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123"/>
  </p:notes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1" r:id="rId10"/>
    <p:sldId id="370" r:id="rId11"/>
    <p:sldId id="372" r:id="rId12"/>
    <p:sldId id="373" r:id="rId13"/>
    <p:sldId id="375" r:id="rId14"/>
    <p:sldId id="376" r:id="rId15"/>
    <p:sldId id="377" r:id="rId16"/>
    <p:sldId id="374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18" r:id="rId58"/>
    <p:sldId id="419" r:id="rId59"/>
    <p:sldId id="420" r:id="rId60"/>
    <p:sldId id="421" r:id="rId61"/>
    <p:sldId id="422" r:id="rId62"/>
    <p:sldId id="423" r:id="rId63"/>
    <p:sldId id="424" r:id="rId64"/>
    <p:sldId id="425" r:id="rId65"/>
    <p:sldId id="426" r:id="rId66"/>
    <p:sldId id="427" r:id="rId67"/>
    <p:sldId id="428" r:id="rId68"/>
    <p:sldId id="429" r:id="rId69"/>
    <p:sldId id="430" r:id="rId70"/>
    <p:sldId id="431" r:id="rId71"/>
    <p:sldId id="432" r:id="rId72"/>
    <p:sldId id="433" r:id="rId73"/>
    <p:sldId id="434" r:id="rId74"/>
    <p:sldId id="435" r:id="rId75"/>
    <p:sldId id="436" r:id="rId76"/>
    <p:sldId id="437" r:id="rId77"/>
    <p:sldId id="438" r:id="rId78"/>
    <p:sldId id="439" r:id="rId79"/>
    <p:sldId id="440" r:id="rId80"/>
    <p:sldId id="441" r:id="rId81"/>
    <p:sldId id="442" r:id="rId82"/>
    <p:sldId id="443" r:id="rId83"/>
    <p:sldId id="444" r:id="rId84"/>
    <p:sldId id="445" r:id="rId85"/>
    <p:sldId id="446" r:id="rId86"/>
    <p:sldId id="447" r:id="rId87"/>
    <p:sldId id="449" r:id="rId88"/>
    <p:sldId id="450" r:id="rId89"/>
    <p:sldId id="451" r:id="rId90"/>
    <p:sldId id="452" r:id="rId91"/>
    <p:sldId id="453" r:id="rId92"/>
    <p:sldId id="454" r:id="rId93"/>
    <p:sldId id="455" r:id="rId94"/>
    <p:sldId id="456" r:id="rId95"/>
    <p:sldId id="457" r:id="rId96"/>
    <p:sldId id="458" r:id="rId97"/>
    <p:sldId id="459" r:id="rId98"/>
    <p:sldId id="460" r:id="rId99"/>
    <p:sldId id="461" r:id="rId100"/>
    <p:sldId id="462" r:id="rId101"/>
    <p:sldId id="463" r:id="rId102"/>
    <p:sldId id="464" r:id="rId103"/>
    <p:sldId id="465" r:id="rId104"/>
    <p:sldId id="466" r:id="rId105"/>
    <p:sldId id="467" r:id="rId106"/>
    <p:sldId id="468" r:id="rId107"/>
    <p:sldId id="469" r:id="rId108"/>
    <p:sldId id="470" r:id="rId109"/>
    <p:sldId id="471" r:id="rId110"/>
    <p:sldId id="472" r:id="rId111"/>
    <p:sldId id="473" r:id="rId112"/>
    <p:sldId id="474" r:id="rId113"/>
    <p:sldId id="475" r:id="rId114"/>
    <p:sldId id="476" r:id="rId115"/>
    <p:sldId id="477" r:id="rId116"/>
    <p:sldId id="478" r:id="rId117"/>
    <p:sldId id="479" r:id="rId118"/>
    <p:sldId id="480" r:id="rId119"/>
    <p:sldId id="481" r:id="rId120"/>
    <p:sldId id="482" r:id="rId121"/>
    <p:sldId id="448" r:id="rId1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2" autoAdjust="0"/>
    <p:restoredTop sz="94660"/>
  </p:normalViewPr>
  <p:slideViewPr>
    <p:cSldViewPr>
      <p:cViewPr varScale="1">
        <p:scale>
          <a:sx n="113" d="100"/>
          <a:sy n="113" d="100"/>
        </p:scale>
        <p:origin x="-36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81521-8CD3-4218-A3CF-268024BE2D6D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07A23FE-722A-46D7-B19C-245F6771CBB8}">
      <dgm:prSet phldrT="[Текст]"/>
      <dgm:spPr/>
      <dgm:t>
        <a:bodyPr/>
        <a:lstStyle/>
        <a:p>
          <a:r>
            <a:rPr lang="en-US"/>
            <a:t>Android Application</a:t>
          </a:r>
          <a:endParaRPr lang="ru-RU" dirty="0"/>
        </a:p>
      </dgm:t>
    </dgm:pt>
    <dgm:pt modelId="{DF754087-BF9D-4B7D-848A-A87EA2D2CF3A}" type="parTrans" cxnId="{E4AA4992-30BD-4B39-B2E0-E10DB93DF1E3}">
      <dgm:prSet/>
      <dgm:spPr/>
      <dgm:t>
        <a:bodyPr/>
        <a:lstStyle/>
        <a:p>
          <a:endParaRPr lang="ru-RU"/>
        </a:p>
      </dgm:t>
    </dgm:pt>
    <dgm:pt modelId="{0032C22B-E54B-40DA-ACE5-89F9EE960780}" type="sibTrans" cxnId="{E4AA4992-30BD-4B39-B2E0-E10DB93DF1E3}">
      <dgm:prSet/>
      <dgm:spPr/>
      <dgm:t>
        <a:bodyPr/>
        <a:lstStyle/>
        <a:p>
          <a:endParaRPr lang="ru-RU"/>
        </a:p>
      </dgm:t>
    </dgm:pt>
    <dgm:pt modelId="{85026444-4B40-4C51-9DFE-87C643AF28B6}">
      <dgm:prSet phldrT="[Текст]"/>
      <dgm:spPr/>
      <dgm:t>
        <a:bodyPr/>
        <a:lstStyle/>
        <a:p>
          <a:r>
            <a:rPr lang="en-US" dirty="0"/>
            <a:t>Activities</a:t>
          </a:r>
          <a:endParaRPr lang="ru-RU" dirty="0"/>
        </a:p>
      </dgm:t>
    </dgm:pt>
    <dgm:pt modelId="{36F06382-2A3F-4ADB-A849-A83E9857CA7D}" type="parTrans" cxnId="{5D9D8FCF-7A81-497A-ACDB-8B8A17D4E638}">
      <dgm:prSet/>
      <dgm:spPr/>
      <dgm:t>
        <a:bodyPr/>
        <a:lstStyle/>
        <a:p>
          <a:endParaRPr lang="ru-RU"/>
        </a:p>
      </dgm:t>
    </dgm:pt>
    <dgm:pt modelId="{CBF7905D-3330-497A-8A88-48D92C0B9F87}" type="sibTrans" cxnId="{5D9D8FCF-7A81-497A-ACDB-8B8A17D4E638}">
      <dgm:prSet/>
      <dgm:spPr/>
      <dgm:t>
        <a:bodyPr/>
        <a:lstStyle/>
        <a:p>
          <a:endParaRPr lang="ru-RU"/>
        </a:p>
      </dgm:t>
    </dgm:pt>
    <dgm:pt modelId="{94063BB3-550F-4FB2-84E5-F7DC6C24614A}">
      <dgm:prSet phldrT="[Текст]"/>
      <dgm:spPr/>
      <dgm:t>
        <a:bodyPr/>
        <a:lstStyle/>
        <a:p>
          <a:r>
            <a:rPr lang="en-US" dirty="0"/>
            <a:t>Content Providers</a:t>
          </a:r>
          <a:endParaRPr lang="ru-RU" dirty="0"/>
        </a:p>
      </dgm:t>
    </dgm:pt>
    <dgm:pt modelId="{7F608466-47E9-428B-BEA5-E322715C16D3}" type="parTrans" cxnId="{0C3B692B-378E-4375-B410-914177E4175A}">
      <dgm:prSet/>
      <dgm:spPr/>
      <dgm:t>
        <a:bodyPr/>
        <a:lstStyle/>
        <a:p>
          <a:endParaRPr lang="ru-RU"/>
        </a:p>
      </dgm:t>
    </dgm:pt>
    <dgm:pt modelId="{DC8B2056-A17A-425D-A8AF-6BB456A2329A}" type="sibTrans" cxnId="{0C3B692B-378E-4375-B410-914177E4175A}">
      <dgm:prSet/>
      <dgm:spPr/>
      <dgm:t>
        <a:bodyPr/>
        <a:lstStyle/>
        <a:p>
          <a:endParaRPr lang="ru-RU"/>
        </a:p>
      </dgm:t>
    </dgm:pt>
    <dgm:pt modelId="{5E631CC6-8A15-4697-8B35-F4DB7B1CC222}">
      <dgm:prSet phldrT="[Текст]"/>
      <dgm:spPr/>
      <dgm:t>
        <a:bodyPr/>
        <a:lstStyle/>
        <a:p>
          <a:r>
            <a:rPr lang="en-US" dirty="0"/>
            <a:t>Intents</a:t>
          </a:r>
          <a:endParaRPr lang="ru-RU" dirty="0"/>
        </a:p>
      </dgm:t>
    </dgm:pt>
    <dgm:pt modelId="{5B1EE4A4-7DDD-4CEB-869A-8B023BBE190C}" type="parTrans" cxnId="{175DD45E-0900-4479-98F4-95B43EA83F3B}">
      <dgm:prSet/>
      <dgm:spPr/>
      <dgm:t>
        <a:bodyPr/>
        <a:lstStyle/>
        <a:p>
          <a:endParaRPr lang="ru-RU"/>
        </a:p>
      </dgm:t>
    </dgm:pt>
    <dgm:pt modelId="{841DF302-1FD8-4F96-9C26-C2F0910A758F}" type="sibTrans" cxnId="{175DD45E-0900-4479-98F4-95B43EA83F3B}">
      <dgm:prSet/>
      <dgm:spPr/>
      <dgm:t>
        <a:bodyPr/>
        <a:lstStyle/>
        <a:p>
          <a:endParaRPr lang="ru-RU"/>
        </a:p>
      </dgm:t>
    </dgm:pt>
    <dgm:pt modelId="{CE6062FF-A7DC-410B-A83D-BC82347388AC}">
      <dgm:prSet phldrT="[Текст]"/>
      <dgm:spPr/>
      <dgm:t>
        <a:bodyPr/>
        <a:lstStyle/>
        <a:p>
          <a:r>
            <a:rPr lang="en-US" dirty="0"/>
            <a:t>Services</a:t>
          </a:r>
          <a:endParaRPr lang="ru-RU" dirty="0"/>
        </a:p>
      </dgm:t>
    </dgm:pt>
    <dgm:pt modelId="{93F49FFA-C53A-4EBC-918B-FC1E6F4A74FE}" type="parTrans" cxnId="{73096E7A-6764-4249-9542-30133AFD1992}">
      <dgm:prSet/>
      <dgm:spPr/>
      <dgm:t>
        <a:bodyPr/>
        <a:lstStyle/>
        <a:p>
          <a:endParaRPr lang="ru-RU"/>
        </a:p>
      </dgm:t>
    </dgm:pt>
    <dgm:pt modelId="{23925F0A-6889-4546-8AD6-BA190A902BC8}" type="sibTrans" cxnId="{73096E7A-6764-4249-9542-30133AFD1992}">
      <dgm:prSet/>
      <dgm:spPr/>
      <dgm:t>
        <a:bodyPr/>
        <a:lstStyle/>
        <a:p>
          <a:endParaRPr lang="ru-RU"/>
        </a:p>
      </dgm:t>
    </dgm:pt>
    <dgm:pt modelId="{EC8E32EF-597C-4ADA-A681-8ACDBEAA2CBB}" type="pres">
      <dgm:prSet presAssocID="{02681521-8CD3-4218-A3CF-268024BE2D6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25F3D-2378-408C-A632-E5FCB3597078}" type="pres">
      <dgm:prSet presAssocID="{02681521-8CD3-4218-A3CF-268024BE2D6D}" presName="matrix" presStyleCnt="0"/>
      <dgm:spPr/>
    </dgm:pt>
    <dgm:pt modelId="{2125C6D6-ADBA-4825-8D8E-81381D4FF965}" type="pres">
      <dgm:prSet presAssocID="{02681521-8CD3-4218-A3CF-268024BE2D6D}" presName="tile1" presStyleLbl="node1" presStyleIdx="0" presStyleCnt="4"/>
      <dgm:spPr/>
      <dgm:t>
        <a:bodyPr/>
        <a:lstStyle/>
        <a:p>
          <a:endParaRPr lang="ru-RU"/>
        </a:p>
      </dgm:t>
    </dgm:pt>
    <dgm:pt modelId="{B466280A-0A61-4C87-9196-DD836ADC15AB}" type="pres">
      <dgm:prSet presAssocID="{02681521-8CD3-4218-A3CF-268024BE2D6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001C-C0D6-46F4-A2B9-7D37347B8C77}" type="pres">
      <dgm:prSet presAssocID="{02681521-8CD3-4218-A3CF-268024BE2D6D}" presName="tile2" presStyleLbl="node1" presStyleIdx="1" presStyleCnt="4"/>
      <dgm:spPr/>
      <dgm:t>
        <a:bodyPr/>
        <a:lstStyle/>
        <a:p>
          <a:endParaRPr lang="ru-RU"/>
        </a:p>
      </dgm:t>
    </dgm:pt>
    <dgm:pt modelId="{4F09A659-A291-43DE-A605-7C98579F1E13}" type="pres">
      <dgm:prSet presAssocID="{02681521-8CD3-4218-A3CF-268024BE2D6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CB8836-C2C5-4D38-823C-19A70D9BA183}" type="pres">
      <dgm:prSet presAssocID="{02681521-8CD3-4218-A3CF-268024BE2D6D}" presName="tile3" presStyleLbl="node1" presStyleIdx="2" presStyleCnt="4"/>
      <dgm:spPr/>
      <dgm:t>
        <a:bodyPr/>
        <a:lstStyle/>
        <a:p>
          <a:endParaRPr lang="ru-RU"/>
        </a:p>
      </dgm:t>
    </dgm:pt>
    <dgm:pt modelId="{45D5DC9F-EDBA-4F28-A22F-3886DAF87C6C}" type="pres">
      <dgm:prSet presAssocID="{02681521-8CD3-4218-A3CF-268024BE2D6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2658B-55F1-437E-AD7A-27B4A7447524}" type="pres">
      <dgm:prSet presAssocID="{02681521-8CD3-4218-A3CF-268024BE2D6D}" presName="tile4" presStyleLbl="node1" presStyleIdx="3" presStyleCnt="4"/>
      <dgm:spPr/>
      <dgm:t>
        <a:bodyPr/>
        <a:lstStyle/>
        <a:p>
          <a:endParaRPr lang="ru-RU"/>
        </a:p>
      </dgm:t>
    </dgm:pt>
    <dgm:pt modelId="{D047743F-5779-4E96-AFAF-335462BE74AD}" type="pres">
      <dgm:prSet presAssocID="{02681521-8CD3-4218-A3CF-268024BE2D6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E412A-01E2-4817-87F2-BF4311162286}" type="pres">
      <dgm:prSet presAssocID="{02681521-8CD3-4218-A3CF-268024BE2D6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A4992-30BD-4B39-B2E0-E10DB93DF1E3}" srcId="{02681521-8CD3-4218-A3CF-268024BE2D6D}" destId="{B07A23FE-722A-46D7-B19C-245F6771CBB8}" srcOrd="0" destOrd="0" parTransId="{DF754087-BF9D-4B7D-848A-A87EA2D2CF3A}" sibTransId="{0032C22B-E54B-40DA-ACE5-89F9EE960780}"/>
    <dgm:cxn modelId="{0C3B692B-378E-4375-B410-914177E4175A}" srcId="{B07A23FE-722A-46D7-B19C-245F6771CBB8}" destId="{94063BB3-550F-4FB2-84E5-F7DC6C24614A}" srcOrd="1" destOrd="0" parTransId="{7F608466-47E9-428B-BEA5-E322715C16D3}" sibTransId="{DC8B2056-A17A-425D-A8AF-6BB456A2329A}"/>
    <dgm:cxn modelId="{E75123FA-DB93-4981-A57D-13D59F8BE539}" type="presOf" srcId="{94063BB3-550F-4FB2-84E5-F7DC6C24614A}" destId="{4F09A659-A291-43DE-A605-7C98579F1E13}" srcOrd="1" destOrd="0" presId="urn:microsoft.com/office/officeart/2005/8/layout/matrix1"/>
    <dgm:cxn modelId="{221B7DCD-3AEF-4D38-BE92-19EB68A69384}" type="presOf" srcId="{CE6062FF-A7DC-410B-A83D-BC82347388AC}" destId="{E2B2658B-55F1-437E-AD7A-27B4A7447524}" srcOrd="0" destOrd="0" presId="urn:microsoft.com/office/officeart/2005/8/layout/matrix1"/>
    <dgm:cxn modelId="{5D9D8FCF-7A81-497A-ACDB-8B8A17D4E638}" srcId="{B07A23FE-722A-46D7-B19C-245F6771CBB8}" destId="{85026444-4B40-4C51-9DFE-87C643AF28B6}" srcOrd="0" destOrd="0" parTransId="{36F06382-2A3F-4ADB-A849-A83E9857CA7D}" sibTransId="{CBF7905D-3330-497A-8A88-48D92C0B9F87}"/>
    <dgm:cxn modelId="{E4891948-DFB9-4630-886A-418A79079F16}" type="presOf" srcId="{CE6062FF-A7DC-410B-A83D-BC82347388AC}" destId="{D047743F-5779-4E96-AFAF-335462BE74AD}" srcOrd="1" destOrd="0" presId="urn:microsoft.com/office/officeart/2005/8/layout/matrix1"/>
    <dgm:cxn modelId="{125CC70B-38CA-47EC-B5F0-D90F7BBD8F11}" type="presOf" srcId="{B07A23FE-722A-46D7-B19C-245F6771CBB8}" destId="{181E412A-01E2-4817-87F2-BF4311162286}" srcOrd="0" destOrd="0" presId="urn:microsoft.com/office/officeart/2005/8/layout/matrix1"/>
    <dgm:cxn modelId="{5B649807-CCBB-462E-B178-8BA87716BB2C}" type="presOf" srcId="{5E631CC6-8A15-4697-8B35-F4DB7B1CC222}" destId="{90CB8836-C2C5-4D38-823C-19A70D9BA183}" srcOrd="0" destOrd="0" presId="urn:microsoft.com/office/officeart/2005/8/layout/matrix1"/>
    <dgm:cxn modelId="{175DD45E-0900-4479-98F4-95B43EA83F3B}" srcId="{B07A23FE-722A-46D7-B19C-245F6771CBB8}" destId="{5E631CC6-8A15-4697-8B35-F4DB7B1CC222}" srcOrd="2" destOrd="0" parTransId="{5B1EE4A4-7DDD-4CEB-869A-8B023BBE190C}" sibTransId="{841DF302-1FD8-4F96-9C26-C2F0910A758F}"/>
    <dgm:cxn modelId="{08834255-1FBE-427A-9384-8268F640BD6C}" type="presOf" srcId="{85026444-4B40-4C51-9DFE-87C643AF28B6}" destId="{2125C6D6-ADBA-4825-8D8E-81381D4FF965}" srcOrd="0" destOrd="0" presId="urn:microsoft.com/office/officeart/2005/8/layout/matrix1"/>
    <dgm:cxn modelId="{73096E7A-6764-4249-9542-30133AFD1992}" srcId="{B07A23FE-722A-46D7-B19C-245F6771CBB8}" destId="{CE6062FF-A7DC-410B-A83D-BC82347388AC}" srcOrd="3" destOrd="0" parTransId="{93F49FFA-C53A-4EBC-918B-FC1E6F4A74FE}" sibTransId="{23925F0A-6889-4546-8AD6-BA190A902BC8}"/>
    <dgm:cxn modelId="{E26AE678-3790-4527-B353-C47F5CA95F7F}" type="presOf" srcId="{94063BB3-550F-4FB2-84E5-F7DC6C24614A}" destId="{FB52001C-C0D6-46F4-A2B9-7D37347B8C77}" srcOrd="0" destOrd="0" presId="urn:microsoft.com/office/officeart/2005/8/layout/matrix1"/>
    <dgm:cxn modelId="{CEDA4697-D5A9-4273-AFB8-0BE0C517A5CF}" type="presOf" srcId="{5E631CC6-8A15-4697-8B35-F4DB7B1CC222}" destId="{45D5DC9F-EDBA-4F28-A22F-3886DAF87C6C}" srcOrd="1" destOrd="0" presId="urn:microsoft.com/office/officeart/2005/8/layout/matrix1"/>
    <dgm:cxn modelId="{BA402B2D-EB80-412A-9AB7-1D5C91C7524D}" type="presOf" srcId="{02681521-8CD3-4218-A3CF-268024BE2D6D}" destId="{EC8E32EF-597C-4ADA-A681-8ACDBEAA2CBB}" srcOrd="0" destOrd="0" presId="urn:microsoft.com/office/officeart/2005/8/layout/matrix1"/>
    <dgm:cxn modelId="{C08CBCCC-C425-4471-9F7A-BBB6652E34B0}" type="presOf" srcId="{85026444-4B40-4C51-9DFE-87C643AF28B6}" destId="{B466280A-0A61-4C87-9196-DD836ADC15AB}" srcOrd="1" destOrd="0" presId="urn:microsoft.com/office/officeart/2005/8/layout/matrix1"/>
    <dgm:cxn modelId="{7377335C-3D39-4C16-BBCC-7EC254FF016A}" type="presParOf" srcId="{EC8E32EF-597C-4ADA-A681-8ACDBEAA2CBB}" destId="{38225F3D-2378-408C-A632-E5FCB3597078}" srcOrd="0" destOrd="0" presId="urn:microsoft.com/office/officeart/2005/8/layout/matrix1"/>
    <dgm:cxn modelId="{29CB77A4-0F96-432D-9CBF-A472FD5F3D5B}" type="presParOf" srcId="{38225F3D-2378-408C-A632-E5FCB3597078}" destId="{2125C6D6-ADBA-4825-8D8E-81381D4FF965}" srcOrd="0" destOrd="0" presId="urn:microsoft.com/office/officeart/2005/8/layout/matrix1"/>
    <dgm:cxn modelId="{3DEA1856-705D-4D70-90B4-F5AE3BF5D2DA}" type="presParOf" srcId="{38225F3D-2378-408C-A632-E5FCB3597078}" destId="{B466280A-0A61-4C87-9196-DD836ADC15AB}" srcOrd="1" destOrd="0" presId="urn:microsoft.com/office/officeart/2005/8/layout/matrix1"/>
    <dgm:cxn modelId="{45C33F80-C01E-4E2A-A744-3802AF70E4CD}" type="presParOf" srcId="{38225F3D-2378-408C-A632-E5FCB3597078}" destId="{FB52001C-C0D6-46F4-A2B9-7D37347B8C77}" srcOrd="2" destOrd="0" presId="urn:microsoft.com/office/officeart/2005/8/layout/matrix1"/>
    <dgm:cxn modelId="{D5D1FF5D-E716-400A-9A32-CAB2BFF66BFE}" type="presParOf" srcId="{38225F3D-2378-408C-A632-E5FCB3597078}" destId="{4F09A659-A291-43DE-A605-7C98579F1E13}" srcOrd="3" destOrd="0" presId="urn:microsoft.com/office/officeart/2005/8/layout/matrix1"/>
    <dgm:cxn modelId="{0B9F894D-89AF-4CE8-8F7B-7D71B101C29F}" type="presParOf" srcId="{38225F3D-2378-408C-A632-E5FCB3597078}" destId="{90CB8836-C2C5-4D38-823C-19A70D9BA183}" srcOrd="4" destOrd="0" presId="urn:microsoft.com/office/officeart/2005/8/layout/matrix1"/>
    <dgm:cxn modelId="{C010E315-5A36-48EE-A9FB-73649E42F3D3}" type="presParOf" srcId="{38225F3D-2378-408C-A632-E5FCB3597078}" destId="{45D5DC9F-EDBA-4F28-A22F-3886DAF87C6C}" srcOrd="5" destOrd="0" presId="urn:microsoft.com/office/officeart/2005/8/layout/matrix1"/>
    <dgm:cxn modelId="{86FB5694-CFF7-4A6D-AA83-D6468FD65A05}" type="presParOf" srcId="{38225F3D-2378-408C-A632-E5FCB3597078}" destId="{E2B2658B-55F1-437E-AD7A-27B4A7447524}" srcOrd="6" destOrd="0" presId="urn:microsoft.com/office/officeart/2005/8/layout/matrix1"/>
    <dgm:cxn modelId="{2C5219D2-840F-4ABA-BF26-7B8E44D7E27F}" type="presParOf" srcId="{38225F3D-2378-408C-A632-E5FCB3597078}" destId="{D047743F-5779-4E96-AFAF-335462BE74AD}" srcOrd="7" destOrd="0" presId="urn:microsoft.com/office/officeart/2005/8/layout/matrix1"/>
    <dgm:cxn modelId="{AE45D86E-4A8E-4347-A138-C36AC89E2796}" type="presParOf" srcId="{EC8E32EF-597C-4ADA-A681-8ACDBEAA2CBB}" destId="{181E412A-01E2-4817-87F2-BF431116228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5C6D6-ADBA-4825-8D8E-81381D4FF965}">
      <dsp:nvSpPr>
        <dsp:cNvPr id="0" name=""/>
        <dsp:cNvSpPr/>
      </dsp:nvSpPr>
      <dsp:spPr>
        <a:xfrm rot="16200000">
          <a:off x="980678" y="-980678"/>
          <a:ext cx="2270918" cy="423227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Activities</a:t>
          </a:r>
          <a:endParaRPr lang="ru-RU" sz="2800" kern="1200" dirty="0"/>
        </a:p>
      </dsp:txBody>
      <dsp:txXfrm rot="5400000">
        <a:off x="0" y="0"/>
        <a:ext cx="4232275" cy="1703188"/>
      </dsp:txXfrm>
    </dsp:sp>
    <dsp:sp modelId="{FB52001C-C0D6-46F4-A2B9-7D37347B8C77}">
      <dsp:nvSpPr>
        <dsp:cNvPr id="0" name=""/>
        <dsp:cNvSpPr/>
      </dsp:nvSpPr>
      <dsp:spPr>
        <a:xfrm>
          <a:off x="4232275" y="0"/>
          <a:ext cx="4232275" cy="2270918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Content Providers</a:t>
          </a:r>
          <a:endParaRPr lang="ru-RU" sz="2800" kern="1200" dirty="0"/>
        </a:p>
      </dsp:txBody>
      <dsp:txXfrm>
        <a:off x="4232275" y="0"/>
        <a:ext cx="4232275" cy="1703188"/>
      </dsp:txXfrm>
    </dsp:sp>
    <dsp:sp modelId="{90CB8836-C2C5-4D38-823C-19A70D9BA183}">
      <dsp:nvSpPr>
        <dsp:cNvPr id="0" name=""/>
        <dsp:cNvSpPr/>
      </dsp:nvSpPr>
      <dsp:spPr>
        <a:xfrm rot="10800000">
          <a:off x="0" y="2270918"/>
          <a:ext cx="4232275" cy="227091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Intents</a:t>
          </a:r>
          <a:endParaRPr lang="ru-RU" sz="2800" kern="1200" dirty="0"/>
        </a:p>
      </dsp:txBody>
      <dsp:txXfrm rot="10800000">
        <a:off x="0" y="2838648"/>
        <a:ext cx="4232275" cy="1703188"/>
      </dsp:txXfrm>
    </dsp:sp>
    <dsp:sp modelId="{E2B2658B-55F1-437E-AD7A-27B4A7447524}">
      <dsp:nvSpPr>
        <dsp:cNvPr id="0" name=""/>
        <dsp:cNvSpPr/>
      </dsp:nvSpPr>
      <dsp:spPr>
        <a:xfrm rot="5400000">
          <a:off x="5212954" y="1290240"/>
          <a:ext cx="2270918" cy="423227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Services</a:t>
          </a:r>
          <a:endParaRPr lang="ru-RU" sz="2800" kern="1200" dirty="0"/>
        </a:p>
      </dsp:txBody>
      <dsp:txXfrm rot="-5400000">
        <a:off x="4232275" y="2838647"/>
        <a:ext cx="4232275" cy="1703188"/>
      </dsp:txXfrm>
    </dsp:sp>
    <dsp:sp modelId="{181E412A-01E2-4817-87F2-BF4311162286}">
      <dsp:nvSpPr>
        <dsp:cNvPr id="0" name=""/>
        <dsp:cNvSpPr/>
      </dsp:nvSpPr>
      <dsp:spPr>
        <a:xfrm>
          <a:off x="2962592" y="1703188"/>
          <a:ext cx="2539365" cy="1135459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Android Application</a:t>
          </a:r>
          <a:endParaRPr lang="ru-RU" sz="2800" kern="1200" dirty="0"/>
        </a:p>
      </dsp:txBody>
      <dsp:txXfrm>
        <a:off x="3018021" y="1758617"/>
        <a:ext cx="2428507" cy="1024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t>03.06.2023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91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76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92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300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93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373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94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6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96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76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97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26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98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45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106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48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107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420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108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84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780C51-EF55-4DB3-8134-43CE9C9740BD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060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109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50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110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26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111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001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112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0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329657-0307-4948-A5BA-CF7C8EE11162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437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F1EE35-931D-433C-A56A-4D949988B3F3}" type="slidenum">
              <a:rPr lang="ru-RU" altLang="ru-RU"/>
              <a:pPr eaLnBrk="1" hangingPunct="1"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4160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3E83A-21A6-480E-ACA5-76D6B80965E4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1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87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760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88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81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89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38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1ECD4E-BBCB-4681-BAC0-C4B87F4F0C39}" type="slidenum">
              <a:rPr lang="ru-RU" smtClean="0">
                <a:latin typeface="Calibri" panose="020F0502020204030204" pitchFamily="34" charset="0"/>
              </a:rPr>
              <a:pPr/>
              <a:t>90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2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1_Титульный слайд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6989" y="4346296"/>
            <a:ext cx="6798251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7311905" y="4650539"/>
            <a:ext cx="3401479" cy="1192038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25200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" y="6794311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" y="2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-3378440" y="3410286"/>
            <a:ext cx="6826157" cy="6927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" descr="C:\Users\ПК\Documents\ИКТ для УПД\ВФрозовы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960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EAFC2-C004-4154-8F48-18B61419687E}" type="datetime1">
              <a:rPr lang="ru-RU" smtClean="0"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81AC97D-F851-4D8E-A82C-C81FBA3A7F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42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5018-C886-4DF6-B877-D5E7BBC1E6F4}" type="datetime1">
              <a:rPr lang="ru-RU" smtClean="0"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788DA90-0E80-4DA4-9BD7-BDCCD878F1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0791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7579-CC92-4428-874D-AB18B2A84508}" type="datetime1">
              <a:rPr lang="ru-RU" smtClean="0"/>
              <a:t>03.06.2023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EA9CD7C-F575-41E7-80E6-EF225F97CC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052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2A394-1C27-46DA-BB46-AFCD5B4B49F1}" type="datetime1">
              <a:rPr lang="ru-RU" smtClean="0"/>
              <a:t>03.06.2023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939EEAB-6111-4276-B4FC-FE244332FC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0001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D868-8EFE-4DB4-A7A2-37FC21FD361B}" type="datetime1">
              <a:rPr lang="ru-RU" smtClean="0"/>
              <a:t>03.06.2023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C0C7B76-9729-4CA9-B89E-C05448296D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78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znessapps.com/" TargetMode="External"/><Relationship Id="rId3" Type="http://schemas.openxmlformats.org/officeDocument/2006/relationships/hyperlink" Target="https://mobileroadie.com/" TargetMode="External"/><Relationship Id="rId7" Type="http://schemas.openxmlformats.org/officeDocument/2006/relationships/hyperlink" Target="https://gamesalad.com/" TargetMode="External"/><Relationship Id="rId2" Type="http://schemas.openxmlformats.org/officeDocument/2006/relationships/hyperlink" Target="https://appery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ppypie.com/" TargetMode="External"/><Relationship Id="rId5" Type="http://schemas.openxmlformats.org/officeDocument/2006/relationships/hyperlink" Target="https://www.goodbarber.com/" TargetMode="External"/><Relationship Id="rId4" Type="http://schemas.openxmlformats.org/officeDocument/2006/relationships/hyperlink" Target="https://www.theappbuilder.com/" TargetMode="Externa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802569/" TargetMode="External"/><Relationship Id="rId2" Type="http://schemas.openxmlformats.org/officeDocument/2006/relationships/hyperlink" Target="http://cppstudi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vsm.ru/interfejsy/54307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-alex.com.ua/ru/page/wxwidgets_tutorial_00_introduction" TargetMode="External"/><Relationship Id="rId2" Type="http://schemas.openxmlformats.org/officeDocument/2006/relationships/hyperlink" Target="https://docs.wxwidgets.org/3.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estprog.net/ru/2016/07/31/004-%D0%BF%D1%80%D0%B8%D0%BC%D0%B5%D1%80-%D1%80%D0%B0%D0%B7%D1%80%D0%B0%D0%B1%D0%BE%D1%82%D0%BA%D0%B8-%D0%BF%D1%80%D0%BE%D1%81%D1%82%D0%B5%D0%B9%D1%88%D0%B5%D0%B3%D0%BE-%D0%BF%D1%80%D0%B8%D0%BB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helpdelphi.ru/p334" TargetMode="Externa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244325" y="2996951"/>
            <a:ext cx="4912659" cy="190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85725" algn="just">
              <a:defRPr/>
            </a:pPr>
            <a:r>
              <a:rPr lang="ru-RU" sz="3600" b="0" dirty="0"/>
              <a:t>Визуальное и мобильное программирование</a:t>
            </a:r>
          </a:p>
        </p:txBody>
      </p:sp>
      <p:sp>
        <p:nvSpPr>
          <p:cNvPr id="206" name="Google Shape;206;p29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9" descr="C:\Users\ПК\Documents\ИКТ для УПД\ВФрозовый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690285" y="385483"/>
            <a:ext cx="862404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2635628" y="842685"/>
            <a:ext cx="49126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335280" y="6278880"/>
            <a:ext cx="9387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1" y="5343128"/>
            <a:ext cx="9036496" cy="7920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Лекция №26 по дисциплине «Информационные технологии и программирование» для студентов, обучающихся по специальности </a:t>
            </a:r>
            <a:r>
              <a:rPr lang="ru-RU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30.05.03 – Кибернетика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D2D73D2-1A34-4C26-BF0E-0F46FBA34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332" y="1697984"/>
            <a:ext cx="3048000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58260" y="267432"/>
            <a:ext cx="11781693" cy="13255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dirty="0"/>
              <a:t>Принцип использования привычных</a:t>
            </a:r>
            <a:br>
              <a:rPr lang="ru-RU" altLang="ru-RU" dirty="0"/>
            </a:br>
            <a:r>
              <a:rPr lang="ru-RU" altLang="ru-RU" dirty="0"/>
              <a:t> ассоциаций и стереотипов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63352" y="1772816"/>
            <a:ext cx="11558953" cy="3384376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Сущность данного принципа состоит в применении для пользовательских интерфейсов таких условных обозначений элементов, которые ассоциируются с общепринятыми буквенными обозначениями данных элементов.  Желательно использовать, если это возможно, вместо абстрактных знаков и символов,  графические образы, которые  ассоциируются  с элементами.  </a:t>
            </a:r>
            <a:endParaRPr lang="en-US" altLang="ru-RU" sz="24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altLang="ru-RU" sz="2400" b="1" dirty="0">
                <a:cs typeface="Arial" panose="020B0604020202020204" pitchFamily="34" charset="0"/>
              </a:rPr>
              <a:t>Если изображение или его часть знакомо пользователю, то он сможет идентифицировать его даже по его фрагменту. </a:t>
            </a:r>
            <a:r>
              <a:rPr lang="ru-RU" altLang="ru-RU" sz="2400" dirty="0">
                <a:cs typeface="Arial" panose="020B0604020202020204" pitchFamily="34" charset="0"/>
              </a:rPr>
              <a:t>Любые образы должны давать однозначное представление о функции. Неграмотное использование графики может дезориентировать пользователя в программе, исказить восприятие.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5286375"/>
            <a:ext cx="45529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46" y="5286375"/>
            <a:ext cx="33131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051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494" y="1653226"/>
            <a:ext cx="11698706" cy="436256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Одно из главных преимуществ платформы </a:t>
            </a:r>
            <a:r>
              <a:rPr lang="ru-RU" dirty="0" err="1"/>
              <a:t>Android</a:t>
            </a:r>
            <a:r>
              <a:rPr lang="ru-RU" dirty="0"/>
              <a:t> — ее открытость. Операционная система </a:t>
            </a:r>
            <a:r>
              <a:rPr lang="ru-RU" dirty="0" err="1"/>
              <a:t>Android</a:t>
            </a:r>
            <a:r>
              <a:rPr lang="ru-RU" dirty="0"/>
              <a:t> построена на основе открытого исходного кода и распространяется на свободной основе. Это позволяет разработчикам получить доступ к исходному коду </a:t>
            </a:r>
            <a:r>
              <a:rPr lang="ru-RU" dirty="0" err="1"/>
              <a:t>Android</a:t>
            </a:r>
            <a:r>
              <a:rPr lang="ru-RU" dirty="0"/>
              <a:t> и понять, каким образом реализованы свойства и функции приложений.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Любой пользователь может принять участие в совершенствовании операционной системы </a:t>
            </a:r>
            <a:r>
              <a:rPr lang="ru-RU" dirty="0" err="1"/>
              <a:t>Android</a:t>
            </a:r>
            <a:r>
              <a:rPr lang="ru-RU" dirty="0"/>
              <a:t>. Для этого достаточно отправить отчет об обнаруженных либо принять участие в одной из групп дискуссий </a:t>
            </a:r>
            <a:r>
              <a:rPr lang="en-US" dirty="0"/>
              <a:t>Open Source Project.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В Интернете доступны различные приложения </a:t>
            </a:r>
            <a:r>
              <a:rPr lang="ru-RU" dirty="0" err="1"/>
              <a:t>Android</a:t>
            </a:r>
            <a:r>
              <a:rPr lang="ru-RU" dirty="0"/>
              <a:t> с открытым исходным кодом, предлагаемые компанией </a:t>
            </a:r>
            <a:r>
              <a:rPr lang="ru-RU" dirty="0" err="1"/>
              <a:t>Google</a:t>
            </a:r>
            <a:r>
              <a:rPr lang="ru-RU" dirty="0"/>
              <a:t> и рядом других производителей.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589" y="100430"/>
            <a:ext cx="11794958" cy="1325563"/>
          </a:xfrm>
        </p:spPr>
        <p:txBody>
          <a:bodyPr>
            <a:normAutofit/>
          </a:bodyPr>
          <a:lstStyle/>
          <a:p>
            <a:r>
              <a:rPr lang="ru-RU" dirty="0"/>
              <a:t>Платформа </a:t>
            </a:r>
            <a:r>
              <a:rPr lang="ru-RU" dirty="0" err="1"/>
              <a:t>Android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6E35-2B17-48E8-A285-2E46AED92C9E}" type="slidenum">
              <a:rPr lang="ru-RU" smtClean="0"/>
              <a:t>100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59" y="1529407"/>
            <a:ext cx="11671915" cy="455857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При разработке приложений </a:t>
            </a:r>
            <a:r>
              <a:rPr lang="ru-RU" dirty="0" err="1"/>
              <a:t>Android</a:t>
            </a:r>
            <a:r>
              <a:rPr lang="ru-RU" dirty="0"/>
              <a:t> используется язык программирования </a:t>
            </a:r>
            <a:r>
              <a:rPr lang="ru-RU" dirty="0" err="1"/>
              <a:t>Java</a:t>
            </a:r>
            <a:r>
              <a:rPr lang="ru-RU" dirty="0"/>
              <a:t>, являющийся одним из наиболее распространенных.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/>
              <a:t>Java</a:t>
            </a:r>
            <a:r>
              <a:rPr lang="ru-RU" dirty="0"/>
              <a:t> является кроссплатформенным языком. Он позволяет разрабатывать приложения, на зависящие от аппаратных особенностей того или иного устройства.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Язык программирования </a:t>
            </a:r>
            <a:r>
              <a:rPr lang="ru-RU" dirty="0" err="1"/>
              <a:t>Java</a:t>
            </a:r>
            <a:r>
              <a:rPr lang="ru-RU" dirty="0"/>
              <a:t> является объектно-ориентированным и предоставляет разработчикам возможность получить доступ к мощным библиотекам классов, ускоряющих разработку приложений.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Программирование графического интерфейса пользователя является управляемым событиями, такими как касания экрана или нажатие кнопок.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558" y="100430"/>
            <a:ext cx="11722768" cy="1325563"/>
          </a:xfrm>
        </p:spPr>
        <p:txBody>
          <a:bodyPr>
            <a:normAutofit/>
          </a:bodyPr>
          <a:lstStyle/>
          <a:p>
            <a:r>
              <a:rPr lang="en-US" dirty="0"/>
              <a:t>Java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6E35-2B17-48E8-A285-2E46AED92C9E}" type="slidenum">
              <a:rPr lang="ru-RU" smtClean="0"/>
              <a:t>101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588" y="1365921"/>
            <a:ext cx="11602453" cy="452955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dirty="0" err="1"/>
              <a:t>Android</a:t>
            </a:r>
            <a:r>
              <a:rPr lang="ru-RU" sz="2400" dirty="0"/>
              <a:t> используется целая коллекция </a:t>
            </a:r>
            <a:r>
              <a:rPr lang="ru-RU" sz="2400" i="1" dirty="0"/>
              <a:t>пакетов </a:t>
            </a:r>
            <a:r>
              <a:rPr lang="ru-RU" sz="2400" dirty="0"/>
              <a:t>— групп взаимосвязанных готовых классов. Некоторые из пакетов относятся к специфике </a:t>
            </a:r>
            <a:r>
              <a:rPr lang="ru-RU" sz="2400" dirty="0" err="1"/>
              <a:t>Android</a:t>
            </a:r>
            <a:r>
              <a:rPr lang="ru-RU" sz="2400" dirty="0"/>
              <a:t>, другие относятся к специфике </a:t>
            </a:r>
            <a:r>
              <a:rPr lang="ru-RU" sz="2400" dirty="0" err="1"/>
              <a:t>Java</a:t>
            </a:r>
            <a:r>
              <a:rPr lang="ru-RU" sz="2400" dirty="0"/>
              <a:t> и </a:t>
            </a:r>
            <a:r>
              <a:rPr lang="ru-RU" sz="2400" dirty="0" err="1"/>
              <a:t>Google</a:t>
            </a:r>
            <a:r>
              <a:rPr lang="ru-RU" sz="2400" dirty="0"/>
              <a:t>. </a:t>
            </a:r>
          </a:p>
          <a:p>
            <a:pPr algn="just"/>
            <a:r>
              <a:rPr lang="ru-RU" sz="2400" dirty="0"/>
              <a:t>Пакеты обеспечивают удобный доступ к функциям операционной системы </a:t>
            </a:r>
            <a:r>
              <a:rPr lang="ru-RU" sz="2400" dirty="0" err="1"/>
              <a:t>Android</a:t>
            </a:r>
            <a:r>
              <a:rPr lang="ru-RU" sz="2400" dirty="0"/>
              <a:t>, а также включение этих функций в приложения. Они упрощают создание </a:t>
            </a:r>
            <a:r>
              <a:rPr lang="ru-RU" sz="2400" dirty="0" err="1"/>
              <a:t>Android</a:t>
            </a:r>
            <a:r>
              <a:rPr lang="ru-RU" sz="2400" dirty="0"/>
              <a:t>-приложений, использующих особенности дизайна и соответствующих стилевым рекомендациям </a:t>
            </a:r>
            <a:r>
              <a:rPr lang="ru-RU" sz="2400" dirty="0" err="1"/>
              <a:t>Android</a:t>
            </a:r>
            <a:r>
              <a:rPr lang="ru-RU" sz="2400" dirty="0"/>
              <a:t> (</a:t>
            </a:r>
            <a:r>
              <a:rPr lang="ru-RU" sz="2400" i="1" dirty="0"/>
              <a:t>http://developer.android.com/design/index.html</a:t>
            </a:r>
            <a:r>
              <a:rPr lang="ru-RU" sz="2400" dirty="0"/>
              <a:t>). </a:t>
            </a:r>
          </a:p>
          <a:p>
            <a:pPr algn="just"/>
            <a:r>
              <a:rPr lang="ru-RU" sz="2400" dirty="0"/>
              <a:t>Полный перечень пакетов </a:t>
            </a:r>
            <a:r>
              <a:rPr lang="ru-RU" sz="2400" dirty="0" err="1"/>
              <a:t>Android</a:t>
            </a:r>
            <a:r>
              <a:rPr lang="ru-RU" sz="2400" dirty="0"/>
              <a:t> доступен по адресу </a:t>
            </a:r>
            <a:r>
              <a:rPr lang="ru-RU" sz="2400" i="1" dirty="0"/>
              <a:t>developer.android.com/</a:t>
            </a:r>
            <a:r>
              <a:rPr lang="ru-RU" sz="2400" i="1" dirty="0" err="1"/>
              <a:t>reference</a:t>
            </a:r>
            <a:r>
              <a:rPr lang="ru-RU" sz="2400" i="1" dirty="0"/>
              <a:t>/packages.html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Некоторые пакеты, используемые нами в работе, предоставляются </a:t>
            </a:r>
            <a:r>
              <a:rPr lang="ru-RU" sz="2400" i="1" dirty="0"/>
              <a:t>библиотеками поддержки </a:t>
            </a:r>
            <a:r>
              <a:rPr lang="ru-RU" sz="2400" dirty="0" err="1"/>
              <a:t>Android</a:t>
            </a:r>
            <a:r>
              <a:rPr lang="ru-RU" sz="2400" dirty="0"/>
              <a:t> для использования новых возможностей </a:t>
            </a:r>
            <a:r>
              <a:rPr lang="ru-RU" sz="2400" dirty="0" err="1"/>
              <a:t>Android</a:t>
            </a:r>
            <a:r>
              <a:rPr lang="ru-RU" sz="2400" dirty="0"/>
              <a:t> в приложениях, работающих на более старых платформах.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778" y="322765"/>
            <a:ext cx="11614483" cy="778098"/>
          </a:xfrm>
        </p:spPr>
        <p:txBody>
          <a:bodyPr>
            <a:noAutofit/>
          </a:bodyPr>
          <a:lstStyle/>
          <a:p>
            <a:r>
              <a:rPr lang="ru-RU" dirty="0"/>
              <a:t>Пакеты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6E35-2B17-48E8-A285-2E46AED92C9E}" type="slidenum">
              <a:rPr lang="ru-RU" smtClean="0"/>
              <a:t>102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0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904" y="1476709"/>
            <a:ext cx="11361821" cy="127852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В состав </a:t>
            </a:r>
            <a:r>
              <a:rPr lang="ru-RU" dirty="0" err="1"/>
              <a:t>Android</a:t>
            </a:r>
            <a:r>
              <a:rPr lang="ru-RU" dirty="0"/>
              <a:t> SDK включены инструменты, необходимые для создания </a:t>
            </a:r>
            <a:r>
              <a:rPr lang="ru-RU" dirty="0" err="1"/>
              <a:t>Android</a:t>
            </a:r>
            <a:r>
              <a:rPr lang="ru-RU" dirty="0"/>
              <a:t>-приложений. </a:t>
            </a:r>
            <a:r>
              <a:rPr lang="ru-RU" dirty="0" err="1"/>
              <a:t>Android</a:t>
            </a:r>
            <a:r>
              <a:rPr lang="ru-RU" dirty="0"/>
              <a:t> SDK устанавливается вместе с </a:t>
            </a:r>
            <a:r>
              <a:rPr lang="ru-RU" dirty="0" err="1"/>
              <a:t>Android</a:t>
            </a:r>
            <a:r>
              <a:rPr lang="ru-RU" dirty="0"/>
              <a:t> </a:t>
            </a:r>
            <a:r>
              <a:rPr lang="ru-RU" dirty="0" err="1"/>
              <a:t>Studio</a:t>
            </a:r>
            <a:r>
              <a:rPr lang="ru-RU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04664"/>
            <a:ext cx="11353800" cy="1012974"/>
          </a:xfrm>
        </p:spPr>
        <p:txBody>
          <a:bodyPr>
            <a:normAutofit/>
          </a:bodyPr>
          <a:lstStyle/>
          <a:p>
            <a:r>
              <a:rPr lang="en-US" sz="4900" dirty="0"/>
              <a:t>Android Software Development Kit (SDK)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6E35-2B17-48E8-A285-2E46AED92C9E}" type="slidenum">
              <a:rPr lang="ru-RU" smtClean="0"/>
              <a:t>103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7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652" y="1462174"/>
            <a:ext cx="11650579" cy="387984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/>
              <a:t>Среда </a:t>
            </a:r>
            <a:r>
              <a:rPr lang="ru-RU" sz="2400" dirty="0" err="1"/>
              <a:t>Android</a:t>
            </a:r>
            <a:r>
              <a:rPr lang="ru-RU" sz="2400" dirty="0"/>
              <a:t> </a:t>
            </a:r>
            <a:r>
              <a:rPr lang="ru-RU" sz="2400" dirty="0" err="1"/>
              <a:t>Studio</a:t>
            </a:r>
            <a:r>
              <a:rPr lang="ru-RU" sz="2400" dirty="0"/>
              <a:t>, анонсированная в 2013 году на конференции разработчиков </a:t>
            </a:r>
            <a:r>
              <a:rPr lang="ru-RU" sz="2400" dirty="0" err="1"/>
              <a:t>Google</a:t>
            </a:r>
            <a:r>
              <a:rPr lang="ru-RU" sz="2400" dirty="0"/>
              <a:t>, в настоящее время считается основной средой разработки </a:t>
            </a:r>
            <a:r>
              <a:rPr lang="ru-RU" sz="2400" dirty="0" err="1"/>
              <a:t>Android</a:t>
            </a:r>
            <a:r>
              <a:rPr lang="ru-RU" sz="2400" dirty="0"/>
              <a:t>-приложений. В эту среду разработки входят:</a:t>
            </a:r>
          </a:p>
          <a:p>
            <a:pPr algn="just"/>
            <a:r>
              <a:rPr lang="ru-RU" sz="2400" dirty="0"/>
              <a:t>конструктор графических интерфейсов;</a:t>
            </a:r>
          </a:p>
          <a:p>
            <a:pPr algn="just"/>
            <a:r>
              <a:rPr lang="ru-RU" sz="2400" dirty="0"/>
              <a:t>редактор кода с поддержкой цветового выделения синтаксиса и нумерации строк;</a:t>
            </a:r>
          </a:p>
          <a:p>
            <a:pPr algn="just"/>
            <a:r>
              <a:rPr lang="ru-RU" sz="2400" dirty="0"/>
              <a:t>автоматические отступы и </a:t>
            </a:r>
            <a:r>
              <a:rPr lang="ru-RU" sz="2400" dirty="0" err="1"/>
              <a:t>автозавершение</a:t>
            </a:r>
            <a:r>
              <a:rPr lang="ru-RU" sz="2400" dirty="0"/>
              <a:t> (то есть подсказки при вводе кода);</a:t>
            </a:r>
          </a:p>
          <a:p>
            <a:pPr algn="just"/>
            <a:r>
              <a:rPr lang="ru-RU" sz="2400" dirty="0"/>
              <a:t>отладчик;</a:t>
            </a:r>
          </a:p>
          <a:p>
            <a:pPr algn="just"/>
            <a:r>
              <a:rPr lang="ru-RU" sz="2400" dirty="0"/>
              <a:t>система контроля версий;</a:t>
            </a:r>
          </a:p>
          <a:p>
            <a:pPr algn="just"/>
            <a:r>
              <a:rPr lang="ru-RU" sz="2400" dirty="0"/>
              <a:t>поддержка </a:t>
            </a:r>
            <a:r>
              <a:rPr lang="ru-RU" sz="2400" dirty="0" err="1"/>
              <a:t>рефакторинга</a:t>
            </a:r>
            <a:r>
              <a:rPr lang="ru-RU" sz="24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27" y="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Android Studio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6E35-2B17-48E8-A285-2E46AED92C9E}" type="slidenum">
              <a:rPr lang="ru-RU" smtClean="0"/>
              <a:t>104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842" y="1570275"/>
            <a:ext cx="11554326" cy="4385357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Эмулятор </a:t>
            </a:r>
            <a:r>
              <a:rPr lang="ru-RU" sz="2400" dirty="0" err="1"/>
              <a:t>Android</a:t>
            </a:r>
            <a:r>
              <a:rPr lang="ru-RU" sz="2400" dirty="0"/>
              <a:t>, включенный в состав </a:t>
            </a:r>
            <a:r>
              <a:rPr lang="ru-RU" sz="2400" dirty="0" err="1"/>
              <a:t>Android</a:t>
            </a:r>
            <a:r>
              <a:rPr lang="ru-RU" sz="2400" dirty="0"/>
              <a:t> SDK, позволяет смоделировать среду для запуска приложений </a:t>
            </a:r>
            <a:r>
              <a:rPr lang="ru-RU" sz="2400" dirty="0" err="1"/>
              <a:t>Android</a:t>
            </a:r>
            <a:r>
              <a:rPr lang="ru-RU" sz="2400" dirty="0"/>
              <a:t> под управлением </a:t>
            </a:r>
            <a:r>
              <a:rPr lang="ru-RU" sz="2400" dirty="0" err="1"/>
              <a:t>Windows</a:t>
            </a:r>
            <a:r>
              <a:rPr lang="ru-RU" sz="2400" dirty="0"/>
              <a:t>, </a:t>
            </a:r>
            <a:r>
              <a:rPr lang="ru-RU" sz="2400" dirty="0" err="1"/>
              <a:t>Mac</a:t>
            </a:r>
            <a:r>
              <a:rPr lang="ru-RU" sz="2400" dirty="0"/>
              <a:t> OS X либо </a:t>
            </a:r>
            <a:r>
              <a:rPr lang="ru-RU" sz="2400" dirty="0" err="1"/>
              <a:t>Linux</a:t>
            </a:r>
            <a:r>
              <a:rPr lang="ru-RU" sz="2400" dirty="0"/>
              <a:t> без физического устройства. </a:t>
            </a:r>
          </a:p>
          <a:p>
            <a:pPr algn="just"/>
            <a:r>
              <a:rPr lang="ru-RU" sz="2400" dirty="0"/>
              <a:t>Эмулятор отображает вполне реалистичное окно интерфейса пользователя </a:t>
            </a:r>
            <a:r>
              <a:rPr lang="ru-RU" sz="2400" dirty="0" err="1"/>
              <a:t>Android</a:t>
            </a:r>
            <a:r>
              <a:rPr lang="ru-RU" sz="2400" dirty="0"/>
              <a:t>. Он особенно полезен, если у разработчика нет доступа к устройствам </a:t>
            </a:r>
            <a:r>
              <a:rPr lang="ru-RU" sz="2400" dirty="0" err="1"/>
              <a:t>Android</a:t>
            </a:r>
            <a:r>
              <a:rPr lang="ru-RU" sz="2400" dirty="0"/>
              <a:t> для прямого тестирования. Безусловно, перед отправкой в </a:t>
            </a:r>
            <a:r>
              <a:rPr lang="ru-RU" sz="2400" dirty="0" err="1"/>
              <a:t>Google</a:t>
            </a:r>
            <a:r>
              <a:rPr lang="ru-RU" sz="2400" dirty="0"/>
              <a:t> </a:t>
            </a:r>
            <a:r>
              <a:rPr lang="ru-RU" sz="2400" dirty="0" err="1"/>
              <a:t>Play</a:t>
            </a:r>
            <a:r>
              <a:rPr lang="ru-RU" sz="2400" dirty="0"/>
              <a:t> приложения желательно протестировать на различных </a:t>
            </a:r>
            <a:r>
              <a:rPr lang="ru-RU" sz="2400" dirty="0" err="1"/>
              <a:t>Android</a:t>
            </a:r>
            <a:r>
              <a:rPr lang="ru-RU" sz="2400" dirty="0"/>
              <a:t>-устройствах.</a:t>
            </a:r>
          </a:p>
          <a:p>
            <a:pPr algn="just"/>
            <a:r>
              <a:rPr lang="ru-RU" sz="2400" dirty="0"/>
              <a:t>Перед запуском приложения на выполнение следует создать AVD (</a:t>
            </a:r>
            <a:r>
              <a:rPr lang="ru-RU" sz="2400" dirty="0" err="1"/>
              <a:t>Android</a:t>
            </a:r>
            <a:r>
              <a:rPr lang="ru-RU" sz="2400" dirty="0"/>
              <a:t> </a:t>
            </a:r>
            <a:r>
              <a:rPr lang="ru-RU" sz="2400" dirty="0" err="1"/>
              <a:t>Virtual</a:t>
            </a:r>
            <a:r>
              <a:rPr lang="ru-RU" sz="2400" dirty="0"/>
              <a:t> </a:t>
            </a:r>
            <a:r>
              <a:rPr lang="ru-RU" sz="2400" dirty="0" err="1"/>
              <a:t>Device</a:t>
            </a:r>
            <a:r>
              <a:rPr lang="ru-RU" sz="2400" dirty="0"/>
              <a:t>, виртуальное устройство </a:t>
            </a:r>
            <a:r>
              <a:rPr lang="ru-RU" sz="2400" dirty="0" err="1"/>
              <a:t>Android</a:t>
            </a:r>
            <a:r>
              <a:rPr lang="ru-RU" sz="2400" dirty="0"/>
              <a:t>). Это устройство определяет характеристики реального устройства </a:t>
            </a:r>
            <a:r>
              <a:rPr lang="ru-RU" sz="2400" dirty="0" err="1"/>
              <a:t>Android</a:t>
            </a:r>
            <a:r>
              <a:rPr lang="ru-RU" sz="2400" dirty="0"/>
              <a:t>, на котором должно тестироваться приложение: аппаратное обеспечение, системный образ, размер экрана, хранилище данных и ряд других характеристик.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95" y="0"/>
            <a:ext cx="11794958" cy="1325563"/>
          </a:xfrm>
        </p:spPr>
        <p:txBody>
          <a:bodyPr>
            <a:normAutofit/>
          </a:bodyPr>
          <a:lstStyle/>
          <a:p>
            <a:r>
              <a:rPr lang="ru-RU" dirty="0"/>
              <a:t>Эмулятор </a:t>
            </a:r>
            <a:r>
              <a:rPr lang="en-US" dirty="0"/>
              <a:t>Android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6E35-2B17-48E8-A285-2E46AED92C9E}" type="slidenum">
              <a:rPr lang="ru-RU" smtClean="0"/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22598" y="243841"/>
            <a:ext cx="11564849" cy="67627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/>
              <a:t>Запуск приложения на эмуляторе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12801" y="1500189"/>
            <a:ext cx="8464551" cy="454183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106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1285876"/>
            <a:ext cx="5470553" cy="47322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283" y="1285875"/>
            <a:ext cx="5506451" cy="473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9594" y="144088"/>
            <a:ext cx="8464551" cy="67627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Android IDE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12801" y="1500189"/>
            <a:ext cx="8464551" cy="454183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107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146" name="Picture 2" descr="https://pp.vk.me/c317330/v317330753/aadf/jAnMshB8C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6329"/>
            <a:ext cx="12191999" cy="53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2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64161" y="169026"/>
            <a:ext cx="8464551" cy="676275"/>
          </a:xfrm>
        </p:spPr>
        <p:txBody>
          <a:bodyPr>
            <a:noAutofit/>
          </a:bodyPr>
          <a:lstStyle/>
          <a:p>
            <a:r>
              <a:rPr lang="en-US" dirty="0"/>
              <a:t>Android IDE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12801" y="1500189"/>
            <a:ext cx="8464551" cy="454183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108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7170" name="Picture 2" descr="https://pp.vk.me/c317330/v317330753/aae9/pBa--Vnj1X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" y="1076328"/>
            <a:ext cx="12192000" cy="538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47288" y="202277"/>
            <a:ext cx="11523287" cy="67627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Android IDE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12801" y="1500189"/>
            <a:ext cx="8464551" cy="454183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109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8194" name="Picture 2" descr="https://pp.vk.me/c317330/v317330753/ab03/u52RHXS0t0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6328"/>
            <a:ext cx="12192000" cy="538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78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69985" y="17169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повтора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22978" y="1559888"/>
            <a:ext cx="11541370" cy="4605416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600" dirty="0">
                <a:cs typeface="Arial" panose="020B0604020202020204" pitchFamily="34" charset="0"/>
              </a:rPr>
              <a:t>Некоторые компоненты стилевого оформления должны повторяться, что сделает пользовательский интерфейс более цельным, согласованным и упорядоченным. </a:t>
            </a:r>
          </a:p>
          <a:p>
            <a:pPr marL="0" indent="0" algn="just">
              <a:buNone/>
            </a:pPr>
            <a:r>
              <a:rPr lang="ru-RU" altLang="ru-RU" sz="2600" dirty="0">
                <a:cs typeface="Arial" panose="020B0604020202020204" pitchFamily="34" charset="0"/>
              </a:rPr>
              <a:t>Повторяться могут маркеры списков, шрифтовое оформление (кегль, жирность), цветовые решения, пространственные взаимосвязи, толщина соединительных линий, распределение свободного пространства и т.п. </a:t>
            </a:r>
          </a:p>
          <a:p>
            <a:pPr marL="0" indent="0" algn="just">
              <a:buNone/>
            </a:pPr>
            <a:r>
              <a:rPr lang="ru-RU" altLang="ru-RU" sz="2600" b="1" dirty="0">
                <a:cs typeface="Arial" panose="020B0604020202020204" pitchFamily="34" charset="0"/>
              </a:rPr>
              <a:t>Положительная роль повтора очень сильна в простых приложениях, а в сложных без него не обойтись. </a:t>
            </a:r>
          </a:p>
          <a:p>
            <a:pPr marL="0" indent="0" algn="just">
              <a:buNone/>
            </a:pPr>
            <a:r>
              <a:rPr lang="ru-RU" altLang="ru-RU" sz="2600" dirty="0">
                <a:cs typeface="Arial" panose="020B0604020202020204" pitchFamily="34" charset="0"/>
              </a:rPr>
              <a:t>При отсутствии повторяющихся элементов, каждая страница лишится связности и стилевого единства. Но необходимо избегать избыточного повтора, который будет подавлять смысловое содержание.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15754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2721" y="103909"/>
            <a:ext cx="10176624" cy="67627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Intel XDK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12801" y="1500189"/>
            <a:ext cx="8464551" cy="454183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110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050" name="Picture 2" descr="https://pp.vk.me/c317330/v317330753/ab17/Kn9UVuZe8z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37345"/>
            <a:ext cx="10001747" cy="44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76200"/>
            <a:ext cx="1409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30910" y="160714"/>
            <a:ext cx="8464551" cy="67627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Intel XDK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12801" y="1500189"/>
            <a:ext cx="8464551" cy="454183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3074" name="Picture 2" descr="https://pp.vk.me/c317330/v317330753/ab21/selUGHjzJ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219245"/>
            <a:ext cx="10083733" cy="44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8502" y="76200"/>
            <a:ext cx="1409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0786" y="210590"/>
            <a:ext cx="11606414" cy="67627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/>
              <a:t>Магазин приложений </a:t>
            </a:r>
            <a:r>
              <a:rPr lang="en-US" dirty="0"/>
              <a:t>Google Play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22350" y="2950098"/>
            <a:ext cx="11514974" cy="220379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ru-RU" dirty="0"/>
              <a:t>Магазин приложений от </a:t>
            </a:r>
            <a:r>
              <a:rPr lang="ru-RU" dirty="0" err="1"/>
              <a:t>Google</a:t>
            </a:r>
            <a:r>
              <a:rPr lang="ru-RU" dirty="0"/>
              <a:t>, позволяющий владельцам устройств с операционной системой </a:t>
            </a:r>
            <a:r>
              <a:rPr lang="ru-RU" dirty="0" err="1"/>
              <a:t>Android</a:t>
            </a:r>
            <a:r>
              <a:rPr lang="ru-RU" dirty="0"/>
              <a:t> устанавливать и приобретать различные приложения </a:t>
            </a:r>
          </a:p>
          <a:p>
            <a:pPr algn="just" eaLnBrk="1" hangingPunct="1"/>
            <a:r>
              <a:rPr lang="ru-RU" dirty="0"/>
              <a:t>Учётная запись разработчика, которая даёт возможность публиковать приложения, стоит $25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112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051" y="1413463"/>
            <a:ext cx="60071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93" y="182245"/>
            <a:ext cx="11597641" cy="132556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Конструкторы мобильных приложений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2688" y="1509741"/>
            <a:ext cx="11148752" cy="396003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2"/>
              </a:rPr>
              <a:t>Appery.io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Mobile </a:t>
            </a:r>
            <a:r>
              <a:rPr lang="en-US" dirty="0">
                <a:hlinkClick r:id="rId3"/>
              </a:rPr>
              <a:t>Roadie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hlinkClick r:id="rId4"/>
              </a:rPr>
              <a:t>TheAppBuilder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Good Barber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6"/>
              </a:rPr>
              <a:t>Appy</a:t>
            </a:r>
            <a:r>
              <a:rPr lang="en-US" dirty="0">
                <a:hlinkClick r:id="rId6"/>
              </a:rPr>
              <a:t> Pie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7"/>
              </a:rPr>
              <a:t>GameSalad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hlinkClick r:id="rId8"/>
              </a:rPr>
              <a:t>BiznessApps</a:t>
            </a:r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55" y="165619"/>
            <a:ext cx="11813771" cy="1325563"/>
          </a:xfrm>
        </p:spPr>
        <p:txBody>
          <a:bodyPr>
            <a:normAutofit/>
          </a:bodyPr>
          <a:lstStyle/>
          <a:p>
            <a:r>
              <a:rPr lang="en-US" dirty="0"/>
              <a:t>Hello, world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184" y="1276985"/>
            <a:ext cx="11423073" cy="3270077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Создание простейшего приложения состоит из нескольких этапов:</a:t>
            </a:r>
          </a:p>
          <a:p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проект в </a:t>
            </a:r>
            <a:r>
              <a:rPr lang="ru-RU" dirty="0" err="1"/>
              <a:t>Android</a:t>
            </a:r>
            <a:r>
              <a:rPr lang="ru-RU" dirty="0"/>
              <a:t> </a:t>
            </a:r>
            <a:r>
              <a:rPr lang="ru-RU" dirty="0" err="1"/>
              <a:t>Studio</a:t>
            </a:r>
            <a:r>
              <a:rPr lang="ru-RU" dirty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создание пользовательского интерфейса;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добавление активностей, навигации и действий;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тест-драйв приложения в эмуляторе.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8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165619"/>
            <a:ext cx="11572702" cy="1325563"/>
          </a:xfrm>
        </p:spPr>
        <p:txBody>
          <a:bodyPr>
            <a:normAutofit/>
          </a:bodyPr>
          <a:lstStyle/>
          <a:p>
            <a:r>
              <a:rPr lang="ru-RU" dirty="0"/>
              <a:t>Создать проект и выбрать активность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t="10725" r="26111" b="27094"/>
          <a:stretch/>
        </p:blipFill>
        <p:spPr bwMode="auto">
          <a:xfrm>
            <a:off x="689437" y="1838062"/>
            <a:ext cx="4740756" cy="35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16" y="1778923"/>
            <a:ext cx="4838549" cy="362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0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83" y="165620"/>
            <a:ext cx="11659857" cy="1325563"/>
          </a:xfrm>
        </p:spPr>
        <p:txBody>
          <a:bodyPr>
            <a:normAutofit/>
          </a:bodyPr>
          <a:lstStyle/>
          <a:p>
            <a:r>
              <a:rPr lang="ru-RU" dirty="0"/>
              <a:t>Базовые файлы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116</a:t>
            </a:fld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5230" r="38029" b="36689"/>
          <a:stretch/>
        </p:blipFill>
        <p:spPr bwMode="auto">
          <a:xfrm>
            <a:off x="167176" y="1773153"/>
            <a:ext cx="6591140" cy="451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280" r="48101" b="37201"/>
          <a:stretch/>
        </p:blipFill>
        <p:spPr bwMode="auto">
          <a:xfrm>
            <a:off x="6758316" y="1803864"/>
            <a:ext cx="5141225" cy="445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8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184" y="182245"/>
            <a:ext cx="11630891" cy="1325563"/>
          </a:xfrm>
        </p:spPr>
        <p:txBody>
          <a:bodyPr>
            <a:normAutofit/>
          </a:bodyPr>
          <a:lstStyle/>
          <a:p>
            <a:r>
              <a:rPr lang="ru-RU" dirty="0"/>
              <a:t>Файл манифеста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117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1" t="4032" r="33704" b="39424"/>
          <a:stretch/>
        </p:blipFill>
        <p:spPr bwMode="auto">
          <a:xfrm>
            <a:off x="1579418" y="1833917"/>
            <a:ext cx="7448203" cy="452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5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54" y="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Установка эмулятора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4178" r="18796" b="21068"/>
          <a:stretch/>
        </p:blipFill>
        <p:spPr bwMode="auto">
          <a:xfrm>
            <a:off x="258467" y="1347739"/>
            <a:ext cx="7433974" cy="457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2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1" y="99118"/>
            <a:ext cx="11725701" cy="1325563"/>
          </a:xfrm>
        </p:spPr>
        <p:txBody>
          <a:bodyPr>
            <a:normAutofit/>
          </a:bodyPr>
          <a:lstStyle/>
          <a:p>
            <a:r>
              <a:rPr lang="ru-RU" dirty="0"/>
              <a:t>Добавление текстового поля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119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3951" r="33333" b="36897"/>
          <a:stretch/>
        </p:blipFill>
        <p:spPr bwMode="auto">
          <a:xfrm>
            <a:off x="361003" y="1504602"/>
            <a:ext cx="7594275" cy="478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4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80964" y="242032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визуальной иерархии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81013" y="1567594"/>
            <a:ext cx="10861064" cy="1927167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Элементы, являющиеся частями друг друга, представляются в виде вложений.  Необходимо организовать внешний вид элементов таким образом, чтобы </a:t>
            </a:r>
            <a:r>
              <a:rPr lang="ru-RU" altLang="ru-RU" sz="2400" b="1" dirty="0">
                <a:cs typeface="Arial" panose="020B0604020202020204" pitchFamily="34" charset="0"/>
              </a:rPr>
              <a:t>пользовательский интерфейс ясно и четко отображал отношения между элементами </a:t>
            </a:r>
            <a:r>
              <a:rPr lang="ru-RU" altLang="ru-RU" sz="2400" dirty="0">
                <a:cs typeface="Arial" panose="020B0604020202020204" pitchFamily="34" charset="0"/>
              </a:rPr>
              <a:t>– какие элементы связаны между собой, какие являются частями других элементов (подсистем).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90" y="3634867"/>
            <a:ext cx="7801430" cy="26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309813" y="5929314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>
                <a:latin typeface="Calibri" panose="020F0502020204030204" pitchFamily="34" charset="0"/>
              </a:rPr>
              <a:t>Очевидно, что данный список элементов необходимо сделать понятнее.</a:t>
            </a:r>
          </a:p>
        </p:txBody>
      </p:sp>
      <p:sp>
        <p:nvSpPr>
          <p:cNvPr id="13318" name="Прямоугольник 5"/>
          <p:cNvSpPr>
            <a:spLocks noChangeArrowheads="1"/>
          </p:cNvSpPr>
          <p:nvPr/>
        </p:nvSpPr>
        <p:spPr bwMode="auto">
          <a:xfrm>
            <a:off x="6953251" y="6140451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Calibri" panose="020F0502020204030204" pitchFamily="34" charset="0"/>
              </a:rPr>
              <a:t>Тот же список, визуально разбитый на группы.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9415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84" y="320675"/>
            <a:ext cx="11646878" cy="1325563"/>
          </a:xfrm>
        </p:spPr>
        <p:txBody>
          <a:bodyPr>
            <a:normAutofit/>
          </a:bodyPr>
          <a:lstStyle/>
          <a:p>
            <a:r>
              <a:rPr lang="ru-RU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4" y="1825625"/>
            <a:ext cx="11383108" cy="4351338"/>
          </a:xfrm>
        </p:spPr>
        <p:txBody>
          <a:bodyPr/>
          <a:lstStyle/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Определите последовательность работы над </a:t>
            </a:r>
            <a:r>
              <a:rPr lang="ru-RU" altLang="ru-RU" dirty="0" smtClean="0"/>
              <a:t>мобильным приложением.</a:t>
            </a:r>
            <a:endParaRPr lang="ru-RU" altLang="ru-RU" dirty="0"/>
          </a:p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altLang="ru-RU" dirty="0" smtClean="0"/>
              <a:t>Перечислите основные слои </a:t>
            </a:r>
            <a:r>
              <a:rPr lang="en-US" altLang="ru-RU" dirty="0" smtClean="0"/>
              <a:t>Android</a:t>
            </a:r>
            <a:r>
              <a:rPr lang="ru-RU" altLang="ru-RU" dirty="0" smtClean="0"/>
              <a:t>-архитектуры.</a:t>
            </a:r>
          </a:p>
          <a:p>
            <a:pPr marL="571500" indent="-457200" algn="just">
              <a:buFont typeface="Book Antiqua" panose="02040602050305030304" pitchFamily="18" charset="0"/>
              <a:buAutoNum type="arabicPeriod"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06" y="14068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Использованная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62" y="1443240"/>
            <a:ext cx="11314325" cy="236467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hlinkClick r:id="rId2"/>
              </a:rPr>
              <a:t>http://cppstudio.com/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http://www.myshared.ru/slide/802569/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4"/>
              </a:rPr>
              <a:t>https://www.pvsm.ru/interfejsy/54307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Сеть Интернет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7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129058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визуальной иерархии</a:t>
            </a: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297893" y="1546198"/>
            <a:ext cx="11400693" cy="353768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Каждый элемент пользовательского интерфейса необходимо взвешивать по его способности помочь пользователю воспринять структуру приложения. </a:t>
            </a:r>
            <a:r>
              <a:rPr lang="ru-RU" altLang="ru-RU" sz="2400" b="1" dirty="0">
                <a:cs typeface="Arial" panose="020B0604020202020204" pitchFamily="34" charset="0"/>
              </a:rPr>
              <a:t>Пользовательский интерфейс не должен содержать лишних, затемняющих его элементов.</a:t>
            </a:r>
            <a:r>
              <a:rPr lang="ru-RU" altLang="ru-RU" sz="2400" dirty="0">
                <a:cs typeface="Arial" panose="020B0604020202020204" pitchFamily="34" charset="0"/>
              </a:rPr>
              <a:t> Применять элементы, обозначающие несущественные особенности приложения, не следует. Необходимо определить относительную важность каждого из элементов модели по отношению к поставленной системной цели.</a:t>
            </a:r>
          </a:p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Необходимо обособить элементы пользовательского интерфейса, обладающие относительной автономностью. Эти обособленные участки должны быть четко отграничены от других и согласно принципу структурности должны иметь завершенную, легко запоминающуюся и отличающуюся структуру.</a:t>
            </a:r>
          </a:p>
          <a:p>
            <a:pPr marL="0" indent="363538" algn="just">
              <a:buNone/>
            </a:pPr>
            <a:endParaRPr lang="ru-RU" alt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4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87569" y="154781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визуальной иерархии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76342" y="1575831"/>
            <a:ext cx="11400325" cy="125168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altLang="ru-RU" sz="2200" b="1" dirty="0">
                <a:cs typeface="Arial" panose="020B0604020202020204" pitchFamily="34" charset="0"/>
              </a:rPr>
              <a:t>Равнозначные элементы необходимо обозначать одинаковыми графическими объектами, </a:t>
            </a:r>
            <a:r>
              <a:rPr lang="ru-RU" altLang="ru-RU" sz="2200" dirty="0">
                <a:cs typeface="Arial" panose="020B0604020202020204" pitchFamily="34" charset="0"/>
              </a:rPr>
              <a:t>сгруппировывать под одним заголовком, применять к ним одинаковый стиль оформления или размещать их в единую четко определенную область пользовательского интерфейса.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3429000"/>
            <a:ext cx="3000375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3357564"/>
            <a:ext cx="3214688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Прямоугольник 5"/>
          <p:cNvSpPr>
            <a:spLocks noChangeArrowheads="1"/>
          </p:cNvSpPr>
          <p:nvPr/>
        </p:nvSpPr>
        <p:spPr bwMode="auto">
          <a:xfrm>
            <a:off x="6381751" y="5929313"/>
            <a:ext cx="3643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Чем более важен элемент, </a:t>
            </a:r>
          </a:p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тем более он заметен.</a:t>
            </a:r>
          </a:p>
        </p:txBody>
      </p:sp>
      <p:sp>
        <p:nvSpPr>
          <p:cNvPr id="16391" name="Прямоугольник 6"/>
          <p:cNvSpPr>
            <a:spLocks noChangeArrowheads="1"/>
          </p:cNvSpPr>
          <p:nvPr/>
        </p:nvSpPr>
        <p:spPr bwMode="auto">
          <a:xfrm>
            <a:off x="1809751" y="5929314"/>
            <a:ext cx="4429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Элементы, логически связанные </a:t>
            </a:r>
          </a:p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между собой, должны быть связаны </a:t>
            </a:r>
          </a:p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и визуально.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21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05154" y="166877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визуальной иерархии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398584" y="1550987"/>
            <a:ext cx="11435861" cy="2915505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Американский ученый-психолог Джордж Миллер обнаружил закономерность, суть которой состоит в том, что </a:t>
            </a:r>
            <a:r>
              <a:rPr lang="ru-RU" altLang="ru-RU" sz="2400" b="1" dirty="0">
                <a:cs typeface="Arial" panose="020B0604020202020204" pitchFamily="34" charset="0"/>
              </a:rPr>
              <a:t>кратковременная человеческая память может запомнить                 и повторить только 7 ± 2 элемента</a:t>
            </a:r>
            <a:r>
              <a:rPr lang="ru-RU" altLang="ru-RU" sz="2400" dirty="0"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Соответственно группировать элементы системы   желательно                          с учетом этого правила – то есть не более семи в группе, в крайнем случае – девяти. </a:t>
            </a:r>
            <a:r>
              <a:rPr lang="ru-RU" altLang="ru-RU" sz="2400" b="1" dirty="0">
                <a:cs typeface="Arial" panose="020B0604020202020204" pitchFamily="34" charset="0"/>
              </a:rPr>
              <a:t>Такие небольшие группы объектов наиболее хорошо воспринимаются пользователями  без использования каких-либо специальных приемов</a:t>
            </a:r>
            <a:r>
              <a:rPr lang="ru-RU" altLang="ru-RU" sz="2400" dirty="0">
                <a:cs typeface="Arial" panose="020B0604020202020204" pitchFamily="34" charset="0"/>
              </a:rPr>
              <a:t>. При этом группировка, естественно, должна быть осмысленной. 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5143500"/>
            <a:ext cx="421481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14938"/>
            <a:ext cx="4395788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19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удобства использования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310660" y="1325563"/>
            <a:ext cx="11506201" cy="272034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Важным моментом при создании интерфейсов является «</a:t>
            </a:r>
            <a:r>
              <a:rPr lang="ru-RU" altLang="ru-RU" sz="2400" dirty="0" err="1">
                <a:cs typeface="Arial" panose="020B0604020202020204" pitchFamily="34" charset="0"/>
              </a:rPr>
              <a:t>usability</a:t>
            </a:r>
            <a:r>
              <a:rPr lang="ru-RU" altLang="ru-RU" sz="2400" dirty="0">
                <a:cs typeface="Arial" panose="020B0604020202020204" pitchFamily="34" charset="0"/>
              </a:rPr>
              <a:t>» (</a:t>
            </a:r>
            <a:r>
              <a:rPr lang="ru-RU" altLang="ru-RU" sz="2400" dirty="0" err="1">
                <a:cs typeface="Arial" panose="020B0604020202020204" pitchFamily="34" charset="0"/>
              </a:rPr>
              <a:t>usability</a:t>
            </a:r>
            <a:r>
              <a:rPr lang="ru-RU" altLang="ru-RU" sz="2400" dirty="0">
                <a:cs typeface="Arial" panose="020B0604020202020204" pitchFamily="34" charset="0"/>
              </a:rPr>
              <a:t> — удобство и простота использования). При организации пользовательского интерфейса необходимо  руководствоваться не только аспектами красоты, но и практическим удобством расположения управляющих элементов. Пользователь не должен долго искать необходимую ему функцию. </a:t>
            </a:r>
          </a:p>
          <a:p>
            <a:pPr marL="0" indent="0" algn="just">
              <a:buNone/>
            </a:pPr>
            <a:r>
              <a:rPr lang="ru-RU" altLang="ru-RU" sz="2400" b="1" dirty="0">
                <a:cs typeface="Arial" panose="020B0604020202020204" pitchFamily="34" charset="0"/>
              </a:rPr>
              <a:t>Управляющие элементы пользовательского интерфейса должны располагаться там, где пользователь ожидает их увидеть.</a:t>
            </a:r>
            <a:r>
              <a:rPr lang="ru-RU" altLang="ru-RU" sz="2400" b="1" dirty="0"/>
              <a:t> 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29125"/>
            <a:ext cx="86248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19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2738" y="136525"/>
            <a:ext cx="11664462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перевернутой пирамиды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4294967295"/>
          </p:nvPr>
        </p:nvSpPr>
        <p:spPr>
          <a:xfrm>
            <a:off x="222738" y="1462088"/>
            <a:ext cx="8257384" cy="450030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Смысл этого принципа состоит в том, чтобы вынести самую важную информацию и элементы управления на первый план и сделать их легкодоступными пользователю. </a:t>
            </a:r>
          </a:p>
          <a:p>
            <a:pPr marL="0" indent="0" algn="just">
              <a:buNone/>
            </a:pPr>
            <a:r>
              <a:rPr lang="ru-RU" altLang="ru-RU" sz="2400" b="1" dirty="0">
                <a:cs typeface="Arial" panose="020B0604020202020204" pitchFamily="34" charset="0"/>
              </a:rPr>
              <a:t>Только небольшая часть посетителей просматривают информацию за пределами окна браузера</a:t>
            </a:r>
            <a:r>
              <a:rPr lang="ru-RU" altLang="ru-RU" sz="2400" dirty="0">
                <a:cs typeface="Arial" panose="020B0604020202020204" pitchFamily="34" charset="0"/>
              </a:rPr>
              <a:t>, в котором они первоначально увидели содержимое. Исходя из этого, желательно размещать содержимое в виде перевернутой пирамиды</a:t>
            </a:r>
            <a:r>
              <a:rPr lang="en-US" altLang="ru-RU" sz="2400" dirty="0"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n-US" altLang="ru-RU" sz="2400" dirty="0">
                <a:cs typeface="Arial" panose="020B0604020202020204" pitchFamily="34" charset="0"/>
              </a:rPr>
              <a:t>1. </a:t>
            </a:r>
            <a:r>
              <a:rPr lang="ru-RU" altLang="ru-RU" sz="2400" dirty="0">
                <a:cs typeface="Arial" panose="020B0604020202020204" pitchFamily="34" charset="0"/>
              </a:rPr>
              <a:t>Начать с того, что быстро даст пользователю представление о сути содержимого страницы. В данном случае пользователи могут завершить сеанс взаимодействия  в любой момент и будут уверенны, что узнали главное.</a:t>
            </a:r>
          </a:p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2. Содержимое, которое менее важно или не существенно для понимания располагается внизу.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17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925" y="1458902"/>
            <a:ext cx="3322142" cy="239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83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154110"/>
            <a:ext cx="11857892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Принцип эмоционального воздействия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4294967295"/>
          </p:nvPr>
        </p:nvSpPr>
        <p:spPr>
          <a:xfrm>
            <a:off x="345831" y="1702531"/>
            <a:ext cx="6931791" cy="427238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altLang="ru-RU" sz="2400" b="1" dirty="0">
                <a:cs typeface="Arial" panose="020B0604020202020204" pitchFamily="34" charset="0"/>
              </a:rPr>
              <a:t>Цвет вызывает эмоции.</a:t>
            </a:r>
            <a:r>
              <a:rPr lang="ru-RU" altLang="ru-RU" sz="2400" dirty="0">
                <a:cs typeface="Arial" panose="020B0604020202020204" pitchFamily="34" charset="0"/>
              </a:rPr>
              <a:t> Например, красный цвет – волнующий, желтый – веселый и т.п. Разрабатывая пользовательский интерфейс в ярких цветах, необходимо подумать об эмоциях, которые они будут вызывать у пользователя. </a:t>
            </a:r>
          </a:p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Цвет является элементом, который так же важен, как навигация, изображения или содержимое. Интерфейс с грамотно подобранной цветовой гаммой создают ощущение, которое не возможно получить от интерфейса, где цвета не используются в качестве элемента дизайна или просто плохо подобранны.</a:t>
            </a:r>
          </a:p>
          <a:p>
            <a:pPr marL="0" indent="261938" algn="just">
              <a:buNone/>
            </a:pPr>
            <a:endParaRPr lang="ru-RU" altLang="ru-RU" sz="2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18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444" y="1728592"/>
            <a:ext cx="4593712" cy="293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81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7569" y="154110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</a:t>
            </a:r>
            <a:r>
              <a:rPr lang="ru-RU" altLang="ru-RU" dirty="0" err="1"/>
              <a:t>сканируемости</a:t>
            </a:r>
            <a:r>
              <a:rPr lang="ru-RU" altLang="ru-RU" dirty="0"/>
              <a:t>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03227" y="1365658"/>
            <a:ext cx="6874396" cy="4597003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ru-RU" sz="2400" dirty="0">
                <a:cs typeface="Arial" panose="020B0604020202020204" pitchFamily="34" charset="0"/>
              </a:rPr>
              <a:t>В Сети  пользователи не читают текст так, как с печатного листа. Вместо этого они сканируют информацию, ища ключевые слова, предложения и изображения, интересные им.</a:t>
            </a:r>
          </a:p>
          <a:p>
            <a:pPr algn="just">
              <a:defRPr/>
            </a:pPr>
            <a:r>
              <a:rPr lang="ru-RU" sz="2400" b="1" dirty="0">
                <a:cs typeface="Arial" panose="020B0604020202020204" pitchFamily="34" charset="0"/>
              </a:rPr>
              <a:t>Заголовок является хорошим способом повысить </a:t>
            </a:r>
            <a:r>
              <a:rPr lang="ru-RU" sz="2400" b="1" dirty="0" err="1">
                <a:cs typeface="Arial" panose="020B0604020202020204" pitchFamily="34" charset="0"/>
              </a:rPr>
              <a:t>сканируемость</a:t>
            </a:r>
            <a:r>
              <a:rPr lang="ru-RU" sz="2400" b="1" dirty="0">
                <a:cs typeface="Arial" panose="020B0604020202020204" pitchFamily="34" charset="0"/>
              </a:rPr>
              <a:t> текстовых блоков. </a:t>
            </a:r>
            <a:r>
              <a:rPr lang="ru-RU" sz="2400" dirty="0">
                <a:cs typeface="Arial" panose="020B0604020202020204" pitchFamily="34" charset="0"/>
              </a:rPr>
              <a:t>Заголовки превращают большие фрагменты текста в меньшие, что позволяет посетителям быстро решить, читали ли фрагмент.  Заголовок должен содержать максимум три строки, иначе он будет хуже восприниматься при чтении. 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65" y="69056"/>
            <a:ext cx="42862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458" y="3840101"/>
            <a:ext cx="2748463" cy="271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738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" y="132369"/>
            <a:ext cx="10515600" cy="1325563"/>
          </a:xfrm>
        </p:spPr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412776"/>
            <a:ext cx="11348249" cy="4215309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Общие принципы разработки пользовательского интерфейса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Этапы создания приложения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Обзор визуальных </a:t>
            </a:r>
            <a:r>
              <a:rPr lang="ru-RU" dirty="0" smtClean="0"/>
              <a:t>компонентов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Архитектура </a:t>
            </a:r>
            <a:r>
              <a:rPr lang="en-US" dirty="0"/>
              <a:t>Android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Состав приложения </a:t>
            </a:r>
            <a:r>
              <a:rPr lang="en-US" dirty="0"/>
              <a:t>Android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Программное обеспечение для создания </a:t>
            </a:r>
            <a:r>
              <a:rPr lang="en-US" dirty="0"/>
              <a:t>Android</a:t>
            </a:r>
            <a:r>
              <a:rPr lang="ru-RU" dirty="0"/>
              <a:t>-приложений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Пример «</a:t>
            </a:r>
            <a:r>
              <a:rPr lang="en-US" dirty="0" err="1"/>
              <a:t>Hello,world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6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136525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контроля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4294967295"/>
          </p:nvPr>
        </p:nvSpPr>
        <p:spPr>
          <a:xfrm>
            <a:off x="301882" y="1610464"/>
            <a:ext cx="11717216" cy="344672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dirty="0">
                <a:cs typeface="Arial" panose="020B0604020202020204" pitchFamily="34" charset="0"/>
              </a:rPr>
              <a:t>Пользователи чувствуют себя уверенно, когда владеют ситуацией. Плохо спроектированные пользовательские интерфейсы вынуждают пользователя выполнять незапланированные действия, которые мешают достижению конечной цели. </a:t>
            </a:r>
          </a:p>
          <a:p>
            <a:pPr marL="0" indent="0" algn="just">
              <a:buNone/>
            </a:pPr>
            <a:r>
              <a:rPr lang="ru-RU" altLang="ru-RU" b="1" dirty="0">
                <a:cs typeface="Arial" panose="020B0604020202020204" pitchFamily="34" charset="0"/>
              </a:rPr>
              <a:t>Необходимо сообщать пользователю о текущем состоянии, в которой он (или программное приложение) находится                      в данный момент,</a:t>
            </a:r>
            <a:r>
              <a:rPr lang="ru-RU" altLang="ru-RU" dirty="0">
                <a:cs typeface="Arial" panose="020B0604020202020204" pitchFamily="34" charset="0"/>
              </a:rPr>
              <a:t> периодически отображая системный статус, объясняя что произойдет, если он сделает то или иное действие.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5357813"/>
            <a:ext cx="79295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67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739" y="189279"/>
            <a:ext cx="11682046" cy="1325563"/>
          </a:xfrm>
        </p:spPr>
        <p:txBody>
          <a:bodyPr>
            <a:normAutofit/>
          </a:bodyPr>
          <a:lstStyle/>
          <a:p>
            <a:r>
              <a:rPr lang="ru-RU" dirty="0"/>
              <a:t>Этапы проектирования пользовательского интерфейса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2739" y="1774337"/>
            <a:ext cx="5081173" cy="4063755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Стадия анализа требований (каталог пользователей, каталог требований к создаваемой системе)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Стадия логического проектирования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0212" y="1774337"/>
            <a:ext cx="620077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36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89279"/>
            <a:ext cx="11734800" cy="1325563"/>
          </a:xfrm>
        </p:spPr>
        <p:txBody>
          <a:bodyPr/>
          <a:lstStyle/>
          <a:p>
            <a:r>
              <a:rPr lang="ru-RU" dirty="0"/>
              <a:t>Этапы проектирования пользовательского интерфейса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492" y="1759927"/>
            <a:ext cx="4964724" cy="425401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dirty="0">
                <a:cs typeface="Arial" panose="020B0604020202020204" pitchFamily="34" charset="0"/>
              </a:rPr>
              <a:t>Стадия физического проектирования (проектирование и утверждение у заказчика экранных интерфейсных элементов (окон, диалоговых окон))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ru-RU" dirty="0">
                <a:cs typeface="Arial" panose="020B0604020202020204" pitchFamily="34" charset="0"/>
              </a:rPr>
              <a:t>Проектирование справочной системы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574353"/>
            <a:ext cx="5562600" cy="496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79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372" y="152182"/>
            <a:ext cx="10515600" cy="1325563"/>
          </a:xfrm>
        </p:spPr>
        <p:txBody>
          <a:bodyPr/>
          <a:lstStyle/>
          <a:p>
            <a:r>
              <a:rPr lang="ru-RU" dirty="0"/>
              <a:t>Оценка интерфейса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9997" y="1474896"/>
            <a:ext cx="10585734" cy="468791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1800" dirty="0"/>
              <a:t>Анкетирование пользователей </a:t>
            </a:r>
            <a:r>
              <a:rPr lang="es-ES" sz="1800" dirty="0"/>
              <a:t>(SUMI, SUS, SEQ, и </a:t>
            </a:r>
            <a:r>
              <a:rPr lang="es-ES" sz="1800" dirty="0" err="1"/>
              <a:t>др</a:t>
            </a:r>
            <a:r>
              <a:rPr lang="es-ES" sz="1800" dirty="0"/>
              <a:t>.)</a:t>
            </a:r>
            <a:endParaRPr lang="ru-RU" sz="1800" dirty="0"/>
          </a:p>
          <a:p>
            <a:pPr marL="457200" lvl="0" indent="-457200">
              <a:buFont typeface="+mj-lt"/>
              <a:buAutoNum type="arabicPeriod"/>
            </a:pPr>
            <a:r>
              <a:rPr lang="ru-RU" sz="1800" dirty="0"/>
              <a:t>Серия экспериментов (скорость выполнения задачи, количество ошибок или средний уровень выполнения задач)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/>
              <a:t>Экспертная оценка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/>
              <a:t>Определение среднего времени необходимого пользователю по методике GOMS, KLM и др.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/>
              <a:t>Оценка визуальной сложности системы и </a:t>
            </a:r>
            <a:r>
              <a:rPr lang="en-US" sz="1800" dirty="0"/>
              <a:t>RGB</a:t>
            </a:r>
            <a:r>
              <a:rPr lang="ru-RU" sz="1800" dirty="0"/>
              <a:t>-профиля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/>
              <a:t>Составление и анализ </a:t>
            </a:r>
            <a:r>
              <a:rPr lang="en-US" sz="1800" dirty="0"/>
              <a:t>XML</a:t>
            </a:r>
            <a:r>
              <a:rPr lang="ru-RU" sz="1800" dirty="0"/>
              <a:t> дерева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/>
              <a:t>Отношение минимального количества информации, необходимого для выполнения задачи, к количеству информации, которое должен ввести пользователь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1800" dirty="0"/>
              <a:t>Формула Шеннона </a:t>
            </a:r>
          </a:p>
          <a:p>
            <a:pPr marL="0" lvl="0" indent="0">
              <a:buNone/>
            </a:pPr>
            <a:r>
              <a:rPr lang="ru-RU" sz="1800" dirty="0"/>
              <a:t>где N — количество всех объектов, </a:t>
            </a:r>
            <a:r>
              <a:rPr lang="ru-RU" sz="1800" dirty="0" err="1"/>
              <a:t>p</a:t>
            </a:r>
            <a:r>
              <a:rPr lang="ru-RU" sz="1800" baseline="-25000" dirty="0" err="1"/>
              <a:t>i</a:t>
            </a:r>
            <a:r>
              <a:rPr lang="ru-RU" sz="1800" dirty="0"/>
              <a:t> – отношения объектов в i-том классе ко всем объектам (</a:t>
            </a:r>
            <a:r>
              <a:rPr lang="ru-RU" sz="1800" dirty="0" err="1"/>
              <a:t>pi</a:t>
            </a:r>
            <a:r>
              <a:rPr lang="ru-RU" sz="1800" dirty="0"/>
              <a:t> =</a:t>
            </a:r>
            <a:r>
              <a:rPr lang="ru-RU" sz="1800" dirty="0" err="1"/>
              <a:t>ni</a:t>
            </a:r>
            <a:r>
              <a:rPr lang="ru-RU" sz="1800" dirty="0"/>
              <a:t>/n ), n – количество классов объектов, </a:t>
            </a:r>
            <a:r>
              <a:rPr lang="ru-RU" sz="1800" dirty="0" err="1"/>
              <a:t>n</a:t>
            </a:r>
            <a:r>
              <a:rPr lang="ru-RU" sz="1800" baseline="-25000" dirty="0" err="1"/>
              <a:t>i</a:t>
            </a:r>
            <a:r>
              <a:rPr lang="ru-RU" sz="1800" dirty="0"/>
              <a:t> – количество объектов i-</a:t>
            </a:r>
            <a:r>
              <a:rPr lang="ru-RU" sz="1800" dirty="0" err="1"/>
              <a:t>го</a:t>
            </a:r>
            <a:r>
              <a:rPr lang="ru-RU" sz="1800" dirty="0"/>
              <a:t> класса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23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289" y="270716"/>
            <a:ext cx="1702884" cy="213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4764615"/>
            <a:ext cx="1504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620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263" y="177234"/>
            <a:ext cx="10515600" cy="1325563"/>
          </a:xfrm>
        </p:spPr>
        <p:txBody>
          <a:bodyPr/>
          <a:lstStyle/>
          <a:p>
            <a:r>
              <a:rPr lang="ru-RU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209" y="1825625"/>
            <a:ext cx="11566439" cy="1171327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Оцените интерфейс медицинской системы по принципам, критерию визуальной сложности и </a:t>
            </a:r>
            <a:r>
              <a:rPr lang="en-US" dirty="0"/>
              <a:t>RGB </a:t>
            </a:r>
            <a:r>
              <a:rPr lang="ru-RU" dirty="0"/>
              <a:t>модели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200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723" y="207105"/>
            <a:ext cx="11600120" cy="908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Среда </a:t>
            </a:r>
            <a:r>
              <a:rPr lang="en-US" dirty="0" err="1"/>
              <a:t>wxDev</a:t>
            </a:r>
            <a:r>
              <a:rPr lang="en-US" dirty="0"/>
              <a:t>-C++</a:t>
            </a:r>
            <a:endParaRPr lang="ru-RU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93" y="1369758"/>
            <a:ext cx="11365342" cy="328337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571500" indent="-457200" algn="just">
              <a:lnSpc>
                <a:spcPct val="85000"/>
              </a:lnSpc>
              <a:spcBef>
                <a:spcPct val="0"/>
              </a:spcBef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система визуального ООП для создания приложений, удовлетворяющих стандартам </a:t>
            </a:r>
            <a:r>
              <a:rPr lang="en-US" altLang="ru-RU" dirty="0"/>
              <a:t>Windows</a:t>
            </a:r>
            <a:r>
              <a:rPr lang="ru-RU" altLang="ru-RU" dirty="0"/>
              <a:t>;</a:t>
            </a:r>
          </a:p>
          <a:p>
            <a:pPr marL="571500" indent="-457200" algn="just">
              <a:lnSpc>
                <a:spcPct val="85000"/>
              </a:lnSpc>
              <a:spcBef>
                <a:spcPct val="0"/>
              </a:spcBef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интегрированная среда разработки - </a:t>
            </a:r>
            <a:r>
              <a:rPr lang="en-US" altLang="ru-RU" b="1" dirty="0"/>
              <a:t>Integrated Development Environment</a:t>
            </a:r>
            <a:r>
              <a:rPr lang="ru-RU" altLang="ru-RU" b="1" dirty="0"/>
              <a:t> (</a:t>
            </a:r>
            <a:r>
              <a:rPr lang="en-US" altLang="ru-RU" b="1" dirty="0"/>
              <a:t>IDE</a:t>
            </a:r>
            <a:r>
              <a:rPr lang="ru-RU" altLang="ru-RU" b="1" dirty="0"/>
              <a:t>)</a:t>
            </a:r>
            <a:r>
              <a:rPr lang="ru-RU" altLang="ru-RU" dirty="0"/>
              <a:t>, позволяющая создавать, компилировать, тестировать и редактировать проект в единой среде программирования;</a:t>
            </a:r>
          </a:p>
          <a:p>
            <a:pPr marL="571500" indent="-457200" algn="just">
              <a:lnSpc>
                <a:spcPct val="85000"/>
              </a:lnSpc>
              <a:spcBef>
                <a:spcPct val="0"/>
              </a:spcBef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средство ускоренной разработки программ </a:t>
            </a:r>
            <a:r>
              <a:rPr lang="en-US" altLang="ru-RU" b="1" dirty="0"/>
              <a:t>Rapid Application Development</a:t>
            </a:r>
            <a:r>
              <a:rPr lang="ru-RU" altLang="ru-RU" b="1" dirty="0"/>
              <a:t> – </a:t>
            </a:r>
            <a:r>
              <a:rPr lang="en-US" altLang="ru-RU" b="1" dirty="0"/>
              <a:t>RAD</a:t>
            </a:r>
            <a:r>
              <a:rPr lang="ru-RU" altLang="ru-RU" dirty="0"/>
              <a:t>).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97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31861" y="99069"/>
            <a:ext cx="8261350" cy="1039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Интерфейс среды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7172" y="940788"/>
            <a:ext cx="4774871" cy="319280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pPr marL="571500" indent="-457200" algn="just">
              <a:buFont typeface="+mj-lt"/>
              <a:buAutoNum type="arabicPeriod"/>
              <a:defRPr/>
            </a:pPr>
            <a:r>
              <a:rPr lang="ru-RU" dirty="0"/>
              <a:t>окно редактора свойств объектов</a:t>
            </a:r>
            <a:r>
              <a:rPr lang="ru-RU" b="1" dirty="0"/>
              <a:t>;</a:t>
            </a:r>
            <a:endParaRPr lang="ru-RU" dirty="0"/>
          </a:p>
          <a:p>
            <a:pPr marL="571500" indent="-457200" algn="just">
              <a:buFont typeface="+mj-lt"/>
              <a:buAutoNum type="arabicPeriod"/>
              <a:defRPr/>
            </a:pPr>
            <a:r>
              <a:rPr lang="ru-RU" dirty="0"/>
              <a:t>вкладка событий объекта</a:t>
            </a:r>
            <a:r>
              <a:rPr lang="ru-RU" b="1" dirty="0"/>
              <a:t>;</a:t>
            </a:r>
            <a:endParaRPr lang="ru-RU" dirty="0"/>
          </a:p>
          <a:p>
            <a:pPr marL="571500" indent="-457200" algn="just">
              <a:buFont typeface="+mj-lt"/>
              <a:buAutoNum type="arabicPeriod"/>
              <a:defRPr/>
            </a:pPr>
            <a:r>
              <a:rPr lang="ru-RU" dirty="0"/>
              <a:t>список компонентов;</a:t>
            </a:r>
          </a:p>
          <a:p>
            <a:pPr marL="571500" indent="-457200" algn="just">
              <a:buFont typeface="+mj-lt"/>
              <a:buAutoNum type="arabicPeriod"/>
              <a:defRPr/>
            </a:pPr>
            <a:r>
              <a:rPr lang="ru-RU" dirty="0"/>
              <a:t>окно стартовой формы</a:t>
            </a:r>
            <a:r>
              <a:rPr lang="ru-RU" b="1" dirty="0"/>
              <a:t>;</a:t>
            </a:r>
            <a:endParaRPr lang="ru-RU" dirty="0"/>
          </a:p>
          <a:p>
            <a:pPr marL="571500" indent="-457200" algn="just">
              <a:buFont typeface="+mj-lt"/>
              <a:buAutoNum type="arabicPeriod"/>
              <a:defRPr/>
            </a:pPr>
            <a:r>
              <a:rPr lang="ru-RU" dirty="0"/>
              <a:t>окно редактора кода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6286" y="1138881"/>
            <a:ext cx="6226847" cy="464408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807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5648" y="179774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Форма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381239" y="1643123"/>
            <a:ext cx="11365524" cy="331284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b="1" dirty="0"/>
              <a:t>Форма</a:t>
            </a:r>
            <a:r>
              <a:rPr lang="ru-RU" altLang="ru-RU" dirty="0"/>
              <a:t> — это визуальное изображение окна приложения. </a:t>
            </a:r>
            <a:endParaRPr lang="en-US" altLang="ru-RU" dirty="0"/>
          </a:p>
          <a:p>
            <a:pPr marL="0" indent="0" algn="just">
              <a:buNone/>
            </a:pPr>
            <a:r>
              <a:rPr lang="ru-RU" altLang="ru-RU" dirty="0"/>
              <a:t>Простые приложения имеют только одну форму, а более сложные приложения могут обладать множеством таких форм. </a:t>
            </a:r>
            <a:endParaRPr lang="en-US" altLang="ru-RU" dirty="0"/>
          </a:p>
          <a:p>
            <a:pPr marL="0" indent="0" algn="just">
              <a:buNone/>
            </a:pPr>
            <a:r>
              <a:rPr lang="ru-RU" altLang="ru-RU" dirty="0"/>
              <a:t>Точечная сетка, отображаемая в процессе проектирования приложения, помогает выравнивать помещаемые на форму компоненты. </a:t>
            </a:r>
            <a:endParaRPr lang="en-US" altLang="ru-RU" dirty="0"/>
          </a:p>
          <a:p>
            <a:pPr marL="0" indent="0" algn="just">
              <a:buNone/>
            </a:pPr>
            <a:r>
              <a:rPr lang="ru-RU" altLang="ru-RU" dirty="0"/>
              <a:t>В скомпилированном приложении сетка не отображается.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99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90" y="212482"/>
            <a:ext cx="8229600" cy="9366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Конструктор формы </a:t>
            </a:r>
          </a:p>
        </p:txBody>
      </p:sp>
      <p:pic>
        <p:nvPicPr>
          <p:cNvPr id="3072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995" y="1514475"/>
            <a:ext cx="4103687" cy="4679950"/>
          </a:xfrm>
          <a:noFill/>
        </p:spPr>
      </p:pic>
      <p:sp>
        <p:nvSpPr>
          <p:cNvPr id="3072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135670" y="1679575"/>
            <a:ext cx="6663847" cy="215387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algn="just" eaLnBrk="1" hangingPunct="1">
              <a:lnSpc>
                <a:spcPct val="85000"/>
              </a:lnSpc>
            </a:pPr>
            <a:r>
              <a:rPr lang="ru-RU" altLang="ru-RU" dirty="0"/>
              <a:t>проект окна будущей программы;</a:t>
            </a:r>
          </a:p>
          <a:p>
            <a:pPr algn="just" eaLnBrk="1" hangingPunct="1">
              <a:lnSpc>
                <a:spcPct val="85000"/>
              </a:lnSpc>
            </a:pPr>
            <a:r>
              <a:rPr lang="ru-RU" altLang="ru-RU" dirty="0"/>
              <a:t>на форме размещаются видимые (визуальные) и невидимые (логические) компоненты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AC97D-F851-4D8E-A82C-C81FBA3A7F3A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5126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4"/>
          <p:cNvSpPr>
            <a:spLocks noGrp="1"/>
          </p:cNvSpPr>
          <p:nvPr>
            <p:ph type="title"/>
          </p:nvPr>
        </p:nvSpPr>
        <p:spPr>
          <a:xfrm>
            <a:off x="296496" y="126634"/>
            <a:ext cx="8261350" cy="10398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Инспектор свойств</a:t>
            </a:r>
          </a:p>
        </p:txBody>
      </p:sp>
      <p:sp>
        <p:nvSpPr>
          <p:cNvPr id="32772" name="Содержимое 5"/>
          <p:cNvSpPr>
            <a:spLocks noGrp="1"/>
          </p:cNvSpPr>
          <p:nvPr>
            <p:ph sz="half" idx="2"/>
          </p:nvPr>
        </p:nvSpPr>
        <p:spPr>
          <a:xfrm>
            <a:off x="5260932" y="1719263"/>
            <a:ext cx="6425852" cy="2151279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dirty="0"/>
              <a:t>позволяет устанавливать свойства объектов - </a:t>
            </a:r>
            <a:r>
              <a:rPr lang="en-US" altLang="ru-RU" dirty="0"/>
              <a:t>Properties</a:t>
            </a:r>
            <a:r>
              <a:rPr lang="ru-RU" altLang="ru-RU" dirty="0"/>
              <a:t> и назначать методы (обработчики событий) - </a:t>
            </a:r>
            <a:r>
              <a:rPr lang="en-US" altLang="ru-RU" dirty="0"/>
              <a:t>Events</a:t>
            </a:r>
            <a:r>
              <a:rPr lang="ru-RU" altLang="ru-RU" dirty="0"/>
              <a:t> во время создания и редактирования приложения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10477" y="1719263"/>
            <a:ext cx="3588650" cy="413238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2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23" y="23961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Литература по 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318" y="1556684"/>
            <a:ext cx="11373940" cy="435133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Справочная система </a:t>
            </a:r>
            <a:r>
              <a:rPr lang="en-US" dirty="0" err="1"/>
              <a:t>wxwidgets</a:t>
            </a:r>
            <a:r>
              <a:rPr lang="ru-RU" dirty="0"/>
              <a:t> - </a:t>
            </a:r>
            <a:r>
              <a:rPr lang="en-US" dirty="0">
                <a:hlinkClick r:id="rId2"/>
              </a:rPr>
              <a:t>https://docs.wxwidgets.org/3.0/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Справочная система </a:t>
            </a:r>
            <a:r>
              <a:rPr lang="en-US" dirty="0" err="1"/>
              <a:t>wxwidgets</a:t>
            </a:r>
            <a:r>
              <a:rPr lang="ru-RU" dirty="0"/>
              <a:t> </a:t>
            </a:r>
            <a:r>
              <a:rPr lang="en-US" dirty="0">
                <a:hlinkClick r:id="rId3"/>
              </a:rPr>
              <a:t>http://www.sl-alex.com.ua/ru/page/wxwidgets_tutorial_00_introduction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Создание приложения в </a:t>
            </a:r>
            <a:r>
              <a:rPr lang="en-US" dirty="0"/>
              <a:t>Visual Studio 2010</a:t>
            </a:r>
            <a:r>
              <a:rPr lang="ru-RU" dirty="0"/>
              <a:t> </a:t>
            </a:r>
            <a:r>
              <a:rPr lang="en-US" dirty="0">
                <a:hlinkClick r:id="rId4"/>
              </a:rPr>
              <a:t>https://www.bestprog.net/ru/2016/07/31/004-%D0%BF%D1%80%D0%B8%D0%BC%D0%B5%D1%80-%D1%80%D0%B0%D0%B7%D1%80%D0%B0%D0%B1%D0%BE%D1%82%D0%BA%D0%B8-%D0%BF%D1%80%D0%BE%D1%81%D1%82%D0%B5%D0%B9%D1%88%D0%B5%D0%B3%D0%BE-%D0%BF%D1%80%D0%B8%D0%BB/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690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814" y="210283"/>
            <a:ext cx="11576539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ru-RU" dirty="0"/>
              <a:t>Проект – набор файлов приложения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63308" y="1527662"/>
            <a:ext cx="6461261" cy="294413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/>
              <a:t>Код приложения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/>
              <a:t>Заголовочный файл приложения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/>
              <a:t>Ресурсный файл приложения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/>
              <a:t>Код главной формы приложения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/>
              <a:t>Заголовочный файл главной формы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/>
              <a:t>Форма</a:t>
            </a:r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/>
              <a:t>Главный файл проекта – </a:t>
            </a:r>
            <a:r>
              <a:rPr lang="ru-RU" altLang="ru-RU" sz="2400" b="1" dirty="0"/>
              <a:t>*.</a:t>
            </a:r>
            <a:r>
              <a:rPr lang="en-US" altLang="ru-RU" sz="2400" b="1" dirty="0" err="1"/>
              <a:t>dev</a:t>
            </a:r>
            <a:endParaRPr lang="ru-RU" altLang="ru-RU" sz="2400" dirty="0"/>
          </a:p>
          <a:p>
            <a:pPr marL="457200" indent="-457200" algn="just" eaLnBrk="1" hangingPunct="1">
              <a:spcBef>
                <a:spcPct val="0"/>
              </a:spcBef>
              <a:buFont typeface="+mj-lt"/>
              <a:buAutoNum type="arabicPeriod"/>
            </a:pPr>
            <a:r>
              <a:rPr lang="ru-RU" altLang="ru-RU" sz="2400" dirty="0"/>
              <a:t>Исполняемый файл </a:t>
            </a:r>
            <a:r>
              <a:rPr lang="ru-RU" altLang="ru-RU" sz="2400" b="1" dirty="0"/>
              <a:t>*.</a:t>
            </a:r>
            <a:r>
              <a:rPr lang="en-US" altLang="ru-RU" sz="2400" b="1" dirty="0"/>
              <a:t>exe</a:t>
            </a:r>
            <a:endParaRPr lang="ru-RU" altLang="ru-RU" sz="2400" dirty="0"/>
          </a:p>
          <a:p>
            <a:pPr algn="just" eaLnBrk="1" hangingPunct="1">
              <a:spcBef>
                <a:spcPct val="0"/>
              </a:spcBef>
            </a:pPr>
            <a:endParaRPr lang="ru-RU" alt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2" y="1527662"/>
            <a:ext cx="4182574" cy="35500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43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6605" y="172427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Код приложения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8276" y="1340768"/>
            <a:ext cx="6096000" cy="531209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#include "44App.h"</a:t>
            </a:r>
          </a:p>
          <a:p>
            <a:r>
              <a:rPr lang="en-US" dirty="0"/>
              <a:t>#include "44Frm.h"</a:t>
            </a:r>
          </a:p>
          <a:p>
            <a:endParaRPr lang="en-US" dirty="0"/>
          </a:p>
          <a:p>
            <a:r>
              <a:rPr lang="en-US" dirty="0"/>
              <a:t>IMPLEMENT_APP(_44FrmApp)</a:t>
            </a:r>
          </a:p>
          <a:p>
            <a:endParaRPr lang="en-US" dirty="0"/>
          </a:p>
          <a:p>
            <a:r>
              <a:rPr lang="en-US" dirty="0" err="1"/>
              <a:t>bool</a:t>
            </a:r>
            <a:r>
              <a:rPr lang="en-US" dirty="0"/>
              <a:t> _44FrmApp::</a:t>
            </a:r>
            <a:r>
              <a:rPr lang="en-US" dirty="0" err="1"/>
              <a:t>OnInit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_44Frm* frame = new _44Frm(NULL);</a:t>
            </a:r>
          </a:p>
          <a:p>
            <a:r>
              <a:rPr lang="en-US" dirty="0"/>
              <a:t>    </a:t>
            </a:r>
            <a:r>
              <a:rPr lang="en-US" dirty="0" err="1"/>
              <a:t>SetTopWindow</a:t>
            </a:r>
            <a:r>
              <a:rPr lang="en-US" dirty="0"/>
              <a:t>(frame);</a:t>
            </a:r>
          </a:p>
          <a:p>
            <a:r>
              <a:rPr lang="en-US" dirty="0"/>
              <a:t>    frame-&gt;Show();</a:t>
            </a:r>
          </a:p>
          <a:p>
            <a:r>
              <a:rPr lang="en-US" dirty="0"/>
              <a:t>    return true;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int</a:t>
            </a:r>
            <a:r>
              <a:rPr lang="en-US" dirty="0"/>
              <a:t> _44FrmApp::</a:t>
            </a:r>
            <a:r>
              <a:rPr lang="en-US" dirty="0" err="1"/>
              <a:t>OnExit</a:t>
            </a:r>
            <a:r>
              <a:rPr lang="en-US" dirty="0"/>
              <a:t>()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return 0;</a:t>
            </a:r>
          </a:p>
          <a:p>
            <a:r>
              <a:rPr lang="en-US" dirty="0"/>
              <a:t>}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128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4997" y="175420"/>
            <a:ext cx="8229600" cy="9080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Создание приложения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3219" y="1222775"/>
            <a:ext cx="11111949" cy="1584325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85000"/>
              </a:lnSpc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построение интерфейсной части;</a:t>
            </a:r>
          </a:p>
          <a:p>
            <a:pPr marL="457200" indent="-457200">
              <a:lnSpc>
                <a:spcPct val="85000"/>
              </a:lnSpc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написание кода обработчиков событий;</a:t>
            </a:r>
          </a:p>
          <a:p>
            <a:pPr marL="457200" indent="-457200">
              <a:lnSpc>
                <a:spcPct val="85000"/>
              </a:lnSpc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компиляция и выполнение проекта.</a:t>
            </a:r>
          </a:p>
        </p:txBody>
      </p:sp>
      <p:grpSp>
        <p:nvGrpSpPr>
          <p:cNvPr id="39940" name="Group 84"/>
          <p:cNvGrpSpPr>
            <a:grpSpLocks/>
          </p:cNvGrpSpPr>
          <p:nvPr/>
        </p:nvGrpSpPr>
        <p:grpSpPr bwMode="auto">
          <a:xfrm>
            <a:off x="1919289" y="3141664"/>
            <a:ext cx="8569325" cy="3527425"/>
            <a:chOff x="249" y="1979"/>
            <a:chExt cx="5398" cy="2222"/>
          </a:xfrm>
        </p:grpSpPr>
        <p:grpSp>
          <p:nvGrpSpPr>
            <p:cNvPr id="39941" name="Group 82"/>
            <p:cNvGrpSpPr>
              <a:grpSpLocks/>
            </p:cNvGrpSpPr>
            <p:nvPr/>
          </p:nvGrpSpPr>
          <p:grpSpPr bwMode="auto">
            <a:xfrm>
              <a:off x="310" y="2027"/>
              <a:ext cx="5337" cy="2132"/>
              <a:chOff x="310" y="2027"/>
              <a:chExt cx="5337" cy="2132"/>
            </a:xfrm>
          </p:grpSpPr>
          <p:sp>
            <p:nvSpPr>
              <p:cNvPr id="39943" name="Text Box 64"/>
              <p:cNvSpPr txBox="1">
                <a:spLocks noChangeArrowheads="1"/>
              </p:cNvSpPr>
              <p:nvPr/>
            </p:nvSpPr>
            <p:spPr bwMode="auto">
              <a:xfrm>
                <a:off x="310" y="2027"/>
                <a:ext cx="1367" cy="10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800"/>
                  <a:t>Формы</a:t>
                </a:r>
              </a:p>
            </p:txBody>
          </p:sp>
          <p:sp>
            <p:nvSpPr>
              <p:cNvPr id="39944" name="Text Box 65"/>
              <p:cNvSpPr txBox="1">
                <a:spLocks noChangeArrowheads="1"/>
              </p:cNvSpPr>
              <p:nvPr/>
            </p:nvSpPr>
            <p:spPr bwMode="auto">
              <a:xfrm>
                <a:off x="444" y="2317"/>
                <a:ext cx="1092" cy="29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600"/>
                  <a:t>Описание</a:t>
                </a:r>
              </a:p>
            </p:txBody>
          </p:sp>
          <p:sp>
            <p:nvSpPr>
              <p:cNvPr id="39945" name="Text Box 66"/>
              <p:cNvSpPr txBox="1">
                <a:spLocks noChangeArrowheads="1"/>
              </p:cNvSpPr>
              <p:nvPr/>
            </p:nvSpPr>
            <p:spPr bwMode="auto">
              <a:xfrm>
                <a:off x="445" y="2731"/>
                <a:ext cx="1090" cy="3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600"/>
                  <a:t>Модуль</a:t>
                </a:r>
              </a:p>
            </p:txBody>
          </p:sp>
          <p:sp>
            <p:nvSpPr>
              <p:cNvPr id="39946" name="Line 67"/>
              <p:cNvSpPr>
                <a:spLocks noChangeShapeType="1"/>
              </p:cNvSpPr>
              <p:nvPr/>
            </p:nvSpPr>
            <p:spPr bwMode="auto">
              <a:xfrm flipV="1">
                <a:off x="991" y="2612"/>
                <a:ext cx="2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47" name="Text Box 68"/>
              <p:cNvSpPr txBox="1">
                <a:spLocks noChangeArrowheads="1"/>
              </p:cNvSpPr>
              <p:nvPr/>
            </p:nvSpPr>
            <p:spPr bwMode="auto">
              <a:xfrm>
                <a:off x="448" y="3858"/>
                <a:ext cx="1088" cy="3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600"/>
                  <a:t>Модуль</a:t>
                </a:r>
              </a:p>
            </p:txBody>
          </p:sp>
          <p:sp>
            <p:nvSpPr>
              <p:cNvPr id="39948" name="Text Box 69"/>
              <p:cNvSpPr txBox="1">
                <a:spLocks noChangeArrowheads="1"/>
              </p:cNvSpPr>
              <p:nvPr/>
            </p:nvSpPr>
            <p:spPr bwMode="auto">
              <a:xfrm>
                <a:off x="448" y="3286"/>
                <a:ext cx="1088" cy="3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600"/>
                  <a:t>Форма</a:t>
                </a:r>
              </a:p>
            </p:txBody>
          </p:sp>
          <p:sp>
            <p:nvSpPr>
              <p:cNvPr id="39949" name="Text Box 70"/>
              <p:cNvSpPr txBox="1">
                <a:spLocks noChangeArrowheads="1"/>
              </p:cNvSpPr>
              <p:nvPr/>
            </p:nvSpPr>
            <p:spPr bwMode="auto">
              <a:xfrm>
                <a:off x="2498" y="2256"/>
                <a:ext cx="1335" cy="3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600"/>
                  <a:t>Параметры</a:t>
                </a:r>
              </a:p>
            </p:txBody>
          </p:sp>
          <p:sp>
            <p:nvSpPr>
              <p:cNvPr id="39950" name="Text Box 71"/>
              <p:cNvSpPr txBox="1">
                <a:spLocks noChangeArrowheads="1"/>
              </p:cNvSpPr>
              <p:nvPr/>
            </p:nvSpPr>
            <p:spPr bwMode="auto">
              <a:xfrm>
                <a:off x="2483" y="3695"/>
                <a:ext cx="1350" cy="30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600"/>
                  <a:t>Ресурсы</a:t>
                </a:r>
              </a:p>
            </p:txBody>
          </p:sp>
          <p:sp>
            <p:nvSpPr>
              <p:cNvPr id="39951" name="Text Box 72"/>
              <p:cNvSpPr txBox="1">
                <a:spLocks noChangeArrowheads="1"/>
              </p:cNvSpPr>
              <p:nvPr/>
            </p:nvSpPr>
            <p:spPr bwMode="auto">
              <a:xfrm>
                <a:off x="2494" y="2970"/>
                <a:ext cx="1339" cy="3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600"/>
                  <a:t>Проект</a:t>
                </a:r>
              </a:p>
            </p:txBody>
          </p:sp>
          <p:sp>
            <p:nvSpPr>
              <p:cNvPr id="39952" name="Text Box 73"/>
              <p:cNvSpPr txBox="1">
                <a:spLocks noChangeArrowheads="1"/>
              </p:cNvSpPr>
              <p:nvPr/>
            </p:nvSpPr>
            <p:spPr bwMode="auto">
              <a:xfrm>
                <a:off x="4279" y="2970"/>
                <a:ext cx="1368" cy="30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600"/>
                  <a:t>Приложение</a:t>
                </a:r>
              </a:p>
            </p:txBody>
          </p:sp>
          <p:sp>
            <p:nvSpPr>
              <p:cNvPr id="39953" name="Text Box 74"/>
              <p:cNvSpPr txBox="1">
                <a:spLocks noChangeArrowheads="1"/>
              </p:cNvSpPr>
              <p:nvPr/>
            </p:nvSpPr>
            <p:spPr bwMode="auto">
              <a:xfrm>
                <a:off x="3319" y="2599"/>
                <a:ext cx="1368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600"/>
                  <a:t>Компиляция</a:t>
                </a:r>
              </a:p>
            </p:txBody>
          </p:sp>
          <p:sp>
            <p:nvSpPr>
              <p:cNvPr id="39954" name="Line 75"/>
              <p:cNvSpPr>
                <a:spLocks noChangeShapeType="1"/>
              </p:cNvSpPr>
              <p:nvPr/>
            </p:nvSpPr>
            <p:spPr bwMode="auto">
              <a:xfrm>
                <a:off x="3101" y="2565"/>
                <a:ext cx="2" cy="39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5" name="Line 76"/>
              <p:cNvSpPr>
                <a:spLocks noChangeShapeType="1"/>
              </p:cNvSpPr>
              <p:nvPr/>
            </p:nvSpPr>
            <p:spPr bwMode="auto">
              <a:xfrm flipV="1">
                <a:off x="3098" y="3274"/>
                <a:ext cx="2" cy="4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6" name="Line 77"/>
              <p:cNvSpPr>
                <a:spLocks noChangeShapeType="1"/>
              </p:cNvSpPr>
              <p:nvPr/>
            </p:nvSpPr>
            <p:spPr bwMode="auto">
              <a:xfrm>
                <a:off x="1678" y="2485"/>
                <a:ext cx="820" cy="5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7" name="Line 78"/>
              <p:cNvSpPr>
                <a:spLocks noChangeShapeType="1"/>
              </p:cNvSpPr>
              <p:nvPr/>
            </p:nvSpPr>
            <p:spPr bwMode="auto">
              <a:xfrm flipV="1">
                <a:off x="1541" y="3137"/>
                <a:ext cx="948" cy="2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8" name="Line 79"/>
              <p:cNvSpPr>
                <a:spLocks noChangeShapeType="1"/>
              </p:cNvSpPr>
              <p:nvPr/>
            </p:nvSpPr>
            <p:spPr bwMode="auto">
              <a:xfrm flipV="1">
                <a:off x="1541" y="3237"/>
                <a:ext cx="942" cy="73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959" name="Line 80"/>
              <p:cNvSpPr>
                <a:spLocks noChangeShapeType="1"/>
              </p:cNvSpPr>
              <p:nvPr/>
            </p:nvSpPr>
            <p:spPr bwMode="auto">
              <a:xfrm flipV="1">
                <a:off x="3833" y="3109"/>
                <a:ext cx="438" cy="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9942" name="Rectangle 81"/>
            <p:cNvSpPr>
              <a:spLocks noChangeArrowheads="1"/>
            </p:cNvSpPr>
            <p:nvPr/>
          </p:nvSpPr>
          <p:spPr bwMode="auto">
            <a:xfrm>
              <a:off x="249" y="1979"/>
              <a:ext cx="3674" cy="2222"/>
            </a:xfrm>
            <a:prstGeom prst="rect">
              <a:avLst/>
            </a:prstGeom>
            <a:noFill/>
            <a:ln w="15875">
              <a:solidFill>
                <a:srgbClr val="80808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8DA90-0E80-4DA4-9BD7-BDCCD878F152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972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117476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Построение интерфейса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4933" y="1618457"/>
            <a:ext cx="4392613" cy="4525962"/>
          </a:xfrm>
        </p:spPr>
        <p:txBody>
          <a:bodyPr/>
          <a:lstStyle/>
          <a:p>
            <a:pPr marL="857250" indent="-742950">
              <a:lnSpc>
                <a:spcPct val="85000"/>
              </a:lnSpc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расположить компоненты на форме;</a:t>
            </a:r>
          </a:p>
          <a:p>
            <a:pPr marL="857250" indent="-742950">
              <a:lnSpc>
                <a:spcPct val="85000"/>
              </a:lnSpc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определить свойства компонент:</a:t>
            </a:r>
          </a:p>
          <a:p>
            <a:pPr lvl="1" eaLnBrk="1" hangingPunct="1">
              <a:lnSpc>
                <a:spcPct val="85000"/>
              </a:lnSpc>
            </a:pPr>
            <a:r>
              <a:rPr lang="ru-RU" altLang="ru-RU" sz="2800" dirty="0"/>
              <a:t>простые</a:t>
            </a:r>
          </a:p>
          <a:p>
            <a:pPr lvl="1" eaLnBrk="1" hangingPunct="1">
              <a:lnSpc>
                <a:spcPct val="85000"/>
              </a:lnSpc>
            </a:pPr>
            <a:r>
              <a:rPr lang="ru-RU" altLang="ru-RU" sz="2800" dirty="0"/>
              <a:t>вложенные 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 flipV="1">
            <a:off x="3147646" y="3520740"/>
            <a:ext cx="4432301" cy="2775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V="1">
            <a:off x="4026876" y="1174600"/>
            <a:ext cx="3696069" cy="706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529499" y="4261187"/>
            <a:ext cx="4030175" cy="11355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945" y="434609"/>
            <a:ext cx="2281240" cy="552300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9CD7C-F575-41E7-80E6-EF225F97CC36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2633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431" y="188913"/>
            <a:ext cx="11676184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Написание кода обработчиков событий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1338" y="1820070"/>
            <a:ext cx="4470400" cy="4525962"/>
          </a:xfrm>
        </p:spPr>
        <p:txBody>
          <a:bodyPr/>
          <a:lstStyle/>
          <a:p>
            <a:pPr marL="628650" indent="-514350" algn="just">
              <a:lnSpc>
                <a:spcPct val="85000"/>
              </a:lnSpc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задать процедуры обработки событий компонентов;</a:t>
            </a:r>
          </a:p>
          <a:p>
            <a:pPr marL="628650" indent="-514350" algn="just"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написать программный код для заданных процедур обработки событий.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413" y="4760489"/>
            <a:ext cx="6635365" cy="1495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1523" y="1246373"/>
            <a:ext cx="4899147" cy="329994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9EEAB-6111-4276-B4FC-FE244332FCEB}" type="slidenum">
              <a:rPr lang="ru-RU" altLang="ru-RU" smtClean="0"/>
              <a:pPr/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70002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1726"/>
            <a:ext cx="11682046" cy="642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/>
              <a:t>Событие и процедура обработки события </a:t>
            </a:r>
            <a:br>
              <a:rPr lang="ru-RU" dirty="0"/>
            </a:br>
            <a:endParaRPr lang="ru-RU" dirty="0"/>
          </a:p>
        </p:txBody>
      </p:sp>
      <p:sp>
        <p:nvSpPr>
          <p:cNvPr id="52227" name="Rectangle 1"/>
          <p:cNvSpPr>
            <a:spLocks noChangeArrowheads="1"/>
          </p:cNvSpPr>
          <p:nvPr/>
        </p:nvSpPr>
        <p:spPr bwMode="auto">
          <a:xfrm>
            <a:off x="187569" y="948456"/>
            <a:ext cx="11494477" cy="163449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indent="447675" eaLnBrk="0" hangingPunct="0">
              <a:tabLst>
                <a:tab pos="977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977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447675" eaLnBrk="0" hangingPunct="0">
              <a:tabLst>
                <a:tab pos="977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977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977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77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+mn-lt"/>
                <a:cs typeface="Times New Roman" panose="02020603050405020304" pitchFamily="18" charset="0"/>
              </a:rPr>
              <a:t>Понятия при программировании в </a:t>
            </a:r>
            <a:r>
              <a:rPr lang="en-US" altLang="ru-RU" dirty="0">
                <a:latin typeface="+mn-lt"/>
                <a:cs typeface="Times New Roman" panose="02020603050405020304" pitchFamily="18" charset="0"/>
              </a:rPr>
              <a:t>WINDOWS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:</a:t>
            </a:r>
            <a:endParaRPr lang="ru-RU" altLang="ru-RU" dirty="0">
              <a:latin typeface="+mn-lt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Событие</a:t>
            </a:r>
            <a:endParaRPr lang="ru-RU" altLang="ru-RU" dirty="0">
              <a:solidFill>
                <a:srgbClr val="C00000"/>
              </a:solidFill>
              <a:latin typeface="+mn-lt"/>
            </a:endParaRP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Процедура обработки события</a:t>
            </a:r>
            <a:endParaRPr lang="en-US" altLang="ru-RU" b="1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dirty="0">
                <a:latin typeface="+mn-lt"/>
                <a:cs typeface="Times New Roman" panose="02020603050405020304" pitchFamily="18" charset="0"/>
              </a:rPr>
              <a:t>Щелчок на изображении командной кнопки – это пример того, что в </a:t>
            </a:r>
            <a:r>
              <a:rPr lang="en-US" altLang="ru-RU" dirty="0">
                <a:latin typeface="+mn-lt"/>
                <a:cs typeface="Times New Roman" panose="02020603050405020304" pitchFamily="18" charset="0"/>
              </a:rPr>
              <a:t>WINDOWS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называется событием.</a:t>
            </a:r>
          </a:p>
          <a:p>
            <a:pPr eaLnBrk="1" hangingPunct="1"/>
            <a:r>
              <a:rPr lang="ru-RU" altLang="ru-RU" b="1" dirty="0">
                <a:latin typeface="+mn-lt"/>
                <a:cs typeface="Times New Roman" panose="02020603050405020304" pitchFamily="18" charset="0"/>
              </a:rPr>
              <a:t>Событие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(</a:t>
            </a:r>
            <a:r>
              <a:rPr lang="en-US" altLang="ru-RU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Event</a:t>
            </a:r>
            <a:r>
              <a:rPr lang="ru-RU" altLang="ru-RU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) </a:t>
            </a:r>
            <a:r>
              <a:rPr lang="ru-RU" altLang="ru-RU" dirty="0">
                <a:latin typeface="+mn-lt"/>
                <a:cs typeface="Times New Roman" panose="02020603050405020304" pitchFamily="18" charset="0"/>
              </a:rPr>
              <a:t>– это то, что происходит во время работы программы. </a:t>
            </a:r>
            <a:endParaRPr lang="ru-RU" altLang="ru-RU" dirty="0">
              <a:latin typeface="+mn-lt"/>
            </a:endParaRPr>
          </a:p>
        </p:txBody>
      </p:sp>
      <p:sp>
        <p:nvSpPr>
          <p:cNvPr id="52228" name="Прямоугольник 8"/>
          <p:cNvSpPr>
            <a:spLocks noChangeArrowheads="1"/>
          </p:cNvSpPr>
          <p:nvPr/>
        </p:nvSpPr>
        <p:spPr bwMode="auto">
          <a:xfrm>
            <a:off x="4095750" y="2428875"/>
            <a:ext cx="2187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Calibri" panose="020F0502020204030204" pitchFamily="34" charset="0"/>
              </a:rPr>
              <a:t>Некоторые события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095501" y="2857500"/>
          <a:ext cx="8143875" cy="2566991"/>
        </p:xfrm>
        <a:graphic>
          <a:graphicData uri="http://schemas.openxmlformats.org/drawingml/2006/table">
            <a:tbl>
              <a:tblPr/>
              <a:tblGrid>
                <a:gridCol w="17795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64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marL="2857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Событие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1679575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Когда происходит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OnClick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 щелчке кнопкой мыши.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OnDblClick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 двойном щелчке кнопкой мыши.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OnKeyPress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 нажатии клавиши клавиатуры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OnCreate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 создании объекта (формы).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OnMouseDown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 нажатии кнопки мыши.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OnMouseUp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При отпускании кнопки мыши.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16523" y="5587512"/>
            <a:ext cx="11289323" cy="91940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/>
              <a:t>Реакцией на событие должно быть какое-нибудь действие.</a:t>
            </a:r>
          </a:p>
          <a:p>
            <a:pPr algn="just">
              <a:defRPr/>
            </a:pPr>
            <a:r>
              <a:rPr lang="ru-RU" sz="1600" dirty="0"/>
              <a:t>Таким образом, для того чтобы программа выполняла некоторую работу в ответ на действия пользователя, программист должен написать процедуру обработки соответствующего события.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75899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690" y="177234"/>
            <a:ext cx="11650250" cy="1350941"/>
          </a:xfrm>
        </p:spPr>
        <p:txBody>
          <a:bodyPr>
            <a:normAutofit/>
          </a:bodyPr>
          <a:lstStyle/>
          <a:p>
            <a:r>
              <a:rPr lang="ru-RU" dirty="0"/>
              <a:t>Пример.  Создание медицинского калькулятора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1690" y="1716585"/>
            <a:ext cx="6464474" cy="116440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Реализовать медицинский калькулятор для расчета веса при беременности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490" y="1349091"/>
            <a:ext cx="40481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5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Содержимое 2"/>
          <p:cNvSpPr>
            <a:spLocks noGrp="1"/>
          </p:cNvSpPr>
          <p:nvPr>
            <p:ph idx="1"/>
          </p:nvPr>
        </p:nvSpPr>
        <p:spPr>
          <a:xfrm>
            <a:off x="4396153" y="1825625"/>
            <a:ext cx="7051431" cy="2763960"/>
          </a:xfrm>
          <a:prstGeom prst="roundRect">
            <a:avLst/>
          </a:prstGeom>
          <a:ln>
            <a:solidFill>
              <a:srgbClr val="FF3300"/>
            </a:solidFill>
          </a:ln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ru-RU" dirty="0" err="1"/>
              <a:t>wxStaticText</a:t>
            </a:r>
            <a:endParaRPr lang="en-US" altLang="ru-RU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ru-RU" dirty="0" err="1"/>
              <a:t>wxEdit</a:t>
            </a:r>
            <a:endParaRPr lang="en-US" altLang="ru-RU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ru-RU" dirty="0" err="1"/>
              <a:t>wxStaticText</a:t>
            </a:r>
            <a:r>
              <a:rPr lang="ru-RU" altLang="ru-RU" dirty="0"/>
              <a:t> с пустым свойством </a:t>
            </a:r>
            <a:r>
              <a:rPr lang="en-US" altLang="ru-RU" dirty="0"/>
              <a:t>Label</a:t>
            </a:r>
            <a:endParaRPr lang="ru-RU" altLang="ru-RU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ru-RU" dirty="0" err="1"/>
              <a:t>wxButton</a:t>
            </a:r>
            <a:endParaRPr lang="en-US" altLang="ru-RU" dirty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ru-RU" dirty="0" err="1"/>
              <a:t>wxCombobox</a:t>
            </a:r>
            <a:endParaRPr lang="en-US" altLang="ru-RU" dirty="0"/>
          </a:p>
          <a:p>
            <a:pPr marL="0" indent="0" eaLnBrk="1" hangingPunct="1">
              <a:buNone/>
            </a:pPr>
            <a:endParaRPr lang="en-US" altLang="ru-RU" dirty="0"/>
          </a:p>
          <a:p>
            <a:pPr marL="0" indent="0" eaLnBrk="1" hangingPunct="1">
              <a:buNone/>
            </a:pPr>
            <a:endParaRPr lang="ru-RU" alt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58261" y="-190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Шаг 1. Добавление компонентов и задание свойств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6" y="1492495"/>
            <a:ext cx="3851031" cy="450230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06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6" y="188040"/>
            <a:ext cx="8229600" cy="7254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Компонент форма </a:t>
            </a:r>
            <a:r>
              <a:rPr lang="en-US" dirty="0" err="1"/>
              <a:t>wxFrame</a:t>
            </a:r>
            <a:endParaRPr lang="ru-RU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94" y="913528"/>
            <a:ext cx="2630487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198946"/>
              </p:ext>
            </p:extLst>
          </p:nvPr>
        </p:nvGraphicFramePr>
        <p:xfrm>
          <a:off x="1809750" y="3679825"/>
          <a:ext cx="8572500" cy="732701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72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1379"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en-US" sz="1800" b="1" dirty="0">
                          <a:latin typeface="+mj-lt"/>
                          <a:ea typeface="Times New Roman"/>
                          <a:cs typeface="Arial" pitchFamily="34" charset="0"/>
                        </a:rPr>
                        <a:t>Title</a:t>
                      </a:r>
                      <a:endParaRPr lang="ru-RU" sz="18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+mj-lt"/>
                          <a:ea typeface="Times New Roman"/>
                          <a:cs typeface="Arial" pitchFamily="34" charset="0"/>
                        </a:rPr>
                        <a:t>Задает заголовок окна формы.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1322">
                <a:tc>
                  <a:txBody>
                    <a:bodyPr/>
                    <a:lstStyle/>
                    <a:p>
                      <a:pPr algn="ctr">
                        <a:tabLst>
                          <a:tab pos="449580" algn="l"/>
                        </a:tabLst>
                      </a:pPr>
                      <a:r>
                        <a:rPr lang="en-US" sz="1800" b="1" dirty="0">
                          <a:latin typeface="+mj-lt"/>
                          <a:ea typeface="Times New Roman"/>
                          <a:cs typeface="Arial" pitchFamily="34" charset="0"/>
                        </a:rPr>
                        <a:t>Font </a:t>
                      </a:r>
                      <a:endParaRPr lang="ru-RU" sz="1800" b="1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j-lt"/>
                          <a:ea typeface="Times New Roman"/>
                          <a:cs typeface="Arial" pitchFamily="34" charset="0"/>
                        </a:rPr>
                        <a:t>Задает атрибуты шрифта формы.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992761"/>
              </p:ext>
            </p:extLst>
          </p:nvPr>
        </p:nvGraphicFramePr>
        <p:xfrm>
          <a:off x="1809750" y="5225926"/>
          <a:ext cx="8572500" cy="274638"/>
        </p:xfrm>
        <a:graphic>
          <a:graphicData uri="http://schemas.openxmlformats.org/drawingml/2006/table">
            <a:tbl>
              <a:tblPr/>
              <a:tblGrid>
                <a:gridCol w="2000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72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OnCreate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Происходит при загрузке формы.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209" name="Rectangle 3"/>
          <p:cNvSpPr>
            <a:spLocks noChangeArrowheads="1"/>
          </p:cNvSpPr>
          <p:nvPr/>
        </p:nvSpPr>
        <p:spPr bwMode="auto">
          <a:xfrm>
            <a:off x="3810000" y="4741222"/>
            <a:ext cx="5214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Основное событие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0210" name="Rectangle 3"/>
          <p:cNvSpPr>
            <a:spLocks noChangeArrowheads="1"/>
          </p:cNvSpPr>
          <p:nvPr/>
        </p:nvSpPr>
        <p:spPr bwMode="auto">
          <a:xfrm>
            <a:off x="3167063" y="3261003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свойства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3154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047838" cy="725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Компонент: метка </a:t>
            </a:r>
            <a:r>
              <a:rPr lang="en-US" dirty="0" err="1"/>
              <a:t>wxStaticText</a:t>
            </a:r>
            <a:endParaRPr lang="ru-RU" dirty="0"/>
          </a:p>
        </p:txBody>
      </p:sp>
      <p:sp>
        <p:nvSpPr>
          <p:cNvPr id="54275" name="Прямоугольник 11"/>
          <p:cNvSpPr>
            <a:spLocks noChangeArrowheads="1"/>
          </p:cNvSpPr>
          <p:nvPr/>
        </p:nvSpPr>
        <p:spPr bwMode="auto">
          <a:xfrm>
            <a:off x="1714399" y="836330"/>
            <a:ext cx="8501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b="1" dirty="0" err="1">
                <a:solidFill>
                  <a:srgbClr val="FF0000"/>
                </a:solidFill>
                <a:latin typeface="Calibri" panose="020F0502020204030204" pitchFamily="34" charset="0"/>
              </a:rPr>
              <a:t>wxStaticText</a:t>
            </a:r>
            <a:r>
              <a:rPr lang="en-US" altLang="ru-RU" b="1" dirty="0">
                <a:latin typeface="Calibri" panose="020F0502020204030204" pitchFamily="34" charset="0"/>
              </a:rPr>
              <a:t> </a:t>
            </a:r>
            <a:r>
              <a:rPr lang="ru-RU" altLang="ru-RU" dirty="0">
                <a:latin typeface="Calibri" panose="020F0502020204030204" pitchFamily="34" charset="0"/>
              </a:rPr>
              <a:t>– метка, используется как надпись или как область вывода информации для чтения.</a:t>
            </a:r>
            <a:endParaRPr lang="ru-RU" altLang="ru-RU" dirty="0">
              <a:solidFill>
                <a:srgbClr val="0066C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Rectangle 3"/>
          <p:cNvSpPr>
            <a:spLocks noChangeArrowheads="1"/>
          </p:cNvSpPr>
          <p:nvPr/>
        </p:nvSpPr>
        <p:spPr bwMode="auto">
          <a:xfrm>
            <a:off x="4732093" y="1812386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свойства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804090"/>
              </p:ext>
            </p:extLst>
          </p:nvPr>
        </p:nvGraphicFramePr>
        <p:xfrm>
          <a:off x="3392366" y="2348692"/>
          <a:ext cx="8643938" cy="1892554"/>
        </p:xfrm>
        <a:graphic>
          <a:graphicData uri="http://schemas.openxmlformats.org/drawingml/2006/table">
            <a:tbl>
              <a:tblPr/>
              <a:tblGrid>
                <a:gridCol w="25308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13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en-US" sz="1800" b="1" dirty="0">
                          <a:latin typeface="+mj-lt"/>
                          <a:ea typeface="Times New Roman"/>
                        </a:rPr>
                        <a:t>Label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+mj-lt"/>
                          <a:ea typeface="Calibri"/>
                          <a:cs typeface="Times New Roman"/>
                        </a:rPr>
                        <a:t>Задает заголовок надписи, выводимой на экран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en-US" sz="1800" b="1">
                          <a:latin typeface="+mj-lt"/>
                          <a:ea typeface="Times New Roman"/>
                        </a:rPr>
                        <a:t>Alignment </a:t>
                      </a:r>
                      <a:endParaRPr lang="ru-RU" sz="1800" b="1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+mj-lt"/>
                          <a:ea typeface="Calibri"/>
                          <a:cs typeface="Times New Roman"/>
                        </a:rPr>
                        <a:t>Задает режим выравнивания текста метки.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Times New Roman"/>
                        </a:rPr>
                        <a:t>Font </a:t>
                      </a: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+mj-lt"/>
                          <a:ea typeface="Calibri"/>
                          <a:cs typeface="Times New Roman"/>
                        </a:rPr>
                        <a:t>Задает шрифт, используемый для отображения текста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+mj-lt"/>
                          <a:ea typeface="Calibri"/>
                          <a:cs typeface="Times New Roman"/>
                        </a:rPr>
                        <a:t>Hidden</a:t>
                      </a: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Задает видимость надписи на экране. Имеет два значения. Если значение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False</a:t>
                      </a: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, то надпись видна,</a:t>
                      </a:r>
                      <a:r>
                        <a:rPr lang="en-US" sz="18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True</a:t>
                      </a: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en-US" sz="1800" dirty="0"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 нет.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8" y="1675128"/>
            <a:ext cx="2680189" cy="432112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405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89699" y="1141899"/>
            <a:ext cx="11733256" cy="1802205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800" b="1" dirty="0">
                <a:latin typeface="+mn-lt"/>
                <a:cs typeface="Arial" panose="020B0604020202020204" pitchFamily="34" charset="0"/>
              </a:rPr>
              <a:t>Пользовательский интерфейс </a:t>
            </a:r>
            <a:r>
              <a:rPr lang="ru-RU" altLang="ru-RU" sz="2800" dirty="0">
                <a:latin typeface="+mn-lt"/>
                <a:cs typeface="Arial" panose="020B0604020202020204" pitchFamily="34" charset="0"/>
              </a:rPr>
              <a:t>– система правил, принципов, средств, регламентирующая</a:t>
            </a:r>
            <a:r>
              <a:rPr lang="en-US" altLang="ru-RU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ru-RU" altLang="ru-RU" sz="2800" dirty="0">
                <a:latin typeface="+mn-lt"/>
                <a:cs typeface="Arial" panose="020B0604020202020204" pitchFamily="34" charset="0"/>
              </a:rPr>
              <a:t>и обеспечивающая взаимодействие программного продукта с пользователем.</a:t>
            </a:r>
          </a:p>
        </p:txBody>
      </p:sp>
      <p:sp>
        <p:nvSpPr>
          <p:cNvPr id="5123" name="Заголовок 1"/>
          <p:cNvSpPr>
            <a:spLocks/>
          </p:cNvSpPr>
          <p:nvPr/>
        </p:nvSpPr>
        <p:spPr bwMode="auto">
          <a:xfrm>
            <a:off x="289698" y="3364081"/>
            <a:ext cx="11733257" cy="2034255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800" b="1" dirty="0">
                <a:latin typeface="+mn-lt"/>
                <a:cs typeface="Arial" panose="020B0604020202020204" pitchFamily="34" charset="0"/>
              </a:rPr>
              <a:t>Дизайн пользовательского интерфейса </a:t>
            </a:r>
            <a:r>
              <a:rPr lang="ru-RU" altLang="ru-RU" sz="2800" dirty="0">
                <a:latin typeface="+mn-lt"/>
                <a:cs typeface="Arial" panose="020B0604020202020204" pitchFamily="34" charset="0"/>
              </a:rPr>
              <a:t>– проектирование программных продуктов, соответствующих практическим, физическим и эмоциональным потребностям широкого круга пользователей.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1418" y="202938"/>
            <a:ext cx="10515600" cy="1325563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/>
              <a:t>Определение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06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352059" y="181106"/>
            <a:ext cx="11448644" cy="7254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/>
              <a:t>Компонент: строка ввода </a:t>
            </a:r>
            <a:r>
              <a:rPr lang="en-US" dirty="0" err="1"/>
              <a:t>wxEdit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57309" y="1373316"/>
            <a:ext cx="7084768" cy="112371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wxEdit</a:t>
            </a:r>
            <a:r>
              <a:rPr lang="en-US" sz="2000" b="1" dirty="0"/>
              <a:t> </a:t>
            </a:r>
            <a:r>
              <a:rPr lang="ru-RU" sz="2000" dirty="0"/>
              <a:t>– строка ввода. Заголовка (</a:t>
            </a:r>
            <a:r>
              <a:rPr lang="en-US" sz="2000" b="1" dirty="0"/>
              <a:t>Label</a:t>
            </a:r>
            <a:r>
              <a:rPr lang="ru-RU" sz="2000" dirty="0"/>
              <a:t>) у этого компонента </a:t>
            </a:r>
            <a:r>
              <a:rPr lang="ru-RU" sz="2000" b="1" dirty="0"/>
              <a:t>нет</a:t>
            </a:r>
            <a:r>
              <a:rPr lang="ru-RU" sz="2000" dirty="0"/>
              <a:t>, но есть свойство </a:t>
            </a:r>
            <a:r>
              <a:rPr lang="en-US" sz="2000" b="1" dirty="0"/>
              <a:t>Text </a:t>
            </a:r>
            <a:r>
              <a:rPr lang="ru-RU" sz="2000" dirty="0"/>
              <a:t>как содержимое строки. Это свойство можно как считывать, так и записывать.</a:t>
            </a:r>
            <a:endParaRPr lang="ru-RU" sz="2000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4380401" y="4096503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свойства компонента </a:t>
            </a:r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wxEdit</a:t>
            </a:r>
            <a:endParaRPr lang="ru-RU" altLang="ru-RU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607660"/>
              </p:ext>
            </p:extLst>
          </p:nvPr>
        </p:nvGraphicFramePr>
        <p:xfrm>
          <a:off x="2951652" y="4478813"/>
          <a:ext cx="8715375" cy="857250"/>
        </p:xfrm>
        <a:graphic>
          <a:graphicData uri="http://schemas.openxmlformats.org/drawingml/2006/table">
            <a:tbl>
              <a:tblPr/>
              <a:tblGrid>
                <a:gridCol w="2551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642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Border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Borders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Задает стиль обрамления поля.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Text </a:t>
                      </a: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Задает содержимое строки редактирования.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wxTE_ReadOnly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Запрещает редактировать отображаемый текст (если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True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6350" name="Rectangle 3"/>
          <p:cNvSpPr>
            <a:spLocks noChangeArrowheads="1"/>
          </p:cNvSpPr>
          <p:nvPr/>
        </p:nvSpPr>
        <p:spPr bwMode="auto">
          <a:xfrm>
            <a:off x="4380401" y="5587301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Основное событие компонента </a:t>
            </a:r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wxEdit</a:t>
            </a:r>
            <a:endParaRPr lang="ru-RU" altLang="ru-RU" b="1" i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546793"/>
              </p:ext>
            </p:extLst>
          </p:nvPr>
        </p:nvGraphicFramePr>
        <p:xfrm>
          <a:off x="2951651" y="6074386"/>
          <a:ext cx="8786812" cy="315912"/>
        </p:xfrm>
        <a:graphic>
          <a:graphicData uri="http://schemas.openxmlformats.org/drawingml/2006/table">
            <a:tbl>
              <a:tblPr/>
              <a:tblGrid>
                <a:gridCol w="2573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3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OnChang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Происходит, когда пользователь изменяет текст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компоненте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124744"/>
            <a:ext cx="2533071" cy="407548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8132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86497" y="-71438"/>
            <a:ext cx="9938566" cy="7254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/>
              <a:t>Компонент: кнопка </a:t>
            </a:r>
            <a:r>
              <a:rPr lang="en-US" dirty="0" err="1"/>
              <a:t>wxButton</a:t>
            </a:r>
            <a:endParaRPr lang="ru-RU" dirty="0"/>
          </a:p>
        </p:txBody>
      </p:sp>
      <p:sp>
        <p:nvSpPr>
          <p:cNvPr id="59396" name="Прямоугольник 11"/>
          <p:cNvSpPr>
            <a:spLocks noChangeArrowheads="1"/>
          </p:cNvSpPr>
          <p:nvPr/>
        </p:nvSpPr>
        <p:spPr bwMode="auto">
          <a:xfrm>
            <a:off x="4659923" y="942337"/>
            <a:ext cx="6376256" cy="1123712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20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wxButton</a:t>
            </a:r>
            <a:r>
              <a:rPr lang="en-US" altLang="ru-RU" sz="2000" b="1" dirty="0">
                <a:latin typeface="Calibri" panose="020F0502020204030204" pitchFamily="34" charset="0"/>
              </a:rPr>
              <a:t> </a:t>
            </a:r>
            <a:r>
              <a:rPr lang="ru-RU" altLang="ru-RU" sz="2000" dirty="0">
                <a:latin typeface="Calibri" panose="020F0502020204030204" pitchFamily="34" charset="0"/>
              </a:rPr>
              <a:t>– стандартная кнопка, обычно кнопка используется для запуска действия, которое должно произойти после нажатия на эту кнопку.</a:t>
            </a:r>
            <a:endParaRPr lang="ru-RU" altLang="ru-RU" sz="2000" dirty="0">
              <a:solidFill>
                <a:srgbClr val="0066CC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4485909" y="2744088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свойства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 </a:t>
            </a:r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Button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9401" name="Rectangle 3"/>
          <p:cNvSpPr>
            <a:spLocks noChangeArrowheads="1"/>
          </p:cNvSpPr>
          <p:nvPr/>
        </p:nvSpPr>
        <p:spPr bwMode="auto">
          <a:xfrm>
            <a:off x="4485909" y="4277613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Основное событие </a:t>
            </a:r>
            <a:r>
              <a:rPr lang="ru-RU" altLang="ru-RU" b="1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 </a:t>
            </a:r>
            <a:r>
              <a:rPr lang="ru-RU" altLang="ru-RU" b="1" i="1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altLang="ru-RU" b="1" i="1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Button</a:t>
            </a:r>
            <a:endParaRPr lang="ru-RU" altLang="ru-RU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77368"/>
              </p:ext>
            </p:extLst>
          </p:nvPr>
        </p:nvGraphicFramePr>
        <p:xfrm>
          <a:off x="2985721" y="3231173"/>
          <a:ext cx="8858250" cy="946404"/>
        </p:xfrm>
        <a:graphic>
          <a:graphicData uri="http://schemas.openxmlformats.org/drawingml/2006/table">
            <a:tbl>
              <a:tblPr/>
              <a:tblGrid>
                <a:gridCol w="259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4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en-US" sz="1800" b="1" dirty="0">
                          <a:latin typeface="+mj-lt"/>
                          <a:ea typeface="Times New Roman"/>
                        </a:rPr>
                        <a:t>Label </a:t>
                      </a:r>
                      <a:endParaRPr lang="ru-RU" sz="1800" b="1" dirty="0"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+mj-lt"/>
                          <a:ea typeface="Calibri"/>
                          <a:cs typeface="Times New Roman"/>
                        </a:rPr>
                        <a:t>Задает название кнопки.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+mj-lt"/>
                          <a:ea typeface="Calibri"/>
                          <a:cs typeface="Times New Roman"/>
                        </a:rPr>
                        <a:t>Height </a:t>
                      </a:r>
                      <a:endParaRPr lang="ru-RU" sz="18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+mj-lt"/>
                          <a:ea typeface="Calibri"/>
                          <a:cs typeface="Times New Roman"/>
                        </a:rPr>
                        <a:t>Задает высоту кнопки.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latin typeface="+mj-lt"/>
                          <a:ea typeface="Calibri"/>
                          <a:cs typeface="Times New Roman"/>
                        </a:rPr>
                        <a:t>Width </a:t>
                      </a:r>
                      <a:endParaRPr lang="ru-RU" sz="1800" b="1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Задает ширину кнопки.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68170"/>
              </p:ext>
            </p:extLst>
          </p:nvPr>
        </p:nvGraphicFramePr>
        <p:xfrm>
          <a:off x="2985721" y="4761523"/>
          <a:ext cx="8858250" cy="630936"/>
        </p:xfrm>
        <a:graphic>
          <a:graphicData uri="http://schemas.openxmlformats.org/drawingml/2006/table">
            <a:tbl>
              <a:tblPr/>
              <a:tblGrid>
                <a:gridCol w="259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4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800" b="1">
                          <a:latin typeface="Calibri" pitchFamily="34" charset="0"/>
                          <a:ea typeface="Times New Roman"/>
                        </a:rPr>
                        <a:t>OnClick </a:t>
                      </a:r>
                      <a:endParaRPr lang="ru-RU" sz="18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Calibri" pitchFamily="34" charset="0"/>
                          <a:ea typeface="Calibri"/>
                          <a:cs typeface="Times New Roman"/>
                        </a:rPr>
                        <a:t>Происходит, когда пользователь щелкает основной (левой) кнопкой мыши на объекте.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29" y="1312573"/>
            <a:ext cx="2530026" cy="412107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365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8853" y="285750"/>
            <a:ext cx="11874843" cy="6429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900" dirty="0"/>
              <a:t>Пример использования в программе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205112" y="878398"/>
            <a:ext cx="11631984" cy="2247424"/>
          </a:xfrm>
          <a:prstGeom prst="round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_44Frm::_44FrmActivate(</a:t>
            </a:r>
            <a:r>
              <a:rPr lang="en-US" alt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wxActivateEvent</a:t>
            </a:r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event)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	// insert your code here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	WxButton1-&gt;</a:t>
            </a:r>
            <a:r>
              <a:rPr lang="en-US" alt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SetLabel</a:t>
            </a:r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(«</a:t>
            </a:r>
            <a:r>
              <a:rPr lang="ru-RU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выход</a:t>
            </a:r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ru-RU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{</a:t>
            </a:r>
            <a:r>
              <a:rPr lang="ru-RU" altLang="ru-RU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задание названия кнопки</a:t>
            </a:r>
            <a:r>
              <a:rPr lang="en-US" altLang="ru-RU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ru-RU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alt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09948" y="4342407"/>
            <a:ext cx="11652408" cy="194095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ru-RU" altLang="ru-RU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обработчик события нажатия кнопки «Выход»</a:t>
            </a:r>
            <a:r>
              <a:rPr lang="en-US" altLang="ru-RU" b="1" i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_44Frm::WxButton1Click(</a:t>
            </a:r>
            <a:r>
              <a:rPr lang="en-US" altLang="ru-RU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wxCommandEvent</a:t>
            </a:r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&amp; event)</a:t>
            </a:r>
          </a:p>
          <a:p>
            <a:pPr eaLnBrk="1" hangingPunct="1"/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	// insert your code here</a:t>
            </a:r>
          </a:p>
          <a:p>
            <a:pPr eaLnBrk="1" hangingPunct="1"/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	Close();</a:t>
            </a:r>
          </a:p>
          <a:p>
            <a:pPr eaLnBrk="1" hangingPunct="1"/>
            <a:r>
              <a:rPr lang="en-US" alt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09948" y="3304596"/>
            <a:ext cx="8229600" cy="642937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dirty="0">
                <a:latin typeface="+mj-lt"/>
                <a:ea typeface="+mj-ea"/>
                <a:cs typeface="+mj-cs"/>
              </a:rPr>
              <a:t>Пример обработки события </a:t>
            </a:r>
            <a:r>
              <a:rPr lang="en-US" sz="2800" dirty="0" err="1">
                <a:latin typeface="+mj-lt"/>
                <a:ea typeface="+mj-ea"/>
                <a:cs typeface="+mj-cs"/>
              </a:rPr>
              <a:t>OnClick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95023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375" y="201389"/>
            <a:ext cx="8229600" cy="4286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/>
              <a:t>Особенности ввода-вывода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591838" y="1130763"/>
            <a:ext cx="6000750" cy="194095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{</a:t>
            </a:r>
            <a:r>
              <a:rPr lang="ru-RU" altLang="ru-RU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Получение исходных данных из полей ввода</a:t>
            </a:r>
            <a:r>
              <a:rPr lang="en-US" altLang="ru-RU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}</a:t>
            </a:r>
          </a:p>
          <a:p>
            <a:pPr eaLnBrk="1" hangingPunct="1"/>
            <a:r>
              <a:rPr lang="en-US" altLang="ru-RU" b="1" dirty="0">
                <a:latin typeface="Calibri" pitchFamily="34" charset="0"/>
                <a:cs typeface="Calibri" pitchFamily="34" charset="0"/>
              </a:rPr>
              <a:t>float kg;</a:t>
            </a:r>
            <a:endParaRPr lang="ru-RU" altLang="ru-RU" b="1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altLang="ru-RU" b="1" dirty="0" err="1">
                <a:latin typeface="Calibri" pitchFamily="34" charset="0"/>
                <a:cs typeface="Calibri" pitchFamily="34" charset="0"/>
              </a:rPr>
              <a:t>int</a:t>
            </a:r>
            <a:r>
              <a:rPr lang="en-US" alt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ru-RU" b="1" dirty="0" err="1">
                <a:latin typeface="Calibri" pitchFamily="34" charset="0"/>
                <a:cs typeface="Calibri" pitchFamily="34" charset="0"/>
              </a:rPr>
              <a:t>i</a:t>
            </a:r>
            <a:r>
              <a:rPr lang="en-US" altLang="ru-RU" b="1" dirty="0">
                <a:latin typeface="Calibri" pitchFamily="34" charset="0"/>
                <a:cs typeface="Calibri" pitchFamily="34" charset="0"/>
              </a:rPr>
              <a:t>;</a:t>
            </a:r>
            <a:endParaRPr lang="ru-RU" altLang="ru-RU" b="1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b="1" dirty="0">
                <a:latin typeface="Calibri" pitchFamily="34" charset="0"/>
                <a:cs typeface="Calibri" pitchFamily="34" charset="0"/>
              </a:rPr>
              <a:t>x=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atoi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(pr5Frm::WxEdit1-&gt;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GetValue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());</a:t>
            </a:r>
          </a:p>
          <a:p>
            <a:pPr eaLnBrk="1" hangingPunct="1"/>
            <a:r>
              <a:rPr lang="en-US" altLang="ru-RU" b="1" dirty="0">
                <a:latin typeface="Calibri" pitchFamily="34" charset="0"/>
                <a:cs typeface="Calibri" pitchFamily="34" charset="0"/>
              </a:rPr>
              <a:t>kg=</a:t>
            </a:r>
            <a:r>
              <a:rPr lang="en-US" altLang="ru-RU" b="1" dirty="0" err="1">
                <a:latin typeface="Calibri" pitchFamily="34" charset="0"/>
                <a:cs typeface="Calibri" pitchFamily="34" charset="0"/>
              </a:rPr>
              <a:t>atof</a:t>
            </a:r>
            <a:r>
              <a:rPr lang="en-US" altLang="ru-RU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pr5Frm</a:t>
            </a:r>
            <a:r>
              <a:rPr lang="en-US" altLang="ru-RU" b="1" dirty="0">
                <a:latin typeface="Calibri" pitchFamily="34" charset="0"/>
                <a:cs typeface="Calibri" pitchFamily="34" charset="0"/>
              </a:rPr>
              <a:t>::WxEdit2-&gt;</a:t>
            </a:r>
            <a:r>
              <a:rPr lang="en-US" altLang="ru-RU" b="1" dirty="0" err="1">
                <a:latin typeface="Calibri" pitchFamily="34" charset="0"/>
                <a:cs typeface="Calibri" pitchFamily="34" charset="0"/>
              </a:rPr>
              <a:t>GetValue</a:t>
            </a:r>
            <a:r>
              <a:rPr lang="en-US" altLang="ru-RU" b="1" dirty="0">
                <a:latin typeface="Calibri" pitchFamily="34" charset="0"/>
                <a:cs typeface="Calibri" pitchFamily="34" charset="0"/>
              </a:rPr>
              <a:t>());</a:t>
            </a:r>
            <a:endParaRPr lang="ru-RU" altLang="ru-RU" b="1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altLang="ru-RU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01696" y="1130763"/>
            <a:ext cx="4015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atoi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ru-RU" sz="2000" b="1" dirty="0">
                <a:solidFill>
                  <a:srgbClr val="FF0000"/>
                </a:solidFill>
              </a:rPr>
              <a:t>)</a:t>
            </a:r>
            <a:r>
              <a:rPr lang="en-US" sz="2000" b="1" dirty="0">
                <a:solidFill>
                  <a:srgbClr val="FF0000"/>
                </a:solidFill>
              </a:rPr>
              <a:t>       </a:t>
            </a:r>
            <a:r>
              <a:rPr lang="en-US" sz="2000" b="1" dirty="0"/>
              <a:t>-</a:t>
            </a:r>
            <a:r>
              <a:rPr lang="ru-RU" sz="2000" b="1" dirty="0"/>
              <a:t>  </a:t>
            </a:r>
            <a:r>
              <a:rPr lang="ru-RU" sz="2000" dirty="0"/>
              <a:t>функция</a:t>
            </a:r>
            <a:r>
              <a:rPr lang="en-US" sz="2000" dirty="0"/>
              <a:t> </a:t>
            </a:r>
            <a:r>
              <a:rPr lang="ru-RU" sz="2000" dirty="0"/>
              <a:t>преобразования строки в целое число</a:t>
            </a:r>
            <a:endParaRPr lang="en-US" sz="2000" dirty="0"/>
          </a:p>
          <a:p>
            <a:pPr>
              <a:defRPr/>
            </a:pPr>
            <a:r>
              <a:rPr lang="en-US" altLang="ru-RU" sz="2000" b="1" dirty="0" err="1">
                <a:solidFill>
                  <a:srgbClr val="FF0000"/>
                </a:solidFill>
              </a:rPr>
              <a:t>atof</a:t>
            </a:r>
            <a:r>
              <a:rPr lang="en-US" sz="2000" b="1" dirty="0">
                <a:solidFill>
                  <a:srgbClr val="FF0000"/>
                </a:solidFill>
              </a:rPr>
              <a:t> (S)   </a:t>
            </a:r>
            <a:r>
              <a:rPr lang="en-US" sz="2000" b="1" dirty="0"/>
              <a:t>-</a:t>
            </a:r>
            <a:r>
              <a:rPr lang="ru-RU" sz="2000" b="1" dirty="0"/>
              <a:t>  </a:t>
            </a:r>
            <a:r>
              <a:rPr lang="ru-RU" sz="2000" dirty="0"/>
              <a:t>функция</a:t>
            </a:r>
            <a:r>
              <a:rPr lang="en-US" sz="2000" dirty="0"/>
              <a:t> </a:t>
            </a:r>
            <a:r>
              <a:rPr lang="ru-RU" sz="2000" dirty="0"/>
              <a:t>преобразования строки в дробное число </a:t>
            </a:r>
            <a:r>
              <a:rPr lang="en-US" sz="2000" b="1" dirty="0"/>
              <a:t>	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54341" y="3850060"/>
            <a:ext cx="3876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str</a:t>
            </a:r>
            <a:r>
              <a:rPr lang="en-US" sz="2000" b="1" dirty="0">
                <a:solidFill>
                  <a:srgbClr val="FF0000"/>
                </a:solidFill>
              </a:rPr>
              <a:t>()      </a:t>
            </a:r>
            <a:r>
              <a:rPr lang="ru-RU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-</a:t>
            </a:r>
            <a:r>
              <a:rPr lang="ru-RU" sz="2000" b="1" dirty="0"/>
              <a:t>  </a:t>
            </a:r>
            <a:r>
              <a:rPr lang="en-US" sz="2000" b="1" dirty="0"/>
              <a:t> </a:t>
            </a:r>
            <a:r>
              <a:rPr lang="ru-RU" sz="2000" dirty="0"/>
              <a:t>получить строку из буфера потока</a:t>
            </a:r>
          </a:p>
        </p:txBody>
      </p:sp>
      <p:sp>
        <p:nvSpPr>
          <p:cNvPr id="58375" name="Text Box 4"/>
          <p:cNvSpPr txBox="1">
            <a:spLocks noChangeArrowheads="1"/>
          </p:cNvSpPr>
          <p:nvPr/>
        </p:nvSpPr>
        <p:spPr bwMode="auto">
          <a:xfrm>
            <a:off x="777189" y="3886587"/>
            <a:ext cx="6000750" cy="224742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 dirty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{</a:t>
            </a:r>
            <a:r>
              <a:rPr lang="ru-RU" altLang="ru-RU" b="1" dirty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Вывод результатов в поля ввода</a:t>
            </a:r>
            <a:r>
              <a:rPr lang="en-US" altLang="ru-RU" b="1" i="1" dirty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}</a:t>
            </a:r>
            <a:endParaRPr lang="ru-RU" altLang="ru-RU" b="1" i="1" dirty="0">
              <a:solidFill>
                <a:srgbClr val="7030A0"/>
              </a:solidFill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</a:rPr>
              <a:t> #include &lt;</a:t>
            </a:r>
            <a:r>
              <a:rPr lang="en-US" dirty="0" err="1">
                <a:latin typeface="+mn-lt"/>
              </a:rPr>
              <a:t>sstream</a:t>
            </a:r>
            <a:r>
              <a:rPr lang="en-US" dirty="0">
                <a:latin typeface="+mn-lt"/>
              </a:rPr>
              <a:t>&gt;</a:t>
            </a:r>
            <a:endParaRPr lang="ru-RU" dirty="0">
              <a:latin typeface="+mn-lt"/>
            </a:endParaRPr>
          </a:p>
          <a:p>
            <a:r>
              <a:rPr lang="en-US" dirty="0">
                <a:latin typeface="+mn-lt"/>
              </a:rPr>
              <a:t>…</a:t>
            </a:r>
          </a:p>
          <a:p>
            <a:r>
              <a:rPr lang="en-US" dirty="0">
                <a:latin typeface="+mn-lt"/>
              </a:rPr>
              <a:t>    </a:t>
            </a:r>
            <a:r>
              <a:rPr lang="en-US" dirty="0" err="1">
                <a:latin typeface="+mn-lt"/>
              </a:rPr>
              <a:t>std</a:t>
            </a:r>
            <a:r>
              <a:rPr lang="en-US" dirty="0">
                <a:latin typeface="+mn-lt"/>
              </a:rPr>
              <a:t>::</a:t>
            </a:r>
            <a:r>
              <a:rPr lang="en-US" dirty="0" err="1">
                <a:latin typeface="+mn-lt"/>
              </a:rPr>
              <a:t>ostringstream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strs</a:t>
            </a:r>
            <a:r>
              <a:rPr lang="en-US" dirty="0">
                <a:latin typeface="+mn-lt"/>
              </a:rPr>
              <a:t>;</a:t>
            </a:r>
          </a:p>
          <a:p>
            <a:r>
              <a:rPr lang="en-US" dirty="0">
                <a:latin typeface="+mn-lt"/>
              </a:rPr>
              <a:t>    </a:t>
            </a:r>
            <a:r>
              <a:rPr lang="en-US" dirty="0" err="1">
                <a:latin typeface="+mn-lt"/>
              </a:rPr>
              <a:t>strs</a:t>
            </a:r>
            <a:r>
              <a:rPr lang="en-US" dirty="0">
                <a:latin typeface="+mn-lt"/>
              </a:rPr>
              <a:t> &lt;&lt; kg;</a:t>
            </a:r>
          </a:p>
          <a:p>
            <a:r>
              <a:rPr lang="en-US" dirty="0">
                <a:latin typeface="+mn-lt"/>
              </a:rPr>
              <a:t>    </a:t>
            </a:r>
            <a:r>
              <a:rPr lang="en-US" dirty="0" err="1">
                <a:latin typeface="+mn-lt"/>
              </a:rPr>
              <a:t>std</a:t>
            </a:r>
            <a:r>
              <a:rPr lang="en-US" dirty="0">
                <a:latin typeface="+mn-lt"/>
              </a:rPr>
              <a:t>::string </a:t>
            </a:r>
            <a:r>
              <a:rPr lang="en-US" dirty="0" err="1">
                <a:latin typeface="+mn-lt"/>
              </a:rPr>
              <a:t>str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strs.str</a:t>
            </a:r>
            <a:r>
              <a:rPr lang="en-US" dirty="0">
                <a:latin typeface="+mn-lt"/>
              </a:rPr>
              <a:t>();</a:t>
            </a:r>
          </a:p>
          <a:p>
            <a:r>
              <a:rPr lang="en-US" dirty="0">
                <a:latin typeface="+mn-lt"/>
              </a:rPr>
              <a:t>    pr5Frm::WxStaticText1-&gt;</a:t>
            </a:r>
            <a:r>
              <a:rPr lang="en-US" dirty="0" err="1">
                <a:latin typeface="+mn-lt"/>
              </a:rPr>
              <a:t>SetLabel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str</a:t>
            </a:r>
            <a:r>
              <a:rPr lang="en-US" dirty="0">
                <a:latin typeface="+mn-lt"/>
              </a:rPr>
              <a:t>);</a:t>
            </a:r>
            <a:endParaRPr lang="ru-RU" altLang="ru-RU" b="1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696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62" y="-71438"/>
            <a:ext cx="12033738" cy="7254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/>
              <a:t>Компонент: список </a:t>
            </a:r>
            <a:r>
              <a:rPr lang="en-US" dirty="0" err="1"/>
              <a:t>wxComboBox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1692" y="882559"/>
            <a:ext cx="11071349" cy="70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wxComboBox</a:t>
            </a:r>
            <a:r>
              <a:rPr lang="ru-RU" sz="2000" dirty="0"/>
              <a:t> служит для отображения списков строк. Каждая строка </a:t>
            </a:r>
            <a:r>
              <a:rPr lang="en-US" sz="2000" dirty="0" err="1"/>
              <a:t>wxCombobox</a:t>
            </a:r>
            <a:r>
              <a:rPr lang="ru-RU" sz="2000" dirty="0"/>
              <a:t> хранит данные в формате </a:t>
            </a:r>
            <a:r>
              <a:rPr lang="ru-RU" sz="2000" dirty="0" err="1"/>
              <a:t>String</a:t>
            </a:r>
            <a:r>
              <a:rPr lang="ru-RU" sz="2000" dirty="0"/>
              <a:t>.</a:t>
            </a:r>
            <a:endParaRPr lang="ru-RU" sz="2000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3816596" y="1692833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свойства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 </a:t>
            </a:r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wxComboBox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1685" name="AutoShape 4" descr="mk:@MSITStore:I:\2010\Программирование\Delphi!.chm::/Delphi/lr3/images/th4.ht13.jpg"/>
          <p:cNvSpPr>
            <a:spLocks noChangeAspect="1" noChangeArrowheads="1"/>
          </p:cNvSpPr>
          <p:nvPr/>
        </p:nvSpPr>
        <p:spPr bwMode="auto">
          <a:xfrm>
            <a:off x="1524000" y="1"/>
            <a:ext cx="2857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71686" name="AutoShape 4" descr="mk:@MSITStore:I:\2010\Программирование\Delphi!.chm::/Delphi/lr3/images/th4.ht20.jpg"/>
          <p:cNvSpPr>
            <a:spLocks noChangeAspect="1" noChangeArrowheads="1"/>
          </p:cNvSpPr>
          <p:nvPr/>
        </p:nvSpPr>
        <p:spPr bwMode="auto">
          <a:xfrm>
            <a:off x="1524000" y="0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46337"/>
              </p:ext>
            </p:extLst>
          </p:nvPr>
        </p:nvGraphicFramePr>
        <p:xfrm>
          <a:off x="2530721" y="2153791"/>
          <a:ext cx="8858250" cy="319474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29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946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 Items</a:t>
                      </a:r>
                    </a:p>
                  </a:txBody>
                  <a:tcPr marL="45156" marR="45156" marT="22577" marB="22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Элементы списка – массив строк</a:t>
                      </a:r>
                    </a:p>
                  </a:txBody>
                  <a:tcPr marL="45156" marR="45156" marT="22577" marB="2257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1714" name="Rectangle 3"/>
          <p:cNvSpPr>
            <a:spLocks noChangeArrowheads="1"/>
          </p:cNvSpPr>
          <p:nvPr/>
        </p:nvSpPr>
        <p:spPr bwMode="auto">
          <a:xfrm>
            <a:off x="1524000" y="28545"/>
            <a:ext cx="2696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cs typeface="Arial" panose="020B0604020202020204" pitchFamily="34" charset="0"/>
              </a:rPr>
              <a:t>x</a:t>
            </a:r>
          </a:p>
          <a:p>
            <a:pPr eaLnBrk="1" hangingPunct="1"/>
            <a:r>
              <a:rPr lang="ru-RU" altLang="ru-RU" sz="800">
                <a:cs typeface="Arial" panose="020B0604020202020204" pitchFamily="34" charset="0"/>
                <a:hlinkClick r:id="rId2"/>
              </a:rPr>
              <a:t>п</a:t>
            </a:r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4846" y="2640830"/>
            <a:ext cx="10374187" cy="95410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6600CC"/>
                </a:solidFill>
              </a:rPr>
              <a:t>pr5Frm:WxComboBox1-&gt;Append(p); </a:t>
            </a:r>
            <a:r>
              <a:rPr lang="en-US" sz="2000" dirty="0"/>
              <a:t>- </a:t>
            </a:r>
            <a:r>
              <a:rPr lang="ru-RU" sz="2000" dirty="0"/>
              <a:t>добавить значение в элемент</a:t>
            </a:r>
          </a:p>
          <a:p>
            <a:r>
              <a:rPr lang="en-US" sz="2800" b="1" dirty="0">
                <a:solidFill>
                  <a:srgbClr val="6600CC"/>
                </a:solidFill>
              </a:rPr>
              <a:t>z=</a:t>
            </a:r>
            <a:r>
              <a:rPr lang="en-US" sz="2800" b="1" dirty="0" err="1">
                <a:solidFill>
                  <a:srgbClr val="6600CC"/>
                </a:solidFill>
              </a:rPr>
              <a:t>atoi</a:t>
            </a:r>
            <a:r>
              <a:rPr lang="en-US" sz="2800" b="1" dirty="0">
                <a:solidFill>
                  <a:srgbClr val="6600CC"/>
                </a:solidFill>
              </a:rPr>
              <a:t>(pr5Frm::WxComboBox1-&gt;</a:t>
            </a:r>
            <a:r>
              <a:rPr lang="en-US" sz="2800" b="1" dirty="0" err="1">
                <a:solidFill>
                  <a:srgbClr val="6600CC"/>
                </a:solidFill>
              </a:rPr>
              <a:t>GetValue</a:t>
            </a:r>
            <a:r>
              <a:rPr lang="en-US" sz="2800" b="1" dirty="0">
                <a:solidFill>
                  <a:srgbClr val="6600CC"/>
                </a:solidFill>
              </a:rPr>
              <a:t>()</a:t>
            </a:r>
            <a:r>
              <a:rPr lang="ru-RU" sz="2800" b="1" dirty="0">
                <a:solidFill>
                  <a:srgbClr val="6600CC"/>
                </a:solidFill>
              </a:rPr>
              <a:t> </a:t>
            </a:r>
            <a:r>
              <a:rPr lang="ru-RU" sz="2000" dirty="0"/>
              <a:t>– получить значение из элемента</a:t>
            </a:r>
            <a:endParaRPr lang="en-US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847" y="3873567"/>
            <a:ext cx="4724400" cy="260985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3786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43" y="152182"/>
            <a:ext cx="10515600" cy="1325563"/>
          </a:xfrm>
        </p:spPr>
        <p:txBody>
          <a:bodyPr/>
          <a:lstStyle/>
          <a:p>
            <a:r>
              <a:rPr lang="ru-RU" dirty="0"/>
              <a:t>Шаг 2. Задание переменных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2696" y="1796255"/>
            <a:ext cx="2009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#include &lt;</a:t>
            </a:r>
            <a:r>
              <a:rPr lang="en-US" dirty="0" err="1"/>
              <a:t>sstream</a:t>
            </a:r>
            <a:r>
              <a:rPr lang="en-US" dirty="0"/>
              <a:t>&gt;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198" y="2308361"/>
            <a:ext cx="10793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float </a:t>
            </a:r>
            <a:r>
              <a:rPr lang="en-US" dirty="0" err="1"/>
              <a:t>sm</a:t>
            </a:r>
            <a:r>
              <a:rPr lang="en-US" dirty="0"/>
              <a:t>[20]={0.5,0.9,1.4,1.6,1.8,2.0,2.7,3.2,4.5,5.4,6.8,7.7,8.6,9.8,10.2,11.3,12.5,13.6,14.5,15.2};</a:t>
            </a:r>
          </a:p>
          <a:p>
            <a:r>
              <a:rPr lang="en-US" dirty="0"/>
              <a:t>float mi[20]={0.5,0.7,1.0,1.2,1.3,1.5,1.9,2.3,3.6,4.8,5.7,6.4,7.7,8.2,9.1,10.0,10.9,11.8,12.7,13.6};</a:t>
            </a:r>
          </a:p>
          <a:p>
            <a:r>
              <a:rPr lang="en-US" dirty="0"/>
              <a:t>float hi[20]={0.5,0.5,0.6,0.7,0.8,0.9,1.0,1.4,2.3,2.9,3.4,3.9,5.0,5.4,5.9,6.4,7.3,7.9,8.6,9.1};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6743" y="1477745"/>
            <a:ext cx="11363595" cy="205676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2761452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46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0061" y="1052736"/>
            <a:ext cx="6096000" cy="5618559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dirty="0"/>
              <a:t>void pr5Frm::WxButton1Click(</a:t>
            </a:r>
            <a:r>
              <a:rPr lang="en-US" dirty="0" err="1"/>
              <a:t>wxCommandEvent</a:t>
            </a:r>
            <a:r>
              <a:rPr lang="en-US" dirty="0"/>
              <a:t>&amp; event)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// insert your code here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x,y,z</a:t>
            </a:r>
            <a:r>
              <a:rPr lang="en-US" dirty="0"/>
              <a:t>;</a:t>
            </a:r>
          </a:p>
          <a:p>
            <a:r>
              <a:rPr lang="en-US" dirty="0"/>
              <a:t>	float kg;</a:t>
            </a:r>
          </a:p>
          <a:p>
            <a:r>
              <a:rPr lang="en-US" dirty="0"/>
              <a:t>	x=</a:t>
            </a:r>
            <a:r>
              <a:rPr lang="en-US" dirty="0" err="1"/>
              <a:t>atoi</a:t>
            </a:r>
            <a:r>
              <a:rPr lang="en-US" dirty="0"/>
              <a:t>(pr5Frm::WxEdit1-&gt;</a:t>
            </a:r>
            <a:r>
              <a:rPr lang="en-US" dirty="0" err="1"/>
              <a:t>GetValue</a:t>
            </a:r>
            <a:r>
              <a:rPr lang="en-US" dirty="0"/>
              <a:t>());</a:t>
            </a:r>
          </a:p>
          <a:p>
            <a:r>
              <a:rPr lang="en-US" dirty="0"/>
              <a:t>	y=</a:t>
            </a:r>
            <a:r>
              <a:rPr lang="en-US" dirty="0" err="1"/>
              <a:t>atoi</a:t>
            </a:r>
            <a:r>
              <a:rPr lang="en-US" dirty="0"/>
              <a:t>(pr5Frm::WxEdit2-&gt;</a:t>
            </a:r>
            <a:r>
              <a:rPr lang="en-US" dirty="0" err="1"/>
              <a:t>GetValue</a:t>
            </a:r>
            <a:r>
              <a:rPr lang="en-US" dirty="0"/>
              <a:t>());</a:t>
            </a:r>
          </a:p>
          <a:p>
            <a:r>
              <a:rPr lang="en-US" dirty="0"/>
              <a:t>	z=</a:t>
            </a:r>
            <a:r>
              <a:rPr lang="en-US" dirty="0" err="1"/>
              <a:t>atoi</a:t>
            </a:r>
            <a:r>
              <a:rPr lang="en-US" dirty="0"/>
              <a:t>(pr5Frm::WxComboBox1-&gt;</a:t>
            </a:r>
            <a:r>
              <a:rPr lang="en-US" dirty="0" err="1"/>
              <a:t>GetValue</a:t>
            </a:r>
            <a:r>
              <a:rPr lang="en-US" dirty="0"/>
              <a:t>());</a:t>
            </a:r>
          </a:p>
          <a:p>
            <a:r>
              <a:rPr lang="en-US" dirty="0"/>
              <a:t>	float </a:t>
            </a:r>
            <a:r>
              <a:rPr lang="en-US" dirty="0" err="1"/>
              <a:t>imt</a:t>
            </a:r>
            <a:r>
              <a:rPr lang="en-US" dirty="0"/>
              <a:t>=(float)x/(y*(float)y/10000);</a:t>
            </a:r>
          </a:p>
          <a:p>
            <a:r>
              <a:rPr lang="en-US" dirty="0"/>
              <a:t>	if (</a:t>
            </a:r>
            <a:r>
              <a:rPr lang="en-US" dirty="0" err="1"/>
              <a:t>imt</a:t>
            </a:r>
            <a:r>
              <a:rPr lang="en-US" dirty="0"/>
              <a:t>&lt;18.5) kg=</a:t>
            </a:r>
            <a:r>
              <a:rPr lang="en-US" dirty="0" err="1"/>
              <a:t>sm</a:t>
            </a:r>
            <a:r>
              <a:rPr lang="en-US" dirty="0"/>
              <a:t>[(</a:t>
            </a:r>
            <a:r>
              <a:rPr lang="en-US" dirty="0" err="1"/>
              <a:t>int</a:t>
            </a:r>
            <a:r>
              <a:rPr lang="en-US" dirty="0"/>
              <a:t>)z/2-1];</a:t>
            </a:r>
          </a:p>
          <a:p>
            <a:r>
              <a:rPr lang="en-US" dirty="0"/>
              <a:t>	   else if (</a:t>
            </a:r>
            <a:r>
              <a:rPr lang="en-US" dirty="0" err="1"/>
              <a:t>imt</a:t>
            </a:r>
            <a:r>
              <a:rPr lang="en-US" dirty="0"/>
              <a:t>&gt;25) kg=hi[(</a:t>
            </a:r>
            <a:r>
              <a:rPr lang="en-US" dirty="0" err="1"/>
              <a:t>int</a:t>
            </a:r>
            <a:r>
              <a:rPr lang="en-US" dirty="0"/>
              <a:t>)z/2-1];</a:t>
            </a:r>
          </a:p>
          <a:p>
            <a:r>
              <a:rPr lang="en-US" dirty="0"/>
              <a:t>	       else kg=mi[(</a:t>
            </a:r>
            <a:r>
              <a:rPr lang="en-US" dirty="0" err="1"/>
              <a:t>int</a:t>
            </a:r>
            <a:r>
              <a:rPr lang="en-US" dirty="0"/>
              <a:t>)z/2-1];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</a:t>
            </a:r>
            <a:r>
              <a:rPr lang="en-US" dirty="0" err="1"/>
              <a:t>ostringstream</a:t>
            </a:r>
            <a:r>
              <a:rPr lang="en-US" dirty="0"/>
              <a:t> </a:t>
            </a:r>
            <a:r>
              <a:rPr lang="en-US" dirty="0" err="1"/>
              <a:t>strs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strs</a:t>
            </a:r>
            <a:r>
              <a:rPr lang="en-US" dirty="0"/>
              <a:t> &lt;&lt; kg;</a:t>
            </a:r>
          </a:p>
          <a:p>
            <a:r>
              <a:rPr lang="en-US" dirty="0"/>
              <a:t>    </a:t>
            </a:r>
            <a:r>
              <a:rPr lang="en-US" dirty="0" err="1"/>
              <a:t>std</a:t>
            </a:r>
            <a:r>
              <a:rPr lang="en-US" dirty="0"/>
              <a:t>::string </a:t>
            </a:r>
            <a:r>
              <a:rPr lang="en-US" dirty="0" err="1"/>
              <a:t>str</a:t>
            </a:r>
            <a:r>
              <a:rPr lang="en-US" dirty="0"/>
              <a:t> = </a:t>
            </a:r>
            <a:r>
              <a:rPr lang="en-US" dirty="0" err="1"/>
              <a:t>strs.str</a:t>
            </a:r>
            <a:r>
              <a:rPr lang="en-US" dirty="0"/>
              <a:t>();</a:t>
            </a:r>
          </a:p>
          <a:p>
            <a:r>
              <a:rPr lang="en-US" dirty="0"/>
              <a:t>    pr5Frm::WxStaticText1-&gt;</a:t>
            </a:r>
            <a:r>
              <a:rPr lang="en-US" dirty="0" err="1"/>
              <a:t>SetLabel</a:t>
            </a:r>
            <a:r>
              <a:rPr lang="en-US" dirty="0"/>
              <a:t>(</a:t>
            </a:r>
            <a:r>
              <a:rPr lang="en-US" dirty="0" err="1"/>
              <a:t>str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45251" y="1052736"/>
            <a:ext cx="4530021" cy="439269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void pr5Frm::pr5FrmActivate(</a:t>
            </a:r>
            <a:r>
              <a:rPr lang="en-US" dirty="0" err="1"/>
              <a:t>wxActivateEvent</a:t>
            </a:r>
            <a:r>
              <a:rPr lang="en-US" dirty="0"/>
              <a:t>&amp; event)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	// insert your code here</a:t>
            </a:r>
          </a:p>
          <a:p>
            <a:r>
              <a:rPr lang="en-US" dirty="0"/>
              <a:t>	char p[2];</a:t>
            </a:r>
          </a:p>
          <a:p>
            <a:r>
              <a:rPr lang="en-US" dirty="0"/>
              <a:t>	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	for (</a:t>
            </a:r>
            <a:r>
              <a:rPr lang="en-US" dirty="0" err="1"/>
              <a:t>i</a:t>
            </a:r>
            <a:r>
              <a:rPr lang="en-US" dirty="0"/>
              <a:t>=0;i&lt;20;i++)</a:t>
            </a:r>
          </a:p>
          <a:p>
            <a:r>
              <a:rPr lang="en-US" dirty="0"/>
              <a:t>        {</a:t>
            </a:r>
          </a:p>
          <a:p>
            <a:r>
              <a:rPr lang="en-US" dirty="0"/>
              <a:t>            </a:t>
            </a:r>
            <a:r>
              <a:rPr lang="en-US" dirty="0" err="1"/>
              <a:t>itoa</a:t>
            </a:r>
            <a:r>
              <a:rPr lang="en-US" dirty="0"/>
              <a:t>(i+1,p,10);</a:t>
            </a:r>
          </a:p>
          <a:p>
            <a:r>
              <a:rPr lang="en-US" dirty="0"/>
              <a:t>	       pr5Frm:WxComboBox1-&gt;Append(p);</a:t>
            </a:r>
          </a:p>
          <a:p>
            <a:r>
              <a:rPr lang="en-US" dirty="0"/>
              <a:t>       }</a:t>
            </a:r>
          </a:p>
          <a:p>
            <a:r>
              <a:rPr lang="en-US" dirty="0"/>
              <a:t>}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1913" y="66611"/>
            <a:ext cx="10515600" cy="1325563"/>
          </a:xfrm>
        </p:spPr>
        <p:txBody>
          <a:bodyPr/>
          <a:lstStyle/>
          <a:p>
            <a:r>
              <a:rPr lang="ru-RU" dirty="0"/>
              <a:t>Шаг 3. Код обработчиков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3770363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68" y="-71438"/>
            <a:ext cx="9901495" cy="7254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/>
              <a:t>Компонент: флажок </a:t>
            </a:r>
            <a:r>
              <a:rPr lang="en-US" dirty="0" err="1"/>
              <a:t>wxCheckBox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3752" y="653364"/>
            <a:ext cx="11213240" cy="78319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CheckBox</a:t>
            </a:r>
            <a:r>
              <a:rPr lang="ru-RU" sz="2000" dirty="0"/>
              <a:t> (кнопка с независимой фиксацией - флажок </a:t>
            </a:r>
            <a:r>
              <a:rPr lang="ru-RU" sz="2000" dirty="0" err="1"/>
              <a:t>Windows</a:t>
            </a:r>
            <a:r>
              <a:rPr lang="ru-RU" sz="2000" dirty="0"/>
              <a:t>). Позволяет пользователю выбрать/отменить определенную опцию.</a:t>
            </a:r>
            <a:endParaRPr lang="ru-RU" sz="2000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62469" name="Rectangle 3"/>
          <p:cNvSpPr>
            <a:spLocks noChangeArrowheads="1"/>
          </p:cNvSpPr>
          <p:nvPr/>
        </p:nvSpPr>
        <p:spPr bwMode="auto">
          <a:xfrm>
            <a:off x="3985311" y="1671228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свойства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 </a:t>
            </a:r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CheckBox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2473" name="Rectangle 3"/>
          <p:cNvSpPr>
            <a:spLocks noChangeArrowheads="1"/>
          </p:cNvSpPr>
          <p:nvPr/>
        </p:nvSpPr>
        <p:spPr bwMode="auto">
          <a:xfrm>
            <a:off x="4056749" y="3528603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Основное событие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 </a:t>
            </a:r>
            <a:r>
              <a:rPr lang="en-US" altLang="ru-RU" b="1" i="1" dirty="0" err="1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CheckBox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862428"/>
              </p:ext>
            </p:extLst>
          </p:nvPr>
        </p:nvGraphicFramePr>
        <p:xfrm>
          <a:off x="2627999" y="2196413"/>
          <a:ext cx="8858250" cy="1081088"/>
        </p:xfrm>
        <a:graphic>
          <a:graphicData uri="http://schemas.openxmlformats.org/drawingml/2006/table">
            <a:tbl>
              <a:tblPr/>
              <a:tblGrid>
                <a:gridCol w="259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4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Caption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Текст, поясняющий назначение флажка</a:t>
                      </a:r>
                    </a:p>
                  </a:txBody>
                  <a:tcPr marL="91439" marR="91439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ked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Состояние флажка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True                       False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39" marR="91439" marT="45743" marB="457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218284"/>
              </p:ext>
            </p:extLst>
          </p:nvPr>
        </p:nvGraphicFramePr>
        <p:xfrm>
          <a:off x="2556561" y="4012513"/>
          <a:ext cx="8858250" cy="630936"/>
        </p:xfrm>
        <a:graphic>
          <a:graphicData uri="http://schemas.openxmlformats.org/drawingml/2006/table">
            <a:tbl>
              <a:tblPr/>
              <a:tblGrid>
                <a:gridCol w="259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4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30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800" b="1">
                          <a:latin typeface="Calibri" pitchFamily="34" charset="0"/>
                          <a:ea typeface="Times New Roman"/>
                        </a:rPr>
                        <a:t>OnClick </a:t>
                      </a:r>
                      <a:endParaRPr lang="ru-RU" sz="1800" b="1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Происходит, когда пользователь щелкает основной (левой) кнопкой мыши на объекте.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2493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19978" r="90720" b="73454"/>
          <a:stretch>
            <a:fillRect/>
          </a:stretch>
        </p:blipFill>
        <p:spPr bwMode="auto">
          <a:xfrm>
            <a:off x="6985686" y="2910789"/>
            <a:ext cx="230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t="24899" r="90720" b="68532"/>
          <a:stretch>
            <a:fillRect/>
          </a:stretch>
        </p:blipFill>
        <p:spPr bwMode="auto">
          <a:xfrm>
            <a:off x="5374375" y="2910789"/>
            <a:ext cx="2301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346" y="1699526"/>
            <a:ext cx="1838325" cy="30384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81817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5750"/>
            <a:ext cx="11764108" cy="642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/>
              <a:t>Пример использования в программе</a:t>
            </a:r>
            <a:br>
              <a:rPr lang="ru-RU" dirty="0"/>
            </a:br>
            <a:endParaRPr lang="ru-RU" dirty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637327" y="2612905"/>
            <a:ext cx="8858250" cy="22474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 dirty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{</a:t>
            </a:r>
            <a:r>
              <a:rPr lang="ru-RU" altLang="ru-RU" b="1" i="1" dirty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обработчик события нажатия по флажку</a:t>
            </a:r>
            <a:r>
              <a:rPr lang="en-US" altLang="ru-RU" b="1" i="1" dirty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}</a:t>
            </a:r>
            <a:endParaRPr lang="en-US" altLang="ru-RU" b="1" dirty="0">
              <a:latin typeface="+mn-lt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void _44Frm::WxCheckBox1Click(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wxCommandEvent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&amp; event)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	// insert your code here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	if (WxCheckBox1-&gt;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GetValue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()) WxStaticText1-&gt;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SetLabel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(«</a:t>
            </a:r>
            <a:r>
              <a:rPr lang="ru-RU" altLang="ru-RU" b="1" dirty="0">
                <a:latin typeface="+mn-lt"/>
                <a:cs typeface="Courier New" panose="02070309020205020404" pitchFamily="49" charset="0"/>
              </a:rPr>
              <a:t>нажата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"); else WxStaticText1-&gt;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SetLabel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(«</a:t>
            </a:r>
            <a:r>
              <a:rPr lang="ru-RU" altLang="ru-RU" b="1" dirty="0">
                <a:latin typeface="+mn-lt"/>
                <a:cs typeface="Courier New" panose="02070309020205020404" pitchFamily="49" charset="0"/>
              </a:rPr>
              <a:t>не нажата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");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}</a:t>
            </a:r>
            <a:r>
              <a:rPr lang="ru-RU" altLang="ru-RU" b="1" dirty="0">
                <a:latin typeface="+mn-lt"/>
                <a:cs typeface="Courier New" panose="02070309020205020404" pitchFamily="49" charset="0"/>
              </a:rPr>
              <a:t> </a:t>
            </a:r>
            <a:endParaRPr lang="en-US" altLang="ru-RU" b="1" dirty="0"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55651" y="1142999"/>
            <a:ext cx="8229600" cy="3571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0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Часто используется с конструкцией </a:t>
            </a:r>
            <a:r>
              <a:rPr lang="en-US" sz="2000" b="1" i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If-Else</a:t>
            </a:r>
            <a:endParaRPr lang="ru-RU" sz="2000" b="1" i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752966" y="1803217"/>
            <a:ext cx="8715375" cy="3571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000" b="1" dirty="0">
                <a:solidFill>
                  <a:srgbClr val="C00000"/>
                </a:solidFill>
                <a:cs typeface="Courier New" pitchFamily="49" charset="0"/>
              </a:rPr>
              <a:t>Пример проверки наличия галочки у флажка</a:t>
            </a:r>
            <a:endParaRPr lang="ru-RU" sz="2000" b="1" dirty="0">
              <a:solidFill>
                <a:srgbClr val="C00000"/>
              </a:solidFill>
              <a:ea typeface="+mj-ea"/>
              <a:cs typeface="Courier New" pitchFamily="49" charset="0"/>
            </a:endParaRPr>
          </a:p>
        </p:txBody>
      </p:sp>
      <p:sp>
        <p:nvSpPr>
          <p:cNvPr id="63496" name="AutoShape 5" descr="mk:@MSITStore:F:\РПК\Программирование%20паскаль\delphi\Delphi!.chm::/Delphi/lr2/images/th4.ht11.jpg"/>
          <p:cNvSpPr>
            <a:spLocks noChangeAspect="1" noChangeArrowheads="1"/>
          </p:cNvSpPr>
          <p:nvPr/>
        </p:nvSpPr>
        <p:spPr bwMode="auto">
          <a:xfrm>
            <a:off x="1679576" y="-319088"/>
            <a:ext cx="3190875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3497" name="AutoShape 7" descr="mk:@MSITStore:F:\РПК\Программирование%20паскаль\delphi\Delphi!.chm::/Delphi/lr2/images/th4.ht11.jpg"/>
          <p:cNvSpPr>
            <a:spLocks noChangeAspect="1" noChangeArrowheads="1"/>
          </p:cNvSpPr>
          <p:nvPr/>
        </p:nvSpPr>
        <p:spPr bwMode="auto">
          <a:xfrm>
            <a:off x="1679576" y="-319088"/>
            <a:ext cx="3190875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692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94" y="228817"/>
            <a:ext cx="11551260" cy="7254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Компонент: группа переключателей </a:t>
            </a:r>
            <a:r>
              <a:rPr lang="en-US" dirty="0" err="1"/>
              <a:t>WxRadioBox</a:t>
            </a:r>
            <a:endParaRPr lang="ru-RU" dirty="0"/>
          </a:p>
        </p:txBody>
      </p:sp>
      <p:sp>
        <p:nvSpPr>
          <p:cNvPr id="64517" name="Rectangle 3"/>
          <p:cNvSpPr>
            <a:spLocks noChangeArrowheads="1"/>
          </p:cNvSpPr>
          <p:nvPr/>
        </p:nvSpPr>
        <p:spPr bwMode="auto">
          <a:xfrm>
            <a:off x="3095625" y="3475315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свойства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 </a:t>
            </a:r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altLang="ru-RU" b="1" i="1" dirty="0" err="1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RadioGroup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4521" name="Rectangle 3"/>
          <p:cNvSpPr>
            <a:spLocks noChangeArrowheads="1"/>
          </p:cNvSpPr>
          <p:nvPr/>
        </p:nvSpPr>
        <p:spPr bwMode="auto">
          <a:xfrm>
            <a:off x="3143250" y="5491440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Основное событие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 </a:t>
            </a:r>
            <a:r>
              <a:rPr lang="en-US" altLang="ru-RU" b="1" i="1" dirty="0" err="1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RadioGroup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278209"/>
              </p:ext>
            </p:extLst>
          </p:nvPr>
        </p:nvGraphicFramePr>
        <p:xfrm>
          <a:off x="1809750" y="5949863"/>
          <a:ext cx="8858250" cy="630936"/>
        </p:xfrm>
        <a:graphic>
          <a:graphicData uri="http://schemas.openxmlformats.org/drawingml/2006/table">
            <a:tbl>
              <a:tblPr/>
              <a:tblGrid>
                <a:gridCol w="25936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646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1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49580" algn="l"/>
                        </a:tabLst>
                      </a:pPr>
                      <a:r>
                        <a:rPr lang="en-US" sz="1800" b="1" dirty="0" err="1">
                          <a:latin typeface="Calibri" pitchFamily="34" charset="0"/>
                          <a:ea typeface="Times New Roman"/>
                        </a:rPr>
                        <a:t>OnClick</a:t>
                      </a:r>
                      <a:r>
                        <a:rPr lang="en-US" sz="1800" b="1" dirty="0">
                          <a:latin typeface="Calibri" pitchFamily="34" charset="0"/>
                          <a:ea typeface="Times New Roman"/>
                        </a:rPr>
                        <a:t> </a:t>
                      </a:r>
                      <a:endParaRPr lang="ru-RU" sz="1800" b="1" dirty="0">
                        <a:latin typeface="Calibri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Calibri" pitchFamily="34" charset="0"/>
                          <a:ea typeface="Calibri"/>
                          <a:cs typeface="Times New Roman"/>
                        </a:rPr>
                        <a:t>Происходит, когда пользователь щелкает основной (левой) кнопкой мыши на объекте.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074657"/>
              </p:ext>
            </p:extLst>
          </p:nvPr>
        </p:nvGraphicFramePr>
        <p:xfrm>
          <a:off x="1881188" y="3860800"/>
          <a:ext cx="8786812" cy="1646238"/>
        </p:xfrm>
        <a:graphic>
          <a:graphicData uri="http://schemas.openxmlformats.org/drawingml/2006/table">
            <a:tbl>
              <a:tblPr/>
              <a:tblGrid>
                <a:gridCol w="1928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437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Caption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449580" algn="l"/>
                        </a:tabLst>
                      </a:pPr>
                      <a:r>
                        <a:rPr lang="ru-RU" sz="1800">
                          <a:latin typeface="+mn-lt"/>
                        </a:rPr>
                        <a:t>Задает название группы переключателей.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+mn-lt"/>
                        </a:rPr>
                        <a:t>Items 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Определяется количество переключателей в группе и надписи около них. Надписи задаются в окне </a:t>
                      </a:r>
                      <a:r>
                        <a:rPr lang="ru-RU" sz="1800" dirty="0" err="1">
                          <a:latin typeface="+mn-lt"/>
                        </a:rPr>
                        <a:t>String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  <a:r>
                        <a:rPr lang="ru-RU" sz="1800" dirty="0" err="1">
                          <a:latin typeface="+mn-lt"/>
                        </a:rPr>
                        <a:t>List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  <a:r>
                        <a:rPr lang="ru-RU" sz="1800" dirty="0" err="1">
                          <a:latin typeface="+mn-lt"/>
                        </a:rPr>
                        <a:t>Editor</a:t>
                      </a:r>
                      <a:r>
                        <a:rPr lang="ru-RU" sz="1800" dirty="0">
                          <a:latin typeface="+mn-lt"/>
                        </a:rPr>
                        <a:t>.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74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n-lt"/>
                        </a:rPr>
                        <a:t>RadioBox</a:t>
                      </a:r>
                      <a:r>
                        <a:rPr lang="en-US" sz="1800" b="1" baseline="0" dirty="0">
                          <a:latin typeface="+mn-lt"/>
                        </a:rPr>
                        <a:t> Style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Расположение</a:t>
                      </a:r>
                      <a:r>
                        <a:rPr lang="ru-RU" sz="1800" baseline="0" dirty="0">
                          <a:latin typeface="+mn-lt"/>
                        </a:rPr>
                        <a:t> кнопок</a:t>
                      </a:r>
                      <a:endParaRPr lang="ru-RU" sz="1800" dirty="0">
                        <a:latin typeface="+mn-lt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85" y="757088"/>
            <a:ext cx="6591300" cy="25527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77079" y="1878095"/>
            <a:ext cx="316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WxRadioBox1-&gt;</a:t>
            </a:r>
            <a:r>
              <a:rPr lang="en-US" dirty="0" err="1"/>
              <a:t>SetSize</a:t>
            </a:r>
            <a:r>
              <a:rPr lang="en-US" dirty="0"/>
              <a:t>(195,91);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2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52" y="0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Принцип простоты  и адекватности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8388" y="1358900"/>
            <a:ext cx="11191103" cy="202312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rtlCol="0"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dirty="0"/>
              <a:t>К пользовательскому интерфейсу предъявляются два противоречивых требования: </a:t>
            </a:r>
            <a:r>
              <a:rPr lang="ru-RU" b="1" dirty="0"/>
              <a:t>простота и адекватность предметной области</a:t>
            </a:r>
            <a:r>
              <a:rPr lang="ru-RU" dirty="0"/>
              <a:t>.  </a:t>
            </a:r>
            <a:endParaRPr lang="en-US" dirty="0"/>
          </a:p>
          <a:p>
            <a:pPr marL="0" indent="0" algn="just">
              <a:buNone/>
              <a:defRPr/>
            </a:pPr>
            <a:r>
              <a:rPr lang="ru-RU" dirty="0"/>
              <a:t>Основная проблема при разработке пользовательского интерфейса состоит</a:t>
            </a:r>
            <a:r>
              <a:rPr lang="en-US" dirty="0"/>
              <a:t> </a:t>
            </a:r>
            <a:r>
              <a:rPr lang="ru-RU" dirty="0"/>
              <a:t>в нахождении компромисса между его простотой и необходимостью учета многочисленных особенностей.  </a:t>
            </a:r>
            <a:endParaRPr lang="ru-RU" sz="3600" dirty="0"/>
          </a:p>
        </p:txBody>
      </p:sp>
      <p:sp>
        <p:nvSpPr>
          <p:cNvPr id="6148" name="Прямоугольник 6"/>
          <p:cNvSpPr>
            <a:spLocks noChangeArrowheads="1"/>
          </p:cNvSpPr>
          <p:nvPr/>
        </p:nvSpPr>
        <p:spPr bwMode="auto">
          <a:xfrm>
            <a:off x="2981522" y="5735355"/>
            <a:ext cx="6572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Продуманный и не продуманный пользовательский интерфейс</a:t>
            </a:r>
          </a:p>
        </p:txBody>
      </p:sp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31" y="3986017"/>
            <a:ext cx="32146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647" y="3986017"/>
            <a:ext cx="38576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778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52" y="114214"/>
            <a:ext cx="11813317" cy="6429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dirty="0"/>
              <a:t>Пример использования в программе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319988" y="780321"/>
            <a:ext cx="8858250" cy="59250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i="1" dirty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{</a:t>
            </a:r>
            <a:r>
              <a:rPr lang="ru-RU" altLang="ru-RU" b="1" i="1" dirty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обработчик события нажатия по кнопке «Выполнить»</a:t>
            </a:r>
            <a:r>
              <a:rPr lang="en-US" altLang="ru-RU" b="1" i="1" dirty="0">
                <a:solidFill>
                  <a:srgbClr val="7030A0"/>
                </a:solidFill>
                <a:latin typeface="+mn-lt"/>
                <a:cs typeface="Courier New" panose="02070309020205020404" pitchFamily="49" charset="0"/>
              </a:rPr>
              <a:t>}</a:t>
            </a:r>
            <a:endParaRPr lang="en-US" altLang="ru-RU" b="1" dirty="0">
              <a:latin typeface="+mn-lt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	// insert your code here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	float res;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std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::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ostringstream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strs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std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::string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	// insert your code here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	switch ( WxRadioBox1-&gt;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GetSelection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()) {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case 0: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    res=2+3;strs &lt;&lt; res;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=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strs.str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();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    WxStaticText1-&gt;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SetLabel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);break;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case 1: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    res=2-3;strs &lt;&lt;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res;str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=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strs.str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();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    WxStaticText1-&gt;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SetLabel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);break;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case 2: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    res=2*3;strs &lt;&lt;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res;str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=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strs.str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();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    WxStaticText1-&gt;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SetLabel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);break;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case 3: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    res=2/3;strs &lt;&lt;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res;str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= 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strs.str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();</a:t>
            </a:r>
          </a:p>
          <a:p>
            <a:pPr eaLnBrk="1" hangingPunct="1"/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            WxStaticText1-&gt;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SetLabel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(</a:t>
            </a:r>
            <a:r>
              <a:rPr lang="en-US" altLang="ru-RU" b="1" dirty="0" err="1">
                <a:latin typeface="+mn-lt"/>
                <a:cs typeface="Courier New" panose="02070309020205020404" pitchFamily="49" charset="0"/>
              </a:rPr>
              <a:t>str</a:t>
            </a:r>
            <a:r>
              <a:rPr lang="en-US" altLang="ru-RU" b="1" dirty="0">
                <a:latin typeface="+mn-lt"/>
                <a:cs typeface="Courier New" panose="02070309020205020404" pitchFamily="49" charset="0"/>
              </a:rPr>
              <a:t>); }</a:t>
            </a:r>
          </a:p>
        </p:txBody>
      </p:sp>
      <p:sp>
        <p:nvSpPr>
          <p:cNvPr id="65540" name="AutoShape 5" descr="mk:@MSITStore:F:\РПК\Программирование%20паскаль\delphi\Delphi!.chm::/Delphi/lr2/images/th4.ht11.jpg"/>
          <p:cNvSpPr>
            <a:spLocks noChangeAspect="1" noChangeArrowheads="1"/>
          </p:cNvSpPr>
          <p:nvPr/>
        </p:nvSpPr>
        <p:spPr bwMode="auto">
          <a:xfrm>
            <a:off x="1679576" y="-319088"/>
            <a:ext cx="3190875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5541" name="AutoShape 7" descr="mk:@MSITStore:F:\РПК\Программирование%20паскаль\delphi\Delphi!.chm::/Delphi/lr2/images/th4.ht11.jpg"/>
          <p:cNvSpPr>
            <a:spLocks noChangeAspect="1" noChangeArrowheads="1"/>
          </p:cNvSpPr>
          <p:nvPr/>
        </p:nvSpPr>
        <p:spPr bwMode="auto">
          <a:xfrm>
            <a:off x="1679576" y="-319088"/>
            <a:ext cx="3190875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5542" name="AutoShape 2" descr="mk:@MSITStore:I:\2010\Программирование\Delphi!.chm::/Delphi/lr2/images/th4.ht12.jpg"/>
          <p:cNvSpPr>
            <a:spLocks noChangeAspect="1" noChangeArrowheads="1"/>
          </p:cNvSpPr>
          <p:nvPr/>
        </p:nvSpPr>
        <p:spPr bwMode="auto">
          <a:xfrm>
            <a:off x="1679575" y="-960438"/>
            <a:ext cx="4191000" cy="200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335" y="780321"/>
            <a:ext cx="2914650" cy="191452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1245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5351" y="-71438"/>
            <a:ext cx="11788346" cy="117821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Компонент: окно редактирования </a:t>
            </a:r>
            <a:r>
              <a:rPr lang="en-US" dirty="0" err="1"/>
              <a:t>wxMemo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27557" y="1192417"/>
            <a:ext cx="3537572" cy="1938992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wxMemo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(многострочное окно редактирования). Используется для ввода, отображения и редактирования многострочных текстов.</a:t>
            </a:r>
            <a:endParaRPr lang="ru-RU" sz="2000" dirty="0">
              <a:solidFill>
                <a:srgbClr val="0066CC"/>
              </a:solidFill>
              <a:cs typeface="Arial" pitchFamily="34" charset="0"/>
            </a:endParaRPr>
          </a:p>
        </p:txBody>
      </p:sp>
      <p:sp>
        <p:nvSpPr>
          <p:cNvPr id="66565" name="Rectangle 3"/>
          <p:cNvSpPr>
            <a:spLocks noChangeArrowheads="1"/>
          </p:cNvSpPr>
          <p:nvPr/>
        </p:nvSpPr>
        <p:spPr bwMode="auto">
          <a:xfrm>
            <a:off x="4356787" y="3408166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Основные свойства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 </a:t>
            </a:r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en-US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Memo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6569" name="Rectangle 3"/>
          <p:cNvSpPr>
            <a:spLocks noChangeArrowheads="1"/>
          </p:cNvSpPr>
          <p:nvPr/>
        </p:nvSpPr>
        <p:spPr bwMode="auto">
          <a:xfrm>
            <a:off x="4452166" y="5728638"/>
            <a:ext cx="6286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Основное событие </a:t>
            </a:r>
            <a:r>
              <a:rPr lang="ru-RU" altLang="ru-RU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компонента </a:t>
            </a:r>
            <a:r>
              <a:rPr lang="en-US" altLang="ru-RU" b="1" i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Memo</a:t>
            </a:r>
            <a:endParaRPr lang="ru-RU" altLang="ru-RU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573870"/>
              </p:ext>
            </p:extLst>
          </p:nvPr>
        </p:nvGraphicFramePr>
        <p:xfrm>
          <a:off x="3023287" y="3865089"/>
          <a:ext cx="8858250" cy="1611640"/>
        </p:xfrm>
        <a:graphic>
          <a:graphicData uri="http://schemas.openxmlformats.org/drawingml/2006/table">
            <a:tbl>
              <a:tblPr/>
              <a:tblGrid>
                <a:gridCol w="16837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4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86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Strings</a:t>
                      </a:r>
                    </a:p>
                  </a:txBody>
                  <a:tcPr marL="50800" marR="508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Определяет текст, который будет выведен построчно в окне </a:t>
                      </a:r>
                      <a:r>
                        <a:rPr lang="ru-RU" sz="1800" dirty="0" err="1">
                          <a:latin typeface="+mn-lt"/>
                        </a:rPr>
                        <a:t>Memo</a:t>
                      </a:r>
                      <a:r>
                        <a:rPr lang="ru-RU" sz="1800" dirty="0">
                          <a:latin typeface="+mn-lt"/>
                        </a:rPr>
                        <a:t> при запуске программы. Текст задается в окне </a:t>
                      </a:r>
                      <a:r>
                        <a:rPr lang="ru-RU" sz="1800" dirty="0" err="1">
                          <a:latin typeface="+mn-lt"/>
                        </a:rPr>
                        <a:t>String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  <a:r>
                        <a:rPr lang="ru-RU" sz="1800" dirty="0" err="1">
                          <a:latin typeface="+mn-lt"/>
                        </a:rPr>
                        <a:t>List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  <a:r>
                        <a:rPr lang="ru-RU" sz="1800" dirty="0" err="1">
                          <a:latin typeface="+mn-lt"/>
                        </a:rPr>
                        <a:t>Editor</a:t>
                      </a:r>
                      <a:r>
                        <a:rPr lang="ru-RU" sz="1800" dirty="0">
                          <a:latin typeface="+mn-lt"/>
                        </a:rPr>
                        <a:t> </a:t>
                      </a:r>
                    </a:p>
                  </a:txBody>
                  <a:tcPr marL="50800" marR="508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423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n-lt"/>
                        </a:rPr>
                        <a:t>Maximum Length </a:t>
                      </a:r>
                    </a:p>
                  </a:txBody>
                  <a:tcPr marL="50800" marR="508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latin typeface="+mn-lt"/>
                        </a:rPr>
                        <a:t>Позволяет ограничивать число вводимых пользователем символов.</a:t>
                      </a:r>
                    </a:p>
                  </a:txBody>
                  <a:tcPr marL="50800" marR="508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7119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+mn-lt"/>
                        </a:rPr>
                        <a:t>ScrollBars</a:t>
                      </a:r>
                      <a:r>
                        <a:rPr lang="en-US" sz="1800" b="1" dirty="0">
                          <a:latin typeface="+mn-lt"/>
                        </a:rPr>
                        <a:t> </a:t>
                      </a:r>
                    </a:p>
                  </a:txBody>
                  <a:tcPr marL="50800" marR="508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+mn-lt"/>
                        </a:rPr>
                        <a:t>Задает наличие полос прокрутки.</a:t>
                      </a:r>
                    </a:p>
                  </a:txBody>
                  <a:tcPr marL="50800" marR="5080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17781"/>
              </p:ext>
            </p:extLst>
          </p:nvPr>
        </p:nvGraphicFramePr>
        <p:xfrm>
          <a:off x="3023416" y="6114124"/>
          <a:ext cx="8786812" cy="315913"/>
        </p:xfrm>
        <a:graphic>
          <a:graphicData uri="http://schemas.openxmlformats.org/drawingml/2006/table">
            <a:tbl>
              <a:tblPr/>
              <a:tblGrid>
                <a:gridCol w="25733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34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15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OnChang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Происходит, когда пользователь изменяет текст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компоненте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16" y="1106778"/>
            <a:ext cx="5762625" cy="222885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9736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>
            <a:spLocks noGrp="1" noChangeArrowheads="1"/>
          </p:cNvSpPr>
          <p:nvPr>
            <p:ph type="title"/>
          </p:nvPr>
        </p:nvSpPr>
        <p:spPr>
          <a:xfrm>
            <a:off x="182152" y="204280"/>
            <a:ext cx="11580126" cy="701731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dirty="0"/>
              <a:t>Работа со строками  компонента Мемо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28062" y="1300952"/>
            <a:ext cx="11521560" cy="5005626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ru-RU" sz="2400" dirty="0"/>
              <a:t>Текст можно вводить в редакторе –</a:t>
            </a:r>
            <a:r>
              <a:rPr lang="en-US" sz="2400" dirty="0"/>
              <a:t> </a:t>
            </a:r>
            <a:r>
              <a:rPr lang="ru-RU" sz="2400" dirty="0"/>
              <a:t>свойство</a:t>
            </a:r>
            <a:r>
              <a:rPr lang="ru-RU" sz="2400" dirty="0">
                <a:solidFill>
                  <a:srgbClr val="6600CC"/>
                </a:solidFill>
              </a:rPr>
              <a:t> </a:t>
            </a:r>
            <a:r>
              <a:rPr lang="en-US" sz="2400" dirty="0">
                <a:solidFill>
                  <a:srgbClr val="6600CC"/>
                </a:solidFill>
              </a:rPr>
              <a:t>Strings </a:t>
            </a:r>
            <a:r>
              <a:rPr lang="ru-RU" sz="2400" dirty="0"/>
              <a:t>или в программе.</a:t>
            </a:r>
            <a:r>
              <a:rPr lang="en-US" sz="2400" dirty="0">
                <a:solidFill>
                  <a:srgbClr val="6600CC"/>
                </a:solidFill>
              </a:rPr>
              <a:t> 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2400" dirty="0">
                <a:solidFill>
                  <a:srgbClr val="6600CC"/>
                </a:solidFill>
              </a:rPr>
              <a:t>WxMemo1-&gt;</a:t>
            </a:r>
            <a:r>
              <a:rPr lang="en-US" sz="2400" dirty="0" err="1">
                <a:solidFill>
                  <a:srgbClr val="6600CC"/>
                </a:solidFill>
              </a:rPr>
              <a:t>WriteText</a:t>
            </a:r>
            <a:r>
              <a:rPr lang="en-US" sz="2400" dirty="0">
                <a:solidFill>
                  <a:srgbClr val="6600CC"/>
                </a:solidFill>
              </a:rPr>
              <a:t>(“New \n");</a:t>
            </a:r>
            <a:r>
              <a:rPr lang="ru-RU" sz="2400" dirty="0"/>
              <a:t> - добавление новой строки в конец текста.</a:t>
            </a:r>
            <a:endParaRPr lang="en-US" sz="2400" dirty="0"/>
          </a:p>
          <a:p>
            <a:pPr marL="342900" indent="-342900" algn="just">
              <a:buFontTx/>
              <a:buAutoNum type="arabicPeriod"/>
              <a:defRPr/>
            </a:pPr>
            <a:r>
              <a:rPr lang="en-US" sz="2400" dirty="0">
                <a:solidFill>
                  <a:srgbClr val="6600CC"/>
                </a:solidFill>
              </a:rPr>
              <a:t>WxMemo1-&gt;Clear();</a:t>
            </a:r>
            <a:r>
              <a:rPr lang="ru-RU" sz="2400" dirty="0"/>
              <a:t> - очистка содержимого компонента </a:t>
            </a:r>
            <a:r>
              <a:rPr lang="en-US" sz="2400" dirty="0"/>
              <a:t>Memo</a:t>
            </a:r>
            <a:r>
              <a:rPr lang="ru-RU" sz="2400" dirty="0"/>
              <a:t>.</a:t>
            </a:r>
            <a:endParaRPr lang="en-US" sz="2400" dirty="0"/>
          </a:p>
          <a:p>
            <a:pPr marL="342900" indent="-342900" algn="just">
              <a:buFontTx/>
              <a:buAutoNum type="arabicPeriod"/>
              <a:defRPr/>
            </a:pPr>
            <a:r>
              <a:rPr lang="en-US" sz="2400" dirty="0">
                <a:solidFill>
                  <a:srgbClr val="6600CC"/>
                </a:solidFill>
              </a:rPr>
              <a:t>WxMemo1-&gt;</a:t>
            </a:r>
            <a:r>
              <a:rPr lang="en-US" sz="2400" dirty="0" err="1">
                <a:solidFill>
                  <a:srgbClr val="6600CC"/>
                </a:solidFill>
              </a:rPr>
              <a:t>SetValue</a:t>
            </a:r>
            <a:r>
              <a:rPr lang="en-US" sz="2400" dirty="0">
                <a:solidFill>
                  <a:srgbClr val="6600CC"/>
                </a:solidFill>
              </a:rPr>
              <a:t>(“New");</a:t>
            </a:r>
            <a:r>
              <a:rPr lang="ru-RU" sz="2400" dirty="0"/>
              <a:t>  - установить новое значение.</a:t>
            </a:r>
            <a:endParaRPr lang="en-US" sz="2400" dirty="0">
              <a:solidFill>
                <a:srgbClr val="6600CC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en-US" sz="2400" dirty="0" err="1">
                <a:solidFill>
                  <a:srgbClr val="6600CC"/>
                </a:solidFill>
              </a:rPr>
              <a:t>std</a:t>
            </a:r>
            <a:r>
              <a:rPr lang="en-US" sz="2400" dirty="0">
                <a:solidFill>
                  <a:srgbClr val="6600CC"/>
                </a:solidFill>
              </a:rPr>
              <a:t>::string Z; Z=WxMemo1-&gt;</a:t>
            </a:r>
            <a:r>
              <a:rPr lang="en-US" sz="2400" dirty="0" err="1">
                <a:solidFill>
                  <a:srgbClr val="6600CC"/>
                </a:solidFill>
              </a:rPr>
              <a:t>GetLineText</a:t>
            </a:r>
            <a:r>
              <a:rPr lang="en-US" sz="2400" dirty="0">
                <a:solidFill>
                  <a:srgbClr val="6600CC"/>
                </a:solidFill>
              </a:rPr>
              <a:t>(6);</a:t>
            </a:r>
            <a:r>
              <a:rPr lang="ru-RU" sz="2400" dirty="0"/>
              <a:t> - содержимое шестой строки записать в текстовую переменную </a:t>
            </a:r>
            <a:r>
              <a:rPr lang="en-US" sz="2400" dirty="0"/>
              <a:t>Z</a:t>
            </a:r>
            <a:r>
              <a:rPr lang="ru-RU" sz="2400" dirty="0"/>
              <a:t>.</a:t>
            </a:r>
            <a:endParaRPr lang="en-US" sz="2400" dirty="0"/>
          </a:p>
          <a:p>
            <a:pPr marL="342900" indent="-342900" algn="just">
              <a:buFontTx/>
              <a:buAutoNum type="arabicPeriod"/>
              <a:defRPr/>
            </a:pPr>
            <a:r>
              <a:rPr lang="en-US" sz="2400" dirty="0" err="1">
                <a:solidFill>
                  <a:srgbClr val="6600CC"/>
                </a:solidFill>
              </a:rPr>
              <a:t>int</a:t>
            </a:r>
            <a:r>
              <a:rPr lang="en-US" sz="2400" dirty="0">
                <a:solidFill>
                  <a:srgbClr val="6600CC"/>
                </a:solidFill>
              </a:rPr>
              <a:t> x=WxMemo1-&gt;</a:t>
            </a:r>
            <a:r>
              <a:rPr lang="en-US" sz="2400" dirty="0" err="1">
                <a:solidFill>
                  <a:srgbClr val="6600CC"/>
                </a:solidFill>
              </a:rPr>
              <a:t>GetNumberOfLines</a:t>
            </a:r>
            <a:r>
              <a:rPr lang="en-US" sz="2400" dirty="0">
                <a:solidFill>
                  <a:srgbClr val="6600CC"/>
                </a:solidFill>
              </a:rPr>
              <a:t>();</a:t>
            </a:r>
            <a:r>
              <a:rPr lang="ru-RU" sz="2400" dirty="0">
                <a:solidFill>
                  <a:srgbClr val="6600CC"/>
                </a:solidFill>
              </a:rPr>
              <a:t> </a:t>
            </a:r>
            <a:r>
              <a:rPr lang="ru-RU" sz="2400" dirty="0"/>
              <a:t>- в числовую переменную Х записать количество строк в тексте.</a:t>
            </a:r>
          </a:p>
          <a:p>
            <a:pPr marL="342900" indent="-342900" algn="just">
              <a:buFontTx/>
              <a:buAutoNum type="arabicPeriod"/>
              <a:defRPr/>
            </a:pPr>
            <a:r>
              <a:rPr lang="en-US" sz="2400" dirty="0">
                <a:solidFill>
                  <a:srgbClr val="7030A0"/>
                </a:solidFill>
              </a:rPr>
              <a:t>WxMemo1-&gt;</a:t>
            </a:r>
            <a:r>
              <a:rPr lang="en-US" sz="2400" dirty="0" err="1">
                <a:solidFill>
                  <a:srgbClr val="7030A0"/>
                </a:solidFill>
              </a:rPr>
              <a:t>LoadFile</a:t>
            </a:r>
            <a:r>
              <a:rPr lang="en-US" sz="2400" dirty="0">
                <a:solidFill>
                  <a:srgbClr val="7030A0"/>
                </a:solidFill>
              </a:rPr>
              <a:t>("C:\text.txt"); </a:t>
            </a:r>
            <a:r>
              <a:rPr lang="en-US" sz="2400" dirty="0"/>
              <a:t>- </a:t>
            </a:r>
            <a:r>
              <a:rPr lang="ru-RU" sz="2400" dirty="0"/>
              <a:t>загружает содержимое файла </a:t>
            </a:r>
            <a:r>
              <a:rPr lang="en-US" sz="2400" dirty="0"/>
              <a:t>text.txt  </a:t>
            </a:r>
            <a:r>
              <a:rPr lang="ru-RU" sz="2400" dirty="0"/>
              <a:t>в компонент</a:t>
            </a:r>
            <a:r>
              <a:rPr lang="en-US" sz="2400" dirty="0"/>
              <a:t> Memo1</a:t>
            </a:r>
            <a:endParaRPr lang="en-US" sz="2400" dirty="0">
              <a:solidFill>
                <a:srgbClr val="7030A0"/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en-US" sz="2400" dirty="0">
                <a:solidFill>
                  <a:srgbClr val="7030A0"/>
                </a:solidFill>
              </a:rPr>
              <a:t>WxMemo1-&gt;</a:t>
            </a:r>
            <a:r>
              <a:rPr lang="en-US" sz="2400" dirty="0" err="1">
                <a:solidFill>
                  <a:srgbClr val="7030A0"/>
                </a:solidFill>
              </a:rPr>
              <a:t>SaveFile</a:t>
            </a:r>
            <a:r>
              <a:rPr lang="en-US" sz="2400" dirty="0">
                <a:solidFill>
                  <a:srgbClr val="7030A0"/>
                </a:solidFill>
              </a:rPr>
              <a:t>("C:/text.txt"); </a:t>
            </a:r>
            <a:r>
              <a:rPr lang="en-US" sz="2400" dirty="0"/>
              <a:t>- </a:t>
            </a:r>
            <a:r>
              <a:rPr lang="ru-RU" sz="2400" dirty="0"/>
              <a:t>сохраняет содержимое компонента </a:t>
            </a:r>
            <a:r>
              <a:rPr lang="en-US" sz="2400" dirty="0"/>
              <a:t>Memo1 </a:t>
            </a:r>
            <a:r>
              <a:rPr lang="ru-RU" sz="2400" dirty="0"/>
              <a:t>в файл </a:t>
            </a:r>
            <a:r>
              <a:rPr lang="en-US" sz="2400" dirty="0"/>
              <a:t>text.txt</a:t>
            </a: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7B76-9729-4CA9-B89E-C05448296D2F}" type="slidenum">
              <a:rPr lang="ru-RU" altLang="ru-RU" smtClean="0"/>
              <a:pPr/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080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6241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Справочная система </a:t>
            </a:r>
            <a:r>
              <a:rPr lang="en-US" dirty="0" err="1"/>
              <a:t>Wxwidget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76725"/>
            <a:ext cx="11260015" cy="79111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https://docs.wxwidgets.org/3.0/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79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55" y="139656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Этапы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054" y="1735114"/>
            <a:ext cx="11700354" cy="449032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Шаг 1. Создание проекта приложения </a:t>
            </a:r>
            <a:r>
              <a:rPr lang="ru-RU" dirty="0" err="1"/>
              <a:t>Windows</a:t>
            </a:r>
            <a:r>
              <a:rPr lang="ru-RU" dirty="0"/>
              <a:t> </a:t>
            </a:r>
            <a:r>
              <a:rPr lang="ru-RU" dirty="0" err="1"/>
              <a:t>Forms</a:t>
            </a:r>
            <a:r>
              <a:rPr lang="ru-RU" dirty="0"/>
              <a:t>. ВАЖНО!!! В пути к проекту не должно быть пробелов и русских букв.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Шаг 2. Запуск приложения. Используется для проверки настроек </a:t>
            </a:r>
            <a:r>
              <a:rPr lang="en-US" dirty="0"/>
              <a:t>IDE</a:t>
            </a:r>
            <a:r>
              <a:rPr lang="ru-RU" dirty="0"/>
              <a:t>. На этом этапе проект должен скомпилироваться и появиться пустая форма.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58" y="2560955"/>
            <a:ext cx="4512399" cy="244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94" y="139656"/>
            <a:ext cx="11537516" cy="1325563"/>
          </a:xfrm>
        </p:spPr>
        <p:txBody>
          <a:bodyPr/>
          <a:lstStyle/>
          <a:p>
            <a:r>
              <a:rPr lang="ru-RU" dirty="0"/>
              <a:t>Этапы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002" y="1509646"/>
            <a:ext cx="11537516" cy="435133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/>
              <a:t>Шаг 3. Настройка свойств формы</a:t>
            </a:r>
          </a:p>
          <a:p>
            <a:r>
              <a:rPr lang="ru-RU" dirty="0"/>
              <a:t>Перетащите маркер, чтобы изменить размер формы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Шаг 4. Добавление элементов управления в форму</a:t>
            </a:r>
          </a:p>
          <a:p>
            <a:r>
              <a:rPr lang="ru-RU" dirty="0"/>
              <a:t>Перейдите на вкладку </a:t>
            </a:r>
            <a:r>
              <a:rPr lang="ru-RU" b="1" dirty="0"/>
              <a:t>Панель элементов</a:t>
            </a:r>
          </a:p>
          <a:p>
            <a:r>
              <a:rPr lang="ru-RU" dirty="0"/>
              <a:t>Дважды щелкните элемент и добавьте на форму</a:t>
            </a:r>
          </a:p>
          <a:p>
            <a:r>
              <a:rPr lang="ru-RU" dirty="0"/>
              <a:t>Настройте месторасположение и свойства элементов</a:t>
            </a:r>
            <a:br>
              <a:rPr lang="ru-RU" dirty="0"/>
            </a:br>
            <a:endParaRPr lang="ru-RU" b="1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064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216" y="152182"/>
            <a:ext cx="11612672" cy="1370597"/>
          </a:xfrm>
        </p:spPr>
        <p:txBody>
          <a:bodyPr/>
          <a:lstStyle/>
          <a:p>
            <a:r>
              <a:rPr lang="ru-RU" dirty="0"/>
              <a:t>Этапы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106" y="1716325"/>
            <a:ext cx="11612672" cy="283062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Шаг 5. Написание кода для обработчика событий </a:t>
            </a:r>
          </a:p>
          <a:p>
            <a:pPr marL="0" indent="0">
              <a:buNone/>
            </a:pPr>
            <a:r>
              <a:rPr lang="ru-RU" dirty="0"/>
              <a:t>Перейдите к конструктору </a:t>
            </a:r>
            <a:r>
              <a:rPr lang="ru-RU" dirty="0" err="1"/>
              <a:t>Windows</a:t>
            </a:r>
            <a:r>
              <a:rPr lang="ru-RU" dirty="0"/>
              <a:t> </a:t>
            </a:r>
            <a:r>
              <a:rPr lang="ru-RU" dirty="0" err="1"/>
              <a:t>Forms</a:t>
            </a:r>
            <a:r>
              <a:rPr lang="ru-RU" dirty="0"/>
              <a:t> и дважды щелкните элемент управления или нужное событие. Среда интегрированной разработки немедленно переключается на конструктор кода и перемещает курсор внутрь соответствующего метода.</a:t>
            </a:r>
          </a:p>
          <a:p>
            <a:pPr marL="0" indent="0">
              <a:buNone/>
            </a:pPr>
            <a:r>
              <a:rPr lang="ru-RU" b="1" dirty="0"/>
              <a:t>Шаг 6. Проверка, комментирование и тестирование кода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206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C43E0C-7A47-41FE-9CF8-8B1C18FAE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Среда </a:t>
            </a:r>
            <a:r>
              <a:rPr lang="en-US" dirty="0"/>
              <a:t>Visual Studio 2010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31C946-D079-4F10-A9F0-C9E504657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E2B07F5-BF39-426E-AACF-797A94DD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F820485-0D0A-4A63-BAB3-3F4422F6B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67392"/>
            <a:ext cx="6883578" cy="50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444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144992"/>
            <a:ext cx="10515600" cy="1325563"/>
          </a:xfrm>
        </p:spPr>
        <p:txBody>
          <a:bodyPr/>
          <a:lstStyle/>
          <a:p>
            <a:r>
              <a:rPr lang="ru-RU" dirty="0"/>
              <a:t>Свойства формы (объекта </a:t>
            </a:r>
            <a:r>
              <a:rPr lang="ru-RU" dirty="0" err="1"/>
              <a:t>WinForm</a:t>
            </a:r>
            <a:r>
              <a:rPr lang="ru-RU" dirty="0"/>
              <a:t>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883981"/>
              </p:ext>
            </p:extLst>
          </p:nvPr>
        </p:nvGraphicFramePr>
        <p:xfrm>
          <a:off x="608387" y="1825624"/>
          <a:ext cx="5711493" cy="41447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798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1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0353">
                <a:tc>
                  <a:txBody>
                    <a:bodyPr/>
                    <a:lstStyle/>
                    <a:p>
                      <a:pPr marL="679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Свойство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Описание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687">
                <a:tc>
                  <a:txBody>
                    <a:bodyPr/>
                    <a:lstStyle/>
                    <a:p>
                      <a:pPr marL="6794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Name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Имя</a:t>
                      </a:r>
                      <a:r>
                        <a:rPr lang="ru-RU" sz="800" spc="-2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формы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4687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Text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Текст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в</a:t>
                      </a:r>
                      <a:r>
                        <a:rPr lang="ru-RU" sz="800" spc="-5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заголовке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033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Size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800" spc="-10">
                          <a:effectLst/>
                        </a:rPr>
                        <a:t>Размер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 spc="-10">
                          <a:effectLst/>
                        </a:rPr>
                        <a:t>формы.</a:t>
                      </a:r>
                      <a:r>
                        <a:rPr lang="ru-RU" sz="800" spc="20">
                          <a:effectLst/>
                        </a:rPr>
                        <a:t> </a:t>
                      </a:r>
                      <a:r>
                        <a:rPr lang="ru-RU" sz="800" spc="-10">
                          <a:effectLst/>
                        </a:rPr>
                        <a:t>Уточняющее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 spc="-10">
                          <a:effectLst/>
                        </a:rPr>
                        <a:t>свойство</a:t>
                      </a:r>
                      <a:r>
                        <a:rPr lang="ru-RU" sz="800" spc="10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Width</a:t>
                      </a:r>
                      <a:r>
                        <a:rPr lang="ru-RU" sz="800" spc="-305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определяет</a:t>
                      </a:r>
                      <a:r>
                        <a:rPr lang="ru-RU" sz="800" spc="20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ширину,</a:t>
                      </a:r>
                      <a:r>
                        <a:rPr lang="ru-RU" sz="800" spc="-21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свойство Heigh</a:t>
                      </a:r>
                      <a:r>
                        <a:rPr lang="ru-RU" sz="800" spc="-30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—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высоту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1122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StartPosition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Положение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формы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в</a:t>
                      </a:r>
                      <a:r>
                        <a:rPr lang="ru-RU" sz="800" spc="-3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момент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первого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появления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на</a:t>
                      </a:r>
                      <a:r>
                        <a:rPr lang="ru-RU" sz="800" spc="-4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экране.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Форма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 spc="-10">
                          <a:effectLst/>
                        </a:rPr>
                        <a:t>может</a:t>
                      </a:r>
                      <a:r>
                        <a:rPr lang="ru-RU" sz="800" spc="-35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находиться</a:t>
                      </a:r>
                      <a:r>
                        <a:rPr lang="ru-RU" sz="800" spc="-40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в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центре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экрана</a:t>
                      </a:r>
                      <a:r>
                        <a:rPr lang="ru-RU" sz="800" spc="-40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(CenterScreen),</a:t>
                      </a:r>
                      <a:r>
                        <a:rPr lang="ru-RU" sz="800" spc="-40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в</a:t>
                      </a:r>
                      <a:r>
                        <a:rPr lang="ru-RU" sz="800" spc="-35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центре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роди-</a:t>
                      </a:r>
                      <a:r>
                        <a:rPr lang="ru-RU" sz="800" spc="-21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тельского окна (CenterParent). Если значение свойства равно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Manual, то положение формы определяется значением свойства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Location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2166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Location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113030" algn="just">
                        <a:lnSpc>
                          <a:spcPct val="100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Положение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формы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на</a:t>
                      </a:r>
                      <a:r>
                        <a:rPr lang="ru-RU" sz="800" spc="-2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экране.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Расстояние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от</a:t>
                      </a:r>
                      <a:r>
                        <a:rPr lang="ru-RU" sz="800" spc="-1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верхней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границы</a:t>
                      </a:r>
                      <a:r>
                        <a:rPr lang="ru-RU" sz="800" spc="-2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фор-</a:t>
                      </a:r>
                      <a:r>
                        <a:rPr lang="ru-RU" sz="800" spc="-21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мы</a:t>
                      </a:r>
                      <a:r>
                        <a:rPr lang="ru-RU" sz="800" spc="-2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до</a:t>
                      </a:r>
                      <a:r>
                        <a:rPr lang="ru-RU" sz="800" spc="-2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верхней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границы</a:t>
                      </a:r>
                      <a:r>
                        <a:rPr lang="ru-RU" sz="800" spc="-2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экрана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задает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уточняющее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свойство</a:t>
                      </a:r>
                      <a:r>
                        <a:rPr lang="ru-RU" sz="800" spc="-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Y,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рас-</a:t>
                      </a:r>
                      <a:r>
                        <a:rPr lang="ru-RU" sz="800" spc="-215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стояние от левой границы формы </a:t>
                      </a:r>
                      <a:r>
                        <a:rPr lang="ru-RU" sz="800">
                          <a:effectLst/>
                        </a:rPr>
                        <a:t>до левой границы экрана — уточ-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няющее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свойство</a:t>
                      </a:r>
                      <a:r>
                        <a:rPr lang="ru-RU" sz="800" spc="-1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X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1764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 spc="-15">
                          <a:effectLst/>
                        </a:rPr>
                        <a:t>FormBorderStyle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4826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Тип формы (границы). Форма может представлять собой обычное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окно (Sizable), окно фиксированного размера (FixedSingle,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Fixed3D), диалог (FixedDialog) или окно без кнопок </a:t>
                      </a:r>
                      <a:r>
                        <a:rPr lang="ru-RU" sz="800">
                          <a:effectLst/>
                        </a:rPr>
                        <a:t>Свернуть и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 spc="-25">
                          <a:effectLst/>
                        </a:rPr>
                        <a:t>Развернуть (SizeableToolWindow,</a:t>
                      </a:r>
                      <a:r>
                        <a:rPr lang="ru-RU" sz="800" spc="-20">
                          <a:effectLst/>
                        </a:rPr>
                        <a:t> FixedToolWindow).</a:t>
                      </a:r>
                      <a:r>
                        <a:rPr lang="ru-RU" sz="800" spc="-10">
                          <a:effectLst/>
                        </a:rPr>
                        <a:t> </a:t>
                      </a:r>
                      <a:r>
                        <a:rPr lang="ru-RU" sz="800" spc="-20">
                          <a:effectLst/>
                        </a:rPr>
                        <a:t>Если свойст-</a:t>
                      </a:r>
                      <a:r>
                        <a:rPr lang="ru-RU" sz="800" spc="-21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ву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присвоить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значение</a:t>
                      </a:r>
                      <a:r>
                        <a:rPr lang="ru-RU" sz="800" spc="-4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None,</a:t>
                      </a:r>
                      <a:r>
                        <a:rPr lang="ru-RU" sz="800" spc="-2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у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окна</a:t>
                      </a:r>
                      <a:r>
                        <a:rPr lang="ru-RU" sz="800" spc="-2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не</a:t>
                      </a:r>
                      <a:r>
                        <a:rPr lang="ru-RU" sz="800" spc="-2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будет</a:t>
                      </a:r>
                      <a:r>
                        <a:rPr lang="ru-RU" sz="800" spc="-2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заголовка</a:t>
                      </a:r>
                      <a:r>
                        <a:rPr lang="ru-RU" sz="800" spc="-3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и</a:t>
                      </a:r>
                      <a:r>
                        <a:rPr lang="ru-RU" sz="800" spc="-1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границы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2776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ControlBox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254635" algn="just">
                        <a:lnSpc>
                          <a:spcPct val="98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Управляет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отображением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системного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меню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и</a:t>
                      </a:r>
                      <a:r>
                        <a:rPr lang="ru-RU" sz="800" spc="-4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кнопок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управления</a:t>
                      </a:r>
                      <a:r>
                        <a:rPr lang="ru-RU" sz="800" spc="-21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окном.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Если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значение</a:t>
                      </a:r>
                      <a:r>
                        <a:rPr lang="ru-RU" sz="800" spc="-5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свойства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равно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False,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то</a:t>
                      </a:r>
                      <a:r>
                        <a:rPr lang="ru-RU" sz="800" spc="-5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в</a:t>
                      </a:r>
                      <a:r>
                        <a:rPr lang="ru-RU" sz="800" spc="-5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заголовке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окна</a:t>
                      </a:r>
                      <a:r>
                        <a:rPr lang="ru-RU" sz="800" spc="-215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кнопка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системного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меню,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а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также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кнопки</a:t>
                      </a:r>
                      <a:r>
                        <a:rPr lang="ru-RU" sz="800" spc="-4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Свернуть,</a:t>
                      </a:r>
                      <a:r>
                        <a:rPr lang="ru-RU" sz="800" spc="-4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Развернуть,</a:t>
                      </a:r>
                      <a:r>
                        <a:rPr lang="ru-RU" sz="800" spc="-21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Закрыть не</a:t>
                      </a:r>
                      <a:r>
                        <a:rPr lang="ru-RU" sz="800" spc="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отображаются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269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MaximazeBox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92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800" spc="-5">
                          <a:effectLst/>
                        </a:rPr>
                        <a:t>Кнопка</a:t>
                      </a:r>
                      <a:r>
                        <a:rPr lang="ru-RU" sz="800" spc="-50">
                          <a:effectLst/>
                        </a:rPr>
                        <a:t> </a:t>
                      </a:r>
                      <a:r>
                        <a:rPr lang="ru-RU" sz="800" spc="-5">
                          <a:effectLst/>
                        </a:rPr>
                        <a:t>Развернуть.</a:t>
                      </a:r>
                      <a:r>
                        <a:rPr lang="ru-RU" sz="800" spc="-3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Если</a:t>
                      </a:r>
                      <a:r>
                        <a:rPr lang="ru-RU" sz="800" spc="-4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значение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свойства</a:t>
                      </a:r>
                      <a:r>
                        <a:rPr lang="ru-RU" sz="800" spc="-3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равно</a:t>
                      </a:r>
                      <a:r>
                        <a:rPr lang="ru-RU" sz="800" spc="-5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False,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то</a:t>
                      </a:r>
                      <a:r>
                        <a:rPr lang="ru-RU" sz="800" spc="-4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нахо-</a:t>
                      </a:r>
                      <a:r>
                        <a:rPr lang="ru-RU" sz="800" spc="-21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дящаяся</a:t>
                      </a:r>
                      <a:r>
                        <a:rPr lang="ru-RU" sz="800" spc="-1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в</a:t>
                      </a:r>
                      <a:r>
                        <a:rPr lang="ru-RU" sz="800" spc="-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заголовке</a:t>
                      </a:r>
                      <a:r>
                        <a:rPr lang="ru-RU" sz="800" spc="-1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окна</a:t>
                      </a:r>
                      <a:r>
                        <a:rPr lang="ru-RU" sz="800" spc="-15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кнопка Развернуть</a:t>
                      </a:r>
                      <a:r>
                        <a:rPr lang="ru-RU" sz="800" spc="-10">
                          <a:effectLst/>
                        </a:rPr>
                        <a:t> </a:t>
                      </a:r>
                      <a:r>
                        <a:rPr lang="ru-RU" sz="800">
                          <a:effectLst/>
                        </a:rPr>
                        <a:t>недоступна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903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MinimazeBox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9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800" spc="-5" dirty="0">
                          <a:effectLst/>
                        </a:rPr>
                        <a:t>Кнопка</a:t>
                      </a:r>
                      <a:r>
                        <a:rPr lang="ru-RU" sz="800" spc="-50" dirty="0">
                          <a:effectLst/>
                        </a:rPr>
                        <a:t> </a:t>
                      </a:r>
                      <a:r>
                        <a:rPr lang="ru-RU" sz="800" spc="-5" dirty="0">
                          <a:effectLst/>
                        </a:rPr>
                        <a:t>Свернуть.</a:t>
                      </a:r>
                      <a:r>
                        <a:rPr lang="ru-RU" sz="800" spc="-3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Если</a:t>
                      </a:r>
                      <a:r>
                        <a:rPr lang="ru-RU" sz="800" spc="-3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значение</a:t>
                      </a:r>
                      <a:r>
                        <a:rPr lang="ru-RU" sz="800" spc="-4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свойства</a:t>
                      </a:r>
                      <a:r>
                        <a:rPr lang="ru-RU" sz="800" spc="-5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равно</a:t>
                      </a:r>
                      <a:r>
                        <a:rPr lang="ru-RU" sz="800" spc="-3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False</a:t>
                      </a:r>
                      <a:r>
                        <a:rPr lang="ru-RU" sz="800" dirty="0">
                          <a:effectLst/>
                        </a:rPr>
                        <a:t>,</a:t>
                      </a:r>
                      <a:r>
                        <a:rPr lang="ru-RU" sz="800" spc="-4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то</a:t>
                      </a:r>
                      <a:r>
                        <a:rPr lang="ru-RU" sz="800" spc="-5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находя-</a:t>
                      </a:r>
                      <a:r>
                        <a:rPr lang="ru-RU" sz="800" spc="-210" dirty="0">
                          <a:effectLst/>
                        </a:rPr>
                        <a:t> </a:t>
                      </a:r>
                      <a:r>
                        <a:rPr lang="ru-RU" sz="800" dirty="0" err="1">
                          <a:effectLst/>
                        </a:rPr>
                        <a:t>щаяся</a:t>
                      </a:r>
                      <a:r>
                        <a:rPr lang="ru-RU" sz="800" spc="-1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в заголовке</a:t>
                      </a:r>
                      <a:r>
                        <a:rPr lang="ru-RU" sz="800" spc="-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окна</a:t>
                      </a:r>
                      <a:r>
                        <a:rPr lang="ru-RU" sz="800" spc="-1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кнопка</a:t>
                      </a:r>
                      <a:r>
                        <a:rPr lang="ru-RU" sz="800" spc="10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Свернуть</a:t>
                      </a:r>
                      <a:r>
                        <a:rPr lang="ru-RU" sz="800" spc="-5" dirty="0">
                          <a:effectLst/>
                        </a:rPr>
                        <a:t> </a:t>
                      </a:r>
                      <a:r>
                        <a:rPr lang="ru-RU" sz="800" dirty="0">
                          <a:effectLst/>
                        </a:rPr>
                        <a:t>недоступна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43898"/>
              </p:ext>
            </p:extLst>
          </p:nvPr>
        </p:nvGraphicFramePr>
        <p:xfrm>
          <a:off x="6433854" y="1828515"/>
          <a:ext cx="4681220" cy="27959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490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32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6794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Свойство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Описание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Icon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850" spc="-5">
                          <a:effectLst/>
                        </a:rPr>
                        <a:t>Значок</a:t>
                      </a:r>
                      <a:r>
                        <a:rPr lang="ru-RU" sz="850" spc="-55">
                          <a:effectLst/>
                        </a:rPr>
                        <a:t> </a:t>
                      </a:r>
                      <a:r>
                        <a:rPr lang="ru-RU" sz="850" spc="-5">
                          <a:effectLst/>
                        </a:rPr>
                        <a:t>в</a:t>
                      </a:r>
                      <a:r>
                        <a:rPr lang="ru-RU" sz="850" spc="-4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заголовке</a:t>
                      </a:r>
                      <a:r>
                        <a:rPr lang="ru-RU" sz="850" spc="-5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окна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 dirty="0" err="1">
                          <a:effectLst/>
                        </a:rPr>
                        <a:t>Font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1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Шрифт,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используемый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по</a:t>
                      </a:r>
                      <a:r>
                        <a:rPr lang="ru-RU" sz="850" spc="-4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умолчанию</a:t>
                      </a:r>
                      <a:r>
                        <a:rPr lang="ru-RU" sz="850" spc="-4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компонентами,</a:t>
                      </a:r>
                      <a:r>
                        <a:rPr lang="ru-RU" sz="850" spc="-3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находящимися</a:t>
                      </a:r>
                      <a:r>
                        <a:rPr lang="ru-RU" sz="850" spc="-21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на поверхности формы. Изменение значения свойства приводит к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автоматическому изменению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значения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свойства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Font всех компо-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нентов формы (при условии, что значение свойства компонента не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было задано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явно)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ForeColor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48260">
                        <a:lnSpc>
                          <a:spcPct val="101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Цвет,</a:t>
                      </a:r>
                      <a:r>
                        <a:rPr lang="ru-RU" sz="850" spc="-4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наследуемый</a:t>
                      </a:r>
                      <a:r>
                        <a:rPr lang="ru-RU" sz="850" spc="-3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компонентами</a:t>
                      </a:r>
                      <a:r>
                        <a:rPr lang="ru-RU" sz="850" spc="-3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формы</a:t>
                      </a:r>
                      <a:r>
                        <a:rPr lang="ru-RU" sz="850" spc="-3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и</a:t>
                      </a:r>
                      <a:r>
                        <a:rPr lang="ru-RU" sz="850" spc="-3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используемый</a:t>
                      </a:r>
                      <a:r>
                        <a:rPr lang="ru-RU" sz="850" spc="-3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ими</a:t>
                      </a:r>
                      <a:r>
                        <a:rPr lang="ru-RU" sz="850" spc="-3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для</a:t>
                      </a:r>
                      <a:r>
                        <a:rPr lang="ru-RU" sz="850" spc="-21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отображения текста. Изменение значения свойства приводит к ав-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 spc="-5">
                          <a:effectLst/>
                        </a:rPr>
                        <a:t>томатическому</a:t>
                      </a:r>
                      <a:r>
                        <a:rPr lang="ru-RU" sz="850" spc="-5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изменению</a:t>
                      </a:r>
                      <a:r>
                        <a:rPr lang="ru-RU" sz="850" spc="-4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соответствующего</a:t>
                      </a:r>
                      <a:r>
                        <a:rPr lang="ru-RU" sz="850" spc="-4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свойства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всех</a:t>
                      </a:r>
                      <a:r>
                        <a:rPr lang="ru-RU" sz="850" spc="-4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компо-</a:t>
                      </a:r>
                      <a:r>
                        <a:rPr lang="ru-RU" sz="850" spc="-21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нентов</a:t>
                      </a:r>
                      <a:r>
                        <a:rPr lang="ru-RU" sz="850" spc="12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формы</a:t>
                      </a:r>
                      <a:r>
                        <a:rPr lang="ru-RU" sz="850" spc="1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(при</a:t>
                      </a:r>
                      <a:r>
                        <a:rPr lang="ru-RU" sz="850" spc="1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условии,</a:t>
                      </a:r>
                      <a:r>
                        <a:rPr lang="ru-RU" sz="850" spc="11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что</a:t>
                      </a:r>
                      <a:r>
                        <a:rPr lang="ru-RU" sz="850" spc="11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значение</a:t>
                      </a:r>
                      <a:r>
                        <a:rPr lang="ru-RU" sz="850" spc="11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свойства</a:t>
                      </a:r>
                      <a:r>
                        <a:rPr lang="ru-RU" sz="850" spc="10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Font</a:t>
                      </a:r>
                      <a:r>
                        <a:rPr lang="ru-RU" sz="850" spc="-19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компонен-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та не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было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задано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явно)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L="6794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BackColor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4826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Цвет</a:t>
                      </a:r>
                      <a:r>
                        <a:rPr lang="ru-RU" sz="850" spc="-2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фона.</a:t>
                      </a:r>
                      <a:r>
                        <a:rPr lang="ru-RU" sz="850" spc="-2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Можно</a:t>
                      </a:r>
                      <a:r>
                        <a:rPr lang="ru-RU" sz="850" spc="-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задать</a:t>
                      </a:r>
                      <a:r>
                        <a:rPr lang="ru-RU" sz="850" spc="-2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явно</a:t>
                      </a:r>
                      <a:r>
                        <a:rPr lang="ru-RU" sz="850" spc="-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(выбрать</a:t>
                      </a:r>
                      <a:r>
                        <a:rPr lang="ru-RU" sz="850" spc="-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на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вкладке</a:t>
                      </a:r>
                      <a:r>
                        <a:rPr lang="ru-RU" sz="850" spc="-1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Custom</a:t>
                      </a:r>
                      <a:r>
                        <a:rPr lang="ru-RU" sz="850" spc="-2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или</a:t>
                      </a:r>
                      <a:r>
                        <a:rPr lang="ru-RU" sz="850" spc="-21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Web) или указать элемент цветовой схемы (выбрать на вкладке</a:t>
                      </a:r>
                      <a:r>
                        <a:rPr lang="ru-RU" sz="850" spc="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System)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64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Opacity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1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Степень прозрачности формы. Форма может быть непрозрачной</a:t>
                      </a:r>
                      <a:r>
                        <a:rPr lang="ru-RU" sz="850" spc="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(100%)</a:t>
                      </a:r>
                      <a:r>
                        <a:rPr lang="ru-RU" sz="850" spc="-20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или</a:t>
                      </a:r>
                      <a:r>
                        <a:rPr lang="ru-RU" sz="850" spc="-1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прозрачной.</a:t>
                      </a:r>
                      <a:r>
                        <a:rPr lang="ru-RU" sz="850" spc="-20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Если</a:t>
                      </a:r>
                      <a:r>
                        <a:rPr lang="ru-RU" sz="850" spc="-2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значение</a:t>
                      </a:r>
                      <a:r>
                        <a:rPr lang="ru-RU" sz="850" spc="-2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свойства</a:t>
                      </a:r>
                      <a:r>
                        <a:rPr lang="ru-RU" sz="850" spc="-3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меньше</a:t>
                      </a:r>
                      <a:r>
                        <a:rPr lang="ru-RU" sz="850" spc="-2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100%,</a:t>
                      </a:r>
                      <a:r>
                        <a:rPr lang="ru-RU" sz="850" spc="-20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то</a:t>
                      </a:r>
                      <a:r>
                        <a:rPr lang="ru-RU" sz="850" spc="-210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сквозь</a:t>
                      </a:r>
                      <a:r>
                        <a:rPr lang="ru-RU" sz="850" spc="-20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форму</a:t>
                      </a:r>
                      <a:r>
                        <a:rPr lang="ru-RU" sz="850" spc="-2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видна</a:t>
                      </a:r>
                      <a:r>
                        <a:rPr lang="ru-RU" sz="850" spc="-2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поверхность,</a:t>
                      </a:r>
                      <a:r>
                        <a:rPr lang="ru-RU" sz="850" spc="-1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на</a:t>
                      </a:r>
                      <a:r>
                        <a:rPr lang="ru-RU" sz="850" spc="-20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которой</a:t>
                      </a:r>
                      <a:r>
                        <a:rPr lang="ru-RU" sz="850" spc="-1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она</a:t>
                      </a:r>
                      <a:r>
                        <a:rPr lang="ru-RU" sz="850" spc="-25" dirty="0">
                          <a:effectLst/>
                        </a:rPr>
                        <a:t> </a:t>
                      </a:r>
                      <a:r>
                        <a:rPr lang="ru-RU" sz="850" dirty="0">
                          <a:effectLst/>
                        </a:rPr>
                        <a:t>отображается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830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3" y="187100"/>
            <a:ext cx="10515600" cy="1325563"/>
          </a:xfrm>
        </p:spPr>
        <p:txBody>
          <a:bodyPr/>
          <a:lstStyle/>
          <a:p>
            <a:r>
              <a:rPr lang="ru-RU" dirty="0"/>
              <a:t>Задание свойств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59</a:t>
            </a:fld>
            <a:endParaRPr lang="ru-RU"/>
          </a:p>
        </p:txBody>
      </p:sp>
      <p:pic>
        <p:nvPicPr>
          <p:cNvPr id="12" name="imag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51" y="1782174"/>
            <a:ext cx="18669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365967" y="1763124"/>
            <a:ext cx="1851025" cy="3124200"/>
            <a:chOff x="0" y="0"/>
            <a:chExt cx="2915" cy="4919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-1" y="0"/>
              <a:ext cx="10" cy="4919"/>
            </a:xfrm>
            <a:custGeom>
              <a:avLst/>
              <a:gdLst>
                <a:gd name="T0" fmla="*/ 10 w 10"/>
                <a:gd name="T1" fmla="*/ 0 h 4919"/>
                <a:gd name="T2" fmla="*/ 0 w 10"/>
                <a:gd name="T3" fmla="*/ 0 h 4919"/>
                <a:gd name="T4" fmla="*/ 0 w 10"/>
                <a:gd name="T5" fmla="*/ 10 h 4919"/>
                <a:gd name="T6" fmla="*/ 0 w 10"/>
                <a:gd name="T7" fmla="*/ 4919 h 4919"/>
                <a:gd name="T8" fmla="*/ 10 w 10"/>
                <a:gd name="T9" fmla="*/ 4919 h 4919"/>
                <a:gd name="T10" fmla="*/ 10 w 10"/>
                <a:gd name="T11" fmla="*/ 10 h 4919"/>
                <a:gd name="T12" fmla="*/ 10 w 10"/>
                <a:gd name="T13" fmla="*/ 0 h 4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919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4919"/>
                  </a:lnTo>
                  <a:lnTo>
                    <a:pt x="10" y="491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" y="9"/>
              <a:ext cx="2894" cy="4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2904" y="9"/>
              <a:ext cx="10" cy="490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058" name="image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74" y="1790429"/>
            <a:ext cx="18478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7701497" y="1775824"/>
            <a:ext cx="1852612" cy="3117850"/>
            <a:chOff x="0" y="0"/>
            <a:chExt cx="2917" cy="4909"/>
          </a:xfrm>
        </p:grpSpPr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0" y="0"/>
              <a:ext cx="10" cy="4900"/>
            </a:xfrm>
            <a:custGeom>
              <a:avLst/>
              <a:gdLst>
                <a:gd name="T0" fmla="*/ 10 w 10"/>
                <a:gd name="T1" fmla="*/ 0 h 4900"/>
                <a:gd name="T2" fmla="*/ 0 w 10"/>
                <a:gd name="T3" fmla="*/ 0 h 4900"/>
                <a:gd name="T4" fmla="*/ 0 w 10"/>
                <a:gd name="T5" fmla="*/ 10 h 4900"/>
                <a:gd name="T6" fmla="*/ 0 w 10"/>
                <a:gd name="T7" fmla="*/ 4899 h 4900"/>
                <a:gd name="T8" fmla="*/ 10 w 10"/>
                <a:gd name="T9" fmla="*/ 4899 h 4900"/>
                <a:gd name="T10" fmla="*/ 10 w 10"/>
                <a:gd name="T11" fmla="*/ 10 h 4900"/>
                <a:gd name="T12" fmla="*/ 10 w 10"/>
                <a:gd name="T13" fmla="*/ 0 h 4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900">
                  <a:moveTo>
                    <a:pt x="10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0" y="4899"/>
                  </a:lnTo>
                  <a:lnTo>
                    <a:pt x="10" y="4899"/>
                  </a:lnTo>
                  <a:lnTo>
                    <a:pt x="1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10"/>
              <a:ext cx="2897" cy="4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utoShape 7"/>
            <p:cNvSpPr>
              <a:spLocks/>
            </p:cNvSpPr>
            <p:nvPr/>
          </p:nvSpPr>
          <p:spPr bwMode="auto">
            <a:xfrm>
              <a:off x="0" y="9"/>
              <a:ext cx="2917" cy="4900"/>
            </a:xfrm>
            <a:custGeom>
              <a:avLst/>
              <a:gdLst>
                <a:gd name="T0" fmla="*/ 10 w 2917"/>
                <a:gd name="T1" fmla="+- 0 4899 10"/>
                <a:gd name="T2" fmla="*/ 4899 h 4900"/>
                <a:gd name="T3" fmla="*/ 0 w 2917"/>
                <a:gd name="T4" fmla="+- 0 4899 10"/>
                <a:gd name="T5" fmla="*/ 4899 h 4900"/>
                <a:gd name="T6" fmla="*/ 0 w 2917"/>
                <a:gd name="T7" fmla="+- 0 4909 10"/>
                <a:gd name="T8" fmla="*/ 4909 h 4900"/>
                <a:gd name="T9" fmla="*/ 10 w 2917"/>
                <a:gd name="T10" fmla="+- 0 4909 10"/>
                <a:gd name="T11" fmla="*/ 4909 h 4900"/>
                <a:gd name="T12" fmla="*/ 10 w 2917"/>
                <a:gd name="T13" fmla="+- 0 4899 10"/>
                <a:gd name="T14" fmla="*/ 4899 h 4900"/>
                <a:gd name="T15" fmla="*/ 2917 w 2917"/>
                <a:gd name="T16" fmla="+- 0 10 10"/>
                <a:gd name="T17" fmla="*/ 10 h 4900"/>
                <a:gd name="T18" fmla="*/ 2907 w 2917"/>
                <a:gd name="T19" fmla="+- 0 10 10"/>
                <a:gd name="T20" fmla="*/ 10 h 4900"/>
                <a:gd name="T21" fmla="*/ 2907 w 2917"/>
                <a:gd name="T22" fmla="+- 0 4899 10"/>
                <a:gd name="T23" fmla="*/ 4899 h 4900"/>
                <a:gd name="T24" fmla="*/ 2917 w 2917"/>
                <a:gd name="T25" fmla="+- 0 4899 10"/>
                <a:gd name="T26" fmla="*/ 4899 h 4900"/>
                <a:gd name="T27" fmla="*/ 2917 w 2917"/>
                <a:gd name="T28" fmla="+- 0 10 10"/>
                <a:gd name="T29" fmla="*/ 10 h 490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</a:cxnLst>
              <a:rect l="0" t="0" r="r" b="b"/>
              <a:pathLst>
                <a:path w="2917" h="4900">
                  <a:moveTo>
                    <a:pt x="10" y="4889"/>
                  </a:moveTo>
                  <a:lnTo>
                    <a:pt x="0" y="4889"/>
                  </a:lnTo>
                  <a:lnTo>
                    <a:pt x="0" y="4899"/>
                  </a:lnTo>
                  <a:lnTo>
                    <a:pt x="10" y="4899"/>
                  </a:lnTo>
                  <a:lnTo>
                    <a:pt x="10" y="4889"/>
                  </a:lnTo>
                  <a:close/>
                  <a:moveTo>
                    <a:pt x="2917" y="0"/>
                  </a:moveTo>
                  <a:lnTo>
                    <a:pt x="2907" y="0"/>
                  </a:lnTo>
                  <a:lnTo>
                    <a:pt x="2907" y="4889"/>
                  </a:lnTo>
                  <a:lnTo>
                    <a:pt x="2917" y="4889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0560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61" y="0"/>
            <a:ext cx="11787554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Принцип стилистической целостности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7569" y="1399381"/>
            <a:ext cx="11576539" cy="1449327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rtlCol="0"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ru-RU" dirty="0"/>
              <a:t>Стилистическая целостность пользовательского интерфейса достигается единообразием оформления, под которым подразумевается </a:t>
            </a:r>
            <a:r>
              <a:rPr lang="ru-RU" b="1" dirty="0"/>
              <a:t>ограничения в выборе гарнитур и размеров шрифта</a:t>
            </a:r>
            <a:r>
              <a:rPr lang="ru-RU" dirty="0"/>
              <a:t>, а также равномерное распределение свободного пространства.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3417889"/>
            <a:ext cx="8532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5072063"/>
            <a:ext cx="85629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10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7" y="102659"/>
            <a:ext cx="10515600" cy="1325563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27174"/>
              </p:ext>
            </p:extLst>
          </p:nvPr>
        </p:nvGraphicFramePr>
        <p:xfrm>
          <a:off x="696917" y="1828512"/>
          <a:ext cx="4680585" cy="24034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57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807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419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pPr marL="679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Свойство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Значение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Комментарий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6794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Text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Доход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Size.Width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365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Size.Height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215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371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 spc="-10">
                          <a:effectLst/>
                        </a:rPr>
                        <a:t>FormBorderStyle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FixedSingle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Тонкая</a:t>
                      </a:r>
                      <a:r>
                        <a:rPr lang="ru-RU" sz="850" spc="-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граница</a:t>
                      </a:r>
                      <a:r>
                        <a:rPr lang="ru-RU" sz="850" spc="-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формы.</a:t>
                      </a:r>
                      <a:r>
                        <a:rPr lang="ru-RU" sz="850" spc="-1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Во</a:t>
                      </a:r>
                      <a:r>
                        <a:rPr lang="ru-RU" sz="850" spc="-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время</a:t>
                      </a:r>
                      <a:r>
                        <a:rPr lang="ru-RU" sz="850" spc="-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работы</a:t>
                      </a:r>
                      <a:r>
                        <a:rPr lang="ru-RU" sz="850" spc="-2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про-</a:t>
                      </a:r>
                      <a:endParaRPr lang="ru-RU" sz="1100">
                        <a:effectLst/>
                      </a:endParaRPr>
                    </a:p>
                    <a:p>
                      <a:pPr marL="71755" marR="10922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850" spc="-5">
                          <a:effectLst/>
                        </a:rPr>
                        <a:t>граммы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 spc="-5">
                          <a:effectLst/>
                        </a:rPr>
                        <a:t>пользователь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не</a:t>
                      </a:r>
                      <a:r>
                        <a:rPr lang="ru-RU" sz="850" spc="-4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сможет</a:t>
                      </a:r>
                      <a:r>
                        <a:rPr lang="ru-RU" sz="850" spc="-3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изменить</a:t>
                      </a:r>
                      <a:r>
                        <a:rPr lang="ru-RU" sz="850" spc="-4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размер</a:t>
                      </a:r>
                      <a:r>
                        <a:rPr lang="ru-RU" sz="850" spc="-21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окна</a:t>
                      </a:r>
                      <a:r>
                        <a:rPr lang="ru-RU" sz="850" spc="-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путем</a:t>
                      </a:r>
                      <a:r>
                        <a:rPr lang="ru-RU" sz="850" spc="-1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захвата</a:t>
                      </a:r>
                      <a:r>
                        <a:rPr lang="ru-RU" sz="850" spc="-2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и</a:t>
                      </a:r>
                      <a:r>
                        <a:rPr lang="ru-RU" sz="850" spc="-1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перемещения</a:t>
                      </a:r>
                      <a:r>
                        <a:rPr lang="ru-RU" sz="850" spc="-2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его</a:t>
                      </a:r>
                      <a:r>
                        <a:rPr lang="ru-RU" sz="850" spc="-2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границы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StartPosition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 spc="-5">
                          <a:effectLst/>
                        </a:rPr>
                        <a:t>CenterScreen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Окно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программы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появится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в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центре</a:t>
                      </a:r>
                      <a:r>
                        <a:rPr lang="ru-RU" sz="850" spc="-4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экрана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MaximizeBox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False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В</a:t>
                      </a:r>
                      <a:r>
                        <a:rPr lang="ru-RU" sz="850" spc="-5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заголовке</a:t>
                      </a:r>
                      <a:r>
                        <a:rPr lang="ru-RU" sz="850" spc="-5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окна</a:t>
                      </a:r>
                      <a:r>
                        <a:rPr lang="ru-RU" sz="850" spc="-55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не</a:t>
                      </a:r>
                      <a:r>
                        <a:rPr lang="ru-RU" sz="850" spc="-5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отображать</a:t>
                      </a:r>
                      <a:r>
                        <a:rPr lang="ru-RU" sz="850" spc="-50">
                          <a:effectLst/>
                        </a:rPr>
                        <a:t> </a:t>
                      </a:r>
                      <a:r>
                        <a:rPr lang="ru-RU" sz="850">
                          <a:effectLst/>
                        </a:rPr>
                        <a:t>кнопку</a:t>
                      </a:r>
                      <a:endParaRPr lang="ru-RU" sz="1100">
                        <a:effectLst/>
                      </a:endParaRPr>
                    </a:p>
                    <a:p>
                      <a:pPr marL="7175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Развернуть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Font.Name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Tahoma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Font.Size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60</a:t>
            </a:fld>
            <a:endParaRPr lang="ru-RU"/>
          </a:p>
        </p:txBody>
      </p:sp>
      <p:pic>
        <p:nvPicPr>
          <p:cNvPr id="8" name="image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4505" y="1811654"/>
            <a:ext cx="2742565" cy="161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91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333" y="204259"/>
            <a:ext cx="10515600" cy="1325563"/>
          </a:xfrm>
        </p:spPr>
        <p:txBody>
          <a:bodyPr/>
          <a:lstStyle/>
          <a:p>
            <a:r>
              <a:rPr lang="ru-RU" dirty="0"/>
              <a:t>Компоненты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3" y="1825626"/>
            <a:ext cx="5393267" cy="283950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Чтобы на форму добавить компонент, надо:</a:t>
            </a:r>
          </a:p>
          <a:p>
            <a:pPr lvl="0" algn="just"/>
            <a:r>
              <a:rPr lang="ru-RU" sz="2000" dirty="0"/>
              <a:t>В палитре компонентов (окно </a:t>
            </a:r>
            <a:r>
              <a:rPr lang="ru-RU" sz="2000" b="1" dirty="0" err="1"/>
              <a:t>Toolbox</a:t>
            </a:r>
            <a:r>
              <a:rPr lang="ru-RU" sz="2000" dirty="0"/>
              <a:t>) раскрыть вкладку (н-р, </a:t>
            </a:r>
            <a:r>
              <a:rPr lang="ru-RU" sz="2000" b="1" dirty="0" err="1"/>
              <a:t>Common</a:t>
            </a:r>
            <a:r>
              <a:rPr lang="ru-RU" sz="2000" b="1" dirty="0"/>
              <a:t> </a:t>
            </a:r>
            <a:r>
              <a:rPr lang="ru-RU" sz="2000" b="1" dirty="0" err="1"/>
              <a:t>Control</a:t>
            </a:r>
            <a:r>
              <a:rPr lang="ru-RU" sz="2000" b="1" dirty="0"/>
              <a:t>)</a:t>
            </a:r>
            <a:r>
              <a:rPr lang="ru-RU" sz="2000" dirty="0"/>
              <a:t>. Сделать щелчок на значке компонента.</a:t>
            </a:r>
          </a:p>
          <a:p>
            <a:pPr lvl="0" algn="just"/>
            <a:r>
              <a:rPr lang="ru-RU" sz="2000" dirty="0"/>
              <a:t>Установить указатель мыши в ту точку формы, в которой должен быть левый верхний угол компонента, и сделать щелчок левой кнопкой мыши.</a:t>
            </a:r>
          </a:p>
          <a:p>
            <a:pPr algn="just"/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61</a:t>
            </a:fld>
            <a:endParaRPr lang="ru-RU"/>
          </a:p>
        </p:txBody>
      </p:sp>
      <p:pic>
        <p:nvPicPr>
          <p:cNvPr id="4098" name="imag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1309688"/>
            <a:ext cx="18288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346" y="1395413"/>
            <a:ext cx="26098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981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133" y="144992"/>
            <a:ext cx="10515600" cy="1325563"/>
          </a:xfrm>
        </p:spPr>
        <p:txBody>
          <a:bodyPr/>
          <a:lstStyle/>
          <a:p>
            <a:r>
              <a:rPr lang="ru-RU" dirty="0"/>
              <a:t>Свойства компонента </a:t>
            </a:r>
            <a:r>
              <a:rPr lang="en-US" dirty="0" err="1"/>
              <a:t>TextBox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391213"/>
              </p:ext>
            </p:extLst>
          </p:nvPr>
        </p:nvGraphicFramePr>
        <p:xfrm>
          <a:off x="520805" y="2012262"/>
          <a:ext cx="5168795" cy="22783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932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364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6695">
                <a:tc>
                  <a:txBody>
                    <a:bodyPr/>
                    <a:lstStyle/>
                    <a:p>
                      <a:pPr marL="6794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Свойство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Описание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7345">
                <a:tc>
                  <a:txBody>
                    <a:bodyPr/>
                    <a:lstStyle/>
                    <a:p>
                      <a:pPr marL="6794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Name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0325">
                        <a:lnSpc>
                          <a:spcPct val="100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Имя</a:t>
                      </a:r>
                      <a:r>
                        <a:rPr lang="ru-RU" sz="1100" spc="-5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компонента.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Используется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для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доступа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компоненту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его</a:t>
                      </a:r>
                      <a:r>
                        <a:rPr lang="ru-RU" sz="1100" spc="-2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свойствам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Text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Текст,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который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находится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поле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редактирования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Location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Положение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компонента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поверхности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формы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Size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Размер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компонента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Font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Шрифт,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используемый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для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отображения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текста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поле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компонента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54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ForeColor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Цвет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текста,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находящегося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поле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компонента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352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BackColor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Цвет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фона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поля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компонента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750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BorderStyle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5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Вид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рамки</a:t>
                      </a:r>
                      <a:r>
                        <a:rPr lang="ru-RU" sz="1100" spc="-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(границы)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компонента.</a:t>
                      </a:r>
                      <a:r>
                        <a:rPr lang="ru-RU" sz="1100" spc="-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Граница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компонента</a:t>
                      </a:r>
                      <a:r>
                        <a:rPr lang="ru-RU" sz="1100" spc="-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может</a:t>
                      </a:r>
                      <a:r>
                        <a:rPr lang="ru-RU" sz="1100" spc="-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быть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spc="-15" dirty="0">
                          <a:effectLst/>
                        </a:rPr>
                        <a:t>обычной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spc="-15" dirty="0">
                          <a:effectLst/>
                        </a:rPr>
                        <a:t>(Fixed3D),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spc="-15" dirty="0">
                          <a:effectLst/>
                        </a:rPr>
                        <a:t>тонкой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spc="-15" dirty="0">
                          <a:effectLst/>
                        </a:rPr>
                        <a:t>(</a:t>
                      </a:r>
                      <a:r>
                        <a:rPr lang="ru-RU" sz="1100" spc="-15" dirty="0" err="1">
                          <a:effectLst/>
                        </a:rPr>
                        <a:t>FixedSingle</a:t>
                      </a:r>
                      <a:r>
                        <a:rPr lang="ru-RU" sz="1100" spc="-15" dirty="0">
                          <a:effectLst/>
                        </a:rPr>
                        <a:t>)</a:t>
                      </a:r>
                      <a:r>
                        <a:rPr lang="ru-RU" sz="1100" spc="-35" dirty="0">
                          <a:effectLst/>
                        </a:rPr>
                        <a:t> </a:t>
                      </a:r>
                      <a:r>
                        <a:rPr lang="ru-RU" sz="1100" spc="-10" dirty="0">
                          <a:effectLst/>
                        </a:rPr>
                        <a:t>или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spc="-10" dirty="0">
                          <a:effectLst/>
                        </a:rPr>
                        <a:t>отсутствовать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spc="-10" dirty="0">
                          <a:effectLst/>
                        </a:rPr>
                        <a:t>(</a:t>
                      </a:r>
                      <a:r>
                        <a:rPr lang="ru-RU" sz="1100" spc="-10" dirty="0" err="1">
                          <a:effectLst/>
                        </a:rPr>
                        <a:t>None</a:t>
                      </a:r>
                      <a:r>
                        <a:rPr lang="ru-RU" sz="1100" spc="-1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68197"/>
              </p:ext>
            </p:extLst>
          </p:nvPr>
        </p:nvGraphicFramePr>
        <p:xfrm>
          <a:off x="6007205" y="1981200"/>
          <a:ext cx="5871528" cy="27423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59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12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6959">
                <a:tc>
                  <a:txBody>
                    <a:bodyPr/>
                    <a:lstStyle/>
                    <a:p>
                      <a:pPr marL="679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Свойство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Описание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339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TextAlign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241300" algn="just">
                        <a:lnSpc>
                          <a:spcPct val="103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Способ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выравнивания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текста</a:t>
                      </a:r>
                      <a:r>
                        <a:rPr lang="ru-RU" sz="1100" spc="-5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поле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компонента.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Текст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поле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компо-</a:t>
                      </a:r>
                      <a:r>
                        <a:rPr lang="ru-RU" sz="1100" spc="-2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нента</a:t>
                      </a:r>
                      <a:r>
                        <a:rPr lang="ru-RU" sz="1100" spc="-5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может</a:t>
                      </a:r>
                      <a:r>
                        <a:rPr lang="ru-RU" sz="1100" spc="-5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быть</a:t>
                      </a:r>
                      <a:r>
                        <a:rPr lang="ru-RU" sz="1100" spc="-5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прижат</a:t>
                      </a:r>
                      <a:r>
                        <a:rPr lang="ru-RU" sz="1100" spc="-5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</a:t>
                      </a:r>
                      <a:r>
                        <a:rPr lang="ru-RU" sz="1100" spc="-5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левой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границе</a:t>
                      </a:r>
                      <a:r>
                        <a:rPr lang="ru-RU" sz="1100" spc="-5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компонента</a:t>
                      </a:r>
                      <a:r>
                        <a:rPr lang="ru-RU" sz="1100" spc="-5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(Left),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правой</a:t>
                      </a:r>
                      <a:r>
                        <a:rPr lang="ru-RU" sz="1100" spc="-2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(Right)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или находиться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центру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(Center)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MaxLength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1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Максимальное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количество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символов,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которое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можно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ввести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поле</a:t>
                      </a:r>
                      <a:r>
                        <a:rPr lang="ru-RU" sz="1100" spc="-2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компонента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3696">
                <a:tc>
                  <a:txBody>
                    <a:bodyPr/>
                    <a:lstStyle/>
                    <a:p>
                      <a:pPr marL="6794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Multiline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ru-RU" sz="1100" spc="-5">
                          <a:effectLst/>
                        </a:rPr>
                        <a:t>Разрешает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(True)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или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запрещает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(False)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ввод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нескольких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строк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текста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941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ReadOnly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0325">
                        <a:lnSpc>
                          <a:spcPct val="96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100" spc="-10">
                          <a:effectLst/>
                        </a:rPr>
                        <a:t>Разрешает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(True)</a:t>
                      </a:r>
                      <a:r>
                        <a:rPr lang="ru-RU" sz="1100" spc="-5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или</a:t>
                      </a:r>
                      <a:r>
                        <a:rPr lang="ru-RU" sz="1100" spc="-5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запрещает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(False)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редактирование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отображаемо-</a:t>
                      </a:r>
                      <a:r>
                        <a:rPr lang="ru-RU" sz="1100" spc="-2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го текста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Lines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164465" algn="just">
                        <a:lnSpc>
                          <a:spcPct val="101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Массив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строк,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элементы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которого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содержат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текст,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находящийся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поле</a:t>
                      </a:r>
                      <a:r>
                        <a:rPr lang="ru-RU" sz="1100" spc="-210">
                          <a:effectLst/>
                        </a:rPr>
                        <a:t> </a:t>
                      </a:r>
                      <a:r>
                        <a:rPr lang="ru-RU" sz="1100" spc="-10">
                          <a:effectLst/>
                        </a:rPr>
                        <a:t>редактирования,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если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компонент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находится</a:t>
                      </a:r>
                      <a:r>
                        <a:rPr lang="ru-RU" sz="1100" spc="-5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в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режиме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MultiLine.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 spc="-5">
                          <a:effectLst/>
                        </a:rPr>
                        <a:t>Дос-</a:t>
                      </a:r>
                      <a:r>
                        <a:rPr lang="ru-RU" sz="1100">
                          <a:effectLst/>
                        </a:rPr>
                        <a:t> туп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</a:t>
                      </a:r>
                      <a:r>
                        <a:rPr lang="ru-RU" sz="1100" spc="-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строке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осуществляется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по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номеру.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Строки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нумеруются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нуля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ScrollBars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0325">
                        <a:lnSpc>
                          <a:spcPct val="101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Задает отображаемые полосы </a:t>
                      </a:r>
                      <a:r>
                        <a:rPr lang="ru-RU" sz="1100" spc="-5" dirty="0">
                          <a:effectLst/>
                        </a:rPr>
                        <a:t>прокрутки: </a:t>
                      </a:r>
                      <a:r>
                        <a:rPr lang="ru-RU" sz="1100" spc="-5" dirty="0" err="1">
                          <a:effectLst/>
                        </a:rPr>
                        <a:t>Horizontal</a:t>
                      </a:r>
                      <a:r>
                        <a:rPr lang="ru-RU" sz="1100" spc="-5" dirty="0">
                          <a:effectLst/>
                        </a:rPr>
                        <a:t> — горизонталь-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ная</a:t>
                      </a:r>
                      <a:r>
                        <a:rPr lang="ru-RU" sz="1100" dirty="0">
                          <a:effectLst/>
                        </a:rPr>
                        <a:t>;</a:t>
                      </a:r>
                      <a:r>
                        <a:rPr lang="ru-RU" sz="1100" spc="2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Vertical</a:t>
                      </a:r>
                      <a:r>
                        <a:rPr lang="ru-RU" sz="1100" spc="-3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— вертикальная;</a:t>
                      </a:r>
                      <a:r>
                        <a:rPr lang="ru-RU" sz="1100" spc="2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Both</a:t>
                      </a:r>
                      <a:r>
                        <a:rPr lang="ru-RU" sz="1100" spc="-3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— горизонтальная</a:t>
                      </a:r>
                      <a:r>
                        <a:rPr lang="ru-RU" sz="1100" spc="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и</a:t>
                      </a:r>
                      <a:r>
                        <a:rPr lang="ru-RU" sz="1100" spc="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вертикальная;</a:t>
                      </a:r>
                      <a:r>
                        <a:rPr lang="ru-RU" sz="1100" spc="-215" dirty="0">
                          <a:effectLst/>
                        </a:rPr>
                        <a:t> </a:t>
                      </a:r>
                      <a:r>
                        <a:rPr lang="ru-RU" sz="1100" spc="-50" dirty="0" err="1">
                          <a:effectLst/>
                        </a:rPr>
                        <a:t>None</a:t>
                      </a:r>
                      <a:r>
                        <a:rPr lang="ru-RU" sz="1100" spc="-365" dirty="0">
                          <a:effectLst/>
                        </a:rPr>
                        <a:t> </a:t>
                      </a:r>
                      <a:r>
                        <a:rPr lang="ru-RU" sz="1100" spc="-50" dirty="0">
                          <a:effectLst/>
                        </a:rPr>
                        <a:t>—</a:t>
                      </a:r>
                      <a:r>
                        <a:rPr lang="ru-RU" sz="1100" spc="-65" dirty="0">
                          <a:effectLst/>
                        </a:rPr>
                        <a:t> </a:t>
                      </a:r>
                      <a:r>
                        <a:rPr lang="ru-RU" sz="1100" spc="-45" dirty="0">
                          <a:effectLst/>
                        </a:rPr>
                        <a:t>не</a:t>
                      </a:r>
                      <a:r>
                        <a:rPr lang="ru-RU" sz="1100" spc="-20" dirty="0">
                          <a:effectLst/>
                        </a:rPr>
                        <a:t> </a:t>
                      </a:r>
                      <a:r>
                        <a:rPr lang="ru-RU" sz="1100" spc="-45" dirty="0">
                          <a:effectLst/>
                        </a:rPr>
                        <a:t>отображать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7022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204258"/>
            <a:ext cx="10515600" cy="1325563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161802"/>
              </p:ext>
            </p:extLst>
          </p:nvPr>
        </p:nvGraphicFramePr>
        <p:xfrm>
          <a:off x="4458970" y="1714553"/>
          <a:ext cx="6733962" cy="37125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761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61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816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4355">
                <a:tc>
                  <a:txBody>
                    <a:bodyPr/>
                    <a:lstStyle/>
                    <a:p>
                      <a:pPr marL="679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Компонент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Свойство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5460" marR="49339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575">
                <a:tc rowSpan="6"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textBox1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Location.X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5460" marR="488950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107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Location.Y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825" marR="49339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Size.Width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5460" marR="48895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Size.Height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825" marR="49339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47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TabIndex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968">
                <a:tc rowSpan="6"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textBox2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Location.X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5460" marR="488950" algn="ctr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107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Location.Y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825" marR="49339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5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Size.Width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825" marR="49339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57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Size.Height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4825" marR="49339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82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1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TabIndex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63</a:t>
            </a:fld>
            <a:endParaRPr lang="ru-RU"/>
          </a:p>
        </p:txBody>
      </p:sp>
      <p:pic>
        <p:nvPicPr>
          <p:cNvPr id="5" name="image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000" y="1738419"/>
            <a:ext cx="3326130" cy="15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935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компонента </a:t>
            </a:r>
            <a:r>
              <a:rPr lang="ru-RU" dirty="0" err="1"/>
              <a:t>Label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159391"/>
              </p:ext>
            </p:extLst>
          </p:nvPr>
        </p:nvGraphicFramePr>
        <p:xfrm>
          <a:off x="402589" y="1810649"/>
          <a:ext cx="5295477" cy="2997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8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93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67945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Свойство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8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Описание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580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Name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Имя</a:t>
                      </a:r>
                      <a:r>
                        <a:rPr lang="ru-RU" sz="1400" spc="-4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компонента.</a:t>
                      </a:r>
                      <a:r>
                        <a:rPr lang="ru-RU" sz="1400" spc="-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Используется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в</a:t>
                      </a:r>
                      <a:r>
                        <a:rPr lang="ru-RU" sz="1400" spc="-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программе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для</a:t>
                      </a:r>
                      <a:r>
                        <a:rPr lang="ru-RU" sz="1400" spc="-4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доступа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к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свойствам</a:t>
                      </a:r>
                      <a:r>
                        <a:rPr lang="ru-RU" sz="1400" spc="-21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компонента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Отображаемый</a:t>
                      </a:r>
                      <a:r>
                        <a:rPr lang="ru-RU" sz="1400" spc="-6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текст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Положение</a:t>
                      </a:r>
                      <a:r>
                        <a:rPr lang="ru-RU" sz="1400" spc="-4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компонента</a:t>
                      </a:r>
                      <a:r>
                        <a:rPr lang="ru-RU" sz="1400" spc="-4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на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поверхности</a:t>
                      </a:r>
                      <a:r>
                        <a:rPr lang="ru-RU" sz="1400" spc="-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формы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64185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AutoSize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</a:rPr>
                        <a:t>Признак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автоматического</a:t>
                      </a:r>
                      <a:r>
                        <a:rPr lang="ru-RU" sz="1400" spc="-5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изменения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размера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компонента.</a:t>
                      </a:r>
                      <a:r>
                        <a:rPr lang="ru-RU" sz="1400" spc="-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Если</a:t>
                      </a:r>
                      <a:r>
                        <a:rPr lang="ru-RU" sz="1400" spc="-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зна</a:t>
                      </a:r>
                      <a:r>
                        <a:rPr lang="ru-RU" sz="1400" spc="-5" dirty="0">
                          <a:effectLst/>
                        </a:rPr>
                        <a:t>чение</a:t>
                      </a:r>
                      <a:r>
                        <a:rPr lang="ru-RU" sz="1400" spc="-5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свойства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равно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True</a:t>
                      </a:r>
                      <a:r>
                        <a:rPr lang="ru-RU" sz="1400" dirty="0">
                          <a:effectLst/>
                        </a:rPr>
                        <a:t>,</a:t>
                      </a:r>
                      <a:r>
                        <a:rPr lang="ru-RU" sz="1400" spc="-5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то</a:t>
                      </a:r>
                      <a:r>
                        <a:rPr lang="ru-RU" sz="1400" spc="-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при</a:t>
                      </a:r>
                      <a:r>
                        <a:rPr lang="ru-RU" sz="1400" spc="-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изменении</a:t>
                      </a:r>
                      <a:r>
                        <a:rPr lang="ru-RU" sz="1400" spc="-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значения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свойства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Text</a:t>
                      </a:r>
                      <a:endParaRPr lang="ru-RU" sz="2400" dirty="0">
                        <a:effectLst/>
                      </a:endParaRPr>
                    </a:p>
                    <a:p>
                      <a:pPr marL="711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</a:rPr>
                        <a:t>(или</a:t>
                      </a:r>
                      <a:r>
                        <a:rPr lang="ru-RU" sz="1400" spc="-40" dirty="0">
                          <a:effectLst/>
                        </a:rPr>
                        <a:t> </a:t>
                      </a:r>
                      <a:r>
                        <a:rPr lang="ru-RU" sz="1400" spc="-5" dirty="0" err="1">
                          <a:effectLst/>
                        </a:rPr>
                        <a:t>Font</a:t>
                      </a:r>
                      <a:r>
                        <a:rPr lang="ru-RU" sz="1400" spc="-5" dirty="0">
                          <a:effectLst/>
                        </a:rPr>
                        <a:t>)</a:t>
                      </a:r>
                      <a:r>
                        <a:rPr lang="ru-RU" sz="1400" spc="-3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автоматически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изменяется</a:t>
                      </a:r>
                      <a:r>
                        <a:rPr lang="ru-RU" sz="1400" spc="-40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размер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компонента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10795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Размер компонента (области отображения текста). Определяет (если</a:t>
                      </a:r>
                      <a:r>
                        <a:rPr lang="ru-RU" sz="1400" spc="-2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значение</a:t>
                      </a:r>
                      <a:r>
                        <a:rPr lang="ru-RU" sz="1400" spc="8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свойства</a:t>
                      </a:r>
                      <a:r>
                        <a:rPr lang="ru-RU" sz="1400" spc="9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AutoSize</a:t>
                      </a:r>
                      <a:r>
                        <a:rPr lang="ru-RU" sz="1400" spc="-20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равно</a:t>
                      </a:r>
                      <a:r>
                        <a:rPr lang="ru-RU" sz="1400" spc="9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False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r>
                        <a:rPr lang="ru-RU" sz="1400" spc="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размер</a:t>
                      </a:r>
                      <a:r>
                        <a:rPr lang="ru-RU" sz="1400" spc="9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компонента</a:t>
                      </a:r>
                      <a:r>
                        <a:rPr lang="ru-RU" sz="1400" spc="8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(</a:t>
                      </a:r>
                      <a:r>
                        <a:rPr lang="ru-RU" sz="1400" dirty="0" err="1">
                          <a:effectLst/>
                        </a:rPr>
                        <a:t>облас</a:t>
                      </a: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ти</a:t>
                      </a:r>
                      <a:r>
                        <a:rPr lang="ru-RU" sz="1400" spc="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отображения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текста)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64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867032"/>
              </p:ext>
            </p:extLst>
          </p:nvPr>
        </p:nvGraphicFramePr>
        <p:xfrm>
          <a:off x="377188" y="4915059"/>
          <a:ext cx="5930477" cy="16755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163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14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pPr marL="679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Свойство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Описание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Font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Шрифт,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используемый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для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отображения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текста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ForeColor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Цвет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текста,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отображаемого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поле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компонента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BackColor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Цвет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закраски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области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вывода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текста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 marL="6794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TextAlign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10795">
                        <a:lnSpc>
                          <a:spcPct val="105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Способ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выравнивания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(расположения)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текста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поле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компонента.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Все-</a:t>
                      </a:r>
                      <a:r>
                        <a:rPr lang="ru-RU" sz="1200" spc="-21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го</a:t>
                      </a:r>
                      <a:r>
                        <a:rPr lang="ru-RU" sz="1200" dirty="0">
                          <a:effectLst/>
                        </a:rPr>
                        <a:t> существует девять способов расположения текста. На практике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наиболее часто используют выравнивание по левой верхней границе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(</a:t>
                      </a:r>
                      <a:r>
                        <a:rPr lang="ru-RU" sz="1200" spc="-5" dirty="0" err="1">
                          <a:effectLst/>
                        </a:rPr>
                        <a:t>TopLeft</a:t>
                      </a:r>
                      <a:r>
                        <a:rPr lang="ru-RU" sz="1200" spc="-5" dirty="0">
                          <a:effectLst/>
                        </a:rPr>
                        <a:t>),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посередине</a:t>
                      </a:r>
                      <a:r>
                        <a:rPr lang="ru-RU" sz="1200" spc="-5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(</a:t>
                      </a:r>
                      <a:r>
                        <a:rPr lang="ru-RU" sz="1200" spc="-5" dirty="0" err="1">
                          <a:effectLst/>
                        </a:rPr>
                        <a:t>TopCentre</a:t>
                      </a:r>
                      <a:r>
                        <a:rPr lang="ru-RU" sz="1200" spc="-5" dirty="0">
                          <a:effectLst/>
                        </a:rPr>
                        <a:t>)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и</a:t>
                      </a:r>
                      <a:r>
                        <a:rPr lang="ru-RU" sz="1200" spc="-5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по</a:t>
                      </a:r>
                      <a:r>
                        <a:rPr lang="ru-RU" sz="1200" spc="-5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центру</a:t>
                      </a:r>
                      <a:r>
                        <a:rPr lang="ru-RU" sz="1200" spc="-5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err="1">
                          <a:effectLst/>
                        </a:rPr>
                        <a:t>MiddleCenter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7305675" y="1674283"/>
            <a:ext cx="1860550" cy="3319463"/>
            <a:chOff x="2505" y="303"/>
            <a:chExt cx="2931" cy="522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3" y="312"/>
              <a:ext cx="2911" cy="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3"/>
            <p:cNvSpPr>
              <a:spLocks/>
            </p:cNvSpPr>
            <p:nvPr/>
          </p:nvSpPr>
          <p:spPr bwMode="auto">
            <a:xfrm>
              <a:off x="2504" y="302"/>
              <a:ext cx="2931" cy="5226"/>
            </a:xfrm>
            <a:custGeom>
              <a:avLst/>
              <a:gdLst>
                <a:gd name="T0" fmla="+- 0 2514 2505"/>
                <a:gd name="T1" fmla="*/ T0 w 2931"/>
                <a:gd name="T2" fmla="+- 0 312 303"/>
                <a:gd name="T3" fmla="*/ 312 h 5226"/>
                <a:gd name="T4" fmla="+- 0 2505 2505"/>
                <a:gd name="T5" fmla="*/ T4 w 2931"/>
                <a:gd name="T6" fmla="+- 0 312 303"/>
                <a:gd name="T7" fmla="*/ 312 h 5226"/>
                <a:gd name="T8" fmla="+- 0 2505 2505"/>
                <a:gd name="T9" fmla="*/ T8 w 2931"/>
                <a:gd name="T10" fmla="+- 0 5519 303"/>
                <a:gd name="T11" fmla="*/ 5519 h 5226"/>
                <a:gd name="T12" fmla="+- 0 2514 2505"/>
                <a:gd name="T13" fmla="*/ T12 w 2931"/>
                <a:gd name="T14" fmla="+- 0 5519 303"/>
                <a:gd name="T15" fmla="*/ 5519 h 5226"/>
                <a:gd name="T16" fmla="+- 0 2514 2505"/>
                <a:gd name="T17" fmla="*/ T16 w 2931"/>
                <a:gd name="T18" fmla="+- 0 312 303"/>
                <a:gd name="T19" fmla="*/ 312 h 5226"/>
                <a:gd name="T20" fmla="+- 0 5436 2505"/>
                <a:gd name="T21" fmla="*/ T20 w 2931"/>
                <a:gd name="T22" fmla="+- 0 5519 303"/>
                <a:gd name="T23" fmla="*/ 5519 h 5226"/>
                <a:gd name="T24" fmla="+- 0 5426 2505"/>
                <a:gd name="T25" fmla="*/ T24 w 2931"/>
                <a:gd name="T26" fmla="+- 0 5519 303"/>
                <a:gd name="T27" fmla="*/ 5519 h 5226"/>
                <a:gd name="T28" fmla="+- 0 2514 2505"/>
                <a:gd name="T29" fmla="*/ T28 w 2931"/>
                <a:gd name="T30" fmla="+- 0 5519 303"/>
                <a:gd name="T31" fmla="*/ 5519 h 5226"/>
                <a:gd name="T32" fmla="+- 0 2505 2505"/>
                <a:gd name="T33" fmla="*/ T32 w 2931"/>
                <a:gd name="T34" fmla="+- 0 5519 303"/>
                <a:gd name="T35" fmla="*/ 5519 h 5226"/>
                <a:gd name="T36" fmla="+- 0 2505 2505"/>
                <a:gd name="T37" fmla="*/ T36 w 2931"/>
                <a:gd name="T38" fmla="+- 0 5529 303"/>
                <a:gd name="T39" fmla="*/ 5529 h 5226"/>
                <a:gd name="T40" fmla="+- 0 2514 2505"/>
                <a:gd name="T41" fmla="*/ T40 w 2931"/>
                <a:gd name="T42" fmla="+- 0 5529 303"/>
                <a:gd name="T43" fmla="*/ 5529 h 5226"/>
                <a:gd name="T44" fmla="+- 0 5426 2505"/>
                <a:gd name="T45" fmla="*/ T44 w 2931"/>
                <a:gd name="T46" fmla="+- 0 5529 303"/>
                <a:gd name="T47" fmla="*/ 5529 h 5226"/>
                <a:gd name="T48" fmla="+- 0 5436 2505"/>
                <a:gd name="T49" fmla="*/ T48 w 2931"/>
                <a:gd name="T50" fmla="+- 0 5529 303"/>
                <a:gd name="T51" fmla="*/ 5529 h 5226"/>
                <a:gd name="T52" fmla="+- 0 5436 2505"/>
                <a:gd name="T53" fmla="*/ T52 w 2931"/>
                <a:gd name="T54" fmla="+- 0 5519 303"/>
                <a:gd name="T55" fmla="*/ 5519 h 5226"/>
                <a:gd name="T56" fmla="+- 0 5436 2505"/>
                <a:gd name="T57" fmla="*/ T56 w 2931"/>
                <a:gd name="T58" fmla="+- 0 312 303"/>
                <a:gd name="T59" fmla="*/ 312 h 5226"/>
                <a:gd name="T60" fmla="+- 0 5426 2505"/>
                <a:gd name="T61" fmla="*/ T60 w 2931"/>
                <a:gd name="T62" fmla="+- 0 312 303"/>
                <a:gd name="T63" fmla="*/ 312 h 5226"/>
                <a:gd name="T64" fmla="+- 0 5426 2505"/>
                <a:gd name="T65" fmla="*/ T64 w 2931"/>
                <a:gd name="T66" fmla="+- 0 5519 303"/>
                <a:gd name="T67" fmla="*/ 5519 h 5226"/>
                <a:gd name="T68" fmla="+- 0 5436 2505"/>
                <a:gd name="T69" fmla="*/ T68 w 2931"/>
                <a:gd name="T70" fmla="+- 0 5519 303"/>
                <a:gd name="T71" fmla="*/ 5519 h 5226"/>
                <a:gd name="T72" fmla="+- 0 5436 2505"/>
                <a:gd name="T73" fmla="*/ T72 w 2931"/>
                <a:gd name="T74" fmla="+- 0 312 303"/>
                <a:gd name="T75" fmla="*/ 312 h 5226"/>
                <a:gd name="T76" fmla="+- 0 5436 2505"/>
                <a:gd name="T77" fmla="*/ T76 w 2931"/>
                <a:gd name="T78" fmla="+- 0 303 303"/>
                <a:gd name="T79" fmla="*/ 303 h 5226"/>
                <a:gd name="T80" fmla="+- 0 5426 2505"/>
                <a:gd name="T81" fmla="*/ T80 w 2931"/>
                <a:gd name="T82" fmla="+- 0 303 303"/>
                <a:gd name="T83" fmla="*/ 303 h 5226"/>
                <a:gd name="T84" fmla="+- 0 2514 2505"/>
                <a:gd name="T85" fmla="*/ T84 w 2931"/>
                <a:gd name="T86" fmla="+- 0 303 303"/>
                <a:gd name="T87" fmla="*/ 303 h 5226"/>
                <a:gd name="T88" fmla="+- 0 2505 2505"/>
                <a:gd name="T89" fmla="*/ T88 w 2931"/>
                <a:gd name="T90" fmla="+- 0 303 303"/>
                <a:gd name="T91" fmla="*/ 303 h 5226"/>
                <a:gd name="T92" fmla="+- 0 2505 2505"/>
                <a:gd name="T93" fmla="*/ T92 w 2931"/>
                <a:gd name="T94" fmla="+- 0 312 303"/>
                <a:gd name="T95" fmla="*/ 312 h 5226"/>
                <a:gd name="T96" fmla="+- 0 2514 2505"/>
                <a:gd name="T97" fmla="*/ T96 w 2931"/>
                <a:gd name="T98" fmla="+- 0 312 303"/>
                <a:gd name="T99" fmla="*/ 312 h 5226"/>
                <a:gd name="T100" fmla="+- 0 5426 2505"/>
                <a:gd name="T101" fmla="*/ T100 w 2931"/>
                <a:gd name="T102" fmla="+- 0 312 303"/>
                <a:gd name="T103" fmla="*/ 312 h 5226"/>
                <a:gd name="T104" fmla="+- 0 5436 2505"/>
                <a:gd name="T105" fmla="*/ T104 w 2931"/>
                <a:gd name="T106" fmla="+- 0 312 303"/>
                <a:gd name="T107" fmla="*/ 312 h 5226"/>
                <a:gd name="T108" fmla="+- 0 5436 2505"/>
                <a:gd name="T109" fmla="*/ T108 w 2931"/>
                <a:gd name="T110" fmla="+- 0 303 303"/>
                <a:gd name="T111" fmla="*/ 303 h 52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2931" h="5226">
                  <a:moveTo>
                    <a:pt x="9" y="9"/>
                  </a:moveTo>
                  <a:lnTo>
                    <a:pt x="0" y="9"/>
                  </a:lnTo>
                  <a:lnTo>
                    <a:pt x="0" y="5216"/>
                  </a:lnTo>
                  <a:lnTo>
                    <a:pt x="9" y="5216"/>
                  </a:lnTo>
                  <a:lnTo>
                    <a:pt x="9" y="9"/>
                  </a:lnTo>
                  <a:close/>
                  <a:moveTo>
                    <a:pt x="2931" y="5216"/>
                  </a:moveTo>
                  <a:lnTo>
                    <a:pt x="2921" y="5216"/>
                  </a:lnTo>
                  <a:lnTo>
                    <a:pt x="9" y="5216"/>
                  </a:lnTo>
                  <a:lnTo>
                    <a:pt x="0" y="5216"/>
                  </a:lnTo>
                  <a:lnTo>
                    <a:pt x="0" y="5226"/>
                  </a:lnTo>
                  <a:lnTo>
                    <a:pt x="9" y="5226"/>
                  </a:lnTo>
                  <a:lnTo>
                    <a:pt x="2921" y="5226"/>
                  </a:lnTo>
                  <a:lnTo>
                    <a:pt x="2931" y="5226"/>
                  </a:lnTo>
                  <a:lnTo>
                    <a:pt x="2931" y="5216"/>
                  </a:lnTo>
                  <a:close/>
                  <a:moveTo>
                    <a:pt x="2931" y="9"/>
                  </a:moveTo>
                  <a:lnTo>
                    <a:pt x="2921" y="9"/>
                  </a:lnTo>
                  <a:lnTo>
                    <a:pt x="2921" y="5216"/>
                  </a:lnTo>
                  <a:lnTo>
                    <a:pt x="2931" y="5216"/>
                  </a:lnTo>
                  <a:lnTo>
                    <a:pt x="2931" y="9"/>
                  </a:lnTo>
                  <a:close/>
                  <a:moveTo>
                    <a:pt x="2931" y="0"/>
                  </a:moveTo>
                  <a:lnTo>
                    <a:pt x="2921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9" y="9"/>
                  </a:lnTo>
                  <a:lnTo>
                    <a:pt x="2921" y="9"/>
                  </a:lnTo>
                  <a:lnTo>
                    <a:pt x="2931" y="9"/>
                  </a:lnTo>
                  <a:lnTo>
                    <a:pt x="29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341085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66" y="144992"/>
            <a:ext cx="10515600" cy="1325563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104026"/>
              </p:ext>
            </p:extLst>
          </p:nvPr>
        </p:nvGraphicFramePr>
        <p:xfrm>
          <a:off x="581978" y="1808904"/>
          <a:ext cx="6659245" cy="44938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775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08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08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6695">
                <a:tc>
                  <a:txBody>
                    <a:bodyPr/>
                    <a:lstStyle/>
                    <a:p>
                      <a:pPr marL="6794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Компонент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Свойство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485">
                <a:tc rowSpan="7"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label1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Location.X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Location.Y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9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AutoSize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False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Sise.Width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Size.Height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 spc="-35">
                          <a:effectLst/>
                        </a:rPr>
                        <a:t>Сумма</a:t>
                      </a:r>
                      <a:r>
                        <a:rPr lang="ru-RU" sz="1400" spc="-90">
                          <a:effectLst/>
                        </a:rPr>
                        <a:t> </a:t>
                      </a:r>
                      <a:r>
                        <a:rPr lang="ru-RU" sz="1400" spc="-35">
                          <a:effectLst/>
                        </a:rPr>
                        <a:t>(руб.):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9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TextAlign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MiddleRight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9390">
                <a:tc rowSpan="7"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label2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Location.X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Location.Y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AutoSize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False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9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Sise.Width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88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Size.Height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9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 spc="-35">
                          <a:effectLst/>
                        </a:rPr>
                        <a:t>Срок</a:t>
                      </a:r>
                      <a:r>
                        <a:rPr lang="ru-RU" sz="1400" spc="-85">
                          <a:effectLst/>
                        </a:rPr>
                        <a:t> </a:t>
                      </a:r>
                      <a:r>
                        <a:rPr lang="ru-RU" sz="1400" spc="-35">
                          <a:effectLst/>
                        </a:rPr>
                        <a:t>(мес.):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006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TextAlign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MiddleRight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94310">
                <a:tc rowSpan="6"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label3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Location.X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Location.Y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122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AutoSize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False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94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Sise.Width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299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93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Size.Height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97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65</a:t>
            </a:fld>
            <a:endParaRPr lang="ru-RU"/>
          </a:p>
        </p:txBody>
      </p:sp>
      <p:pic>
        <p:nvPicPr>
          <p:cNvPr id="5" name="image1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3736" y="1893570"/>
            <a:ext cx="3871595" cy="15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928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4" y="187325"/>
            <a:ext cx="10515600" cy="1325563"/>
          </a:xfrm>
        </p:spPr>
        <p:txBody>
          <a:bodyPr/>
          <a:lstStyle/>
          <a:p>
            <a:r>
              <a:rPr lang="ru-RU" dirty="0"/>
              <a:t>Свойства компонента </a:t>
            </a:r>
            <a:r>
              <a:rPr lang="ru-RU" dirty="0" err="1"/>
              <a:t>Button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191312"/>
              </p:ext>
            </p:extLst>
          </p:nvPr>
        </p:nvGraphicFramePr>
        <p:xfrm>
          <a:off x="673997" y="1588725"/>
          <a:ext cx="6370270" cy="46107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802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899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1865">
                <a:tc>
                  <a:txBody>
                    <a:bodyPr/>
                    <a:lstStyle/>
                    <a:p>
                      <a:pPr marL="6794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Свойство</a:t>
                      </a:r>
                      <a:endParaRPr lang="ru-RU" sz="1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Описание</a:t>
                      </a:r>
                      <a:endParaRPr lang="ru-RU" sz="1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921">
                <a:tc>
                  <a:txBody>
                    <a:bodyPr/>
                    <a:lstStyle/>
                    <a:p>
                      <a:pPr marL="6794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Name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12395">
                        <a:lnSpc>
                          <a:spcPct val="101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Имя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компонента.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Используется</a:t>
                      </a:r>
                      <a:r>
                        <a:rPr lang="ru-RU" sz="900" spc="-3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для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доступа</a:t>
                      </a:r>
                      <a:r>
                        <a:rPr lang="ru-RU" sz="900" spc="-3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</a:t>
                      </a:r>
                      <a:r>
                        <a:rPr lang="ru-RU" sz="900" spc="-3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компоненту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и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его</a:t>
                      </a:r>
                      <a:r>
                        <a:rPr lang="ru-RU" sz="900" spc="-35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свойст</a:t>
                      </a:r>
                      <a:r>
                        <a:rPr lang="ru-RU" sz="900" spc="-21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вам</a:t>
                      </a:r>
                      <a:endParaRPr lang="ru-RU" sz="1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1865">
                <a:tc>
                  <a:txBody>
                    <a:bodyPr/>
                    <a:lstStyle/>
                    <a:p>
                      <a:pPr marL="6794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Text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</a:rPr>
                        <a:t>Текст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</a:t>
                      </a:r>
                      <a:r>
                        <a:rPr lang="ru-RU" sz="900" spc="-5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кнопке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2726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TextAlign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2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</a:rPr>
                        <a:t>Положение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текста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кнопке.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Текст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может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располагаться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центре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кнопки</a:t>
                      </a:r>
                      <a:r>
                        <a:rPr lang="ru-RU" sz="900" spc="-2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(MiddleCenter), быть прижат к левой (MiddleLeft) или правой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(MiddleRight) границе. Можно задать и другие способы размещения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25">
                          <a:effectLst/>
                        </a:rPr>
                        <a:t>надписи (TopLeft, TopCenter, TopRight, BottomLeft, BottomCenter,</a:t>
                      </a:r>
                      <a:r>
                        <a:rPr lang="ru-RU" sz="900" spc="-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BottomRight)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97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FlatStyle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1000"/>
                        </a:lnSpc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900" spc="-10">
                          <a:effectLst/>
                        </a:rPr>
                        <a:t>Стиль.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 spc="-10">
                          <a:effectLst/>
                        </a:rPr>
                        <a:t>Кнопка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 spc="-10">
                          <a:effectLst/>
                        </a:rPr>
                        <a:t>может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быть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стандартной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(Standard),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плоской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(Flat)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или</a:t>
                      </a:r>
                      <a:r>
                        <a:rPr lang="ru-RU" sz="900" spc="-2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"всплывающей"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(Popup)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71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Location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Положение кнопки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 поверхности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формы.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Уточняющее свойство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X опре-</a:t>
                      </a:r>
                      <a:r>
                        <a:rPr lang="ru-RU" sz="900" spc="-20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деляет расстояние от левой границы кнопки до левой границы формы,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уточняющее свойство Y — от верхней </a:t>
                      </a:r>
                      <a:r>
                        <a:rPr lang="ru-RU" sz="900">
                          <a:effectLst/>
                        </a:rPr>
                        <a:t>границы кнопки до верхней грани-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цы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клиентской области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формы (нижней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границы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заголовка)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096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Size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Размер</a:t>
                      </a:r>
                      <a:r>
                        <a:rPr lang="ru-RU" sz="900" spc="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кнопки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256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Enabled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12395">
                        <a:lnSpc>
                          <a:spcPct val="101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Признак доступности кнопки. Кнопка доступна, если значение свойства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10">
                          <a:effectLst/>
                        </a:rPr>
                        <a:t>равно True, и недоступна, если значение свойства равно False (в </a:t>
                      </a:r>
                      <a:r>
                        <a:rPr lang="ru-RU" sz="900" spc="-5">
                          <a:effectLst/>
                        </a:rPr>
                        <a:t>этом</a:t>
                      </a:r>
                      <a:r>
                        <a:rPr lang="ru-RU" sz="900">
                          <a:effectLst/>
                        </a:rPr>
                        <a:t> случае нажать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кнопку нельзя,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событие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Click в результате щелчка на ней</a:t>
                      </a:r>
                      <a:r>
                        <a:rPr lang="ru-RU" sz="900" spc="-20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не возникает)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8213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Visible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</a:rPr>
                        <a:t>Позволяет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скрыть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кнопку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(False)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или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сделать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ее</a:t>
                      </a:r>
                      <a:r>
                        <a:rPr lang="ru-RU" sz="900" spc="-5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видимой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(True)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0960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Cursor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</a:rPr>
                        <a:t>Вид</a:t>
                      </a:r>
                      <a:r>
                        <a:rPr lang="ru-RU" sz="900" spc="-5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указателя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мыши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при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позиционировании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указателя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на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кнопке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9827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Image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12395">
                        <a:lnSpc>
                          <a:spcPct val="101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</a:rPr>
                        <a:t>Картинка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на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поверхности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кнопки.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Рекомендуется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использовать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gif-файл,</a:t>
                      </a:r>
                      <a:r>
                        <a:rPr lang="ru-RU" sz="900" spc="-2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котором</a:t>
                      </a:r>
                      <a:r>
                        <a:rPr lang="ru-RU" sz="900" spc="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определен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прозрачный</a:t>
                      </a:r>
                      <a:r>
                        <a:rPr lang="ru-RU" sz="900" spc="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цвет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2726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ImageAlign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2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spc="-5">
                          <a:effectLst/>
                        </a:rPr>
                        <a:t>Положение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картинки</a:t>
                      </a:r>
                      <a:r>
                        <a:rPr lang="ru-RU" sz="900" spc="-3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на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кнопке.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Картинка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может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располагаться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в</a:t>
                      </a:r>
                      <a:r>
                        <a:rPr lang="ru-RU" sz="900" spc="-5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центре</a:t>
                      </a:r>
                      <a:r>
                        <a:rPr lang="ru-RU" sz="900" spc="-2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(MiddleCenter), быть прижата к левой (MiddleLeft) или правой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(MiddleRight)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границе.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Можно</a:t>
                      </a:r>
                      <a:r>
                        <a:rPr lang="ru-RU" sz="900" spc="-5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задать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и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другие</a:t>
                      </a:r>
                      <a:r>
                        <a:rPr lang="ru-RU" sz="900" spc="-5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способы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размещения</a:t>
                      </a:r>
                      <a:endParaRPr lang="ru-RU" sz="1000">
                        <a:effectLst/>
                      </a:endParaRPr>
                    </a:p>
                    <a:p>
                      <a:pPr marL="71755">
                        <a:lnSpc>
                          <a:spcPct val="102000"/>
                        </a:lnSpc>
                        <a:spcAft>
                          <a:spcPts val="0"/>
                        </a:spcAft>
                      </a:pPr>
                      <a:r>
                        <a:rPr lang="ru-RU" sz="900" spc="-30">
                          <a:effectLst/>
                        </a:rPr>
                        <a:t>картинки</a:t>
                      </a:r>
                      <a:r>
                        <a:rPr lang="ru-RU" sz="900" spc="-5">
                          <a:effectLst/>
                        </a:rPr>
                        <a:t> </a:t>
                      </a:r>
                      <a:r>
                        <a:rPr lang="ru-RU" sz="900" spc="-30">
                          <a:effectLst/>
                        </a:rPr>
                        <a:t>на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 spc="-30">
                          <a:effectLst/>
                        </a:rPr>
                        <a:t>кнопке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 spc="-30">
                          <a:effectLst/>
                        </a:rPr>
                        <a:t>(TopLeft,</a:t>
                      </a:r>
                      <a:r>
                        <a:rPr lang="ru-RU" sz="900" spc="-25">
                          <a:effectLst/>
                        </a:rPr>
                        <a:t> </a:t>
                      </a:r>
                      <a:r>
                        <a:rPr lang="ru-RU" sz="900" spc="-30">
                          <a:effectLst/>
                        </a:rPr>
                        <a:t>TopCenter,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 spc="-25">
                          <a:effectLst/>
                        </a:rPr>
                        <a:t>TopRight,</a:t>
                      </a:r>
                      <a:r>
                        <a:rPr lang="ru-RU" sz="900" spc="-10">
                          <a:effectLst/>
                        </a:rPr>
                        <a:t> </a:t>
                      </a:r>
                      <a:r>
                        <a:rPr lang="ru-RU" sz="900" spc="-25">
                          <a:effectLst/>
                        </a:rPr>
                        <a:t>BottomLeft,</a:t>
                      </a:r>
                      <a:r>
                        <a:rPr lang="ru-RU" sz="900" spc="-2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BottomCenter,</a:t>
                      </a:r>
                      <a:r>
                        <a:rPr lang="ru-RU" sz="900" spc="-1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BottomRight)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0256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ImageList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2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изображений, из которых может быть выбрано то, которое будет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отображаться на поверхности кнопки. Представляет собой объект типа</a:t>
                      </a:r>
                      <a:r>
                        <a:rPr lang="ru-RU" sz="900" spc="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ImageList.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Чтобы</a:t>
                      </a:r>
                      <a:r>
                        <a:rPr lang="ru-RU" sz="900" spc="-5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задать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значение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свойства,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в</a:t>
                      </a:r>
                      <a:r>
                        <a:rPr lang="ru-RU" sz="900" spc="-40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форму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 spc="-5">
                          <a:effectLst/>
                        </a:rPr>
                        <a:t>приложения</a:t>
                      </a:r>
                      <a:r>
                        <a:rPr lang="ru-RU" sz="900" spc="-45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нужно</a:t>
                      </a:r>
                      <a:r>
                        <a:rPr lang="ru-RU" sz="900" spc="-21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добавить компонент</a:t>
                      </a:r>
                      <a:r>
                        <a:rPr lang="ru-RU" sz="900" spc="20">
                          <a:effectLst/>
                        </a:rPr>
                        <a:t> </a:t>
                      </a:r>
                      <a:r>
                        <a:rPr lang="ru-RU" sz="900">
                          <a:effectLst/>
                        </a:rPr>
                        <a:t>ImageList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6627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ImageIndex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12395">
                        <a:lnSpc>
                          <a:spcPct val="96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900" spc="-10" dirty="0">
                          <a:effectLst/>
                        </a:rPr>
                        <a:t>Номер</a:t>
                      </a:r>
                      <a:r>
                        <a:rPr lang="ru-RU" sz="900" spc="-45" dirty="0">
                          <a:effectLst/>
                        </a:rPr>
                        <a:t> </a:t>
                      </a:r>
                      <a:r>
                        <a:rPr lang="ru-RU" sz="900" spc="-10" dirty="0">
                          <a:effectLst/>
                        </a:rPr>
                        <a:t>(индекс)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spc="-10" dirty="0">
                          <a:effectLst/>
                        </a:rPr>
                        <a:t>изображения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из</a:t>
                      </a:r>
                      <a:r>
                        <a:rPr lang="ru-RU" sz="900" spc="-35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набора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spc="-5" dirty="0" err="1">
                          <a:effectLst/>
                        </a:rPr>
                        <a:t>ImageList</a:t>
                      </a:r>
                      <a:r>
                        <a:rPr lang="ru-RU" sz="900" spc="-5" dirty="0">
                          <a:effectLst/>
                        </a:rPr>
                        <a:t>,</a:t>
                      </a:r>
                      <a:r>
                        <a:rPr lang="ru-RU" sz="900" spc="-35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которое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spc="-5" dirty="0">
                          <a:effectLst/>
                        </a:rPr>
                        <a:t>отображает</a:t>
                      </a:r>
                      <a:r>
                        <a:rPr lang="ru-RU" sz="900" spc="-21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ся</a:t>
                      </a:r>
                      <a:r>
                        <a:rPr lang="ru-RU" sz="900" dirty="0">
                          <a:effectLst/>
                        </a:rPr>
                        <a:t> на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кнопке</a:t>
                      </a:r>
                      <a:endParaRPr lang="ru-RU" sz="1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44587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ToolTip</a:t>
                      </a:r>
                      <a:endParaRPr lang="ru-RU" sz="1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86360" algn="just">
                        <a:lnSpc>
                          <a:spcPct val="103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Подсказка,</a:t>
                      </a:r>
                      <a:r>
                        <a:rPr lang="ru-RU" sz="900" spc="-4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появляющаяся</a:t>
                      </a:r>
                      <a:r>
                        <a:rPr lang="ru-RU" sz="900" spc="-4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рядом</a:t>
                      </a:r>
                      <a:r>
                        <a:rPr lang="ru-RU" sz="900" spc="-4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с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указателем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мыши</a:t>
                      </a:r>
                      <a:r>
                        <a:rPr lang="ru-RU" sz="900" spc="-5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при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его</a:t>
                      </a:r>
                      <a:r>
                        <a:rPr lang="ru-RU" sz="900" spc="-5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позиционировании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на</a:t>
                      </a:r>
                      <a:r>
                        <a:rPr lang="ru-RU" sz="900" spc="-3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кнопке.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Чтобы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свойство</a:t>
                      </a:r>
                      <a:r>
                        <a:rPr lang="ru-RU" sz="900" spc="-3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стало</a:t>
                      </a:r>
                      <a:r>
                        <a:rPr lang="ru-RU" sz="900" spc="-4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доступно,</a:t>
                      </a:r>
                      <a:r>
                        <a:rPr lang="ru-RU" sz="900" spc="-2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в</a:t>
                      </a:r>
                      <a:r>
                        <a:rPr lang="ru-RU" sz="900" spc="-30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форму</a:t>
                      </a:r>
                      <a:r>
                        <a:rPr lang="ru-RU" sz="900" spc="-3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приложения</a:t>
                      </a:r>
                      <a:r>
                        <a:rPr lang="ru-RU" sz="900" spc="-21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нужно</a:t>
                      </a:r>
                      <a:r>
                        <a:rPr lang="ru-RU" sz="900" spc="-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добавить</a:t>
                      </a:r>
                      <a:r>
                        <a:rPr lang="ru-RU" sz="900" spc="5" dirty="0">
                          <a:effectLst/>
                        </a:rPr>
                        <a:t> </a:t>
                      </a:r>
                      <a:r>
                        <a:rPr lang="ru-RU" sz="900" dirty="0">
                          <a:effectLst/>
                        </a:rPr>
                        <a:t>компонент</a:t>
                      </a:r>
                      <a:r>
                        <a:rPr lang="ru-RU" sz="900" spc="10" dirty="0">
                          <a:effectLst/>
                        </a:rPr>
                        <a:t> </a:t>
                      </a:r>
                      <a:r>
                        <a:rPr lang="ru-RU" sz="900" dirty="0" err="1">
                          <a:effectLst/>
                        </a:rPr>
                        <a:t>ToolTip</a:t>
                      </a:r>
                      <a:endParaRPr lang="ru-RU" sz="1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66</a:t>
            </a:fld>
            <a:endParaRPr lang="ru-RU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1606021"/>
            <a:ext cx="18859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2152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417729"/>
              </p:ext>
            </p:extLst>
          </p:nvPr>
        </p:nvGraphicFramePr>
        <p:xfrm>
          <a:off x="876405" y="1936061"/>
          <a:ext cx="5084128" cy="17384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64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195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6706">
                <a:tc>
                  <a:txBody>
                    <a:bodyPr/>
                    <a:lstStyle/>
                    <a:p>
                      <a:pPr marL="6794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Свойство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5090" marR="1346835"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Location.X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5090" marR="134683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Location.Y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5090" marR="134683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84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 marL="67945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Size.Width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5090" marR="1346835" algn="ctr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Size.Height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5090" marR="134683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353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Text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55090" marR="134048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Расчет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67</a:t>
            </a:fld>
            <a:endParaRPr lang="ru-RU"/>
          </a:p>
        </p:txBody>
      </p:sp>
      <p:pic>
        <p:nvPicPr>
          <p:cNvPr id="6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5249" y="1893570"/>
            <a:ext cx="4967817" cy="17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312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Событие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087342"/>
              </p:ext>
            </p:extLst>
          </p:nvPr>
        </p:nvGraphicFramePr>
        <p:xfrm>
          <a:off x="656907" y="1825149"/>
          <a:ext cx="7324865" cy="41837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164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084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5367">
                <a:tc>
                  <a:txBody>
                    <a:bodyPr/>
                    <a:lstStyle/>
                    <a:p>
                      <a:pPr marL="6794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Событие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Описание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787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Click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Щелчок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кнопкой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мыши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393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DoubleClick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</a:rPr>
                        <a:t>Двойной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щелчок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кнопкой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мыши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6787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MouseDown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</a:rPr>
                        <a:t>Нажатие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кнопки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мыши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6787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MouseUp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</a:rPr>
                        <a:t>Отпускание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нажатой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кнопки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мыши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6787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MouseMove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Перемещение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указателя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мыши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6787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KeyPress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Нажатие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клавиши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7118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KeyDown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25400">
                        <a:lnSpc>
                          <a:spcPct val="98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</a:pPr>
                      <a:r>
                        <a:rPr lang="ru-RU" sz="1200" spc="-15" dirty="0">
                          <a:effectLst/>
                        </a:rPr>
                        <a:t>Нажатие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spc="-15" dirty="0">
                          <a:effectLst/>
                        </a:rPr>
                        <a:t>клавиши.</a:t>
                      </a:r>
                      <a:r>
                        <a:rPr lang="ru-RU" sz="1200" spc="20" dirty="0">
                          <a:effectLst/>
                        </a:rPr>
                        <a:t> </a:t>
                      </a:r>
                      <a:r>
                        <a:rPr lang="ru-RU" sz="1200" spc="-10" dirty="0">
                          <a:effectLst/>
                        </a:rPr>
                        <a:t>События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-10" dirty="0" err="1">
                          <a:effectLst/>
                        </a:rPr>
                        <a:t>KeyDown</a:t>
                      </a:r>
                      <a:r>
                        <a:rPr lang="ru-RU" sz="1200" spc="-305" dirty="0">
                          <a:effectLst/>
                        </a:rPr>
                        <a:t> </a:t>
                      </a:r>
                      <a:r>
                        <a:rPr lang="ru-RU" sz="1200" spc="-10" dirty="0">
                          <a:effectLst/>
                        </a:rPr>
                        <a:t>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spc="-10" dirty="0" err="1">
                          <a:effectLst/>
                        </a:rPr>
                        <a:t>KeyPress</a:t>
                      </a:r>
                      <a:r>
                        <a:rPr lang="ru-RU" sz="1200" spc="-295" dirty="0">
                          <a:effectLst/>
                        </a:rPr>
                        <a:t> </a:t>
                      </a:r>
                      <a:r>
                        <a:rPr lang="ru-RU" sz="1200" spc="-10" dirty="0">
                          <a:effectLst/>
                        </a:rPr>
                        <a:t>—</a:t>
                      </a:r>
                      <a:r>
                        <a:rPr lang="ru-RU" sz="1200" spc="-80" dirty="0">
                          <a:effectLst/>
                        </a:rPr>
                        <a:t> </a:t>
                      </a:r>
                      <a:r>
                        <a:rPr lang="ru-RU" sz="1200" spc="-10" dirty="0">
                          <a:effectLst/>
                        </a:rPr>
                        <a:t>это</a:t>
                      </a:r>
                      <a:r>
                        <a:rPr lang="ru-RU" sz="1200" spc="10" dirty="0">
                          <a:effectLst/>
                        </a:rPr>
                        <a:t> </a:t>
                      </a:r>
                      <a:r>
                        <a:rPr lang="ru-RU" sz="1200" spc="-10" dirty="0">
                          <a:effectLst/>
                        </a:rPr>
                        <a:t>чередующие</a:t>
                      </a:r>
                      <a:r>
                        <a:rPr lang="ru-RU" sz="1200" spc="-21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ся</a:t>
                      </a:r>
                      <a:r>
                        <a:rPr lang="ru-RU" sz="1200" dirty="0">
                          <a:effectLst/>
                        </a:rPr>
                        <a:t>,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повторяющиеся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события,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которые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происходят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до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тех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пор,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пока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не</a:t>
                      </a:r>
                      <a:r>
                        <a:rPr lang="ru-RU" sz="1200" spc="-2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будет отпущена удерживаемая клавиша (в этот момент происходит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событие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KeyUp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6787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KeyUp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</a:rPr>
                        <a:t>Отпускание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нажатой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клавиши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1080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TextChanged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5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Признак,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указывающий,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изменился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ли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текст,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находящийся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r>
                        <a:rPr lang="ru-RU" sz="1200" spc="-5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поле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редактирования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(изменилось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значение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свойства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Text)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83066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Load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00965" algn="just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</a:rPr>
                        <a:t>Загрузка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формы.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Функция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обработки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этого</a:t>
                      </a:r>
                      <a:r>
                        <a:rPr lang="ru-RU" sz="1200" spc="-5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события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обычно</a:t>
                      </a:r>
                      <a:r>
                        <a:rPr lang="ru-RU" sz="1200" spc="-5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использу-</a:t>
                      </a:r>
                      <a:r>
                        <a:rPr lang="ru-RU" sz="1200" spc="-2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ется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для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инициализации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переменных,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выполнения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подготовительных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действий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84461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Paint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Событие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происходит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при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появлении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окна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экране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начале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работы</a:t>
                      </a:r>
                      <a:r>
                        <a:rPr lang="ru-RU" sz="1200" spc="-2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программы, после появления части окна, которая, например, была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закрыта другим</a:t>
                      </a:r>
                      <a:r>
                        <a:rPr lang="ru-RU" sz="1200" spc="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окном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6787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Enter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Получение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фокуса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элементом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управления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6787">
                <a:tc>
                  <a:txBody>
                    <a:bodyPr/>
                    <a:lstStyle/>
                    <a:p>
                      <a:pPr marL="67945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Leave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Потеря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фокуса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элементом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управления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68</a:t>
            </a:fld>
            <a:endParaRPr lang="ru-RU"/>
          </a:p>
        </p:txBody>
      </p:sp>
      <p:pic>
        <p:nvPicPr>
          <p:cNvPr id="9" name="image1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0352" y="422169"/>
            <a:ext cx="1590675" cy="392430"/>
          </a:xfrm>
          <a:prstGeom prst="rect">
            <a:avLst/>
          </a:prstGeom>
        </p:spPr>
      </p:pic>
      <p:pic>
        <p:nvPicPr>
          <p:cNvPr id="10" name="image2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6767" y="898289"/>
            <a:ext cx="3369310" cy="3332480"/>
          </a:xfrm>
          <a:prstGeom prst="rect">
            <a:avLst/>
          </a:prstGeom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017095" y="4228827"/>
            <a:ext cx="4255717" cy="1961734"/>
            <a:chOff x="284" y="248"/>
            <a:chExt cx="7382" cy="4489"/>
          </a:xfrm>
        </p:grpSpPr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56"/>
              <a:ext cx="7360" cy="4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6"/>
            <p:cNvSpPr>
              <a:spLocks/>
            </p:cNvSpPr>
            <p:nvPr/>
          </p:nvSpPr>
          <p:spPr bwMode="auto">
            <a:xfrm>
              <a:off x="284" y="247"/>
              <a:ext cx="7382" cy="4489"/>
            </a:xfrm>
            <a:custGeom>
              <a:avLst/>
              <a:gdLst>
                <a:gd name="T0" fmla="+- 0 7656 284"/>
                <a:gd name="T1" fmla="*/ T0 w 7382"/>
                <a:gd name="T2" fmla="+- 0 4726 248"/>
                <a:gd name="T3" fmla="*/ 4726 h 4489"/>
                <a:gd name="T4" fmla="+- 0 294 284"/>
                <a:gd name="T5" fmla="*/ T4 w 7382"/>
                <a:gd name="T6" fmla="+- 0 4726 248"/>
                <a:gd name="T7" fmla="*/ 4726 h 4489"/>
                <a:gd name="T8" fmla="+- 0 284 284"/>
                <a:gd name="T9" fmla="*/ T8 w 7382"/>
                <a:gd name="T10" fmla="+- 0 4726 248"/>
                <a:gd name="T11" fmla="*/ 4726 h 4489"/>
                <a:gd name="T12" fmla="+- 0 284 284"/>
                <a:gd name="T13" fmla="*/ T12 w 7382"/>
                <a:gd name="T14" fmla="+- 0 4736 248"/>
                <a:gd name="T15" fmla="*/ 4736 h 4489"/>
                <a:gd name="T16" fmla="+- 0 294 284"/>
                <a:gd name="T17" fmla="*/ T16 w 7382"/>
                <a:gd name="T18" fmla="+- 0 4736 248"/>
                <a:gd name="T19" fmla="*/ 4736 h 4489"/>
                <a:gd name="T20" fmla="+- 0 7656 284"/>
                <a:gd name="T21" fmla="*/ T20 w 7382"/>
                <a:gd name="T22" fmla="+- 0 4736 248"/>
                <a:gd name="T23" fmla="*/ 4736 h 4489"/>
                <a:gd name="T24" fmla="+- 0 7656 284"/>
                <a:gd name="T25" fmla="*/ T24 w 7382"/>
                <a:gd name="T26" fmla="+- 0 4726 248"/>
                <a:gd name="T27" fmla="*/ 4726 h 4489"/>
                <a:gd name="T28" fmla="+- 0 7656 284"/>
                <a:gd name="T29" fmla="*/ T28 w 7382"/>
                <a:gd name="T30" fmla="+- 0 248 248"/>
                <a:gd name="T31" fmla="*/ 248 h 4489"/>
                <a:gd name="T32" fmla="+- 0 294 284"/>
                <a:gd name="T33" fmla="*/ T32 w 7382"/>
                <a:gd name="T34" fmla="+- 0 248 248"/>
                <a:gd name="T35" fmla="*/ 248 h 4489"/>
                <a:gd name="T36" fmla="+- 0 284 284"/>
                <a:gd name="T37" fmla="*/ T36 w 7382"/>
                <a:gd name="T38" fmla="+- 0 248 248"/>
                <a:gd name="T39" fmla="*/ 248 h 4489"/>
                <a:gd name="T40" fmla="+- 0 284 284"/>
                <a:gd name="T41" fmla="*/ T40 w 7382"/>
                <a:gd name="T42" fmla="+- 0 257 248"/>
                <a:gd name="T43" fmla="*/ 257 h 4489"/>
                <a:gd name="T44" fmla="+- 0 284 284"/>
                <a:gd name="T45" fmla="*/ T44 w 7382"/>
                <a:gd name="T46" fmla="+- 0 4726 248"/>
                <a:gd name="T47" fmla="*/ 4726 h 4489"/>
                <a:gd name="T48" fmla="+- 0 294 284"/>
                <a:gd name="T49" fmla="*/ T48 w 7382"/>
                <a:gd name="T50" fmla="+- 0 4726 248"/>
                <a:gd name="T51" fmla="*/ 4726 h 4489"/>
                <a:gd name="T52" fmla="+- 0 294 284"/>
                <a:gd name="T53" fmla="*/ T52 w 7382"/>
                <a:gd name="T54" fmla="+- 0 257 248"/>
                <a:gd name="T55" fmla="*/ 257 h 4489"/>
                <a:gd name="T56" fmla="+- 0 7656 284"/>
                <a:gd name="T57" fmla="*/ T56 w 7382"/>
                <a:gd name="T58" fmla="+- 0 257 248"/>
                <a:gd name="T59" fmla="*/ 257 h 4489"/>
                <a:gd name="T60" fmla="+- 0 7656 284"/>
                <a:gd name="T61" fmla="*/ T60 w 7382"/>
                <a:gd name="T62" fmla="+- 0 248 248"/>
                <a:gd name="T63" fmla="*/ 248 h 4489"/>
                <a:gd name="T64" fmla="+- 0 7666 284"/>
                <a:gd name="T65" fmla="*/ T64 w 7382"/>
                <a:gd name="T66" fmla="+- 0 4726 248"/>
                <a:gd name="T67" fmla="*/ 4726 h 4489"/>
                <a:gd name="T68" fmla="+- 0 7656 284"/>
                <a:gd name="T69" fmla="*/ T68 w 7382"/>
                <a:gd name="T70" fmla="+- 0 4726 248"/>
                <a:gd name="T71" fmla="*/ 4726 h 4489"/>
                <a:gd name="T72" fmla="+- 0 7656 284"/>
                <a:gd name="T73" fmla="*/ T72 w 7382"/>
                <a:gd name="T74" fmla="+- 0 4736 248"/>
                <a:gd name="T75" fmla="*/ 4736 h 4489"/>
                <a:gd name="T76" fmla="+- 0 7666 284"/>
                <a:gd name="T77" fmla="*/ T76 w 7382"/>
                <a:gd name="T78" fmla="+- 0 4736 248"/>
                <a:gd name="T79" fmla="*/ 4736 h 4489"/>
                <a:gd name="T80" fmla="+- 0 7666 284"/>
                <a:gd name="T81" fmla="*/ T80 w 7382"/>
                <a:gd name="T82" fmla="+- 0 4726 248"/>
                <a:gd name="T83" fmla="*/ 4726 h 4489"/>
                <a:gd name="T84" fmla="+- 0 7666 284"/>
                <a:gd name="T85" fmla="*/ T84 w 7382"/>
                <a:gd name="T86" fmla="+- 0 248 248"/>
                <a:gd name="T87" fmla="*/ 248 h 4489"/>
                <a:gd name="T88" fmla="+- 0 7656 284"/>
                <a:gd name="T89" fmla="*/ T88 w 7382"/>
                <a:gd name="T90" fmla="+- 0 248 248"/>
                <a:gd name="T91" fmla="*/ 248 h 4489"/>
                <a:gd name="T92" fmla="+- 0 7656 284"/>
                <a:gd name="T93" fmla="*/ T92 w 7382"/>
                <a:gd name="T94" fmla="+- 0 257 248"/>
                <a:gd name="T95" fmla="*/ 257 h 4489"/>
                <a:gd name="T96" fmla="+- 0 7656 284"/>
                <a:gd name="T97" fmla="*/ T96 w 7382"/>
                <a:gd name="T98" fmla="+- 0 4726 248"/>
                <a:gd name="T99" fmla="*/ 4726 h 4489"/>
                <a:gd name="T100" fmla="+- 0 7666 284"/>
                <a:gd name="T101" fmla="*/ T100 w 7382"/>
                <a:gd name="T102" fmla="+- 0 4726 248"/>
                <a:gd name="T103" fmla="*/ 4726 h 4489"/>
                <a:gd name="T104" fmla="+- 0 7666 284"/>
                <a:gd name="T105" fmla="*/ T104 w 7382"/>
                <a:gd name="T106" fmla="+- 0 257 248"/>
                <a:gd name="T107" fmla="*/ 257 h 4489"/>
                <a:gd name="T108" fmla="+- 0 7666 284"/>
                <a:gd name="T109" fmla="*/ T108 w 7382"/>
                <a:gd name="T110" fmla="+- 0 248 248"/>
                <a:gd name="T111" fmla="*/ 248 h 44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7382" h="4489">
                  <a:moveTo>
                    <a:pt x="7372" y="4478"/>
                  </a:moveTo>
                  <a:lnTo>
                    <a:pt x="10" y="4478"/>
                  </a:lnTo>
                  <a:lnTo>
                    <a:pt x="0" y="4478"/>
                  </a:lnTo>
                  <a:lnTo>
                    <a:pt x="0" y="4488"/>
                  </a:lnTo>
                  <a:lnTo>
                    <a:pt x="10" y="4488"/>
                  </a:lnTo>
                  <a:lnTo>
                    <a:pt x="7372" y="4488"/>
                  </a:lnTo>
                  <a:lnTo>
                    <a:pt x="7372" y="4478"/>
                  </a:lnTo>
                  <a:close/>
                  <a:moveTo>
                    <a:pt x="7372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4478"/>
                  </a:lnTo>
                  <a:lnTo>
                    <a:pt x="10" y="4478"/>
                  </a:lnTo>
                  <a:lnTo>
                    <a:pt x="10" y="9"/>
                  </a:lnTo>
                  <a:lnTo>
                    <a:pt x="7372" y="9"/>
                  </a:lnTo>
                  <a:lnTo>
                    <a:pt x="7372" y="0"/>
                  </a:lnTo>
                  <a:close/>
                  <a:moveTo>
                    <a:pt x="7382" y="4478"/>
                  </a:moveTo>
                  <a:lnTo>
                    <a:pt x="7372" y="4478"/>
                  </a:lnTo>
                  <a:lnTo>
                    <a:pt x="7372" y="4488"/>
                  </a:lnTo>
                  <a:lnTo>
                    <a:pt x="7382" y="4488"/>
                  </a:lnTo>
                  <a:lnTo>
                    <a:pt x="7382" y="4478"/>
                  </a:lnTo>
                  <a:close/>
                  <a:moveTo>
                    <a:pt x="7382" y="0"/>
                  </a:moveTo>
                  <a:lnTo>
                    <a:pt x="7372" y="0"/>
                  </a:lnTo>
                  <a:lnTo>
                    <a:pt x="7372" y="9"/>
                  </a:lnTo>
                  <a:lnTo>
                    <a:pt x="7372" y="4478"/>
                  </a:lnTo>
                  <a:lnTo>
                    <a:pt x="7382" y="4478"/>
                  </a:lnTo>
                  <a:lnTo>
                    <a:pt x="7382" y="9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462492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C0000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private</a:t>
            </a:r>
            <a:r>
              <a:rPr lang="en-US" dirty="0"/>
              <a:t>: System::Void button1_Click(System::Object^ sender,</a:t>
            </a:r>
            <a:r>
              <a:rPr lang="ru-RU" dirty="0"/>
              <a:t> </a:t>
            </a:r>
            <a:r>
              <a:rPr lang="en-US" dirty="0"/>
              <a:t>System::</a:t>
            </a:r>
            <a:r>
              <a:rPr lang="en-US" dirty="0" err="1"/>
              <a:t>EventArgs</a:t>
            </a:r>
            <a:r>
              <a:rPr lang="en-US" dirty="0"/>
              <a:t>^ e)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{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double </a:t>
            </a:r>
            <a:r>
              <a:rPr lang="en-US" dirty="0"/>
              <a:t>sum;	</a:t>
            </a:r>
            <a:r>
              <a:rPr lang="en-US" i="1" dirty="0"/>
              <a:t>// </a:t>
            </a:r>
            <a:r>
              <a:rPr lang="ru-RU" i="1" dirty="0"/>
              <a:t>сумма</a:t>
            </a:r>
            <a:endParaRPr lang="ru-RU" dirty="0"/>
          </a:p>
          <a:p>
            <a:pPr marL="0" indent="0">
              <a:buNone/>
            </a:pPr>
            <a:r>
              <a:rPr lang="en-US" b="1" dirty="0" err="1"/>
              <a:t>Int</a:t>
            </a:r>
            <a:r>
              <a:rPr lang="ru-RU" b="1" dirty="0"/>
              <a:t> </a:t>
            </a:r>
            <a:r>
              <a:rPr lang="en-US" dirty="0"/>
              <a:t>period; </a:t>
            </a:r>
            <a:r>
              <a:rPr lang="en-US" i="1" dirty="0"/>
              <a:t>// </a:t>
            </a:r>
            <a:r>
              <a:rPr lang="ru-RU" i="1" dirty="0"/>
              <a:t>срок</a:t>
            </a:r>
            <a:endParaRPr lang="ru-RU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double </a:t>
            </a:r>
            <a:r>
              <a:rPr lang="en-US" dirty="0"/>
              <a:t>percent; </a:t>
            </a:r>
            <a:r>
              <a:rPr lang="en-US" i="1" dirty="0"/>
              <a:t>// </a:t>
            </a:r>
            <a:r>
              <a:rPr lang="ru-RU" i="1" dirty="0"/>
              <a:t>процентная ставка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double </a:t>
            </a:r>
            <a:r>
              <a:rPr lang="en-US" dirty="0"/>
              <a:t>profit; </a:t>
            </a:r>
            <a:r>
              <a:rPr lang="en-US" i="1" dirty="0"/>
              <a:t>// </a:t>
            </a:r>
            <a:r>
              <a:rPr lang="ru-RU" i="1" dirty="0"/>
              <a:t>доход</a:t>
            </a:r>
            <a:endParaRPr lang="ru-RU" dirty="0"/>
          </a:p>
          <a:p>
            <a:pPr marL="0" indent="0">
              <a:buNone/>
            </a:pPr>
            <a:r>
              <a:rPr lang="en-US" i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sum = System::Convert::</a:t>
            </a:r>
            <a:r>
              <a:rPr lang="en-US" dirty="0" err="1"/>
              <a:t>ToDouble</a:t>
            </a:r>
            <a:r>
              <a:rPr lang="en-US" dirty="0"/>
              <a:t>(textBox1-&gt;Text); period = System::Convert::ToInt32(textBox2-&gt;Text);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if </a:t>
            </a:r>
            <a:r>
              <a:rPr lang="en-US" dirty="0"/>
              <a:t>(sum &lt; 10000) percent = 8.5;</a:t>
            </a:r>
            <a:endParaRPr lang="ru-RU" dirty="0"/>
          </a:p>
          <a:p>
            <a:pPr marL="0" indent="0">
              <a:buNone/>
            </a:pPr>
            <a:r>
              <a:rPr lang="en-US" b="1" dirty="0"/>
              <a:t>else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percent = 12;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profit = sum * (percent/100/12) * period; label3-&gt;Text =</a:t>
            </a:r>
            <a:r>
              <a:rPr lang="ru-RU" dirty="0"/>
              <a:t> </a:t>
            </a:r>
            <a:r>
              <a:rPr lang="en-US" dirty="0"/>
              <a:t>"</a:t>
            </a:r>
            <a:r>
              <a:rPr lang="ru-RU" dirty="0"/>
              <a:t>Процентная ставка</a:t>
            </a:r>
            <a:r>
              <a:rPr lang="en-US" dirty="0"/>
              <a:t>: " + </a:t>
            </a:r>
            <a:r>
              <a:rPr lang="en-US" dirty="0" err="1"/>
              <a:t>percent.ToString</a:t>
            </a:r>
            <a:r>
              <a:rPr lang="en-US" dirty="0"/>
              <a:t>("n") + "%\n" + "</a:t>
            </a:r>
            <a:r>
              <a:rPr lang="ru-RU" dirty="0"/>
              <a:t>Доход</a:t>
            </a:r>
            <a:r>
              <a:rPr lang="en-US" dirty="0"/>
              <a:t>:" + </a:t>
            </a:r>
            <a:r>
              <a:rPr lang="en-US" dirty="0" err="1"/>
              <a:t>profit.ToString</a:t>
            </a:r>
            <a:r>
              <a:rPr lang="en-US" dirty="0"/>
              <a:t>("c");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}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80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30161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выравнивания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344" y="1268760"/>
            <a:ext cx="11541369" cy="185896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ru-RU" dirty="0"/>
              <a:t>Ни один элемент пользовательского интерфейса не должен располагаться случайным образом, т.е. </a:t>
            </a:r>
            <a:r>
              <a:rPr lang="ru-RU" b="1" dirty="0"/>
              <a:t>нельзя располагать элементы или подсистемы где-либо</a:t>
            </a:r>
            <a:r>
              <a:rPr lang="ru-RU" dirty="0"/>
              <a:t> только потому, что там присутствует свободное пространство.</a:t>
            </a:r>
            <a:r>
              <a:rPr lang="ru-RU" b="1" dirty="0"/>
              <a:t> </a:t>
            </a:r>
            <a:endParaRPr lang="ru-RU" dirty="0"/>
          </a:p>
          <a:p>
            <a:pPr>
              <a:defRPr/>
            </a:pPr>
            <a:endParaRPr lang="ru-RU" sz="3600" dirty="0"/>
          </a:p>
        </p:txBody>
      </p:sp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381375" y="6000751"/>
            <a:ext cx="578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latin typeface="Calibri" panose="020F0502020204030204" pitchFamily="34" charset="0"/>
              </a:rPr>
              <a:t>Принцип выравнивания помогает создать визуально уравновешенный дизайн пользовательского интерфейса</a:t>
            </a:r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4" y="3214688"/>
            <a:ext cx="58959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78565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79" y="224448"/>
            <a:ext cx="10515600" cy="1325563"/>
          </a:xfrm>
        </p:spPr>
        <p:txBody>
          <a:bodyPr/>
          <a:lstStyle/>
          <a:p>
            <a:r>
              <a:rPr lang="ru-RU" dirty="0"/>
              <a:t>Функции</a:t>
            </a:r>
            <a:r>
              <a:rPr lang="ru-RU" spc="-15" dirty="0"/>
              <a:t> </a:t>
            </a:r>
            <a:r>
              <a:rPr lang="ru-RU" dirty="0"/>
              <a:t>преобразования</a:t>
            </a:r>
            <a:r>
              <a:rPr lang="ru-RU" spc="-20" dirty="0"/>
              <a:t> </a:t>
            </a:r>
            <a:r>
              <a:rPr lang="ru-RU" dirty="0"/>
              <a:t>строк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363888"/>
              </p:ext>
            </p:extLst>
          </p:nvPr>
        </p:nvGraphicFramePr>
        <p:xfrm>
          <a:off x="665055" y="1778264"/>
          <a:ext cx="7090411" cy="30731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317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724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5197">
                <a:tc>
                  <a:txBody>
                    <a:bodyPr/>
                    <a:lstStyle/>
                    <a:p>
                      <a:pPr marL="679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Функция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Значение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391">
                <a:tc>
                  <a:txBody>
                    <a:bodyPr/>
                    <a:lstStyle/>
                    <a:p>
                      <a:pPr marL="67945" marR="761365">
                        <a:lnSpc>
                          <a:spcPct val="11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</a:rPr>
                        <a:t>ToSingle(s),</a:t>
                      </a:r>
                      <a:r>
                        <a:rPr lang="ru-RU" sz="1200" spc="-2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ToDouble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Дробное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 spc="-20">
                          <a:effectLst/>
                        </a:rPr>
                        <a:t>типа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 spc="-15">
                          <a:effectLst/>
                        </a:rPr>
                        <a:t>Single,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 spc="-15">
                          <a:effectLst/>
                        </a:rPr>
                        <a:t>Double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18235">
                <a:tc>
                  <a:txBody>
                    <a:bodyPr/>
                    <a:lstStyle/>
                    <a:p>
                      <a:pPr marL="67945" marR="821055">
                        <a:lnSpc>
                          <a:spcPct val="11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ToByte(s),</a:t>
                      </a:r>
                      <a:r>
                        <a:rPr lang="en-US" sz="1200" spc="-215">
                          <a:effectLst/>
                        </a:rPr>
                        <a:t> </a:t>
                      </a:r>
                      <a:r>
                        <a:rPr lang="en-US" sz="1200" spc="-40">
                          <a:effectLst/>
                        </a:rPr>
                        <a:t>ToInt16(s),</a:t>
                      </a:r>
                      <a:r>
                        <a:rPr lang="en-US" sz="1200" spc="-215">
                          <a:effectLst/>
                        </a:rPr>
                        <a:t> </a:t>
                      </a:r>
                      <a:r>
                        <a:rPr lang="en-US" sz="1200" spc="-40">
                          <a:effectLst/>
                        </a:rPr>
                        <a:t>ToInt32(s),</a:t>
                      </a:r>
                      <a:r>
                        <a:rPr lang="en-US" sz="1200" spc="-215">
                          <a:effectLst/>
                        </a:rPr>
                        <a:t> </a:t>
                      </a:r>
                      <a:r>
                        <a:rPr lang="en-US" sz="1200" spc="-25">
                          <a:effectLst/>
                        </a:rPr>
                        <a:t>ToInt64(s)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ru-RU" sz="2000">
                        <a:effectLst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Целое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 spc="-20">
                          <a:effectLst/>
                        </a:rPr>
                        <a:t>типа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en-US" sz="1200" spc="-20">
                          <a:effectLst/>
                        </a:rPr>
                        <a:t>Byte,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 spc="-20">
                          <a:effectLst/>
                        </a:rPr>
                        <a:t>Int16,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 spc="-15">
                          <a:effectLst/>
                        </a:rPr>
                        <a:t>Int32,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 spc="-15">
                          <a:effectLst/>
                        </a:rPr>
                        <a:t>Int64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9313">
                <a:tc>
                  <a:txBody>
                    <a:bodyPr/>
                    <a:lstStyle/>
                    <a:p>
                      <a:pPr marL="67945" marR="765810" algn="just">
                        <a:lnSpc>
                          <a:spcPct val="110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200" spc="-40">
                          <a:effectLst/>
                        </a:rPr>
                        <a:t>ToUInt16(s),</a:t>
                      </a:r>
                      <a:r>
                        <a:rPr lang="en-US" sz="1200" spc="-215">
                          <a:effectLst/>
                        </a:rPr>
                        <a:t> </a:t>
                      </a:r>
                      <a:r>
                        <a:rPr lang="en-US" sz="1200" spc="-40">
                          <a:effectLst/>
                        </a:rPr>
                        <a:t>ToUInt32(s),</a:t>
                      </a:r>
                      <a:r>
                        <a:rPr lang="en-US" sz="1200" spc="-215">
                          <a:effectLst/>
                        </a:rPr>
                        <a:t> </a:t>
                      </a:r>
                      <a:r>
                        <a:rPr lang="en-US" sz="1200" spc="-25">
                          <a:effectLst/>
                        </a:rPr>
                        <a:t>ToUInt64(s)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ru-RU" sz="1200" spc="-20" dirty="0">
                          <a:effectLst/>
                        </a:rPr>
                        <a:t>Целое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spc="-20" dirty="0">
                          <a:effectLst/>
                        </a:rPr>
                        <a:t>типа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en-US" sz="1200" spc="-20" dirty="0">
                          <a:effectLst/>
                        </a:rPr>
                        <a:t>UInt16,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spc="-15" dirty="0">
                          <a:effectLst/>
                        </a:rPr>
                        <a:t>UInt32,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spc="-15" dirty="0">
                          <a:effectLst/>
                        </a:rPr>
                        <a:t>UInt64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217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Форматы представления чисел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741104"/>
              </p:ext>
            </p:extLst>
          </p:nvPr>
        </p:nvGraphicFramePr>
        <p:xfrm>
          <a:off x="1012190" y="1865894"/>
          <a:ext cx="7369810" cy="43287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34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605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46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0606">
                <a:tc>
                  <a:txBody>
                    <a:bodyPr/>
                    <a:lstStyle/>
                    <a:p>
                      <a:pPr marL="121285" marR="92710" indent="-22860" algn="just">
                        <a:lnSpc>
                          <a:spcPct val="98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</a:rPr>
                        <a:t>Параметр</a:t>
                      </a:r>
                      <a:r>
                        <a:rPr lang="ru-RU" sz="1200" spc="-2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функции</a:t>
                      </a:r>
                      <a:r>
                        <a:rPr lang="ru-RU" sz="1200" spc="-225">
                          <a:effectLst/>
                        </a:rPr>
                        <a:t> </a:t>
                      </a:r>
                      <a:r>
                        <a:rPr lang="ru-RU" sz="1200" spc="-25">
                          <a:effectLst/>
                        </a:rPr>
                        <a:t>ToString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 marL="406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Формат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</a:p>
                    <a:p>
                      <a:pPr marL="4064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Пример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7324">
                <a:tc>
                  <a:txBody>
                    <a:bodyPr/>
                    <a:lstStyle/>
                    <a:p>
                      <a:pPr marL="255270" marR="245745" algn="ctr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C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970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</a:rPr>
                        <a:t>Currency — финансовый (денежный). </a:t>
                      </a:r>
                      <a:r>
                        <a:rPr lang="ru-RU" sz="1200" spc="-5">
                          <a:effectLst/>
                        </a:rPr>
                        <a:t>Используется для</a:t>
                      </a:r>
                      <a:r>
                        <a:rPr lang="ru-RU" sz="1200">
                          <a:effectLst/>
                        </a:rPr>
                        <a:t> представления денежных величин. Обозначение денежной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единицы,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разделитель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групп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разрядов,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способ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отображения</a:t>
                      </a:r>
                      <a:r>
                        <a:rPr lang="ru-RU" sz="1200" spc="-2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отрицательных чисел определяют соответствующие на-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стройки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операционной</a:t>
                      </a:r>
                      <a:r>
                        <a:rPr lang="ru-RU" sz="1200" spc="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системы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055,28 р.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643">
                <a:tc>
                  <a:txBody>
                    <a:bodyPr/>
                    <a:lstStyle/>
                    <a:p>
                      <a:pPr marL="255270" marR="24574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e,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E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9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spc="-20">
                          <a:effectLst/>
                        </a:rPr>
                        <a:t>Scientific (exponential) </a:t>
                      </a:r>
                      <a:r>
                        <a:rPr lang="ru-RU" sz="1200" spc="-15">
                          <a:effectLst/>
                        </a:rPr>
                        <a:t>— научный. Используется для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представления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очень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маленьких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или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очень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больших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чисел.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Разделитель целой и дробной частей числа задается в на-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стройках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операционной</a:t>
                      </a:r>
                      <a:r>
                        <a:rPr lang="ru-RU" sz="1200" spc="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системы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5,50528+E004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1794">
                <a:tc>
                  <a:txBody>
                    <a:bodyPr/>
                    <a:lstStyle/>
                    <a:p>
                      <a:pPr marL="255270" marR="245745" algn="ctr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f,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F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96000"/>
                        </a:lnSpc>
                        <a:spcBef>
                          <a:spcPts val="35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</a:rPr>
                        <a:t>Fixed</a:t>
                      </a:r>
                      <a:r>
                        <a:rPr lang="ru-RU" sz="1200" spc="-310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—</a:t>
                      </a:r>
                      <a:r>
                        <a:rPr lang="ru-RU" sz="1200" spc="-80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число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с</a:t>
                      </a:r>
                      <a:r>
                        <a:rPr lang="ru-RU" sz="1200" spc="1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фиксированной</a:t>
                      </a:r>
                      <a:r>
                        <a:rPr lang="ru-RU" sz="1200" spc="1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точкой.</a:t>
                      </a:r>
                      <a:r>
                        <a:rPr lang="ru-RU" sz="1200" spc="1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Используется</a:t>
                      </a:r>
                      <a:r>
                        <a:rPr lang="ru-RU" sz="1200" spc="1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для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представления дробных чисел. Количество цифр дробной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части, способ отображения отрицательных чисел опреде-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ляют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соответствующие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настройки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операционной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системы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055,28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7324">
                <a:tc>
                  <a:txBody>
                    <a:bodyPr/>
                    <a:lstStyle/>
                    <a:p>
                      <a:pPr marL="255270" marR="24574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n,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N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97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</a:rPr>
                        <a:t>Number </a:t>
                      </a:r>
                      <a:r>
                        <a:rPr lang="ru-RU" sz="1200" spc="-5">
                          <a:effectLst/>
                        </a:rPr>
                        <a:t>— числовой. Используется для представления</a:t>
                      </a:r>
                      <a:r>
                        <a:rPr lang="ru-RU" sz="1200">
                          <a:effectLst/>
                        </a:rPr>
                        <a:t> дробных чисел. Количество цифр дробной части, символ-</a:t>
                      </a:r>
                      <a:r>
                        <a:rPr lang="ru-RU" sz="1200" spc="-2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разделитель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групп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разрядов,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способ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отображения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отрица-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тельных чисел определяют соответствующие настройки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операционной</a:t>
                      </a:r>
                      <a:r>
                        <a:rPr lang="ru-RU" sz="1200" spc="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системы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055,28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7866">
                <a:tc>
                  <a:txBody>
                    <a:bodyPr/>
                    <a:lstStyle/>
                    <a:p>
                      <a:pPr marL="255270" marR="24574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g,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G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93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</a:rPr>
                        <a:t>General</a:t>
                      </a:r>
                      <a:r>
                        <a:rPr lang="ru-RU" sz="1200" spc="-300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—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универсальный</a:t>
                      </a:r>
                      <a:r>
                        <a:rPr lang="ru-RU" sz="1200" spc="2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формат.</a:t>
                      </a:r>
                      <a:r>
                        <a:rPr lang="ru-RU" sz="1200" spc="2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Похож</a:t>
                      </a:r>
                      <a:r>
                        <a:rPr lang="ru-RU" sz="1200" spc="1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на</a:t>
                      </a:r>
                      <a:r>
                        <a:rPr lang="ru-RU" sz="1200" spc="2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Number,</a:t>
                      </a:r>
                      <a:r>
                        <a:rPr lang="ru-RU" sz="1200" spc="2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но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разряды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не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разделены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группы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55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055,275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548">
                <a:tc>
                  <a:txBody>
                    <a:bodyPr/>
                    <a:lstStyle/>
                    <a:p>
                      <a:pPr marL="255270" marR="245745" algn="ctr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r,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R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96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spc="-10">
                          <a:effectLst/>
                        </a:rPr>
                        <a:t>Roundtrip</a:t>
                      </a:r>
                      <a:r>
                        <a:rPr lang="ru-RU" sz="1200" spc="-31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—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без</a:t>
                      </a:r>
                      <a:r>
                        <a:rPr lang="ru-RU" sz="1200" spc="2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округления.</a:t>
                      </a:r>
                      <a:r>
                        <a:rPr lang="ru-RU" sz="1200" spc="2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В</a:t>
                      </a:r>
                      <a:r>
                        <a:rPr lang="ru-RU" sz="1200" spc="1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отличие</a:t>
                      </a:r>
                      <a:r>
                        <a:rPr lang="ru-RU" sz="1200" spc="1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от</a:t>
                      </a:r>
                      <a:r>
                        <a:rPr lang="ru-RU" sz="1200" spc="1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формата</a:t>
                      </a:r>
                      <a:r>
                        <a:rPr lang="ru-RU" sz="1200" spc="2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N,</a:t>
                      </a:r>
                      <a:r>
                        <a:rPr lang="ru-RU" sz="1200" spc="2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этот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формат не выполняет округления (количество цифр дроб-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ной</a:t>
                      </a:r>
                      <a:r>
                        <a:rPr lang="ru-RU" sz="1200" spc="-2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части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зависит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</a:t>
                      </a:r>
                      <a:r>
                        <a:rPr lang="ru-RU" sz="1200" spc="-2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значения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числа)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640"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055,2775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582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907867" cy="1704975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/>
              <a:t>Основными элементами проекта являются:</a:t>
            </a:r>
          </a:p>
          <a:p>
            <a:pPr lvl="0"/>
            <a:r>
              <a:rPr lang="ru-RU" dirty="0"/>
              <a:t>главный модуль приложения (</a:t>
            </a:r>
            <a:r>
              <a:rPr lang="ru-RU" dirty="0" err="1"/>
              <a:t>cpp</a:t>
            </a:r>
            <a:r>
              <a:rPr lang="ru-RU" dirty="0"/>
              <a:t>-файл);</a:t>
            </a:r>
          </a:p>
          <a:p>
            <a:pPr lvl="0"/>
            <a:r>
              <a:rPr lang="ru-RU" dirty="0"/>
              <a:t>модуль формы (h-файл).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72</a:t>
            </a:fld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9160933" y="1862667"/>
            <a:ext cx="2001838" cy="2951163"/>
            <a:chOff x="0" y="0"/>
            <a:chExt cx="3152" cy="4648"/>
          </a:xfrm>
        </p:grpSpPr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" y="10"/>
              <a:ext cx="3122" cy="4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2"/>
            <p:cNvSpPr>
              <a:spLocks/>
            </p:cNvSpPr>
            <p:nvPr/>
          </p:nvSpPr>
          <p:spPr bwMode="auto">
            <a:xfrm>
              <a:off x="0" y="0"/>
              <a:ext cx="3152" cy="4648"/>
            </a:xfrm>
            <a:custGeom>
              <a:avLst/>
              <a:gdLst>
                <a:gd name="T0" fmla="*/ 3152 w 3152"/>
                <a:gd name="T1" fmla="*/ 0 h 4648"/>
                <a:gd name="T2" fmla="*/ 3142 w 3152"/>
                <a:gd name="T3" fmla="*/ 0 h 4648"/>
                <a:gd name="T4" fmla="*/ 3142 w 3152"/>
                <a:gd name="T5" fmla="*/ 10 h 4648"/>
                <a:gd name="T6" fmla="*/ 3142 w 3152"/>
                <a:gd name="T7" fmla="*/ 4638 h 4648"/>
                <a:gd name="T8" fmla="*/ 10 w 3152"/>
                <a:gd name="T9" fmla="*/ 4638 h 4648"/>
                <a:gd name="T10" fmla="*/ 10 w 3152"/>
                <a:gd name="T11" fmla="*/ 10 h 4648"/>
                <a:gd name="T12" fmla="*/ 3142 w 3152"/>
                <a:gd name="T13" fmla="*/ 10 h 4648"/>
                <a:gd name="T14" fmla="*/ 3142 w 3152"/>
                <a:gd name="T15" fmla="*/ 0 h 4648"/>
                <a:gd name="T16" fmla="*/ 10 w 3152"/>
                <a:gd name="T17" fmla="*/ 0 h 4648"/>
                <a:gd name="T18" fmla="*/ 0 w 3152"/>
                <a:gd name="T19" fmla="*/ 0 h 4648"/>
                <a:gd name="T20" fmla="*/ 0 w 3152"/>
                <a:gd name="T21" fmla="*/ 10 h 4648"/>
                <a:gd name="T22" fmla="*/ 0 w 3152"/>
                <a:gd name="T23" fmla="*/ 4638 h 4648"/>
                <a:gd name="T24" fmla="*/ 0 w 3152"/>
                <a:gd name="T25" fmla="*/ 4647 h 4648"/>
                <a:gd name="T26" fmla="*/ 10 w 3152"/>
                <a:gd name="T27" fmla="*/ 4647 h 4648"/>
                <a:gd name="T28" fmla="*/ 3142 w 3152"/>
                <a:gd name="T29" fmla="*/ 4647 h 4648"/>
                <a:gd name="T30" fmla="*/ 3152 w 3152"/>
                <a:gd name="T31" fmla="*/ 4647 h 4648"/>
                <a:gd name="T32" fmla="*/ 3152 w 3152"/>
                <a:gd name="T33" fmla="*/ 4638 h 4648"/>
                <a:gd name="T34" fmla="*/ 3152 w 3152"/>
                <a:gd name="T35" fmla="*/ 10 h 4648"/>
                <a:gd name="T36" fmla="*/ 3152 w 3152"/>
                <a:gd name="T37" fmla="*/ 0 h 4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52" h="4648">
                  <a:moveTo>
                    <a:pt x="3152" y="0"/>
                  </a:moveTo>
                  <a:lnTo>
                    <a:pt x="3142" y="0"/>
                  </a:lnTo>
                  <a:lnTo>
                    <a:pt x="3142" y="10"/>
                  </a:lnTo>
                  <a:lnTo>
                    <a:pt x="3142" y="4638"/>
                  </a:lnTo>
                  <a:lnTo>
                    <a:pt x="10" y="4638"/>
                  </a:lnTo>
                  <a:lnTo>
                    <a:pt x="10" y="10"/>
                  </a:lnTo>
                  <a:lnTo>
                    <a:pt x="3142" y="10"/>
                  </a:lnTo>
                  <a:lnTo>
                    <a:pt x="3142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4638"/>
                  </a:lnTo>
                  <a:lnTo>
                    <a:pt x="0" y="4647"/>
                  </a:lnTo>
                  <a:lnTo>
                    <a:pt x="10" y="4647"/>
                  </a:lnTo>
                  <a:lnTo>
                    <a:pt x="3142" y="4647"/>
                  </a:lnTo>
                  <a:lnTo>
                    <a:pt x="3152" y="4647"/>
                  </a:lnTo>
                  <a:lnTo>
                    <a:pt x="3152" y="4638"/>
                  </a:lnTo>
                  <a:lnTo>
                    <a:pt x="3152" y="10"/>
                  </a:lnTo>
                  <a:lnTo>
                    <a:pt x="3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453901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273" y="4888"/>
            <a:ext cx="10515600" cy="1325563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273" y="1467059"/>
            <a:ext cx="5774108" cy="503436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/>
              <a:t>private</a:t>
            </a:r>
            <a:r>
              <a:rPr lang="en-US" sz="1600" dirty="0"/>
              <a:t>: System::Void textBox1_KeyPress(System::Object^ sender, System::Windows::Forms::</a:t>
            </a:r>
            <a:r>
              <a:rPr lang="en-US" sz="1600" dirty="0" err="1"/>
              <a:t>KeyPressEventArgs</a:t>
            </a:r>
            <a:r>
              <a:rPr lang="en-US" sz="1600" dirty="0"/>
              <a:t>^ e)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{</a:t>
            </a:r>
            <a:endParaRPr lang="ru-RU" sz="1600" dirty="0"/>
          </a:p>
          <a:p>
            <a:pPr marL="0" indent="0">
              <a:buNone/>
            </a:pPr>
            <a:r>
              <a:rPr lang="en-US" sz="1600" b="1" dirty="0"/>
              <a:t>if </a:t>
            </a:r>
            <a:r>
              <a:rPr lang="en-US" sz="1600" dirty="0"/>
              <a:t>((e-&gt;</a:t>
            </a:r>
            <a:r>
              <a:rPr lang="en-US" sz="1600" dirty="0" err="1"/>
              <a:t>KeyChar</a:t>
            </a:r>
            <a:r>
              <a:rPr lang="en-US" sz="1600" dirty="0"/>
              <a:t> &gt;= '0') &amp;&amp; (e-&gt;</a:t>
            </a:r>
            <a:r>
              <a:rPr lang="en-US" sz="1600" dirty="0" err="1"/>
              <a:t>KeyChar</a:t>
            </a:r>
            <a:r>
              <a:rPr lang="en-US" sz="1600" dirty="0"/>
              <a:t> &lt;= '9'))</a:t>
            </a:r>
            <a:r>
              <a:rPr lang="ru-RU" sz="1600" dirty="0"/>
              <a:t> </a:t>
            </a:r>
            <a:r>
              <a:rPr lang="ru-RU" sz="1600" b="1" dirty="0" err="1"/>
              <a:t>return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 </a:t>
            </a:r>
            <a:r>
              <a:rPr lang="ru-RU" sz="1600" i="1" dirty="0"/>
              <a:t>// "Правильный" десятичный разделитель — запятая.</a:t>
            </a:r>
            <a:endParaRPr lang="ru-RU" sz="1600" dirty="0"/>
          </a:p>
          <a:p>
            <a:pPr marL="0" indent="0">
              <a:buNone/>
            </a:pPr>
            <a:r>
              <a:rPr lang="ru-RU" sz="1600" b="1" dirty="0" err="1"/>
              <a:t>if</a:t>
            </a:r>
            <a:r>
              <a:rPr lang="ru-RU" sz="1600" b="1" dirty="0"/>
              <a:t> </a:t>
            </a:r>
            <a:r>
              <a:rPr lang="ru-RU" sz="1600" dirty="0"/>
              <a:t>(e-&gt;</a:t>
            </a:r>
            <a:r>
              <a:rPr lang="ru-RU" sz="1600" dirty="0" err="1"/>
              <a:t>KeyChar</a:t>
            </a:r>
            <a:r>
              <a:rPr lang="ru-RU" sz="1600" dirty="0"/>
              <a:t> == '.') e-&gt;</a:t>
            </a:r>
            <a:r>
              <a:rPr lang="ru-RU" sz="1600" dirty="0" err="1"/>
              <a:t>KeyChar</a:t>
            </a:r>
            <a:r>
              <a:rPr lang="ru-RU" sz="1600" dirty="0"/>
              <a:t> = ',';</a:t>
            </a:r>
          </a:p>
          <a:p>
            <a:pPr marL="0" indent="0">
              <a:buNone/>
            </a:pPr>
            <a:r>
              <a:rPr lang="en-US" sz="1600" b="1" dirty="0"/>
              <a:t>if </a:t>
            </a:r>
            <a:r>
              <a:rPr lang="en-US" sz="1600" dirty="0"/>
              <a:t>(e-&gt;</a:t>
            </a:r>
            <a:r>
              <a:rPr lang="en-US" sz="1600" dirty="0" err="1"/>
              <a:t>KeyChar</a:t>
            </a:r>
            <a:r>
              <a:rPr lang="en-US" sz="1600" dirty="0"/>
              <a:t> == ',')</a:t>
            </a:r>
            <a:r>
              <a:rPr lang="ru-RU" sz="1600" dirty="0"/>
              <a:t> {</a:t>
            </a:r>
          </a:p>
          <a:p>
            <a:pPr marL="0" indent="0">
              <a:buNone/>
            </a:pPr>
            <a:r>
              <a:rPr lang="ru-RU" sz="1600" i="1" dirty="0"/>
              <a:t>// Проверим, может быть, запятая уже есть в поле редактирования</a:t>
            </a:r>
            <a:endParaRPr lang="ru-RU" sz="1600" dirty="0"/>
          </a:p>
          <a:p>
            <a:pPr marL="0" indent="0">
              <a:buNone/>
            </a:pPr>
            <a:r>
              <a:rPr lang="en-US" sz="1600" b="1" dirty="0"/>
              <a:t>if </a:t>
            </a:r>
            <a:r>
              <a:rPr lang="en-US" sz="1600" dirty="0"/>
              <a:t>((textBox1-&gt;Text-&gt;</a:t>
            </a:r>
            <a:r>
              <a:rPr lang="en-US" sz="1600" dirty="0" err="1"/>
              <a:t>IndexOf</a:t>
            </a:r>
            <a:r>
              <a:rPr lang="en-US" sz="1600" dirty="0"/>
              <a:t>(',') != -1) || (textBox1-&gt;Text-&gt;Length == 0))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{</a:t>
            </a:r>
          </a:p>
          <a:p>
            <a:pPr marL="0" indent="0">
              <a:buNone/>
            </a:pPr>
            <a:r>
              <a:rPr lang="ru-RU" sz="1600" i="1" dirty="0"/>
              <a:t>// Запретить ввод еще одной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e-&gt;Handled = </a:t>
            </a:r>
            <a:r>
              <a:rPr lang="en-US" sz="1600" b="1" dirty="0"/>
              <a:t>true</a:t>
            </a:r>
            <a:r>
              <a:rPr lang="en-US" sz="1600" dirty="0"/>
              <a:t>;</a:t>
            </a:r>
            <a:r>
              <a:rPr lang="ru-RU" sz="1600" dirty="0"/>
              <a:t> </a:t>
            </a:r>
            <a:r>
              <a:rPr lang="en-US" sz="1600" dirty="0"/>
              <a:t>}</a:t>
            </a:r>
            <a:endParaRPr lang="ru-RU" sz="1600" dirty="0"/>
          </a:p>
          <a:p>
            <a:pPr marL="0" indent="0">
              <a:buNone/>
            </a:pPr>
            <a:r>
              <a:rPr lang="en-US" sz="1600" b="1" dirty="0"/>
              <a:t>return</a:t>
            </a:r>
            <a:r>
              <a:rPr lang="en-US" sz="1600" dirty="0"/>
              <a:t>;</a:t>
            </a:r>
            <a:r>
              <a:rPr lang="ru-RU" sz="1600" dirty="0"/>
              <a:t> </a:t>
            </a:r>
            <a:r>
              <a:rPr lang="en-US" sz="1600" dirty="0"/>
              <a:t>}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73</a:t>
            </a:fld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6252596" y="1838711"/>
            <a:ext cx="5774108" cy="3098721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/>
              <a:t>{</a:t>
            </a:r>
          </a:p>
          <a:p>
            <a:r>
              <a:rPr lang="en-US" sz="1600" dirty="0"/>
              <a:t>if (e-&gt;</a:t>
            </a:r>
            <a:r>
              <a:rPr lang="en-US" sz="1600" dirty="0" err="1"/>
              <a:t>KeyChar</a:t>
            </a:r>
            <a:r>
              <a:rPr lang="en-US" sz="1600" dirty="0"/>
              <a:t> == (char)Keys::Enter)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// </a:t>
            </a:r>
            <a:r>
              <a:rPr lang="ru-RU" sz="1600" dirty="0"/>
              <a:t>Нажата клавиша &lt;</a:t>
            </a:r>
            <a:r>
              <a:rPr lang="en-US" sz="1600" dirty="0"/>
              <a:t>Enter&gt;.</a:t>
            </a:r>
            <a:r>
              <a:rPr lang="ru-RU" sz="1600" dirty="0"/>
              <a:t>Переместить курсор в поле Срок</a:t>
            </a:r>
          </a:p>
          <a:p>
            <a:r>
              <a:rPr lang="en-US" sz="1600" dirty="0"/>
              <a:t>textBox2-&gt;Focus();</a:t>
            </a:r>
          </a:p>
          <a:p>
            <a:r>
              <a:rPr lang="en-US" sz="1600" dirty="0"/>
              <a:t>}</a:t>
            </a:r>
          </a:p>
          <a:p>
            <a:r>
              <a:rPr lang="en-US" sz="1600" dirty="0"/>
              <a:t>return;</a:t>
            </a:r>
          </a:p>
          <a:p>
            <a:r>
              <a:rPr lang="en-US" sz="1600" dirty="0"/>
              <a:t>}</a:t>
            </a:r>
          </a:p>
          <a:p>
            <a:r>
              <a:rPr lang="en-US" sz="1600" dirty="0"/>
              <a:t>// </a:t>
            </a:r>
            <a:r>
              <a:rPr lang="ru-RU" sz="1600" dirty="0"/>
              <a:t>остальные символы запрещены</a:t>
            </a:r>
          </a:p>
          <a:p>
            <a:r>
              <a:rPr lang="en-US" sz="1600" dirty="0"/>
              <a:t>e-&gt;Handled = true;</a:t>
            </a:r>
          </a:p>
          <a:p>
            <a:r>
              <a:rPr lang="en-US" sz="16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031586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3" y="136525"/>
            <a:ext cx="10515600" cy="1325563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3" y="1630892"/>
            <a:ext cx="11125200" cy="4822444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private</a:t>
            </a:r>
            <a:r>
              <a:rPr lang="en-US" sz="1600" dirty="0"/>
              <a:t>: System::Void textBox2_KeyPress(System::Object^ sender, </a:t>
            </a:r>
            <a:r>
              <a:rPr lang="ru-RU" sz="1600" dirty="0"/>
              <a:t> </a:t>
            </a:r>
            <a:r>
              <a:rPr lang="en-US" sz="1600" dirty="0"/>
              <a:t>System::Windows::Forms::</a:t>
            </a:r>
            <a:r>
              <a:rPr lang="en-US" sz="1600" dirty="0" err="1"/>
              <a:t>KeyPressEventArgs</a:t>
            </a:r>
            <a:r>
              <a:rPr lang="en-US" sz="1600" dirty="0"/>
              <a:t>^ e)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{</a:t>
            </a:r>
            <a:r>
              <a:rPr lang="en-US" sz="1600" dirty="0"/>
              <a:t> </a:t>
            </a:r>
            <a:r>
              <a:rPr lang="ru-RU" sz="1600" i="1" dirty="0"/>
              <a:t>// в поле Срок можно ввести только целое число</a:t>
            </a:r>
            <a:endParaRPr lang="ru-RU" sz="1600" dirty="0"/>
          </a:p>
          <a:p>
            <a:pPr marL="0" indent="0">
              <a:buNone/>
            </a:pPr>
            <a:r>
              <a:rPr lang="en-US" sz="1600" b="1" dirty="0"/>
              <a:t>if </a:t>
            </a:r>
            <a:r>
              <a:rPr lang="en-US" sz="1600" dirty="0"/>
              <a:t>((e-&gt;</a:t>
            </a:r>
            <a:r>
              <a:rPr lang="en-US" sz="1600" dirty="0" err="1"/>
              <a:t>KeyChar</a:t>
            </a:r>
            <a:r>
              <a:rPr lang="en-US" sz="1600" dirty="0"/>
              <a:t> &gt;= '0') &amp;&amp; (e-&gt;</a:t>
            </a:r>
            <a:r>
              <a:rPr lang="en-US" sz="1600" dirty="0" err="1"/>
              <a:t>KeyChar</a:t>
            </a:r>
            <a:r>
              <a:rPr lang="en-US" sz="1600" dirty="0"/>
              <a:t> &lt;= '9'))</a:t>
            </a:r>
            <a:endParaRPr lang="ru-RU" sz="1600" dirty="0"/>
          </a:p>
          <a:p>
            <a:pPr marL="0" indent="0">
              <a:buNone/>
            </a:pPr>
            <a:r>
              <a:rPr lang="en-US" sz="1600" i="1" dirty="0"/>
              <a:t>// </a:t>
            </a:r>
            <a:r>
              <a:rPr lang="ru-RU" sz="1600" i="1" dirty="0"/>
              <a:t>цифра</a:t>
            </a:r>
            <a:endParaRPr lang="ru-RU" sz="1600" dirty="0"/>
          </a:p>
          <a:p>
            <a:pPr marL="0" indent="0">
              <a:buNone/>
            </a:pPr>
            <a:r>
              <a:rPr lang="en-US" sz="1600" b="1" dirty="0"/>
              <a:t>return</a:t>
            </a:r>
            <a:r>
              <a:rPr lang="en-US" sz="1600" dirty="0"/>
              <a:t>;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r>
              <a:rPr lang="en-US" sz="1600" b="1" dirty="0"/>
              <a:t>if </a:t>
            </a:r>
            <a:r>
              <a:rPr lang="en-US" sz="1600" dirty="0"/>
              <a:t>(Char::</a:t>
            </a:r>
            <a:r>
              <a:rPr lang="en-US" sz="1600" dirty="0" err="1"/>
              <a:t>IsControl</a:t>
            </a:r>
            <a:r>
              <a:rPr lang="en-US" sz="1600" dirty="0"/>
              <a:t>(e-&gt;</a:t>
            </a:r>
            <a:r>
              <a:rPr lang="en-US" sz="1600" dirty="0" err="1"/>
              <a:t>KeyChar</a:t>
            </a:r>
            <a:r>
              <a:rPr lang="en-US" sz="1600" dirty="0"/>
              <a:t>))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{</a:t>
            </a:r>
            <a:endParaRPr lang="ru-RU" sz="1600" dirty="0"/>
          </a:p>
          <a:p>
            <a:pPr marL="0" indent="0">
              <a:buNone/>
            </a:pPr>
            <a:r>
              <a:rPr lang="en-US" sz="1600" b="1" dirty="0"/>
              <a:t>if </a:t>
            </a:r>
            <a:r>
              <a:rPr lang="en-US" sz="1600" dirty="0"/>
              <a:t>(e-&gt;</a:t>
            </a:r>
            <a:r>
              <a:rPr lang="en-US" sz="1600" dirty="0" err="1"/>
              <a:t>KeyChar</a:t>
            </a:r>
            <a:r>
              <a:rPr lang="en-US" sz="1600" dirty="0"/>
              <a:t> == (char)Keys::Enter)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{</a:t>
            </a:r>
            <a:r>
              <a:rPr lang="en-US" sz="1600" dirty="0"/>
              <a:t> </a:t>
            </a:r>
            <a:r>
              <a:rPr lang="ru-RU" sz="1600" i="1" dirty="0"/>
              <a:t>// Нажата клавиша &lt;</a:t>
            </a:r>
            <a:r>
              <a:rPr lang="ru-RU" sz="1600" i="1" dirty="0" err="1"/>
              <a:t>Enter</a:t>
            </a:r>
            <a:r>
              <a:rPr lang="ru-RU" sz="1600" i="1" dirty="0"/>
              <a:t>&gt;. Переместить фокус на кнопку Расчет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button1-&gt;</a:t>
            </a:r>
            <a:r>
              <a:rPr lang="ru-RU" sz="1600" dirty="0" err="1"/>
              <a:t>Focus</a:t>
            </a:r>
            <a:r>
              <a:rPr lang="ru-RU" sz="1600" dirty="0"/>
              <a:t>();}</a:t>
            </a:r>
          </a:p>
          <a:p>
            <a:pPr marL="0" indent="0">
              <a:buNone/>
            </a:pPr>
            <a:r>
              <a:rPr lang="ru-RU" sz="1600" b="1" dirty="0" err="1"/>
              <a:t>return</a:t>
            </a:r>
            <a:r>
              <a:rPr lang="ru-RU" sz="1600" dirty="0"/>
              <a:t>;}</a:t>
            </a:r>
          </a:p>
          <a:p>
            <a:pPr marL="0" indent="0">
              <a:buNone/>
            </a:pPr>
            <a:r>
              <a:rPr lang="ru-RU" sz="1600" i="1" dirty="0"/>
              <a:t>// остальные символы запрещены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e-&gt;</a:t>
            </a:r>
            <a:r>
              <a:rPr lang="ru-RU" sz="1600" dirty="0" err="1"/>
              <a:t>Handled</a:t>
            </a:r>
            <a:r>
              <a:rPr lang="ru-RU" sz="1600" dirty="0"/>
              <a:t> = </a:t>
            </a:r>
            <a:r>
              <a:rPr lang="ru-RU" sz="1600" b="1" dirty="0" err="1"/>
              <a:t>true</a:t>
            </a:r>
            <a:r>
              <a:rPr lang="ru-RU" sz="1600" dirty="0"/>
              <a:t>;</a:t>
            </a:r>
            <a:r>
              <a:rPr lang="en-US" sz="1600" dirty="0"/>
              <a:t> </a:t>
            </a:r>
            <a:r>
              <a:rPr lang="ru-RU" sz="1600" dirty="0"/>
              <a:t>}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51467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b="1" dirty="0"/>
              <a:t>private</a:t>
            </a:r>
            <a:r>
              <a:rPr lang="en-US" sz="1600" dirty="0"/>
              <a:t>: System::Void textBox1_TextChanged(System::Object^ sender,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System::</a:t>
            </a:r>
            <a:r>
              <a:rPr lang="en-US" sz="1600" dirty="0" err="1"/>
              <a:t>EventArgs</a:t>
            </a:r>
            <a:r>
              <a:rPr lang="en-US" sz="1600" dirty="0"/>
              <a:t>^ e)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{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label3-&gt;Text = ""; </a:t>
            </a:r>
            <a:r>
              <a:rPr lang="en-US" sz="1600" i="1" dirty="0"/>
              <a:t>// </a:t>
            </a:r>
            <a:r>
              <a:rPr lang="ru-RU" sz="1600" i="1" dirty="0"/>
              <a:t>очистить поле отображения результата расчета</a:t>
            </a:r>
            <a:endParaRPr lang="ru-RU" sz="1600" dirty="0"/>
          </a:p>
          <a:p>
            <a:pPr marL="0" indent="0">
              <a:buNone/>
            </a:pPr>
            <a:r>
              <a:rPr lang="en-US" sz="1600" i="1" dirty="0"/>
              <a:t> </a:t>
            </a:r>
            <a:endParaRPr lang="ru-RU" sz="1600" dirty="0"/>
          </a:p>
          <a:p>
            <a:pPr marL="0" indent="0">
              <a:buNone/>
            </a:pPr>
            <a:r>
              <a:rPr lang="en-US" sz="1600" b="1" dirty="0"/>
              <a:t>if </a:t>
            </a:r>
            <a:r>
              <a:rPr lang="en-US" sz="1600" dirty="0"/>
              <a:t>((textBox1-&gt;Text-&gt;Length == 0) || (textBox2-&gt;Text-&gt;Length == 0))</a:t>
            </a:r>
            <a:endParaRPr lang="ru-RU" sz="1600" dirty="0"/>
          </a:p>
          <a:p>
            <a:pPr marL="0" indent="0">
              <a:buNone/>
            </a:pPr>
            <a:r>
              <a:rPr lang="ru-RU" sz="1600" i="1" dirty="0"/>
              <a:t>// В поле редактирования нет данных.</a:t>
            </a:r>
            <a:endParaRPr lang="ru-RU" sz="1600" dirty="0"/>
          </a:p>
          <a:p>
            <a:pPr marL="0" indent="0">
              <a:buNone/>
            </a:pPr>
            <a:r>
              <a:rPr lang="ru-RU" sz="1600" i="1" dirty="0"/>
              <a:t>// Сделать кнопку Расчет недоступной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button1-&gt;</a:t>
            </a:r>
            <a:r>
              <a:rPr lang="ru-RU" sz="1600" dirty="0" err="1"/>
              <a:t>Enabled</a:t>
            </a:r>
            <a:r>
              <a:rPr lang="ru-RU" sz="1600" dirty="0"/>
              <a:t> = </a:t>
            </a:r>
            <a:r>
              <a:rPr lang="ru-RU" sz="1600" b="1" dirty="0" err="1"/>
              <a:t>false</a:t>
            </a:r>
            <a:r>
              <a:rPr lang="ru-RU" sz="1600" dirty="0"/>
              <a:t>; </a:t>
            </a:r>
            <a:r>
              <a:rPr lang="ru-RU" sz="1600" b="1" dirty="0" err="1"/>
              <a:t>else</a:t>
            </a:r>
            <a:endParaRPr lang="ru-RU" sz="1600" dirty="0"/>
          </a:p>
          <a:p>
            <a:pPr marL="0" indent="0">
              <a:buNone/>
            </a:pPr>
            <a:r>
              <a:rPr lang="ru-RU" sz="1600" i="1" dirty="0"/>
              <a:t>// Сделать кнопку Расчет доступной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button1-&gt;</a:t>
            </a:r>
            <a:r>
              <a:rPr lang="ru-RU" sz="1600" dirty="0" err="1"/>
              <a:t>Enabled</a:t>
            </a:r>
            <a:r>
              <a:rPr lang="ru-RU" sz="1600" dirty="0"/>
              <a:t> = </a:t>
            </a:r>
            <a:r>
              <a:rPr lang="ru-RU" sz="1600" b="1" dirty="0" err="1"/>
              <a:t>true</a:t>
            </a:r>
            <a:r>
              <a:rPr lang="ru-RU" sz="1600" dirty="0"/>
              <a:t>;</a:t>
            </a:r>
          </a:p>
          <a:p>
            <a:pPr marL="0" indent="0">
              <a:buNone/>
            </a:pPr>
            <a:r>
              <a:rPr lang="ru-RU" sz="1600" dirty="0"/>
              <a:t>}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369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63" y="83025"/>
            <a:ext cx="10515600" cy="1325563"/>
          </a:xfrm>
        </p:spPr>
        <p:txBody>
          <a:bodyPr/>
          <a:lstStyle/>
          <a:p>
            <a:r>
              <a:rPr lang="ru-RU" dirty="0"/>
              <a:t>Ошибки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844890"/>
              </p:ext>
            </p:extLst>
          </p:nvPr>
        </p:nvGraphicFramePr>
        <p:xfrm>
          <a:off x="456363" y="1710051"/>
          <a:ext cx="10866544" cy="24553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8053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612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36725">
                <a:tc>
                  <a:txBody>
                    <a:bodyPr/>
                    <a:lstStyle/>
                    <a:p>
                      <a:pPr marL="6794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Сообщение</a:t>
                      </a:r>
                      <a:r>
                        <a:rPr lang="ru-RU" sz="1200" b="1" spc="-3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компилятора</a:t>
                      </a:r>
                      <a:endParaRPr lang="ru-RU" sz="2000" b="1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Вероятная</a:t>
                      </a:r>
                      <a:r>
                        <a:rPr lang="ru-RU" sz="1200" b="1" spc="-15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причина</a:t>
                      </a:r>
                      <a:r>
                        <a:rPr lang="ru-RU" sz="1200" b="1" spc="-10" dirty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ошибки</a:t>
                      </a:r>
                      <a:endParaRPr lang="ru-RU" sz="2000" b="1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9518">
                <a:tc>
                  <a:txBody>
                    <a:bodyPr/>
                    <a:lstStyle/>
                    <a:p>
                      <a:pPr marL="67945">
                        <a:lnSpc>
                          <a:spcPts val="930"/>
                        </a:lnSpc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</a:rPr>
                        <a:t>undeclared</a:t>
                      </a:r>
                      <a:r>
                        <a:rPr lang="ru-RU" sz="1200" spc="-90">
                          <a:effectLst/>
                        </a:rPr>
                        <a:t> </a:t>
                      </a:r>
                      <a:r>
                        <a:rPr lang="ru-RU" sz="1200" spc="-35">
                          <a:effectLst/>
                        </a:rPr>
                        <a:t>identifier</a:t>
                      </a:r>
                      <a:endParaRPr lang="ru-RU" sz="2000">
                        <a:effectLst/>
                      </a:endParaRPr>
                    </a:p>
                    <a:p>
                      <a:pPr marL="67945">
                        <a:lnSpc>
                          <a:spcPts val="93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(Необъявленный</a:t>
                      </a:r>
                      <a:r>
                        <a:rPr lang="ru-RU" sz="1200" spc="-5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идентификатор)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Переменная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не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объявлена.</a:t>
                      </a:r>
                      <a:endParaRPr lang="ru-RU" sz="2000" dirty="0">
                        <a:effectLst/>
                      </a:endParaRPr>
                    </a:p>
                    <a:p>
                      <a:pPr marL="71120" marR="74930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Ошибка при записи имени переменной. Напри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мер,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объявлена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переменная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sum</a:t>
                      </a:r>
                      <a:r>
                        <a:rPr lang="ru-RU" sz="1200" dirty="0">
                          <a:effectLst/>
                        </a:rPr>
                        <a:t>,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а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-3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тексте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про</a:t>
                      </a:r>
                      <a:r>
                        <a:rPr lang="ru-RU" sz="1200" spc="-2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граммы написано:</a:t>
                      </a:r>
                      <a:r>
                        <a:rPr lang="ru-RU" sz="1200" spc="15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Sum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161">
                <a:tc>
                  <a:txBody>
                    <a:bodyPr/>
                    <a:lstStyle/>
                    <a:p>
                      <a:pPr marL="67945" marR="251460">
                        <a:lnSpc>
                          <a:spcPct val="96000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200" spc="-40">
                          <a:effectLst/>
                        </a:rPr>
                        <a:t>missing</a:t>
                      </a:r>
                      <a:r>
                        <a:rPr lang="ru-RU" sz="1200" spc="-70">
                          <a:effectLst/>
                        </a:rPr>
                        <a:t> </a:t>
                      </a:r>
                      <a:r>
                        <a:rPr lang="ru-RU" sz="1200" spc="-35">
                          <a:effectLst/>
                        </a:rPr>
                        <a:t>';'</a:t>
                      </a:r>
                      <a:r>
                        <a:rPr lang="ru-RU" sz="1200" spc="-80">
                          <a:effectLst/>
                        </a:rPr>
                        <a:t> </a:t>
                      </a:r>
                      <a:r>
                        <a:rPr lang="ru-RU" sz="1200" spc="-35">
                          <a:effectLst/>
                        </a:rPr>
                        <a:t>before</a:t>
                      </a:r>
                      <a:r>
                        <a:rPr lang="ru-RU" sz="1200" spc="-65">
                          <a:effectLst/>
                        </a:rPr>
                        <a:t> </a:t>
                      </a:r>
                      <a:r>
                        <a:rPr lang="ru-RU" sz="1200" spc="-35">
                          <a:effectLst/>
                        </a:rPr>
                        <a:t>identifier</a:t>
                      </a:r>
                      <a:r>
                        <a:rPr lang="ru-RU" sz="1200" spc="-50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(Нет символа "точка с запятой"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перед)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marR="122555">
                        <a:lnSpc>
                          <a:spcPct val="98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После инструкции, которая находится пред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идентификатором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(возможно,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конце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предыду</a:t>
                      </a:r>
                      <a:r>
                        <a:rPr lang="ru-RU" sz="1200" spc="-2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щей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строки)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нет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символа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"точка</a:t>
                      </a:r>
                      <a:r>
                        <a:rPr lang="ru-RU" sz="1200" spc="-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</a:t>
                      </a:r>
                      <a:r>
                        <a:rPr lang="ru-RU" sz="1200" spc="-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запятой"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9929">
                <a:tc>
                  <a:txBody>
                    <a:bodyPr/>
                    <a:lstStyle/>
                    <a:p>
                      <a:pPr marL="67945">
                        <a:lnSpc>
                          <a:spcPts val="96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spc="-35">
                          <a:effectLst/>
                        </a:rPr>
                        <a:t>illegal</a:t>
                      </a:r>
                      <a:r>
                        <a:rPr lang="en-US" sz="1200" spc="-80">
                          <a:effectLst/>
                        </a:rPr>
                        <a:t> </a:t>
                      </a:r>
                      <a:r>
                        <a:rPr lang="en-US" sz="1200" spc="-35">
                          <a:effectLst/>
                        </a:rPr>
                        <a:t>else</a:t>
                      </a:r>
                      <a:r>
                        <a:rPr lang="en-US" sz="1200" spc="-90">
                          <a:effectLst/>
                        </a:rPr>
                        <a:t> </a:t>
                      </a:r>
                      <a:r>
                        <a:rPr lang="en-US" sz="1200" spc="-35">
                          <a:effectLst/>
                        </a:rPr>
                        <a:t>without</a:t>
                      </a:r>
                      <a:r>
                        <a:rPr lang="en-US" sz="1200" spc="-95">
                          <a:effectLst/>
                        </a:rPr>
                        <a:t> </a:t>
                      </a:r>
                      <a:r>
                        <a:rPr lang="en-US" sz="1200" spc="-30">
                          <a:effectLst/>
                        </a:rPr>
                        <a:t>matching</a:t>
                      </a:r>
                      <a:r>
                        <a:rPr lang="en-US" sz="1200" spc="-90">
                          <a:effectLst/>
                        </a:rPr>
                        <a:t> </a:t>
                      </a:r>
                      <a:r>
                        <a:rPr lang="en-US" sz="1200" spc="-30">
                          <a:effectLst/>
                        </a:rPr>
                        <a:t>if</a:t>
                      </a:r>
                      <a:endParaRPr lang="ru-RU" sz="2000">
                        <a:effectLst/>
                      </a:endParaRPr>
                    </a:p>
                    <a:p>
                      <a:pPr marL="67945">
                        <a:lnSpc>
                          <a:spcPts val="1035"/>
                        </a:lnSpc>
                        <a:spcAft>
                          <a:spcPts val="0"/>
                        </a:spcAft>
                      </a:pPr>
                      <a:r>
                        <a:rPr lang="en-US" sz="1200" spc="-5">
                          <a:effectLst/>
                        </a:rPr>
                        <a:t>(Else,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не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связанный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if)</a:t>
                      </a:r>
                      <a:endParaRPr lang="ru-RU" sz="20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marR="75565" algn="just">
                        <a:lnSpc>
                          <a:spcPct val="97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Инструкции,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следующие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за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условием,</a:t>
                      </a:r>
                      <a:r>
                        <a:rPr lang="ru-RU" sz="1200" spc="-2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в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инструк</a:t>
                      </a:r>
                      <a:r>
                        <a:rPr lang="ru-RU" sz="1200" spc="-215" dirty="0">
                          <a:effectLst/>
                        </a:rPr>
                        <a:t> </a:t>
                      </a:r>
                      <a:r>
                        <a:rPr lang="ru-RU" sz="1200" spc="-10" dirty="0" err="1">
                          <a:effectLst/>
                        </a:rPr>
                        <a:t>ции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spc="-10" dirty="0" err="1">
                          <a:effectLst/>
                        </a:rPr>
                        <a:t>if</a:t>
                      </a:r>
                      <a:r>
                        <a:rPr lang="ru-RU" sz="1200" spc="-310" dirty="0">
                          <a:effectLst/>
                        </a:rPr>
                        <a:t> </a:t>
                      </a:r>
                      <a:r>
                        <a:rPr lang="ru-RU" sz="1200" spc="-10" dirty="0">
                          <a:effectLst/>
                        </a:rPr>
                        <a:t>не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spc="-10" dirty="0">
                          <a:effectLst/>
                        </a:rPr>
                        <a:t>объединены</a:t>
                      </a:r>
                      <a:r>
                        <a:rPr lang="ru-RU" sz="1200" spc="1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в</a:t>
                      </a:r>
                      <a:r>
                        <a:rPr lang="ru-RU" sz="1200" spc="2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блок</a:t>
                      </a:r>
                      <a:r>
                        <a:rPr lang="ru-RU" sz="1200" spc="1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(нет</a:t>
                      </a:r>
                      <a:r>
                        <a:rPr lang="ru-RU" sz="1200" spc="1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открывающей</a:t>
                      </a:r>
                      <a:r>
                        <a:rPr lang="ru-RU" sz="1200" spc="-21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и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закрывающей</a:t>
                      </a:r>
                      <a:r>
                        <a:rPr lang="ru-RU" sz="1200" spc="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фигурных</a:t>
                      </a:r>
                      <a:r>
                        <a:rPr lang="ru-RU" sz="1200" spc="-15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скобок)</a:t>
                      </a:r>
                      <a:endParaRPr lang="ru-RU" sz="20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76</a:t>
            </a:fld>
            <a:endParaRPr lang="ru-RU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3821641" y="4478865"/>
            <a:ext cx="5356225" cy="1930401"/>
            <a:chOff x="284" y="220"/>
            <a:chExt cx="7382" cy="3037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" y="228"/>
              <a:ext cx="7360" cy="3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3"/>
            <p:cNvSpPr>
              <a:spLocks/>
            </p:cNvSpPr>
            <p:nvPr/>
          </p:nvSpPr>
          <p:spPr bwMode="auto">
            <a:xfrm>
              <a:off x="284" y="219"/>
              <a:ext cx="7382" cy="3037"/>
            </a:xfrm>
            <a:custGeom>
              <a:avLst/>
              <a:gdLst>
                <a:gd name="T0" fmla="+- 0 7656 284"/>
                <a:gd name="T1" fmla="*/ T0 w 7382"/>
                <a:gd name="T2" fmla="+- 0 3246 220"/>
                <a:gd name="T3" fmla="*/ 3246 h 3037"/>
                <a:gd name="T4" fmla="+- 0 294 284"/>
                <a:gd name="T5" fmla="*/ T4 w 7382"/>
                <a:gd name="T6" fmla="+- 0 3246 220"/>
                <a:gd name="T7" fmla="*/ 3246 h 3037"/>
                <a:gd name="T8" fmla="+- 0 284 284"/>
                <a:gd name="T9" fmla="*/ T8 w 7382"/>
                <a:gd name="T10" fmla="+- 0 3246 220"/>
                <a:gd name="T11" fmla="*/ 3246 h 3037"/>
                <a:gd name="T12" fmla="+- 0 284 284"/>
                <a:gd name="T13" fmla="*/ T12 w 7382"/>
                <a:gd name="T14" fmla="+- 0 3256 220"/>
                <a:gd name="T15" fmla="*/ 3256 h 3037"/>
                <a:gd name="T16" fmla="+- 0 294 284"/>
                <a:gd name="T17" fmla="*/ T16 w 7382"/>
                <a:gd name="T18" fmla="+- 0 3256 220"/>
                <a:gd name="T19" fmla="*/ 3256 h 3037"/>
                <a:gd name="T20" fmla="+- 0 7656 284"/>
                <a:gd name="T21" fmla="*/ T20 w 7382"/>
                <a:gd name="T22" fmla="+- 0 3256 220"/>
                <a:gd name="T23" fmla="*/ 3256 h 3037"/>
                <a:gd name="T24" fmla="+- 0 7656 284"/>
                <a:gd name="T25" fmla="*/ T24 w 7382"/>
                <a:gd name="T26" fmla="+- 0 3246 220"/>
                <a:gd name="T27" fmla="*/ 3246 h 3037"/>
                <a:gd name="T28" fmla="+- 0 7656 284"/>
                <a:gd name="T29" fmla="*/ T28 w 7382"/>
                <a:gd name="T30" fmla="+- 0 220 220"/>
                <a:gd name="T31" fmla="*/ 220 h 3037"/>
                <a:gd name="T32" fmla="+- 0 294 284"/>
                <a:gd name="T33" fmla="*/ T32 w 7382"/>
                <a:gd name="T34" fmla="+- 0 220 220"/>
                <a:gd name="T35" fmla="*/ 220 h 3037"/>
                <a:gd name="T36" fmla="+- 0 284 284"/>
                <a:gd name="T37" fmla="*/ T36 w 7382"/>
                <a:gd name="T38" fmla="+- 0 220 220"/>
                <a:gd name="T39" fmla="*/ 220 h 3037"/>
                <a:gd name="T40" fmla="+- 0 284 284"/>
                <a:gd name="T41" fmla="*/ T40 w 7382"/>
                <a:gd name="T42" fmla="+- 0 229 220"/>
                <a:gd name="T43" fmla="*/ 229 h 3037"/>
                <a:gd name="T44" fmla="+- 0 284 284"/>
                <a:gd name="T45" fmla="*/ T44 w 7382"/>
                <a:gd name="T46" fmla="+- 0 3246 220"/>
                <a:gd name="T47" fmla="*/ 3246 h 3037"/>
                <a:gd name="T48" fmla="+- 0 294 284"/>
                <a:gd name="T49" fmla="*/ T48 w 7382"/>
                <a:gd name="T50" fmla="+- 0 3246 220"/>
                <a:gd name="T51" fmla="*/ 3246 h 3037"/>
                <a:gd name="T52" fmla="+- 0 294 284"/>
                <a:gd name="T53" fmla="*/ T52 w 7382"/>
                <a:gd name="T54" fmla="+- 0 229 220"/>
                <a:gd name="T55" fmla="*/ 229 h 3037"/>
                <a:gd name="T56" fmla="+- 0 7656 284"/>
                <a:gd name="T57" fmla="*/ T56 w 7382"/>
                <a:gd name="T58" fmla="+- 0 229 220"/>
                <a:gd name="T59" fmla="*/ 229 h 3037"/>
                <a:gd name="T60" fmla="+- 0 7656 284"/>
                <a:gd name="T61" fmla="*/ T60 w 7382"/>
                <a:gd name="T62" fmla="+- 0 220 220"/>
                <a:gd name="T63" fmla="*/ 220 h 3037"/>
                <a:gd name="T64" fmla="+- 0 7666 284"/>
                <a:gd name="T65" fmla="*/ T64 w 7382"/>
                <a:gd name="T66" fmla="+- 0 3246 220"/>
                <a:gd name="T67" fmla="*/ 3246 h 3037"/>
                <a:gd name="T68" fmla="+- 0 7656 284"/>
                <a:gd name="T69" fmla="*/ T68 w 7382"/>
                <a:gd name="T70" fmla="+- 0 3246 220"/>
                <a:gd name="T71" fmla="*/ 3246 h 3037"/>
                <a:gd name="T72" fmla="+- 0 7656 284"/>
                <a:gd name="T73" fmla="*/ T72 w 7382"/>
                <a:gd name="T74" fmla="+- 0 3256 220"/>
                <a:gd name="T75" fmla="*/ 3256 h 3037"/>
                <a:gd name="T76" fmla="+- 0 7666 284"/>
                <a:gd name="T77" fmla="*/ T76 w 7382"/>
                <a:gd name="T78" fmla="+- 0 3256 220"/>
                <a:gd name="T79" fmla="*/ 3256 h 3037"/>
                <a:gd name="T80" fmla="+- 0 7666 284"/>
                <a:gd name="T81" fmla="*/ T80 w 7382"/>
                <a:gd name="T82" fmla="+- 0 3246 220"/>
                <a:gd name="T83" fmla="*/ 3246 h 3037"/>
                <a:gd name="T84" fmla="+- 0 7666 284"/>
                <a:gd name="T85" fmla="*/ T84 w 7382"/>
                <a:gd name="T86" fmla="+- 0 220 220"/>
                <a:gd name="T87" fmla="*/ 220 h 3037"/>
                <a:gd name="T88" fmla="+- 0 7656 284"/>
                <a:gd name="T89" fmla="*/ T88 w 7382"/>
                <a:gd name="T90" fmla="+- 0 220 220"/>
                <a:gd name="T91" fmla="*/ 220 h 3037"/>
                <a:gd name="T92" fmla="+- 0 7656 284"/>
                <a:gd name="T93" fmla="*/ T92 w 7382"/>
                <a:gd name="T94" fmla="+- 0 229 220"/>
                <a:gd name="T95" fmla="*/ 229 h 3037"/>
                <a:gd name="T96" fmla="+- 0 7656 284"/>
                <a:gd name="T97" fmla="*/ T96 w 7382"/>
                <a:gd name="T98" fmla="+- 0 3246 220"/>
                <a:gd name="T99" fmla="*/ 3246 h 3037"/>
                <a:gd name="T100" fmla="+- 0 7666 284"/>
                <a:gd name="T101" fmla="*/ T100 w 7382"/>
                <a:gd name="T102" fmla="+- 0 3246 220"/>
                <a:gd name="T103" fmla="*/ 3246 h 3037"/>
                <a:gd name="T104" fmla="+- 0 7666 284"/>
                <a:gd name="T105" fmla="*/ T104 w 7382"/>
                <a:gd name="T106" fmla="+- 0 229 220"/>
                <a:gd name="T107" fmla="*/ 229 h 3037"/>
                <a:gd name="T108" fmla="+- 0 7666 284"/>
                <a:gd name="T109" fmla="*/ T108 w 7382"/>
                <a:gd name="T110" fmla="+- 0 220 220"/>
                <a:gd name="T111" fmla="*/ 220 h 30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7382" h="3037">
                  <a:moveTo>
                    <a:pt x="7372" y="3026"/>
                  </a:moveTo>
                  <a:lnTo>
                    <a:pt x="10" y="3026"/>
                  </a:lnTo>
                  <a:lnTo>
                    <a:pt x="0" y="3026"/>
                  </a:lnTo>
                  <a:lnTo>
                    <a:pt x="0" y="3036"/>
                  </a:lnTo>
                  <a:lnTo>
                    <a:pt x="10" y="3036"/>
                  </a:lnTo>
                  <a:lnTo>
                    <a:pt x="7372" y="3036"/>
                  </a:lnTo>
                  <a:lnTo>
                    <a:pt x="7372" y="3026"/>
                  </a:lnTo>
                  <a:close/>
                  <a:moveTo>
                    <a:pt x="7372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3026"/>
                  </a:lnTo>
                  <a:lnTo>
                    <a:pt x="10" y="3026"/>
                  </a:lnTo>
                  <a:lnTo>
                    <a:pt x="10" y="9"/>
                  </a:lnTo>
                  <a:lnTo>
                    <a:pt x="7372" y="9"/>
                  </a:lnTo>
                  <a:lnTo>
                    <a:pt x="7372" y="0"/>
                  </a:lnTo>
                  <a:close/>
                  <a:moveTo>
                    <a:pt x="7382" y="3026"/>
                  </a:moveTo>
                  <a:lnTo>
                    <a:pt x="7372" y="3026"/>
                  </a:lnTo>
                  <a:lnTo>
                    <a:pt x="7372" y="3036"/>
                  </a:lnTo>
                  <a:lnTo>
                    <a:pt x="7382" y="3036"/>
                  </a:lnTo>
                  <a:lnTo>
                    <a:pt x="7382" y="3026"/>
                  </a:lnTo>
                  <a:close/>
                  <a:moveTo>
                    <a:pt x="7382" y="0"/>
                  </a:moveTo>
                  <a:lnTo>
                    <a:pt x="7372" y="0"/>
                  </a:lnTo>
                  <a:lnTo>
                    <a:pt x="7372" y="9"/>
                  </a:lnTo>
                  <a:lnTo>
                    <a:pt x="7372" y="3026"/>
                  </a:lnTo>
                  <a:lnTo>
                    <a:pt x="7382" y="3026"/>
                  </a:lnTo>
                  <a:lnTo>
                    <a:pt x="7382" y="9"/>
                  </a:lnTo>
                  <a:lnTo>
                    <a:pt x="73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026700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Предупреждения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70325"/>
              </p:ext>
            </p:extLst>
          </p:nvPr>
        </p:nvGraphicFramePr>
        <p:xfrm>
          <a:off x="630872" y="1803452"/>
          <a:ext cx="11137795" cy="33442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4261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11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83559">
                <a:tc>
                  <a:txBody>
                    <a:bodyPr/>
                    <a:lstStyle/>
                    <a:p>
                      <a:pPr marL="679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Сообщение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Причина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0799">
                <a:tc>
                  <a:txBody>
                    <a:bodyPr/>
                    <a:lstStyle/>
                    <a:p>
                      <a:pPr marL="67945">
                        <a:lnSpc>
                          <a:spcPts val="945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 spc="-40" dirty="0" err="1">
                          <a:effectLst/>
                        </a:rPr>
                        <a:t>Unreferenced</a:t>
                      </a:r>
                      <a:r>
                        <a:rPr lang="ru-RU" sz="1400" spc="-85" dirty="0">
                          <a:effectLst/>
                        </a:rPr>
                        <a:t> </a:t>
                      </a:r>
                      <a:r>
                        <a:rPr lang="ru-RU" sz="1400" spc="-35" dirty="0" err="1">
                          <a:effectLst/>
                        </a:rPr>
                        <a:t>local</a:t>
                      </a:r>
                      <a:r>
                        <a:rPr lang="ru-RU" sz="1400" spc="-70" dirty="0">
                          <a:effectLst/>
                        </a:rPr>
                        <a:t> </a:t>
                      </a:r>
                      <a:r>
                        <a:rPr lang="ru-RU" sz="1400" spc="-35" dirty="0" err="1">
                          <a:effectLst/>
                        </a:rPr>
                        <a:t>variable</a:t>
                      </a:r>
                      <a:endParaRPr lang="ru-RU" sz="2400" dirty="0">
                        <a:effectLst/>
                      </a:endParaRPr>
                    </a:p>
                    <a:p>
                      <a:pPr marL="67945">
                        <a:lnSpc>
                          <a:spcPts val="94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(Локальная</a:t>
                      </a:r>
                      <a:r>
                        <a:rPr lang="ru-RU" sz="1400" spc="-5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переменная,</a:t>
                      </a:r>
                      <a:r>
                        <a:rPr lang="ru-RU" sz="1400" spc="-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на</a:t>
                      </a:r>
                      <a:r>
                        <a:rPr lang="ru-RU" sz="1400" spc="-5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которую</a:t>
                      </a:r>
                      <a:r>
                        <a:rPr lang="ru-RU" sz="1400" spc="-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нет</a:t>
                      </a:r>
                      <a:r>
                        <a:rPr lang="ru-RU" sz="1400" spc="-4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ссылки)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657860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Переменная </a:t>
                      </a:r>
                      <a:r>
                        <a:rPr lang="ru-RU" sz="1400">
                          <a:effectLst/>
                        </a:rPr>
                        <a:t>объявлена,</a:t>
                      </a:r>
                      <a:r>
                        <a:rPr lang="ru-RU" sz="1400" spc="-21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но</a:t>
                      </a:r>
                      <a:r>
                        <a:rPr lang="ru-RU" sz="1400" spc="-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не используется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4928">
                <a:tc>
                  <a:txBody>
                    <a:bodyPr/>
                    <a:lstStyle/>
                    <a:p>
                      <a:pPr marL="67945">
                        <a:lnSpc>
                          <a:spcPts val="945"/>
                        </a:lnSpc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400" spc="-35" dirty="0" err="1">
                          <a:effectLst/>
                        </a:rPr>
                        <a:t>Uninitialized</a:t>
                      </a:r>
                      <a:r>
                        <a:rPr lang="ru-RU" sz="1400" spc="-90" dirty="0">
                          <a:effectLst/>
                        </a:rPr>
                        <a:t> </a:t>
                      </a:r>
                      <a:r>
                        <a:rPr lang="ru-RU" sz="1400" spc="-35" dirty="0" err="1">
                          <a:effectLst/>
                        </a:rPr>
                        <a:t>Local</a:t>
                      </a:r>
                      <a:r>
                        <a:rPr lang="ru-RU" sz="1400" spc="-90" dirty="0">
                          <a:effectLst/>
                        </a:rPr>
                        <a:t> </a:t>
                      </a:r>
                      <a:r>
                        <a:rPr lang="ru-RU" sz="1400" spc="-35" dirty="0" err="1">
                          <a:effectLst/>
                        </a:rPr>
                        <a:t>Variable</a:t>
                      </a:r>
                      <a:r>
                        <a:rPr lang="ru-RU" sz="1400" spc="-90" dirty="0">
                          <a:effectLst/>
                        </a:rPr>
                        <a:t> </a:t>
                      </a:r>
                      <a:r>
                        <a:rPr lang="ru-RU" sz="1400" spc="-35" dirty="0" err="1">
                          <a:effectLst/>
                        </a:rPr>
                        <a:t>Used</a:t>
                      </a:r>
                      <a:endParaRPr lang="ru-RU" sz="2400" dirty="0">
                        <a:effectLst/>
                      </a:endParaRPr>
                    </a:p>
                    <a:p>
                      <a:pPr marL="67945" marR="11366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effectLst/>
                        </a:rPr>
                        <a:t>(Используется неинициализированная </a:t>
                      </a:r>
                      <a:r>
                        <a:rPr lang="ru-RU" sz="1400" dirty="0">
                          <a:effectLst/>
                        </a:rPr>
                        <a:t>локальная</a:t>
                      </a:r>
                      <a:r>
                        <a:rPr lang="ru-RU" sz="1400" spc="-21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переменная)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140970">
                        <a:lnSpc>
                          <a:spcPct val="101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-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программе</a:t>
                      </a:r>
                      <a:r>
                        <a:rPr lang="ru-RU" sz="1400" spc="-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нет</a:t>
                      </a:r>
                      <a:r>
                        <a:rPr lang="ru-RU" sz="1400" spc="-5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инструкции,</a:t>
                      </a:r>
                      <a:r>
                        <a:rPr lang="ru-RU" sz="1400" spc="-5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кото</a:t>
                      </a:r>
                      <a:r>
                        <a:rPr lang="ru-RU" sz="1400" spc="-2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рая присваивает переменной начальное значение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14994">
                <a:tc>
                  <a:txBody>
                    <a:bodyPr/>
                    <a:lstStyle/>
                    <a:p>
                      <a:pPr marL="67945" marR="58483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en-US" sz="1400" spc="-35" dirty="0">
                          <a:effectLst/>
                        </a:rPr>
                        <a:t>Conversion</a:t>
                      </a:r>
                      <a:r>
                        <a:rPr lang="en-US" sz="1400" spc="-90" dirty="0">
                          <a:effectLst/>
                        </a:rPr>
                        <a:t> </a:t>
                      </a:r>
                      <a:r>
                        <a:rPr lang="en-US" sz="1400" spc="-35" dirty="0">
                          <a:effectLst/>
                        </a:rPr>
                        <a:t>from</a:t>
                      </a:r>
                      <a:r>
                        <a:rPr lang="en-US" sz="1400" spc="-90" dirty="0">
                          <a:effectLst/>
                        </a:rPr>
                        <a:t> </a:t>
                      </a:r>
                      <a:r>
                        <a:rPr lang="en-US" sz="1400" spc="-35" dirty="0">
                          <a:effectLst/>
                        </a:rPr>
                        <a:t>'double'</a:t>
                      </a:r>
                      <a:r>
                        <a:rPr lang="en-US" sz="1400" spc="-75" dirty="0">
                          <a:effectLst/>
                        </a:rPr>
                        <a:t> </a:t>
                      </a:r>
                      <a:r>
                        <a:rPr lang="en-US" sz="1400" spc="-35" dirty="0">
                          <a:effectLst/>
                        </a:rPr>
                        <a:t>to</a:t>
                      </a:r>
                      <a:r>
                        <a:rPr lang="en-US" sz="1400" spc="-75" dirty="0">
                          <a:effectLst/>
                        </a:rPr>
                        <a:t> </a:t>
                      </a:r>
                      <a:r>
                        <a:rPr lang="en-US" sz="1400" spc="-35" dirty="0">
                          <a:effectLst/>
                        </a:rPr>
                        <a:t>'</a:t>
                      </a:r>
                      <a:r>
                        <a:rPr lang="en-US" sz="1400" spc="-35" dirty="0" err="1">
                          <a:effectLst/>
                        </a:rPr>
                        <a:t>int</a:t>
                      </a:r>
                      <a:r>
                        <a:rPr lang="en-US" sz="1400" spc="-35" dirty="0">
                          <a:effectLst/>
                        </a:rPr>
                        <a:t>',</a:t>
                      </a:r>
                      <a:r>
                        <a:rPr lang="en-US" sz="1400" spc="-49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possible</a:t>
                      </a:r>
                      <a:r>
                        <a:rPr lang="en-US" sz="1400" spc="-11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loss</a:t>
                      </a:r>
                      <a:r>
                        <a:rPr lang="en-US" sz="1400" spc="-11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of</a:t>
                      </a:r>
                      <a:r>
                        <a:rPr lang="en-US" sz="1400" spc="-125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data</a:t>
                      </a:r>
                      <a:endParaRPr lang="ru-RU" sz="2400" dirty="0">
                        <a:effectLst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(Преобразование</a:t>
                      </a:r>
                      <a:r>
                        <a:rPr lang="ru-RU" sz="1400" spc="-5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дробного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значения</a:t>
                      </a:r>
                      <a:r>
                        <a:rPr lang="ru-RU" sz="1400" spc="-4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</a:t>
                      </a:r>
                      <a:r>
                        <a:rPr lang="ru-RU" sz="1400" spc="-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целое,</a:t>
                      </a:r>
                      <a:r>
                        <a:rPr lang="ru-RU" sz="1400" spc="-21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возможна потеря данных)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9850" marR="156210">
                        <a:lnSpc>
                          <a:spcPct val="101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Переменной</a:t>
                      </a:r>
                      <a:r>
                        <a:rPr lang="ru-RU" sz="1400" spc="-2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целого</a:t>
                      </a:r>
                      <a:r>
                        <a:rPr lang="ru-RU" sz="1400" spc="-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типа</a:t>
                      </a:r>
                      <a:r>
                        <a:rPr lang="ru-RU" sz="1400" spc="-30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присваивается</a:t>
                      </a:r>
                      <a:r>
                        <a:rPr lang="ru-RU" sz="1400" spc="-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дробное значение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311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Исключения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59" y="1580091"/>
            <a:ext cx="11600947" cy="199284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Ошибки, возникающие во время работы программы, называют </a:t>
            </a:r>
            <a:r>
              <a:rPr lang="ru-RU" i="1" dirty="0"/>
              <a:t>исключениями</a:t>
            </a:r>
            <a:r>
              <a:rPr lang="ru-RU" dirty="0"/>
              <a:t>. В большинстве случаев причиной исключений (</a:t>
            </a:r>
            <a:r>
              <a:rPr lang="ru-RU" dirty="0" err="1"/>
              <a:t>exception</a:t>
            </a:r>
            <a:r>
              <a:rPr lang="ru-RU" dirty="0"/>
              <a:t>) являются неверные данные. Например, если в поле </a:t>
            </a:r>
            <a:r>
              <a:rPr lang="ru-RU" b="1" dirty="0"/>
              <a:t>Сумма </a:t>
            </a:r>
            <a:r>
              <a:rPr lang="ru-RU" dirty="0"/>
              <a:t>окна программы "Доход" ввести, скажем, 100.50 и сделать щелчок на кнопке </a:t>
            </a:r>
            <a:r>
              <a:rPr lang="ru-RU" b="1" dirty="0"/>
              <a:t>Расчет</a:t>
            </a:r>
            <a:r>
              <a:rPr lang="ru-RU" dirty="0"/>
              <a:t>, то на экране появится окно с сообщением о возникновении исключения </a:t>
            </a:r>
            <a:r>
              <a:rPr lang="ru-RU" dirty="0" err="1"/>
              <a:t>SystemFormatException</a:t>
            </a:r>
            <a:r>
              <a:rPr lang="ru-RU" dirty="0"/>
              <a:t>: "</a:t>
            </a:r>
            <a:r>
              <a:rPr lang="ru-RU" dirty="0" err="1"/>
              <a:t>Input</a:t>
            </a:r>
            <a:r>
              <a:rPr lang="ru-RU" dirty="0"/>
              <a:t> </a:t>
            </a:r>
            <a:r>
              <a:rPr lang="ru-RU" dirty="0" err="1"/>
              <a:t>string</a:t>
            </a:r>
            <a:r>
              <a:rPr lang="ru-RU" dirty="0"/>
              <a:t> </a:t>
            </a:r>
            <a:r>
              <a:rPr lang="ru-RU" dirty="0" err="1"/>
              <a:t>was</a:t>
            </a:r>
            <a:r>
              <a:rPr lang="ru-RU" dirty="0"/>
              <a:t> </a:t>
            </a:r>
            <a:r>
              <a:rPr lang="ru-RU" dirty="0" err="1"/>
              <a:t>not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correct</a:t>
            </a:r>
            <a:r>
              <a:rPr lang="ru-RU" dirty="0"/>
              <a:t> </a:t>
            </a:r>
            <a:r>
              <a:rPr lang="ru-RU" dirty="0" err="1"/>
              <a:t>format</a:t>
            </a:r>
            <a:r>
              <a:rPr lang="ru-RU" dirty="0"/>
              <a:t>" ("Неверный формат введенной строки").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78</a:t>
            </a:fld>
            <a:endParaRPr lang="ru-RU"/>
          </a:p>
        </p:txBody>
      </p:sp>
      <p:pic>
        <p:nvPicPr>
          <p:cNvPr id="5" name="image2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8227" y="4945275"/>
            <a:ext cx="3688080" cy="1607185"/>
          </a:xfrm>
          <a:prstGeom prst="rect">
            <a:avLst/>
          </a:prstGeom>
        </p:spPr>
      </p:pic>
      <p:pic>
        <p:nvPicPr>
          <p:cNvPr id="6" name="image29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59245" y="3781848"/>
            <a:ext cx="3178175" cy="107823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168885"/>
              </p:ext>
            </p:extLst>
          </p:nvPr>
        </p:nvGraphicFramePr>
        <p:xfrm>
          <a:off x="677333" y="3654213"/>
          <a:ext cx="6836411" cy="2509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1566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9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6060">
                <a:tc>
                  <a:txBody>
                    <a:bodyPr/>
                    <a:lstStyle/>
                    <a:p>
                      <a:pPr marL="67945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Исключение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Возникает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marL="67945">
                        <a:lnSpc>
                          <a:spcPts val="103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100" spc="-15" dirty="0" err="1">
                          <a:effectLst/>
                        </a:rPr>
                        <a:t>FormatException</a:t>
                      </a:r>
                      <a:r>
                        <a:rPr lang="ru-RU" sz="1100" spc="-310" dirty="0">
                          <a:effectLst/>
                        </a:rPr>
                        <a:t> </a:t>
                      </a:r>
                      <a:r>
                        <a:rPr lang="ru-RU" sz="1100" spc="-10" dirty="0">
                          <a:effectLst/>
                        </a:rPr>
                        <a:t>—</a:t>
                      </a:r>
                      <a:r>
                        <a:rPr lang="en-US" sz="1100" spc="-10" dirty="0">
                          <a:effectLst/>
                        </a:rPr>
                        <a:t> </a:t>
                      </a:r>
                      <a:r>
                        <a:rPr lang="ru-RU" sz="1100" spc="-5" dirty="0">
                          <a:effectLst/>
                        </a:rPr>
                        <a:t>ошибка</a:t>
                      </a:r>
                      <a:r>
                        <a:rPr lang="ru-RU" sz="1100" spc="-5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формата</a:t>
                      </a:r>
                      <a:r>
                        <a:rPr lang="ru-RU" sz="1100" spc="-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(преобразования)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marR="120015">
                        <a:lnSpc>
                          <a:spcPct val="101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При выполнении преобразования, если преобразуемая величина не может быть приведена</a:t>
                      </a:r>
                      <a:r>
                        <a:rPr lang="ru-RU" sz="1100" spc="-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к</a:t>
                      </a:r>
                      <a:r>
                        <a:rPr lang="ru-RU" sz="1100" spc="-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требуемому</a:t>
                      </a:r>
                      <a:r>
                        <a:rPr lang="ru-RU" sz="1100" spc="-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типу.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Наиболее</a:t>
                      </a:r>
                      <a:r>
                        <a:rPr lang="ru-RU" sz="1100" spc="-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часто</a:t>
                      </a:r>
                      <a:r>
                        <a:rPr lang="ru-RU" sz="1100" spc="-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возникает при преобразовании строки символов</a:t>
                      </a:r>
                      <a:r>
                        <a:rPr lang="ru-RU" sz="1100" spc="-2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число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L="67945">
                        <a:lnSpc>
                          <a:spcPts val="103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effectLst/>
                        </a:rPr>
                        <a:t>IndexOutOfRangeException</a:t>
                      </a:r>
                      <a:r>
                        <a:rPr lang="ru-RU" sz="1100" spc="-305">
                          <a:effectLst/>
                        </a:rPr>
                        <a:t> </a:t>
                      </a:r>
                      <a:r>
                        <a:rPr lang="ru-RU" sz="1100" spc="-20">
                          <a:effectLst/>
                        </a:rPr>
                        <a:t>—</a:t>
                      </a:r>
                      <a:endParaRPr lang="ru-RU" sz="1800">
                        <a:effectLst/>
                      </a:endParaRPr>
                    </a:p>
                    <a:p>
                      <a:pPr marL="67945" marR="59055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выход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значения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индекса</a:t>
                      </a:r>
                      <a:r>
                        <a:rPr lang="ru-RU" sz="1100" spc="-4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за</a:t>
                      </a:r>
                      <a:r>
                        <a:rPr lang="ru-RU" sz="1100" spc="-4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допустимые</a:t>
                      </a:r>
                      <a:r>
                        <a:rPr lang="ru-RU" sz="1100" spc="-2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границы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marR="78105">
                        <a:lnSpc>
                          <a:spcPct val="101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обращении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несуществующему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элементу</a:t>
                      </a:r>
                      <a:r>
                        <a:rPr lang="ru-RU" sz="1100" spc="-2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массива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L="67945" marR="331470">
                        <a:lnSpc>
                          <a:spcPct val="97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100" spc="-30" dirty="0" err="1">
                          <a:effectLst/>
                        </a:rPr>
                        <a:t>ArgumentOutOfRangeException</a:t>
                      </a:r>
                      <a:r>
                        <a:rPr lang="ru-RU" sz="1100" spc="-225" dirty="0">
                          <a:effectLst/>
                        </a:rPr>
                        <a:t> </a:t>
                      </a:r>
                      <a:r>
                        <a:rPr lang="ru-RU" sz="1100" spc="-25" dirty="0">
                          <a:effectLst/>
                        </a:rPr>
                        <a:t>—</a:t>
                      </a:r>
                      <a:r>
                        <a:rPr lang="ru-RU" sz="1100" spc="-2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выход</a:t>
                      </a:r>
                      <a:r>
                        <a:rPr lang="ru-RU" sz="1100" spc="-5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значения</a:t>
                      </a:r>
                      <a:r>
                        <a:rPr lang="ru-RU" sz="1100" spc="-4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аргумента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за</a:t>
                      </a:r>
                      <a:r>
                        <a:rPr lang="ru-RU" sz="1100" spc="-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допустимые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границы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marR="78105">
                        <a:lnSpc>
                          <a:spcPct val="101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При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обращении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к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несуществующему</a:t>
                      </a:r>
                      <a:r>
                        <a:rPr lang="ru-RU" sz="1100" spc="-3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элементу</a:t>
                      </a:r>
                      <a:r>
                        <a:rPr lang="ru-RU" sz="1100" spc="-2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данных, например, при выполнении операций</a:t>
                      </a:r>
                      <a:r>
                        <a:rPr lang="ru-RU" sz="1100" spc="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со строками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2770">
                <a:tc>
                  <a:txBody>
                    <a:bodyPr/>
                    <a:lstStyle/>
                    <a:p>
                      <a:pPr marL="67945" marR="331470">
                        <a:lnSpc>
                          <a:spcPct val="97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100" spc="-25">
                          <a:effectLst/>
                        </a:rPr>
                        <a:t>OverflowException</a:t>
                      </a:r>
                      <a:r>
                        <a:rPr lang="ru-RU" sz="1100" spc="-245">
                          <a:effectLst/>
                        </a:rPr>
                        <a:t> </a:t>
                      </a:r>
                      <a:r>
                        <a:rPr lang="ru-RU" sz="1100" spc="-20">
                          <a:effectLst/>
                        </a:rPr>
                        <a:t>—</a:t>
                      </a:r>
                      <a:r>
                        <a:rPr lang="ru-RU" sz="1100" spc="-21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переполнение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120" marR="12001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Если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результат</a:t>
                      </a:r>
                      <a:r>
                        <a:rPr lang="ru-RU" sz="1100" spc="-2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выполнения</a:t>
                      </a:r>
                      <a:r>
                        <a:rPr lang="ru-RU" sz="1100" spc="-3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операции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выхо</a:t>
                      </a:r>
                      <a:r>
                        <a:rPr lang="ru-RU" sz="1100" spc="-21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дит</a:t>
                      </a:r>
                      <a:r>
                        <a:rPr lang="ru-RU" sz="1100" spc="-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за</a:t>
                      </a:r>
                      <a:r>
                        <a:rPr lang="ru-RU" sz="1100" spc="-2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границы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допустимого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диапазона,</a:t>
                      </a:r>
                      <a:endParaRPr lang="ru-RU" sz="1800" dirty="0">
                        <a:effectLst/>
                      </a:endParaRPr>
                    </a:p>
                    <a:p>
                      <a:pPr marL="71120" marR="12001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также</a:t>
                      </a:r>
                      <a:r>
                        <a:rPr lang="ru-RU" sz="1100" spc="-4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при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выполнении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операции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деления,</a:t>
                      </a:r>
                      <a:r>
                        <a:rPr lang="ru-RU" sz="1100" spc="-2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если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делитель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равен</a:t>
                      </a:r>
                      <a:r>
                        <a:rPr lang="ru-RU" sz="1100" spc="1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нулю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1764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492" y="136525"/>
            <a:ext cx="10515600" cy="1325563"/>
          </a:xfrm>
        </p:spPr>
        <p:txBody>
          <a:bodyPr/>
          <a:lstStyle/>
          <a:p>
            <a:r>
              <a:rPr lang="ru-RU" dirty="0"/>
              <a:t>Обработка исключения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266" y="1654803"/>
            <a:ext cx="11340402" cy="435133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/>
              <a:t>try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{</a:t>
            </a:r>
          </a:p>
          <a:p>
            <a:pPr marL="0" indent="0">
              <a:buNone/>
            </a:pPr>
            <a:r>
              <a:rPr lang="ru-RU" i="1" dirty="0"/>
              <a:t>// Здесь инструкции, выполнение которых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// может вызвать исключение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}</a:t>
            </a:r>
          </a:p>
          <a:p>
            <a:pPr marL="0" indent="0">
              <a:buNone/>
            </a:pPr>
            <a:r>
              <a:rPr lang="ru-RU" b="1" dirty="0" err="1"/>
              <a:t>catch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i="1" dirty="0" err="1"/>
              <a:t>ТипИсключения</a:t>
            </a:r>
            <a:r>
              <a:rPr lang="ru-RU" dirty="0"/>
              <a:t>^ e)</a:t>
            </a:r>
          </a:p>
          <a:p>
            <a:pPr marL="0" indent="0">
              <a:buNone/>
            </a:pPr>
            <a:r>
              <a:rPr lang="ru-RU" dirty="0"/>
              <a:t>{</a:t>
            </a:r>
          </a:p>
          <a:p>
            <a:pPr marL="0" indent="0">
              <a:buNone/>
            </a:pPr>
            <a:r>
              <a:rPr lang="ru-RU" i="1" dirty="0"/>
              <a:t>// Здесь инструкции обработки исключения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}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003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52400" y="171694"/>
            <a:ext cx="1161170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уменьшения визуального шума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1136" y="1607622"/>
            <a:ext cx="11455856" cy="448567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rtlCol="0">
            <a:noAutofit/>
          </a:bodyPr>
          <a:lstStyle/>
          <a:p>
            <a:pPr marL="0" indent="0" algn="just">
              <a:buNone/>
              <a:defRPr/>
            </a:pPr>
            <a:r>
              <a:rPr lang="ru-RU" sz="2400" dirty="0">
                <a:cs typeface="Arial" panose="020B0604020202020204" pitchFamily="34" charset="0"/>
              </a:rPr>
              <a:t>Визуальный шум является одним из основных препятствий для получения комплексного информационного представления                    о системе. </a:t>
            </a:r>
          </a:p>
          <a:p>
            <a:pPr marL="0" indent="0" algn="just">
              <a:buNone/>
              <a:defRPr/>
            </a:pPr>
            <a:r>
              <a:rPr lang="ru-RU" sz="2400" dirty="0">
                <a:cs typeface="Arial" panose="020B0604020202020204" pitchFamily="34" charset="0"/>
              </a:rPr>
              <a:t>Можно выделить два типа визуального шума. </a:t>
            </a:r>
          </a:p>
          <a:p>
            <a:pPr marL="0" indent="0" algn="just">
              <a:buNone/>
              <a:defRPr/>
            </a:pPr>
            <a:r>
              <a:rPr lang="ru-RU" sz="2400" dirty="0">
                <a:cs typeface="Arial" panose="020B0604020202020204" pitchFamily="34" charset="0"/>
              </a:rPr>
              <a:t>1) Перегруженность. При работе с пользовательскими интерфейсами, имеющими значительные размеры,  большое количество всевозможных подсистем, элементов и бесчисленное множество различных цветов и яркостей, зрительная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система пользователя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испытывает повышенную нагрузку. 	</a:t>
            </a:r>
          </a:p>
          <a:p>
            <a:pPr marL="0" indent="0" algn="just">
              <a:buNone/>
              <a:defRPr/>
            </a:pPr>
            <a:r>
              <a:rPr lang="ru-RU" sz="2400" dirty="0">
                <a:cs typeface="Arial" panose="020B0604020202020204" pitchFamily="34" charset="0"/>
              </a:rPr>
              <a:t>2) Фоновый шум.  </a:t>
            </a:r>
            <a:r>
              <a:rPr lang="ru-RU" sz="2400" b="1" dirty="0">
                <a:cs typeface="Arial" panose="020B0604020202020204" pitchFamily="34" charset="0"/>
              </a:rPr>
              <a:t>В качестве фона пользовательского интерфейса рекомендуется применять малонасыщенные и нейтральные цвета</a:t>
            </a:r>
            <a:r>
              <a:rPr lang="ru-RU" sz="2400" dirty="0">
                <a:cs typeface="Arial" panose="020B0604020202020204" pitchFamily="34" charset="0"/>
              </a:rPr>
              <a:t> средней частоты спектра. Не допускается использование в большом количестве цветов, которые затрудняют восприятие. 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209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444" y="149958"/>
            <a:ext cx="10515600" cy="1325563"/>
          </a:xfrm>
        </p:spPr>
        <p:txBody>
          <a:bodyPr/>
          <a:lstStyle/>
          <a:p>
            <a:r>
              <a:rPr lang="ru-RU" dirty="0"/>
              <a:t>Пример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678" y="1825625"/>
            <a:ext cx="5536642" cy="466725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400" b="1" dirty="0"/>
              <a:t>private</a:t>
            </a:r>
            <a:r>
              <a:rPr lang="en-US" sz="1400" dirty="0"/>
              <a:t>: System::Void button1_Click(System::Object^ sender,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System::</a:t>
            </a:r>
            <a:r>
              <a:rPr lang="en-US" sz="1400" dirty="0" err="1"/>
              <a:t>EventArgs</a:t>
            </a:r>
            <a:r>
              <a:rPr lang="en-US" sz="1400" dirty="0"/>
              <a:t>^ e)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{</a:t>
            </a:r>
            <a:endParaRPr lang="ru-RU" sz="1400" dirty="0"/>
          </a:p>
          <a:p>
            <a:pPr marL="0" indent="0">
              <a:buNone/>
            </a:pPr>
            <a:r>
              <a:rPr lang="en-US" sz="1400" b="1" dirty="0"/>
              <a:t>double </a:t>
            </a:r>
            <a:r>
              <a:rPr lang="en-US" sz="1400" dirty="0"/>
              <a:t>sum;	</a:t>
            </a:r>
            <a:r>
              <a:rPr lang="en-US" sz="1400" i="1" dirty="0"/>
              <a:t>// </a:t>
            </a:r>
            <a:r>
              <a:rPr lang="ru-RU" sz="1400" i="1" dirty="0"/>
              <a:t>сумма</a:t>
            </a:r>
            <a:endParaRPr lang="ru-RU" sz="1400" dirty="0"/>
          </a:p>
          <a:p>
            <a:pPr marL="0" indent="0">
              <a:buNone/>
            </a:pPr>
            <a:r>
              <a:rPr lang="en-US" sz="1400" b="1" dirty="0" err="1"/>
              <a:t>int</a:t>
            </a:r>
            <a:r>
              <a:rPr lang="en-US" sz="1400" b="1" dirty="0"/>
              <a:t>	</a:t>
            </a:r>
            <a:r>
              <a:rPr lang="en-US" sz="1400" dirty="0"/>
              <a:t>period; </a:t>
            </a:r>
            <a:r>
              <a:rPr lang="en-US" sz="1400" i="1" dirty="0"/>
              <a:t>// </a:t>
            </a:r>
            <a:r>
              <a:rPr lang="ru-RU" sz="1400" i="1" dirty="0"/>
              <a:t>срок</a:t>
            </a:r>
            <a:endParaRPr lang="ru-RU" sz="1400" dirty="0"/>
          </a:p>
          <a:p>
            <a:pPr marL="0" indent="0">
              <a:buNone/>
            </a:pPr>
            <a:r>
              <a:rPr lang="en-US" sz="1400" i="1" dirty="0"/>
              <a:t> </a:t>
            </a:r>
            <a:r>
              <a:rPr lang="en-US" sz="1400" b="1" dirty="0"/>
              <a:t>double </a:t>
            </a:r>
            <a:r>
              <a:rPr lang="en-US" sz="1400" dirty="0"/>
              <a:t>percent; </a:t>
            </a:r>
            <a:r>
              <a:rPr lang="en-US" sz="1400" i="1" dirty="0"/>
              <a:t>// </a:t>
            </a:r>
            <a:r>
              <a:rPr lang="ru-RU" sz="1400" i="1" dirty="0"/>
              <a:t>процентная ставка</a:t>
            </a:r>
            <a:endParaRPr lang="ru-RU" sz="1400" dirty="0"/>
          </a:p>
          <a:p>
            <a:pPr marL="0" indent="0">
              <a:buNone/>
            </a:pPr>
            <a:r>
              <a:rPr lang="en-US" sz="1400" b="1" dirty="0"/>
              <a:t>double </a:t>
            </a:r>
            <a:r>
              <a:rPr lang="en-US" sz="1400" dirty="0"/>
              <a:t>profit; </a:t>
            </a:r>
            <a:r>
              <a:rPr lang="en-US" sz="1400" i="1" dirty="0"/>
              <a:t>// </a:t>
            </a:r>
            <a:r>
              <a:rPr lang="ru-RU" sz="1400" i="1" dirty="0"/>
              <a:t>доход</a:t>
            </a:r>
            <a:endParaRPr lang="ru-RU" sz="1400" dirty="0"/>
          </a:p>
          <a:p>
            <a:pPr marL="0" indent="0">
              <a:buNone/>
            </a:pPr>
            <a:r>
              <a:rPr lang="en-US" sz="1400" i="1" dirty="0"/>
              <a:t> </a:t>
            </a:r>
            <a:r>
              <a:rPr lang="en-US" sz="1400" dirty="0"/>
              <a:t>sum = 0;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period = 0;</a:t>
            </a:r>
            <a:endParaRPr lang="ru-RU" sz="1400" dirty="0"/>
          </a:p>
          <a:p>
            <a:pPr marL="0" indent="0">
              <a:buNone/>
            </a:pPr>
            <a:r>
              <a:rPr lang="en-US" sz="1400" b="1" dirty="0"/>
              <a:t>Try </a:t>
            </a:r>
            <a:r>
              <a:rPr lang="en-US" sz="1400" dirty="0"/>
              <a:t>{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sum = System::Convert::</a:t>
            </a:r>
            <a:r>
              <a:rPr lang="en-US" sz="1400" dirty="0" err="1"/>
              <a:t>ToDouble</a:t>
            </a:r>
            <a:r>
              <a:rPr lang="en-US" sz="1400" dirty="0"/>
              <a:t>(textBox1-&gt;Text); period = System::Convert::ToInt32(textBox2-&gt;Text);</a:t>
            </a:r>
            <a:endParaRPr lang="ru-RU" sz="1400" dirty="0"/>
          </a:p>
          <a:p>
            <a:pPr marL="0" indent="0">
              <a:buNone/>
            </a:pPr>
            <a:r>
              <a:rPr lang="en-US" sz="1400" b="1" dirty="0"/>
              <a:t>if </a:t>
            </a:r>
            <a:r>
              <a:rPr lang="en-US" sz="1400" dirty="0"/>
              <a:t>(sum &lt; 10000) percent = 8.5;</a:t>
            </a:r>
            <a:endParaRPr lang="ru-RU" sz="1400" dirty="0"/>
          </a:p>
          <a:p>
            <a:pPr marL="0" indent="0">
              <a:buNone/>
            </a:pPr>
            <a:r>
              <a:rPr lang="en-US" sz="1400" b="1" dirty="0"/>
              <a:t>Else </a:t>
            </a:r>
            <a:r>
              <a:rPr lang="en-US" sz="1400" dirty="0"/>
              <a:t>percent = 12;</a:t>
            </a:r>
            <a:endParaRPr lang="ru-RU" sz="1400" dirty="0"/>
          </a:p>
          <a:p>
            <a:pPr marL="0" indent="0">
              <a:buNone/>
            </a:pPr>
            <a:r>
              <a:rPr lang="en-US" sz="1400" dirty="0"/>
              <a:t>profit = sum * (percent/100/12) * period;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80</a:t>
            </a:fld>
            <a:endParaRPr lang="ru-RU" dirty="0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5762358" y="1901798"/>
            <a:ext cx="6096000" cy="4631055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sz="1400" dirty="0"/>
              <a:t>label3-&gt;Text =</a:t>
            </a:r>
          </a:p>
          <a:p>
            <a:r>
              <a:rPr lang="en-US" sz="1400" dirty="0"/>
              <a:t>"</a:t>
            </a:r>
            <a:r>
              <a:rPr lang="ru-RU" sz="1400" dirty="0"/>
              <a:t>Процентная ставка: " + </a:t>
            </a:r>
            <a:r>
              <a:rPr lang="en-US" sz="1400" dirty="0" err="1"/>
              <a:t>percent.ToString</a:t>
            </a:r>
            <a:r>
              <a:rPr lang="en-US" sz="1400" dirty="0"/>
              <a:t>("n") + "%\n" + "</a:t>
            </a:r>
            <a:r>
              <a:rPr lang="ru-RU" sz="1400" dirty="0"/>
              <a:t>Доход:" + </a:t>
            </a:r>
            <a:r>
              <a:rPr lang="en-US" sz="1400" dirty="0" err="1"/>
              <a:t>profit.ToString</a:t>
            </a:r>
            <a:r>
              <a:rPr lang="en-US" sz="1400" dirty="0"/>
              <a:t>("c");</a:t>
            </a:r>
          </a:p>
          <a:p>
            <a:r>
              <a:rPr lang="en-US" sz="1400" dirty="0"/>
              <a:t>}</a:t>
            </a:r>
          </a:p>
          <a:p>
            <a:r>
              <a:rPr lang="en-US" sz="1400" dirty="0"/>
              <a:t>catch (System::</a:t>
            </a:r>
            <a:r>
              <a:rPr lang="en-US" sz="1400" dirty="0" err="1"/>
              <a:t>FormatException</a:t>
            </a:r>
            <a:r>
              <a:rPr lang="en-US" sz="1400" dirty="0"/>
              <a:t>^ e)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/>
              <a:t>if (sum == 0)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 err="1"/>
              <a:t>MessageBox</a:t>
            </a:r>
            <a:r>
              <a:rPr lang="en-US" sz="1400" dirty="0"/>
              <a:t>::Show("</a:t>
            </a:r>
            <a:r>
              <a:rPr lang="ru-RU" sz="1400" dirty="0"/>
              <a:t>Ошибка в исходных данных. \</a:t>
            </a:r>
            <a:r>
              <a:rPr lang="en-US" sz="1400" dirty="0"/>
              <a:t>n</a:t>
            </a:r>
            <a:r>
              <a:rPr lang="ru-RU" sz="1400" dirty="0"/>
              <a:t>В поле Сумма надо ввести число.",</a:t>
            </a:r>
            <a:r>
              <a:rPr lang="en-US" sz="1400" dirty="0"/>
              <a:t> </a:t>
            </a:r>
            <a:r>
              <a:rPr lang="ru-RU" sz="1400" dirty="0"/>
              <a:t>"Доход", </a:t>
            </a:r>
            <a:r>
              <a:rPr lang="en-US" sz="1400" dirty="0" err="1"/>
              <a:t>MessageBoxButtons</a:t>
            </a:r>
            <a:r>
              <a:rPr lang="en-US" sz="1400" dirty="0"/>
              <a:t>::OK, </a:t>
            </a:r>
            <a:r>
              <a:rPr lang="en-US" sz="1400" dirty="0" err="1"/>
              <a:t>MessageBoxIcon</a:t>
            </a:r>
            <a:r>
              <a:rPr lang="en-US" sz="1400" dirty="0"/>
              <a:t>::Warning); textBox1-&gt;Focus();</a:t>
            </a:r>
            <a:endParaRPr lang="ru-RU" sz="1400" dirty="0"/>
          </a:p>
          <a:p>
            <a:r>
              <a:rPr lang="en-US" sz="1400" b="1" dirty="0"/>
              <a:t>else</a:t>
            </a:r>
            <a:endParaRPr lang="ru-RU" sz="1400" dirty="0"/>
          </a:p>
          <a:p>
            <a:r>
              <a:rPr lang="en-US" sz="1400" dirty="0"/>
              <a:t>{</a:t>
            </a:r>
            <a:endParaRPr lang="ru-RU" sz="1400" dirty="0"/>
          </a:p>
          <a:p>
            <a:r>
              <a:rPr lang="en-US" sz="1400" dirty="0" err="1"/>
              <a:t>MessageBox</a:t>
            </a:r>
            <a:r>
              <a:rPr lang="en-US" sz="1400" dirty="0"/>
              <a:t>::Show("</a:t>
            </a:r>
            <a:r>
              <a:rPr lang="ru-RU" sz="1400" dirty="0"/>
              <a:t>Ошибка в исходных данных</a:t>
            </a:r>
            <a:r>
              <a:rPr lang="en-US" sz="1400" dirty="0"/>
              <a:t>. </a:t>
            </a:r>
            <a:r>
              <a:rPr lang="ru-RU" sz="1400" dirty="0"/>
              <a:t>\n</a:t>
            </a:r>
            <a:r>
              <a:rPr lang="en-US" sz="1400" dirty="0"/>
              <a:t> </a:t>
            </a:r>
            <a:r>
              <a:rPr lang="ru-RU" sz="1400" dirty="0"/>
              <a:t>В поле Срок надо ввести целое число.",</a:t>
            </a:r>
            <a:r>
              <a:rPr lang="en-US" sz="1400" dirty="0"/>
              <a:t> "</a:t>
            </a:r>
            <a:r>
              <a:rPr lang="ru-RU" sz="1400" dirty="0"/>
              <a:t>Доход</a:t>
            </a:r>
            <a:r>
              <a:rPr lang="en-US" sz="1400" dirty="0"/>
              <a:t>", </a:t>
            </a:r>
            <a:r>
              <a:rPr lang="en-US" sz="1400" dirty="0" err="1"/>
              <a:t>MessageBoxButtons</a:t>
            </a:r>
            <a:r>
              <a:rPr lang="en-US" sz="1400" dirty="0"/>
              <a:t>::OK, </a:t>
            </a:r>
            <a:r>
              <a:rPr lang="en-US" sz="1400" dirty="0" err="1"/>
              <a:t>MessageBoxIcon</a:t>
            </a:r>
            <a:r>
              <a:rPr lang="en-US" sz="1400" dirty="0"/>
              <a:t>::Warning);</a:t>
            </a:r>
            <a:endParaRPr lang="ru-RU" sz="1400" dirty="0"/>
          </a:p>
          <a:p>
            <a:r>
              <a:rPr lang="ru-RU" sz="1400" dirty="0"/>
              <a:t>textBox2-&gt;</a:t>
            </a:r>
            <a:r>
              <a:rPr lang="ru-RU" sz="1400" dirty="0" err="1"/>
              <a:t>Focus</a:t>
            </a:r>
            <a:r>
              <a:rPr lang="ru-RU" sz="1400" dirty="0"/>
              <a:t>();</a:t>
            </a:r>
            <a:r>
              <a:rPr lang="en-US" sz="1400" dirty="0"/>
              <a:t> </a:t>
            </a:r>
          </a:p>
          <a:p>
            <a:r>
              <a:rPr lang="ru-RU" sz="1400" dirty="0"/>
              <a:t>}</a:t>
            </a:r>
            <a:r>
              <a:rPr lang="en-US" sz="1400" dirty="0"/>
              <a:t> </a:t>
            </a:r>
            <a:r>
              <a:rPr lang="ru-RU" sz="1400" dirty="0"/>
              <a:t>}</a:t>
            </a:r>
            <a:r>
              <a:rPr lang="en-US" sz="1400" dirty="0"/>
              <a:t> </a:t>
            </a:r>
            <a:r>
              <a:rPr lang="ru-RU" sz="1400" dirty="0"/>
              <a:t>}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2598937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MessageBox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547" y="1825625"/>
            <a:ext cx="11605846" cy="435133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r = </a:t>
            </a:r>
            <a:r>
              <a:rPr lang="ru-RU" dirty="0" err="1"/>
              <a:t>MessageBox</a:t>
            </a:r>
            <a:r>
              <a:rPr lang="ru-RU" dirty="0"/>
              <a:t>::</a:t>
            </a:r>
            <a:r>
              <a:rPr lang="ru-RU" dirty="0" err="1"/>
              <a:t>Show</a:t>
            </a:r>
            <a:r>
              <a:rPr lang="ru-RU" dirty="0"/>
              <a:t>(</a:t>
            </a:r>
            <a:r>
              <a:rPr lang="ru-RU" i="1" dirty="0"/>
              <a:t>Сообщение</a:t>
            </a:r>
            <a:r>
              <a:rPr lang="ru-RU" dirty="0"/>
              <a:t>, </a:t>
            </a:r>
            <a:r>
              <a:rPr lang="ru-RU" i="1" dirty="0"/>
              <a:t>Заголовок</a:t>
            </a:r>
            <a:r>
              <a:rPr lang="ru-RU" dirty="0"/>
              <a:t>, </a:t>
            </a:r>
            <a:r>
              <a:rPr lang="ru-RU" i="1" dirty="0"/>
              <a:t>Кнопки</a:t>
            </a:r>
            <a:r>
              <a:rPr lang="ru-RU" dirty="0"/>
              <a:t>, </a:t>
            </a:r>
            <a:r>
              <a:rPr lang="ru-RU" i="1" dirty="0" err="1"/>
              <a:t>ТипСообщения</a:t>
            </a:r>
            <a:r>
              <a:rPr lang="ru-RU" dirty="0"/>
              <a:t>,</a:t>
            </a:r>
            <a:r>
              <a:rPr lang="en-US" dirty="0"/>
              <a:t> </a:t>
            </a:r>
            <a:r>
              <a:rPr lang="ru-RU" i="1" dirty="0" err="1"/>
              <a:t>КнопкаПоУмолчанию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dirty="0"/>
              <a:t>где:</a:t>
            </a:r>
          </a:p>
          <a:p>
            <a:pPr lvl="0" algn="just"/>
            <a:r>
              <a:rPr lang="ru-RU" i="1" dirty="0"/>
              <a:t>Сообщение </a:t>
            </a:r>
            <a:r>
              <a:rPr lang="ru-RU" dirty="0"/>
              <a:t>— текст сообщения;</a:t>
            </a:r>
          </a:p>
          <a:p>
            <a:pPr lvl="0" algn="just"/>
            <a:r>
              <a:rPr lang="ru-RU" i="1" dirty="0"/>
              <a:t>Заголовок </a:t>
            </a:r>
            <a:r>
              <a:rPr lang="ru-RU" dirty="0"/>
              <a:t>— текст в заголовке окна сообщения;</a:t>
            </a:r>
          </a:p>
          <a:p>
            <a:pPr lvl="0" algn="just"/>
            <a:r>
              <a:rPr lang="ru-RU" i="1" dirty="0"/>
              <a:t>Кнопки </a:t>
            </a:r>
            <a:r>
              <a:rPr lang="ru-RU" dirty="0"/>
              <a:t>— кнопки, отображаемые в окне сообщения;</a:t>
            </a:r>
          </a:p>
          <a:p>
            <a:pPr lvl="0" algn="just"/>
            <a:r>
              <a:rPr lang="ru-RU" i="1" dirty="0"/>
              <a:t>Тип </a:t>
            </a:r>
            <a:r>
              <a:rPr lang="ru-RU" dirty="0"/>
              <a:t>— тип сообщения. Сообщение может быть информационным, </a:t>
            </a:r>
            <a:r>
              <a:rPr lang="ru-RU" dirty="0" err="1"/>
              <a:t>преду</a:t>
            </a:r>
            <a:r>
              <a:rPr lang="ru-RU" dirty="0"/>
              <a:t>- </a:t>
            </a:r>
            <a:r>
              <a:rPr lang="ru-RU" dirty="0" err="1"/>
              <a:t>преждающим</a:t>
            </a:r>
            <a:r>
              <a:rPr lang="ru-RU" dirty="0"/>
              <a:t> или сообщением об ошибке.;</a:t>
            </a:r>
          </a:p>
          <a:p>
            <a:pPr lvl="0" algn="just"/>
            <a:r>
              <a:rPr lang="ru-RU" i="1" dirty="0" err="1"/>
              <a:t>КнопкаПоУмолчанию</a:t>
            </a:r>
            <a:r>
              <a:rPr lang="ru-RU" i="1" dirty="0"/>
              <a:t> </a:t>
            </a:r>
            <a:r>
              <a:rPr lang="ru-RU" dirty="0"/>
              <a:t>— порядковый номер кнопки, на которой находится фокус при появлении окна сообщения на экране.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325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20" y="250110"/>
            <a:ext cx="10515600" cy="1325563"/>
          </a:xfrm>
        </p:spPr>
        <p:txBody>
          <a:bodyPr/>
          <a:lstStyle/>
          <a:p>
            <a:r>
              <a:rPr lang="ru-RU" dirty="0" err="1"/>
              <a:t>MessageBox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768212"/>
              </p:ext>
            </p:extLst>
          </p:nvPr>
        </p:nvGraphicFramePr>
        <p:xfrm>
          <a:off x="910590" y="1992471"/>
          <a:ext cx="4681220" cy="11804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79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12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6375">
                <a:tc gridSpan="2">
                  <a:txBody>
                    <a:bodyPr/>
                    <a:lstStyle/>
                    <a:p>
                      <a:pPr marL="2409825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Идентификаторы</a:t>
                      </a:r>
                      <a:r>
                        <a:rPr lang="ru-RU" sz="1200" spc="-2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кнопок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679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Значение</a:t>
                      </a:r>
                      <a:r>
                        <a:rPr lang="ru-RU" sz="1100" spc="-20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параметра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170" marR="204470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Кнопки,</a:t>
                      </a:r>
                      <a:r>
                        <a:rPr lang="ru-RU" sz="1100" spc="-2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отображаемые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в</a:t>
                      </a:r>
                      <a:r>
                        <a:rPr lang="ru-RU" sz="1100" spc="-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окне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сообщения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6794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MessageBoxButtons::OK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6535" marR="2044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OK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MessageBoxButtons::YesNo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170" marR="204470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Yes,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No</a:t>
                      </a:r>
                      <a:r>
                        <a:rPr lang="ru-RU" sz="1100" spc="-3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(Да,</a:t>
                      </a:r>
                      <a:r>
                        <a:rPr lang="ru-RU" sz="1100" spc="-15">
                          <a:effectLst/>
                        </a:rPr>
                        <a:t> </a:t>
                      </a:r>
                      <a:r>
                        <a:rPr lang="ru-RU" sz="1100">
                          <a:effectLst/>
                        </a:rPr>
                        <a:t>Нет)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6794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1100" spc="-20">
                          <a:effectLst/>
                        </a:rPr>
                        <a:t>MessageBoxButtons::YesNoCancel</a:t>
                      </a:r>
                      <a:endParaRPr lang="ru-RU" sz="1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170" marR="20383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Yes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ru-RU" sz="1100" spc="-20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No</a:t>
                      </a:r>
                      <a:r>
                        <a:rPr lang="ru-RU" sz="1100" dirty="0">
                          <a:effectLst/>
                        </a:rPr>
                        <a:t>,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 err="1">
                          <a:effectLst/>
                        </a:rPr>
                        <a:t>Cancel</a:t>
                      </a:r>
                      <a:r>
                        <a:rPr lang="ru-RU" sz="1100" spc="-3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(Да,</a:t>
                      </a:r>
                      <a:r>
                        <a:rPr lang="ru-RU" sz="1100" spc="-15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Нет,</a:t>
                      </a:r>
                      <a:r>
                        <a:rPr lang="ru-RU" sz="1100" spc="-2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Отменить)</a:t>
                      </a:r>
                      <a:endParaRPr lang="ru-RU" sz="1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131100"/>
              </p:ext>
            </p:extLst>
          </p:nvPr>
        </p:nvGraphicFramePr>
        <p:xfrm>
          <a:off x="5931640" y="1994218"/>
          <a:ext cx="4680585" cy="19265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530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9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06375">
                <a:tc gridSpan="3">
                  <a:txBody>
                    <a:bodyPr/>
                    <a:lstStyle/>
                    <a:p>
                      <a:pPr marL="2990215">
                        <a:lnSpc>
                          <a:spcPts val="100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.</a:t>
                      </a:r>
                      <a:r>
                        <a:rPr lang="ru-RU" sz="1600" spc="-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Тип</a:t>
                      </a:r>
                      <a:r>
                        <a:rPr lang="ru-RU" sz="1600" spc="-25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сообщения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 marL="679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Сообщение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Тип</a:t>
                      </a:r>
                      <a:r>
                        <a:rPr lang="ru-RU" sz="1400" spc="-2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сообщения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352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Значок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6865">
                <a:tc>
                  <a:txBody>
                    <a:bodyPr/>
                    <a:lstStyle/>
                    <a:p>
                      <a:pPr marL="67945"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Warning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—</a:t>
                      </a:r>
                      <a:r>
                        <a:rPr lang="ru-RU" sz="1400" spc="-3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Внимание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2400">
                        <a:effectLst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MessageBoxIcon::Warning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67945">
                        <a:spcBef>
                          <a:spcPts val="3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2400">
                        <a:effectLst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Error</a:t>
                      </a:r>
                      <a:r>
                        <a:rPr lang="ru-RU" sz="1400" spc="5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— Ошибка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2400">
                        <a:effectLst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MessageBoxIcon::Error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6794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2400">
                        <a:effectLst/>
                      </a:endParaRPr>
                    </a:p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spc="-5">
                          <a:effectLst/>
                        </a:rPr>
                        <a:t>Information</a:t>
                      </a:r>
                      <a:r>
                        <a:rPr lang="ru-RU" sz="1400" spc="-45">
                          <a:effectLst/>
                        </a:rPr>
                        <a:t> </a:t>
                      </a:r>
                      <a:r>
                        <a:rPr lang="ru-RU" sz="1400" spc="-5">
                          <a:effectLst/>
                        </a:rPr>
                        <a:t>—</a:t>
                      </a:r>
                      <a:r>
                        <a:rPr lang="ru-RU" sz="1400" spc="-40">
                          <a:effectLst/>
                        </a:rPr>
                        <a:t> </a:t>
                      </a:r>
                      <a:r>
                        <a:rPr lang="ru-RU" sz="1400" spc="-5">
                          <a:effectLst/>
                        </a:rPr>
                        <a:t>Информация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2400">
                        <a:effectLst/>
                      </a:endParaRPr>
                    </a:p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MessageBoxIcon::Information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spcBef>
                          <a:spcPts val="35"/>
                        </a:spcBef>
                        <a:spcAft>
                          <a:spcPts val="5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435" name="image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175" y="2482690"/>
            <a:ext cx="219075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image3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650" y="2907771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image3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175" y="3477350"/>
            <a:ext cx="219075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5150"/>
              </p:ext>
            </p:extLst>
          </p:nvPr>
        </p:nvGraphicFramePr>
        <p:xfrm>
          <a:off x="859472" y="4474369"/>
          <a:ext cx="4681855" cy="192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12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96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9885">
                <a:tc>
                  <a:txBody>
                    <a:bodyPr/>
                    <a:lstStyle/>
                    <a:p>
                      <a:pPr marL="67945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2400">
                        <a:effectLst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Значение</a:t>
                      </a:r>
                      <a:r>
                        <a:rPr lang="ru-RU" sz="1400" spc="-20">
                          <a:effectLst/>
                        </a:rPr>
                        <a:t> </a:t>
                      </a:r>
                      <a:r>
                        <a:rPr lang="ru-RU" sz="1400">
                          <a:effectLst/>
                        </a:rPr>
                        <a:t>параметра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 marR="125095" indent="2743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</a:t>
                      </a:r>
                      <a:r>
                        <a:rPr lang="ru-RU" sz="1400" spc="5" dirty="0">
                          <a:effectLst/>
                        </a:rPr>
                        <a:t> </a:t>
                      </a:r>
                      <a:r>
                        <a:rPr lang="ru-RU" sz="1400" spc="-5" dirty="0">
                          <a:effectLst/>
                        </a:rPr>
                        <a:t>активной</a:t>
                      </a:r>
                      <a:r>
                        <a:rPr lang="ru-RU" sz="1400" spc="-35" dirty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кнопки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6794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400" spc="-35" dirty="0">
                          <a:effectLst/>
                        </a:rPr>
                        <a:t>System::Windows::Forms::</a:t>
                      </a:r>
                      <a:r>
                        <a:rPr lang="en-US" sz="1400" spc="-35" dirty="0" err="1">
                          <a:effectLst/>
                        </a:rPr>
                        <a:t>MessageBoxDefaultButton</a:t>
                      </a:r>
                      <a:r>
                        <a:rPr lang="en-US" sz="1400" spc="-35" dirty="0">
                          <a:effectLst/>
                        </a:rPr>
                        <a:t>::Button1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US" sz="1400" spc="-35">
                          <a:effectLst/>
                        </a:rPr>
                        <a:t>System::Windows::Forms::MessageBoxDefaultButton::Button2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US" sz="1400" spc="-35">
                          <a:effectLst/>
                        </a:rPr>
                        <a:t>System::Windows::Forms::MessageBoxDefaultButton::Button3</a:t>
                      </a:r>
                      <a:endParaRPr lang="ru-RU" sz="24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35" algn="ctr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276617"/>
              </p:ext>
            </p:extLst>
          </p:nvPr>
        </p:nvGraphicFramePr>
        <p:xfrm>
          <a:off x="6096000" y="4435461"/>
          <a:ext cx="4681220" cy="1950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510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0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4790">
                <a:tc>
                  <a:txBody>
                    <a:bodyPr/>
                    <a:lstStyle/>
                    <a:p>
                      <a:pPr marL="679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Значение</a:t>
                      </a:r>
                      <a:endParaRPr lang="ru-RU" sz="2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420" marR="172085" algn="ctr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Нажата</a:t>
                      </a:r>
                      <a:r>
                        <a:rPr lang="ru-RU" sz="1600" spc="-10">
                          <a:effectLst/>
                        </a:rPr>
                        <a:t> </a:t>
                      </a:r>
                      <a:r>
                        <a:rPr lang="ru-RU" sz="1600">
                          <a:effectLst/>
                        </a:rPr>
                        <a:t>кнопка</a:t>
                      </a:r>
                      <a:endParaRPr lang="ru-RU" sz="2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67945">
                        <a:spcBef>
                          <a:spcPts val="41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System::Windows::Forms::</a:t>
                      </a:r>
                      <a:r>
                        <a:rPr lang="en-US" sz="1600" dirty="0" err="1">
                          <a:effectLst/>
                        </a:rPr>
                        <a:t>DialogResult</a:t>
                      </a:r>
                      <a:r>
                        <a:rPr lang="en-US" sz="1600" dirty="0">
                          <a:effectLst/>
                        </a:rPr>
                        <a:t>::Yes</a:t>
                      </a:r>
                      <a:endParaRPr lang="ru-RU" sz="2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marR="17208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Yes</a:t>
                      </a:r>
                      <a:endParaRPr lang="ru-RU" sz="2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System::Windows::Forms::DialogResult::No</a:t>
                      </a:r>
                      <a:endParaRPr lang="ru-RU" sz="2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0" marR="17208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No</a:t>
                      </a:r>
                      <a:endParaRPr lang="ru-RU" sz="2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System::Windows::Forms::DialogResult::Cancel</a:t>
                      </a:r>
                      <a:endParaRPr lang="ru-RU" sz="280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3515" marR="172085" algn="ctr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Cancel</a:t>
                      </a:r>
                      <a:endParaRPr lang="ru-RU" sz="2800" dirty="0">
                        <a:effectLst/>
                        <a:latin typeface="Microsoft Sans Serif"/>
                        <a:ea typeface="Microsoft Sans Serif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0702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Завершение работы над проектом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83</a:t>
            </a:fld>
            <a:endParaRPr lang="ru-RU"/>
          </a:p>
        </p:txBody>
      </p:sp>
      <p:pic>
        <p:nvPicPr>
          <p:cNvPr id="5" name="image3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391" y="1996439"/>
            <a:ext cx="4052676" cy="1161627"/>
          </a:xfrm>
          <a:prstGeom prst="rect">
            <a:avLst/>
          </a:prstGeom>
        </p:spPr>
      </p:pic>
      <p:pic>
        <p:nvPicPr>
          <p:cNvPr id="6" name="image3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5999" y="1996439"/>
            <a:ext cx="4435475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500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01" y="258045"/>
            <a:ext cx="11646878" cy="1325563"/>
          </a:xfrm>
        </p:spPr>
        <p:txBody>
          <a:bodyPr>
            <a:normAutofit/>
          </a:bodyPr>
          <a:lstStyle/>
          <a:p>
            <a:r>
              <a:rPr lang="ru-RU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4" y="1825625"/>
            <a:ext cx="11383108" cy="227410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Определите последовательность работы над приложением </a:t>
            </a:r>
            <a:r>
              <a:rPr lang="en-US" altLang="ru-RU" dirty="0"/>
              <a:t>MFC</a:t>
            </a:r>
            <a:r>
              <a:rPr lang="ru-RU" altLang="ru-RU" dirty="0"/>
              <a:t>.</a:t>
            </a:r>
          </a:p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Напишите код, который берет число из компонента</a:t>
            </a:r>
            <a:r>
              <a:rPr lang="en-US" altLang="ru-RU" dirty="0"/>
              <a:t> </a:t>
            </a:r>
            <a:r>
              <a:rPr lang="en-US" altLang="ru-RU" dirty="0" err="1"/>
              <a:t>wxEdit</a:t>
            </a:r>
            <a:r>
              <a:rPr lang="ru-RU" altLang="ru-RU" dirty="0"/>
              <a:t> (</a:t>
            </a:r>
            <a:r>
              <a:rPr lang="en-US" altLang="ru-RU" dirty="0" err="1"/>
              <a:t>textBox</a:t>
            </a:r>
            <a:r>
              <a:rPr lang="ru-RU" altLang="ru-RU" dirty="0"/>
              <a:t>), находит куб этого числа и выводит</a:t>
            </a:r>
            <a:r>
              <a:rPr lang="en-US" altLang="ru-RU" dirty="0"/>
              <a:t> </a:t>
            </a:r>
            <a:r>
              <a:rPr lang="ru-RU" altLang="ru-RU" dirty="0"/>
              <a:t>результат в компонент </a:t>
            </a:r>
            <a:r>
              <a:rPr lang="en-US" altLang="ru-RU" dirty="0" err="1"/>
              <a:t>wxStaticText</a:t>
            </a:r>
            <a:r>
              <a:rPr lang="en-US" altLang="ru-RU" dirty="0"/>
              <a:t> (Label)</a:t>
            </a:r>
            <a:r>
              <a:rPr lang="ru-RU" altLang="ru-RU" dirty="0"/>
              <a:t>.</a:t>
            </a:r>
          </a:p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Реализуйте оба примера в выбранной среде программирования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42190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773550-4004-4418-8EC0-D5D3D8B5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72" y="146964"/>
            <a:ext cx="10515600" cy="1325563"/>
          </a:xfrm>
        </p:spPr>
        <p:txBody>
          <a:bodyPr/>
          <a:lstStyle/>
          <a:p>
            <a:r>
              <a:rPr lang="en-US" dirty="0" err="1"/>
              <a:t>CheckBox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7A23C964-CC44-4A84-9221-AAFD35A95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0621709"/>
              </p:ext>
            </p:extLst>
          </p:nvPr>
        </p:nvGraphicFramePr>
        <p:xfrm>
          <a:off x="6678929" y="354278"/>
          <a:ext cx="5164728" cy="59743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092916">
                  <a:extLst>
                    <a:ext uri="{9D8B030D-6E8A-4147-A177-3AD203B41FA5}">
                      <a16:colId xmlns="" xmlns:a16="http://schemas.microsoft.com/office/drawing/2014/main" val="3443510010"/>
                    </a:ext>
                  </a:extLst>
                </a:gridCol>
                <a:gridCol w="4071812">
                  <a:extLst>
                    <a:ext uri="{9D8B030D-6E8A-4147-A177-3AD203B41FA5}">
                      <a16:colId xmlns="" xmlns:a16="http://schemas.microsoft.com/office/drawing/2014/main" val="529054266"/>
                    </a:ext>
                  </a:extLst>
                </a:gridCol>
              </a:tblGrid>
              <a:tr h="209956">
                <a:tc>
                  <a:txBody>
                    <a:bodyPr/>
                    <a:lstStyle/>
                    <a:p>
                      <a:pPr marL="6794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Свойство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Описание</a:t>
                      </a:r>
                      <a:endParaRPr lang="ru-RU" sz="11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311139734"/>
                  </a:ext>
                </a:extLst>
              </a:tr>
              <a:tr h="186694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Text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Текст,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поясняющий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назначение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флажка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358551312"/>
                  </a:ext>
                </a:extLst>
              </a:tr>
              <a:tr h="426475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Checked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38735">
                        <a:lnSpc>
                          <a:spcPct val="101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Состояние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(вид)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флажка.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Если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флажок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выбран,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то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значение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свойства</a:t>
                      </a:r>
                      <a:r>
                        <a:rPr lang="ru-RU" sz="1000" spc="-2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равно True. Если флажок сброшен, то значение свойства равно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False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587254377"/>
                  </a:ext>
                </a:extLst>
              </a:tr>
              <a:tr h="685342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TextAllign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1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Положение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текста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поле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отображения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текста.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Текст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может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распола-</a:t>
                      </a:r>
                      <a:r>
                        <a:rPr lang="ru-RU" sz="1000" spc="-2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гаться в центре поля (MiddleCenter), быть прижат к левой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 spc="-10">
                          <a:effectLst/>
                        </a:rPr>
                        <a:t>(MiddleLeft) или правой </a:t>
                      </a:r>
                      <a:r>
                        <a:rPr lang="ru-RU" sz="1000" spc="-5">
                          <a:effectLst/>
                        </a:rPr>
                        <a:t>(MiddleRight) границе. Можно задать и</a:t>
                      </a:r>
                      <a:r>
                        <a:rPr lang="ru-RU" sz="100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другие способы размещения текста надписи (TopLeft, TopCenter,</a:t>
                      </a:r>
                      <a:r>
                        <a:rPr lang="ru-RU" sz="1000">
                          <a:effectLst/>
                        </a:rPr>
                        <a:t> TopRight,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BottomLeft,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BottomCenter,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BottomRight)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736413335"/>
                  </a:ext>
                </a:extLst>
              </a:tr>
              <a:tr h="666851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CheckAllign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51130" algn="just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Положение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флажка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поле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компонента.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Флажок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может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быть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прижат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левой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верхней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границе</a:t>
                      </a:r>
                      <a:r>
                        <a:rPr lang="ru-RU" sz="1000" spc="1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(TopLeft),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прижат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левой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границе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нахо-</a:t>
                      </a:r>
                      <a:r>
                        <a:rPr lang="ru-RU" sz="1000" spc="-2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диться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равном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расстоянии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от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верхней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нижней</a:t>
                      </a:r>
                      <a:r>
                        <a:rPr lang="ru-RU" sz="1000" spc="-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границ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поля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ком-</a:t>
                      </a:r>
                      <a:r>
                        <a:rPr lang="ru-RU" sz="1000" spc="-215">
                          <a:effectLst/>
                        </a:rPr>
                        <a:t> </a:t>
                      </a:r>
                      <a:r>
                        <a:rPr lang="ru-RU" sz="1000" spc="-10">
                          <a:effectLst/>
                        </a:rPr>
                        <a:t>понента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10">
                          <a:effectLst/>
                        </a:rPr>
                        <a:t>(MiddleLeft).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Есть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и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другие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варианты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размещения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флажка</a:t>
                      </a:r>
                      <a:r>
                        <a:rPr lang="ru-RU" sz="1000" spc="-2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</a:t>
                      </a:r>
                      <a:r>
                        <a:rPr lang="ru-RU" sz="1000" spc="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поле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компонента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972441382"/>
                  </a:ext>
                </a:extLst>
              </a:tr>
              <a:tr h="196237">
                <a:tc>
                  <a:txBody>
                    <a:bodyPr/>
                    <a:lstStyle/>
                    <a:p>
                      <a:pPr marL="67945">
                        <a:spcBef>
                          <a:spcPts val="31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Enabled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Свойство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позволяет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сделать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флажок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недоступным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(False)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197124264"/>
                  </a:ext>
                </a:extLst>
              </a:tr>
              <a:tr h="195641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Visible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ru-RU" sz="1000" spc="-10">
                          <a:effectLst/>
                        </a:rPr>
                        <a:t>Свойство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позволяет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скрыть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(False)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флажок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07738639"/>
                  </a:ext>
                </a:extLst>
              </a:tr>
              <a:tr h="427668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AutoCheck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2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Свойство определяет, должно ли автоматически изменяться состоя-</a:t>
                      </a:r>
                      <a:r>
                        <a:rPr lang="ru-RU" sz="1000" spc="-2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ние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флажка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результате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щелчка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его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изображении.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умолчанию</a:t>
                      </a:r>
                      <a:r>
                        <a:rPr lang="ru-RU" sz="1000" spc="-2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значение равно True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788618593"/>
                  </a:ext>
                </a:extLst>
              </a:tr>
              <a:tr h="552329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FlatStyle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166370">
                        <a:lnSpc>
                          <a:spcPct val="98000"/>
                        </a:lnSpc>
                        <a:spcBef>
                          <a:spcPts val="335"/>
                        </a:spcBef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Стиль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(вид)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флажка.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Флажок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может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быть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обычным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(Standard),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пло-</a:t>
                      </a:r>
                      <a:r>
                        <a:rPr lang="ru-RU" sz="1000" spc="-21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ским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(Flat)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или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"всплывающим"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(Popup).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Стиль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определяет</a:t>
                      </a:r>
                      <a:r>
                        <a:rPr lang="ru-RU" sz="1000" spc="-2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поведе-</a:t>
                      </a:r>
                      <a:r>
                        <a:rPr lang="ru-RU" sz="1000" spc="-2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ние флажка при позиционировании указателя мыши на его изобра-</a:t>
                      </a:r>
                      <a:r>
                        <a:rPr lang="ru-RU" sz="1000" spc="-2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жении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31035068"/>
                  </a:ext>
                </a:extLst>
              </a:tr>
              <a:tr h="311357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Appearance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5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Определяет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вид</a:t>
                      </a:r>
                      <a:r>
                        <a:rPr lang="ru-RU" sz="1000" spc="-5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флажка.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Флажок</a:t>
                      </a:r>
                      <a:r>
                        <a:rPr lang="ru-RU" sz="1000" spc="-5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может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выглядеть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обычным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образом</a:t>
                      </a:r>
                      <a:r>
                        <a:rPr lang="ru-RU" sz="1000" spc="-2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(Normal)</a:t>
                      </a:r>
                      <a:r>
                        <a:rPr lang="ru-RU" sz="1000" spc="-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или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как кнопка</a:t>
                      </a:r>
                      <a:r>
                        <a:rPr lang="ru-RU" sz="1000" spc="-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(Button)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52216474"/>
                  </a:ext>
                </a:extLst>
              </a:tr>
              <a:tr h="187291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Image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Картинка,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которая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отображается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в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поле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компонента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560004500"/>
                  </a:ext>
                </a:extLst>
              </a:tr>
              <a:tr h="684149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ImageAlign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ru-RU" sz="1000" spc="-5">
                          <a:effectLst/>
                        </a:rPr>
                        <a:t>Положение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картинки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в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поле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компонента.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Картинка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может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распола-</a:t>
                      </a:r>
                      <a:endParaRPr lang="ru-RU" sz="1100">
                        <a:effectLst/>
                      </a:endParaRPr>
                    </a:p>
                    <a:p>
                      <a:pPr marL="7175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000" spc="-15">
                          <a:effectLst/>
                        </a:rPr>
                        <a:t>гаться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15">
                          <a:effectLst/>
                        </a:rPr>
                        <a:t>в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15">
                          <a:effectLst/>
                        </a:rPr>
                        <a:t>центре</a:t>
                      </a:r>
                      <a:r>
                        <a:rPr lang="ru-RU" sz="1000" spc="-35">
                          <a:effectLst/>
                        </a:rPr>
                        <a:t> </a:t>
                      </a:r>
                      <a:r>
                        <a:rPr lang="ru-RU" sz="1000" spc="-15">
                          <a:effectLst/>
                        </a:rPr>
                        <a:t>(MiddleCenter),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 spc="-15">
                          <a:effectLst/>
                        </a:rPr>
                        <a:t>быть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 spc="-10">
                          <a:effectLst/>
                        </a:rPr>
                        <a:t>прижата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10">
                          <a:effectLst/>
                        </a:rPr>
                        <a:t>к</a:t>
                      </a:r>
                      <a:r>
                        <a:rPr lang="ru-RU" sz="1000" spc="-30">
                          <a:effectLst/>
                        </a:rPr>
                        <a:t> </a:t>
                      </a:r>
                      <a:r>
                        <a:rPr lang="ru-RU" sz="1000" spc="-10">
                          <a:effectLst/>
                        </a:rPr>
                        <a:t>левой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 spc="-10">
                          <a:effectLst/>
                        </a:rPr>
                        <a:t>(MiddleLeft)</a:t>
                      </a:r>
                      <a:r>
                        <a:rPr lang="ru-RU" sz="1000" spc="-21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или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правой</a:t>
                      </a:r>
                      <a:r>
                        <a:rPr lang="ru-RU" sz="1000" spc="-45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(MiddleRight)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границе.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 spc="-5">
                          <a:effectLst/>
                        </a:rPr>
                        <a:t>Можно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задать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другие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способы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размещения</a:t>
                      </a:r>
                      <a:r>
                        <a:rPr lang="ru-RU" sz="1000" spc="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картинки</a:t>
                      </a:r>
                      <a:r>
                        <a:rPr lang="ru-RU" sz="1000" spc="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на</a:t>
                      </a:r>
                      <a:r>
                        <a:rPr lang="ru-RU" sz="1000" spc="1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кнопке</a:t>
                      </a:r>
                      <a:r>
                        <a:rPr lang="ru-RU" sz="1000" spc="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(TopLeft, TopCenter, TopRight,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BottomLeft,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BottomCenter,</a:t>
                      </a:r>
                      <a:r>
                        <a:rPr lang="ru-RU" sz="1000" spc="-2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BottomRight)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988946244"/>
                  </a:ext>
                </a:extLst>
              </a:tr>
              <a:tr h="552329">
                <a:tc>
                  <a:txBody>
                    <a:bodyPr/>
                    <a:lstStyle/>
                    <a:p>
                      <a:pPr marL="67945">
                        <a:spcBef>
                          <a:spcPts val="32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ImageList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38735">
                        <a:lnSpc>
                          <a:spcPct val="101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Набор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картинок,</a:t>
                      </a:r>
                      <a:r>
                        <a:rPr lang="ru-RU" sz="1000" spc="-4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используемых</a:t>
                      </a:r>
                      <a:r>
                        <a:rPr lang="ru-RU" sz="1000" spc="-5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для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обозначения</a:t>
                      </a:r>
                      <a:r>
                        <a:rPr lang="ru-RU" sz="1000" spc="-5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различных</a:t>
                      </a:r>
                      <a:r>
                        <a:rPr lang="ru-RU" sz="1000" spc="-5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состоя-</a:t>
                      </a:r>
                      <a:r>
                        <a:rPr lang="ru-RU" sz="1000" spc="-210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ний кнопки. Представляет собой объект типа ImageList. Чтобы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задать значение свойства, в форму приложения следует добавить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компонент</a:t>
                      </a:r>
                      <a:r>
                        <a:rPr lang="ru-RU" sz="1000" spc="5">
                          <a:effectLst/>
                        </a:rPr>
                        <a:t> </a:t>
                      </a:r>
                      <a:r>
                        <a:rPr lang="ru-RU" sz="1000">
                          <a:effectLst/>
                        </a:rPr>
                        <a:t>ImageList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56571729"/>
                  </a:ext>
                </a:extLst>
              </a:tr>
              <a:tr h="311357">
                <a:tc>
                  <a:txBody>
                    <a:bodyPr/>
                    <a:lstStyle/>
                    <a:p>
                      <a:pPr marL="67945">
                        <a:spcBef>
                          <a:spcPts val="31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ImageIndex</a:t>
                      </a:r>
                      <a:endParaRPr lang="ru-RU" sz="11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marR="38735">
                        <a:lnSpc>
                          <a:spcPct val="95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ru-RU" sz="1000" spc="-10" dirty="0">
                          <a:effectLst/>
                        </a:rPr>
                        <a:t>Номер</a:t>
                      </a:r>
                      <a:r>
                        <a:rPr lang="ru-RU" sz="1000" spc="-50" dirty="0">
                          <a:effectLst/>
                        </a:rPr>
                        <a:t> </a:t>
                      </a:r>
                      <a:r>
                        <a:rPr lang="ru-RU" sz="1000" spc="-10" dirty="0">
                          <a:effectLst/>
                        </a:rPr>
                        <a:t>(индекс)</a:t>
                      </a:r>
                      <a:r>
                        <a:rPr lang="ru-RU" sz="1000" spc="-35" dirty="0">
                          <a:effectLst/>
                        </a:rPr>
                        <a:t> </a:t>
                      </a:r>
                      <a:r>
                        <a:rPr lang="ru-RU" sz="1000" spc="-10" dirty="0">
                          <a:effectLst/>
                        </a:rPr>
                        <a:t>картинки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spc="-10" dirty="0">
                          <a:effectLst/>
                        </a:rPr>
                        <a:t>из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набора</a:t>
                      </a:r>
                      <a:r>
                        <a:rPr lang="ru-RU" sz="1000" spc="-35" dirty="0">
                          <a:effectLst/>
                        </a:rPr>
                        <a:t> </a:t>
                      </a:r>
                      <a:r>
                        <a:rPr lang="ru-RU" sz="1000" spc="-5" dirty="0" err="1">
                          <a:effectLst/>
                        </a:rPr>
                        <a:t>ImageList</a:t>
                      </a:r>
                      <a:r>
                        <a:rPr lang="ru-RU" sz="1000" spc="-5" dirty="0">
                          <a:effectLst/>
                        </a:rPr>
                        <a:t>,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которая</a:t>
                      </a:r>
                      <a:r>
                        <a:rPr lang="ru-RU" sz="1000" spc="-45" dirty="0">
                          <a:effectLst/>
                        </a:rPr>
                        <a:t> </a:t>
                      </a:r>
                      <a:r>
                        <a:rPr lang="ru-RU" sz="1000" spc="-5" dirty="0">
                          <a:effectLst/>
                        </a:rPr>
                        <a:t>отображается</a:t>
                      </a:r>
                      <a:r>
                        <a:rPr lang="ru-RU" sz="1000" spc="-21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в</a:t>
                      </a:r>
                      <a:r>
                        <a:rPr lang="ru-RU" sz="1000" spc="10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поле</a:t>
                      </a:r>
                      <a:r>
                        <a:rPr lang="ru-RU" sz="1000" spc="5" dirty="0">
                          <a:effectLst/>
                        </a:rPr>
                        <a:t> </a:t>
                      </a:r>
                      <a:r>
                        <a:rPr lang="ru-RU" sz="1000" dirty="0">
                          <a:effectLst/>
                        </a:rPr>
                        <a:t>компонента</a:t>
                      </a:r>
                      <a:endParaRPr lang="ru-RU" sz="11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67457312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9E30161-44B1-4CC5-B402-267D7BE86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ADCE45A-DD6A-43C0-804B-D6A3B81D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836" y="32823"/>
            <a:ext cx="2082615" cy="15538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E5C4BA6-BEEA-4B2E-BD4B-FBFD048C115A}"/>
              </a:ext>
            </a:extLst>
          </p:cNvPr>
          <p:cNvSpPr txBox="1"/>
          <p:nvPr/>
        </p:nvSpPr>
        <p:spPr>
          <a:xfrm>
            <a:off x="119336" y="1027905"/>
            <a:ext cx="6096000" cy="5908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/>
              <a:t>private: System::Void button1_Click(System::Object^ sender, System::</a:t>
            </a:r>
            <a:r>
              <a:rPr lang="en-US" sz="1100" dirty="0" err="1"/>
              <a:t>EventArgs</a:t>
            </a:r>
            <a:r>
              <a:rPr lang="en-US" sz="1100" dirty="0"/>
              <a:t>^ e)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double </a:t>
            </a:r>
            <a:r>
              <a:rPr lang="en-US" sz="1100" dirty="0" err="1"/>
              <a:t>cena</a:t>
            </a:r>
            <a:r>
              <a:rPr lang="en-US" sz="1100" dirty="0"/>
              <a:t>;	// </a:t>
            </a:r>
            <a:r>
              <a:rPr lang="ru-RU" sz="1100" dirty="0"/>
              <a:t>цена в базовой комплектации </a:t>
            </a:r>
            <a:r>
              <a:rPr lang="en-US" sz="1100" dirty="0"/>
              <a:t>double </a:t>
            </a:r>
            <a:r>
              <a:rPr lang="en-US" sz="1100" dirty="0" err="1"/>
              <a:t>dop</a:t>
            </a:r>
            <a:r>
              <a:rPr lang="en-US" sz="1100" dirty="0"/>
              <a:t>;	// </a:t>
            </a:r>
            <a:r>
              <a:rPr lang="ru-RU" sz="1100" dirty="0"/>
              <a:t>сумма за доп. оборудование </a:t>
            </a:r>
            <a:r>
              <a:rPr lang="en-US" sz="1100" dirty="0"/>
              <a:t>double discount; // </a:t>
            </a:r>
            <a:r>
              <a:rPr lang="ru-RU" sz="1100" dirty="0"/>
              <a:t>скидка</a:t>
            </a:r>
          </a:p>
          <a:p>
            <a:r>
              <a:rPr lang="en-US" sz="1100" dirty="0"/>
              <a:t>double total;	// </a:t>
            </a:r>
            <a:r>
              <a:rPr lang="ru-RU" sz="1100" dirty="0"/>
              <a:t>общая сумма</a:t>
            </a:r>
          </a:p>
          <a:p>
            <a:r>
              <a:rPr lang="en-US" sz="1100" dirty="0" err="1"/>
              <a:t>cena</a:t>
            </a:r>
            <a:r>
              <a:rPr lang="en-US" sz="1100" dirty="0"/>
              <a:t> = 415000;dop = 0;</a:t>
            </a:r>
          </a:p>
          <a:p>
            <a:r>
              <a:rPr lang="en-US" sz="1100" dirty="0"/>
              <a:t>if (checkBox1-&gt;Checked)</a:t>
            </a:r>
            <a:r>
              <a:rPr lang="ru-RU" sz="1100" dirty="0"/>
              <a:t> </a:t>
            </a:r>
            <a:r>
              <a:rPr lang="en-US" sz="1100" dirty="0"/>
              <a:t>{</a:t>
            </a:r>
            <a:r>
              <a:rPr lang="ru-RU" sz="1100" dirty="0"/>
              <a:t>  </a:t>
            </a:r>
            <a:r>
              <a:rPr lang="en-US" sz="1100" dirty="0" err="1"/>
              <a:t>dop</a:t>
            </a:r>
            <a:r>
              <a:rPr lang="en-US" sz="1100" dirty="0"/>
              <a:t> += 1200;</a:t>
            </a:r>
            <a:r>
              <a:rPr lang="ru-RU" sz="1100" dirty="0"/>
              <a:t> </a:t>
            </a:r>
            <a:r>
              <a:rPr lang="en-US" sz="1100" dirty="0"/>
              <a:t>}</a:t>
            </a:r>
          </a:p>
          <a:p>
            <a:r>
              <a:rPr lang="en-US" sz="1100" dirty="0"/>
              <a:t> if (checkBox2-&gt;Checked)</a:t>
            </a:r>
            <a:r>
              <a:rPr lang="ru-RU" sz="1100" dirty="0"/>
              <a:t> </a:t>
            </a:r>
            <a:r>
              <a:rPr lang="en-US" sz="1100" dirty="0"/>
              <a:t>{</a:t>
            </a:r>
            <a:r>
              <a:rPr lang="en-US" sz="1100" dirty="0" err="1"/>
              <a:t>dop</a:t>
            </a:r>
            <a:r>
              <a:rPr lang="en-US" sz="1100" dirty="0"/>
              <a:t> += 4500;}</a:t>
            </a:r>
          </a:p>
          <a:p>
            <a:r>
              <a:rPr lang="en-US" sz="1100" dirty="0"/>
              <a:t>if (checkBox3-&gt;Checked)</a:t>
            </a:r>
            <a:r>
              <a:rPr lang="ru-RU" sz="1100" dirty="0"/>
              <a:t> </a:t>
            </a:r>
            <a:r>
              <a:rPr lang="en-US" sz="1100" dirty="0"/>
              <a:t>{</a:t>
            </a:r>
            <a:r>
              <a:rPr lang="en-US" sz="1100" dirty="0" err="1"/>
              <a:t>dop</a:t>
            </a:r>
            <a:r>
              <a:rPr lang="en-US" sz="1100" dirty="0"/>
              <a:t> += 12000;}</a:t>
            </a:r>
          </a:p>
          <a:p>
            <a:r>
              <a:rPr lang="en-US" sz="1100" dirty="0"/>
              <a:t>if (checkBox4-&gt;Checked)</a:t>
            </a:r>
            <a:r>
              <a:rPr lang="ru-RU" sz="1100" dirty="0"/>
              <a:t> </a:t>
            </a:r>
            <a:r>
              <a:rPr lang="en-US" sz="1100" dirty="0"/>
              <a:t>{</a:t>
            </a:r>
            <a:r>
              <a:rPr lang="en-US" sz="1100" dirty="0" err="1"/>
              <a:t>dop</a:t>
            </a:r>
            <a:r>
              <a:rPr lang="en-US" sz="1100" dirty="0"/>
              <a:t> += 12000;}</a:t>
            </a:r>
          </a:p>
          <a:p>
            <a:r>
              <a:rPr lang="en-US" sz="1100" dirty="0"/>
              <a:t>total = </a:t>
            </a:r>
            <a:r>
              <a:rPr lang="en-US" sz="1100" dirty="0" err="1"/>
              <a:t>cena</a:t>
            </a:r>
            <a:r>
              <a:rPr lang="en-US" sz="1100" dirty="0"/>
              <a:t> + </a:t>
            </a:r>
            <a:r>
              <a:rPr lang="en-US" sz="1100" dirty="0" err="1"/>
              <a:t>dop</a:t>
            </a:r>
            <a:r>
              <a:rPr lang="en-US" sz="1100" dirty="0"/>
              <a:t>;</a:t>
            </a:r>
          </a:p>
          <a:p>
            <a:r>
              <a:rPr lang="en-US" sz="1100" dirty="0"/>
              <a:t>System::String ^</a:t>
            </a:r>
            <a:r>
              <a:rPr lang="en-US" sz="1100" dirty="0" err="1"/>
              <a:t>st</a:t>
            </a:r>
            <a:r>
              <a:rPr lang="en-US" sz="1100" dirty="0"/>
              <a:t>;</a:t>
            </a:r>
          </a:p>
          <a:p>
            <a:r>
              <a:rPr lang="en-US" sz="1100" dirty="0" err="1"/>
              <a:t>st</a:t>
            </a:r>
            <a:r>
              <a:rPr lang="en-US" sz="1100" dirty="0"/>
              <a:t> = "</a:t>
            </a:r>
            <a:r>
              <a:rPr lang="ru-RU" sz="1100" dirty="0"/>
              <a:t>Цена в выбранной комплектации: " + </a:t>
            </a:r>
            <a:r>
              <a:rPr lang="en-US" sz="1100" dirty="0" err="1"/>
              <a:t>total.ToString</a:t>
            </a:r>
            <a:r>
              <a:rPr lang="en-US" sz="1100" dirty="0"/>
              <a:t>("C");</a:t>
            </a:r>
          </a:p>
          <a:p>
            <a:r>
              <a:rPr lang="en-US" sz="1100" dirty="0"/>
              <a:t>if (</a:t>
            </a:r>
            <a:r>
              <a:rPr lang="en-US" sz="1100" dirty="0" err="1"/>
              <a:t>dop</a:t>
            </a:r>
            <a:r>
              <a:rPr lang="en-US" sz="1100" dirty="0"/>
              <a:t> != 0)</a:t>
            </a:r>
          </a:p>
          <a:p>
            <a:r>
              <a:rPr lang="en-US" sz="1100" dirty="0"/>
              <a:t>{</a:t>
            </a:r>
            <a:r>
              <a:rPr lang="en-US" sz="1100" dirty="0" err="1"/>
              <a:t>st</a:t>
            </a:r>
            <a:r>
              <a:rPr lang="en-US" sz="1100" dirty="0"/>
              <a:t> += "\n</a:t>
            </a:r>
            <a:r>
              <a:rPr lang="ru-RU" sz="1100" dirty="0"/>
              <a:t>В том числе доп. оборудование: " + </a:t>
            </a:r>
            <a:r>
              <a:rPr lang="en-US" sz="1100" dirty="0" err="1"/>
              <a:t>dop.ToString</a:t>
            </a:r>
            <a:r>
              <a:rPr lang="en-US" sz="1100" dirty="0"/>
              <a:t>("C");}</a:t>
            </a:r>
          </a:p>
          <a:p>
            <a:r>
              <a:rPr lang="en-US" sz="1100" dirty="0"/>
              <a:t>if ((checkBox1-&gt;Checked) &amp;&amp; (checkBox2-&gt;Checked) &amp;&amp; (checkBox3-&gt;Checked) &amp;&amp; (checkBox4-&gt;Checked))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// </a:t>
            </a:r>
            <a:r>
              <a:rPr lang="ru-RU" sz="1100" dirty="0"/>
              <a:t>Скидка предоставляется, если выбраны все опции </a:t>
            </a:r>
          </a:p>
          <a:p>
            <a:r>
              <a:rPr lang="en-US" sz="1100" dirty="0"/>
              <a:t>discount = </a:t>
            </a:r>
            <a:r>
              <a:rPr lang="en-US" sz="1100" dirty="0" err="1"/>
              <a:t>dop</a:t>
            </a:r>
            <a:r>
              <a:rPr lang="en-US" sz="1100" dirty="0"/>
              <a:t> * 0.1; </a:t>
            </a:r>
            <a:endParaRPr lang="ru-RU" sz="1100" dirty="0"/>
          </a:p>
          <a:p>
            <a:r>
              <a:rPr lang="en-US" sz="1100" dirty="0"/>
              <a:t>total = total — discount;</a:t>
            </a:r>
          </a:p>
          <a:p>
            <a:r>
              <a:rPr lang="en-US" sz="1100" dirty="0" err="1"/>
              <a:t>st</a:t>
            </a:r>
            <a:r>
              <a:rPr lang="en-US" sz="1100" dirty="0"/>
              <a:t> += "\n</a:t>
            </a:r>
            <a:r>
              <a:rPr lang="ru-RU" sz="1100" dirty="0"/>
              <a:t>Скидка на доп. оборудование (10%): " + </a:t>
            </a:r>
            <a:r>
              <a:rPr lang="en-US" sz="1100" dirty="0" err="1"/>
              <a:t>discount.ToString</a:t>
            </a:r>
            <a:r>
              <a:rPr lang="en-US" sz="1100" dirty="0"/>
              <a:t>("C") +</a:t>
            </a:r>
          </a:p>
          <a:p>
            <a:r>
              <a:rPr lang="en-US" sz="1100" dirty="0"/>
              <a:t>"\n</a:t>
            </a:r>
            <a:r>
              <a:rPr lang="ru-RU" sz="1100" dirty="0"/>
              <a:t>Итого: " + </a:t>
            </a:r>
            <a:r>
              <a:rPr lang="en-US" sz="1100" dirty="0" err="1"/>
              <a:t>total.ToString</a:t>
            </a:r>
            <a:r>
              <a:rPr lang="en-US" sz="1100" dirty="0"/>
              <a:t>("C");</a:t>
            </a:r>
          </a:p>
          <a:p>
            <a:r>
              <a:rPr lang="en-US" sz="1100" dirty="0"/>
              <a:t>}</a:t>
            </a:r>
          </a:p>
          <a:p>
            <a:r>
              <a:rPr lang="en-US" sz="1100" dirty="0"/>
              <a:t>label2-&gt;Text = </a:t>
            </a:r>
            <a:r>
              <a:rPr lang="en-US" sz="1100" dirty="0" err="1"/>
              <a:t>st</a:t>
            </a:r>
            <a:r>
              <a:rPr lang="en-US" sz="1100" dirty="0"/>
              <a:t>;</a:t>
            </a:r>
          </a:p>
          <a:p>
            <a:r>
              <a:rPr lang="en-US" sz="1100" dirty="0"/>
              <a:t>}</a:t>
            </a:r>
          </a:p>
          <a:p>
            <a:r>
              <a:rPr lang="en-US" sz="1100" dirty="0"/>
              <a:t>private: System::Void checkBox1_Click(System::Object^ sender,</a:t>
            </a:r>
          </a:p>
          <a:p>
            <a:r>
              <a:rPr lang="en-US" sz="1100" dirty="0"/>
              <a:t>System::</a:t>
            </a:r>
            <a:r>
              <a:rPr lang="en-US" sz="1100" dirty="0" err="1"/>
              <a:t>EventArgs</a:t>
            </a:r>
            <a:r>
              <a:rPr lang="en-US" sz="1100" dirty="0"/>
              <a:t>^ e)</a:t>
            </a:r>
          </a:p>
          <a:p>
            <a:r>
              <a:rPr lang="en-US" sz="1100" dirty="0"/>
              <a:t>{</a:t>
            </a:r>
          </a:p>
          <a:p>
            <a:r>
              <a:rPr lang="en-US" sz="1100" dirty="0"/>
              <a:t>label2-&gt;Text = "";</a:t>
            </a:r>
          </a:p>
          <a:p>
            <a:r>
              <a:rPr lang="en-US" sz="11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481046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BD48E9-DE86-4C7A-9B03-968175E1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08" y="130679"/>
            <a:ext cx="10515600" cy="1325563"/>
          </a:xfrm>
        </p:spPr>
        <p:txBody>
          <a:bodyPr/>
          <a:lstStyle/>
          <a:p>
            <a:r>
              <a:rPr lang="en-US" dirty="0" err="1"/>
              <a:t>RadioButton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93B82C5F-99FE-41A8-890B-59EF235E78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680613"/>
              </p:ext>
            </p:extLst>
          </p:nvPr>
        </p:nvGraphicFramePr>
        <p:xfrm>
          <a:off x="6229978" y="1326382"/>
          <a:ext cx="5472346" cy="41081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61935">
                  <a:extLst>
                    <a:ext uri="{9D8B030D-6E8A-4147-A177-3AD203B41FA5}">
                      <a16:colId xmlns="" xmlns:a16="http://schemas.microsoft.com/office/drawing/2014/main" val="2058643457"/>
                    </a:ext>
                  </a:extLst>
                </a:gridCol>
                <a:gridCol w="4210411">
                  <a:extLst>
                    <a:ext uri="{9D8B030D-6E8A-4147-A177-3AD203B41FA5}">
                      <a16:colId xmlns="" xmlns:a16="http://schemas.microsoft.com/office/drawing/2014/main" val="647769324"/>
                    </a:ext>
                  </a:extLst>
                </a:gridCol>
              </a:tblGrid>
              <a:tr h="286378">
                <a:tc>
                  <a:txBody>
                    <a:bodyPr/>
                    <a:lstStyle/>
                    <a:p>
                      <a:pPr marL="67945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Свойство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Описание</a:t>
                      </a:r>
                      <a:endParaRPr lang="ru-RU" sz="2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388428193"/>
                  </a:ext>
                </a:extLst>
              </a:tr>
              <a:tr h="290423">
                <a:tc>
                  <a:txBody>
                    <a:bodyPr/>
                    <a:lstStyle/>
                    <a:p>
                      <a:pPr marL="6794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Техt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Текст,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который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находится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справа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переключателя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67011351"/>
                  </a:ext>
                </a:extLst>
              </a:tr>
              <a:tr h="638284">
                <a:tc>
                  <a:txBody>
                    <a:bodyPr/>
                    <a:lstStyle/>
                    <a:p>
                      <a:pPr marL="6794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Checked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Состояние,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внешний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вид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переключателя.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Если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переключатель</a:t>
                      </a:r>
                      <a:endParaRPr lang="ru-RU" sz="2000">
                        <a:effectLst/>
                      </a:endParaRPr>
                    </a:p>
                    <a:p>
                      <a:pPr marL="71120" marR="60325">
                        <a:lnSpc>
                          <a:spcPct val="102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200" spc="-15">
                          <a:effectLst/>
                        </a:rPr>
                        <a:t>выбран, </a:t>
                      </a:r>
                      <a:r>
                        <a:rPr lang="ru-RU" sz="1200" spc="-10">
                          <a:effectLst/>
                        </a:rPr>
                        <a:t>то значение свойства Checked равно True; если не выбран,</a:t>
                      </a:r>
                      <a:r>
                        <a:rPr lang="ru-RU" sz="1200" spc="-215">
                          <a:effectLst/>
                        </a:rPr>
                        <a:t> </a:t>
                      </a:r>
                      <a:r>
                        <a:rPr lang="ru-RU" sz="1200" spc="-15">
                          <a:effectLst/>
                        </a:rPr>
                        <a:t>то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 spc="-15">
                          <a:effectLst/>
                        </a:rPr>
                        <a:t>значение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 spc="-15">
                          <a:effectLst/>
                        </a:rPr>
                        <a:t>свойства</a:t>
                      </a:r>
                      <a:r>
                        <a:rPr lang="ru-RU" sz="1200">
                          <a:effectLst/>
                        </a:rPr>
                        <a:t> </a:t>
                      </a:r>
                      <a:r>
                        <a:rPr lang="ru-RU" sz="1200" spc="-15">
                          <a:effectLst/>
                        </a:rPr>
                        <a:t>Checked</a:t>
                      </a:r>
                      <a:r>
                        <a:rPr lang="ru-RU" sz="1200" spc="-310">
                          <a:effectLst/>
                        </a:rPr>
                        <a:t> </a:t>
                      </a:r>
                      <a:r>
                        <a:rPr lang="ru-RU" sz="1200" spc="-15">
                          <a:effectLst/>
                        </a:rPr>
                        <a:t>равно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 spc="-15">
                          <a:effectLst/>
                        </a:rPr>
                        <a:t>False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220402907"/>
                  </a:ext>
                </a:extLst>
              </a:tr>
              <a:tr h="986144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TextAllign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5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Положение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текста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поле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отображения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текста.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Текст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может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распо-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лагаться в центре поля (MiddleCenter), быть прижат к левой</a:t>
                      </a:r>
                      <a:r>
                        <a:rPr lang="ru-RU" sz="1200" spc="5">
                          <a:effectLst/>
                        </a:rPr>
                        <a:t> </a:t>
                      </a:r>
                      <a:r>
                        <a:rPr lang="ru-RU" sz="1200" spc="-15">
                          <a:effectLst/>
                        </a:rPr>
                        <a:t>(MiddleLeft) или правой </a:t>
                      </a:r>
                      <a:r>
                        <a:rPr lang="ru-RU" sz="1200" spc="-10">
                          <a:effectLst/>
                        </a:rPr>
                        <a:t>(MiddleRight) границе. Можно задать и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другие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способы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размещения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текста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надписи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(TopLeft,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 spc="-10">
                          <a:effectLst/>
                        </a:rPr>
                        <a:t>TopCenter,</a:t>
                      </a:r>
                      <a:r>
                        <a:rPr lang="ru-RU" sz="1200" spc="-21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TopRight,</a:t>
                      </a:r>
                      <a:r>
                        <a:rPr lang="ru-RU" sz="1200" spc="-5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BottomLeft,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BottomCenter,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BottomRight)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339645310"/>
                  </a:ext>
                </a:extLst>
              </a:tr>
              <a:tr h="960257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CheckAllign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marR="60325">
                        <a:lnSpc>
                          <a:spcPct val="106000"/>
                        </a:lnSpc>
                        <a:spcBef>
                          <a:spcPts val="390"/>
                        </a:spcBef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</a:rPr>
                        <a:t>Положение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переключателя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поле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компонента.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Переключатель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может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быть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прижат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к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левой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верхней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границе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(TopLeft),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прижат</a:t>
                      </a:r>
                      <a:endParaRPr lang="ru-RU" sz="2000">
                        <a:effectLst/>
                      </a:endParaRPr>
                    </a:p>
                    <a:p>
                      <a:pPr marL="71120">
                        <a:lnSpc>
                          <a:spcPts val="9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левой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границе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находиться</a:t>
                      </a:r>
                      <a:r>
                        <a:rPr lang="ru-RU" sz="1200" spc="-3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на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равном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расстоянии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от</a:t>
                      </a:r>
                      <a:r>
                        <a:rPr lang="ru-RU" sz="1200" spc="-1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верхней</a:t>
                      </a:r>
                      <a:r>
                        <a:rPr lang="ru-RU" sz="1200" spc="-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2000">
                        <a:effectLst/>
                      </a:endParaRPr>
                    </a:p>
                    <a:p>
                      <a:pPr marL="71120"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</a:rPr>
                        <a:t>нижней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границ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поля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компонента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(MiddleLeft).</a:t>
                      </a:r>
                      <a:r>
                        <a:rPr lang="ru-RU" sz="1200" spc="-4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Есть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и</a:t>
                      </a:r>
                      <a:r>
                        <a:rPr lang="ru-RU" sz="1200" spc="-3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другие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вари-</a:t>
                      </a:r>
                      <a:r>
                        <a:rPr lang="ru-RU" sz="1200" spc="-21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анты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размещения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переключателя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в поле</a:t>
                      </a:r>
                      <a:r>
                        <a:rPr lang="ru-RU" sz="1200" spc="-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компонента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826289114"/>
                  </a:ext>
                </a:extLst>
              </a:tr>
              <a:tr h="302558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Enabled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200" spc="-5">
                          <a:effectLst/>
                        </a:rPr>
                        <a:t>Свойство</a:t>
                      </a:r>
                      <a:r>
                        <a:rPr lang="ru-RU" sz="1200" spc="-50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позволяет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 spc="-5">
                          <a:effectLst/>
                        </a:rPr>
                        <a:t>сделать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переключатель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недоступным</a:t>
                      </a:r>
                      <a:r>
                        <a:rPr lang="ru-RU" sz="1200" spc="-45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(False)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03617143"/>
                  </a:ext>
                </a:extLst>
              </a:tr>
              <a:tr h="301749">
                <a:tc>
                  <a:txBody>
                    <a:bodyPr/>
                    <a:lstStyle/>
                    <a:p>
                      <a:pPr marL="67945">
                        <a:spcBef>
                          <a:spcPts val="42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Visible</a:t>
                      </a:r>
                      <a:endParaRPr lang="ru-RU" sz="200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ru-RU" sz="1200" spc="-5" dirty="0">
                          <a:effectLst/>
                        </a:rPr>
                        <a:t>Свойство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позволяет</a:t>
                      </a:r>
                      <a:r>
                        <a:rPr lang="ru-RU" sz="1200" spc="-40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скрыть</a:t>
                      </a:r>
                      <a:r>
                        <a:rPr lang="ru-RU" sz="1200" spc="-4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(</a:t>
                      </a:r>
                      <a:r>
                        <a:rPr lang="ru-RU" sz="1200" spc="-5" dirty="0" err="1">
                          <a:effectLst/>
                        </a:rPr>
                        <a:t>False</a:t>
                      </a:r>
                      <a:r>
                        <a:rPr lang="ru-RU" sz="1200" spc="-5" dirty="0">
                          <a:effectLst/>
                        </a:rPr>
                        <a:t>)</a:t>
                      </a:r>
                      <a:r>
                        <a:rPr lang="ru-RU" sz="1200" spc="-35" dirty="0">
                          <a:effectLst/>
                        </a:rPr>
                        <a:t> </a:t>
                      </a:r>
                      <a:r>
                        <a:rPr lang="ru-RU" sz="1200" spc="-5" dirty="0">
                          <a:effectLst/>
                        </a:rPr>
                        <a:t>переключатель</a:t>
                      </a:r>
                      <a:endParaRPr lang="ru-RU" sz="2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866623512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002BBBC-7D1F-43E2-8DE1-0B72E3A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86</a:t>
            </a:fld>
            <a:endParaRPr lang="ru-RU"/>
          </a:p>
        </p:txBody>
      </p:sp>
      <p:pic>
        <p:nvPicPr>
          <p:cNvPr id="6" name="image12.png">
            <a:extLst>
              <a:ext uri="{FF2B5EF4-FFF2-40B4-BE49-F238E27FC236}">
                <a16:creationId xmlns="" xmlns:a16="http://schemas.microsoft.com/office/drawing/2014/main" id="{CB55FBEE-A2C4-47D1-8483-E99ED2D3D2F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2120" y="130680"/>
            <a:ext cx="2739904" cy="139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323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14285" y="260466"/>
            <a:ext cx="10401068" cy="67627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/>
              <a:t>Архитектура </a:t>
            </a:r>
            <a:r>
              <a:rPr lang="en-US" dirty="0"/>
              <a:t>Android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812801" y="1500189"/>
            <a:ext cx="8464551" cy="4541837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49" y="1079646"/>
            <a:ext cx="9384251" cy="50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30911" y="135776"/>
            <a:ext cx="8464551" cy="67627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/>
              <a:t>Базовый уровень 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266007" y="1044532"/>
            <a:ext cx="11504815" cy="367709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ru-RU" dirty="0"/>
              <a:t>Уровень абстракции между аппаратным обеспечением и программным стеком:</a:t>
            </a:r>
          </a:p>
          <a:p>
            <a:pPr algn="l"/>
            <a:r>
              <a:rPr lang="ru-RU" dirty="0"/>
              <a:t>В</a:t>
            </a:r>
            <a:r>
              <a:rPr lang="en-US" dirty="0"/>
              <a:t> </a:t>
            </a:r>
            <a:r>
              <a:rPr lang="ru-RU" dirty="0"/>
              <a:t>основе лежит ядро ОС </a:t>
            </a:r>
            <a:r>
              <a:rPr lang="en-US" dirty="0"/>
              <a:t>Linux </a:t>
            </a:r>
            <a:r>
              <a:rPr lang="ru-RU" dirty="0"/>
              <a:t>(несколько урезанное)</a:t>
            </a:r>
          </a:p>
          <a:p>
            <a:pPr lvl="0" algn="l"/>
            <a:r>
              <a:rPr lang="ru-RU" dirty="0"/>
              <a:t>Обеспечивает функционирование системы; </a:t>
            </a:r>
          </a:p>
          <a:p>
            <a:pPr lvl="0" algn="l"/>
            <a:r>
              <a:rPr lang="ru-RU" dirty="0"/>
              <a:t>Отвечает за безопасность; </a:t>
            </a:r>
          </a:p>
          <a:p>
            <a:pPr lvl="0" algn="l"/>
            <a:r>
              <a:rPr lang="ru-RU" dirty="0"/>
              <a:t>Управляет памятью, энергосистемой и процессами; </a:t>
            </a:r>
          </a:p>
          <a:p>
            <a:pPr lvl="0" algn="l"/>
            <a:r>
              <a:rPr lang="ru-RU" dirty="0"/>
              <a:t>Предоставляет сетевой стек и модель драйверов.</a:t>
            </a:r>
          </a:p>
          <a:p>
            <a:pPr eaLnBrk="1" hangingPunct="1"/>
            <a:endParaRPr lang="ru-RU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88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7163"/>
            <a:ext cx="121666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44552" y="227216"/>
            <a:ext cx="11592524" cy="67627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/>
              <a:t>Набор библиотек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280785" y="1102996"/>
            <a:ext cx="11639666" cy="288711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anchor="t"/>
          <a:lstStyle/>
          <a:p>
            <a:pPr marL="0" indent="0" algn="l">
              <a:buNone/>
            </a:pPr>
            <a:r>
              <a:rPr lang="ru-RU" dirty="0"/>
              <a:t>Обеспечивает важнейший базовый функционал для приложений:</a:t>
            </a:r>
          </a:p>
          <a:p>
            <a:pPr lvl="0" algn="l"/>
            <a:r>
              <a:rPr lang="ru-RU" dirty="0"/>
              <a:t>Алгоритмы для вышележащих уровней</a:t>
            </a:r>
          </a:p>
          <a:p>
            <a:pPr lvl="0" algn="l"/>
            <a:r>
              <a:rPr lang="ru-RU" dirty="0"/>
              <a:t>Поддержка файловых форматов</a:t>
            </a:r>
          </a:p>
          <a:p>
            <a:pPr lvl="0" algn="l"/>
            <a:r>
              <a:rPr lang="ru-RU" dirty="0"/>
              <a:t>Кодирование и декодирование информации</a:t>
            </a:r>
          </a:p>
          <a:p>
            <a:pPr lvl="0" algn="l"/>
            <a:r>
              <a:rPr lang="ru-RU" dirty="0" err="1"/>
              <a:t>Отрисовка</a:t>
            </a:r>
            <a:r>
              <a:rPr lang="ru-RU" dirty="0"/>
              <a:t> графики и т. д.</a:t>
            </a:r>
          </a:p>
          <a:p>
            <a:pPr eaLnBrk="1" hangingPunct="1"/>
            <a:endParaRPr lang="ru-RU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89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78" y="4437112"/>
            <a:ext cx="73787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5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69984" y="176211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Принцип избыточности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69983" y="1460255"/>
            <a:ext cx="11682047" cy="790576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altLang="ru-RU" sz="2400" dirty="0">
                <a:cs typeface="Arial" panose="020B0604020202020204" pitchFamily="34" charset="0"/>
              </a:rPr>
              <a:t>Для улучшения восприятия структуры системы иногда бывает </a:t>
            </a:r>
            <a:r>
              <a:rPr lang="ru-RU" altLang="ru-RU" sz="2400" b="1" dirty="0">
                <a:cs typeface="Arial" panose="020B0604020202020204" pitchFamily="34" charset="0"/>
              </a:rPr>
              <a:t>необходимо параллельное представление наиболее важных компонентов</a:t>
            </a:r>
            <a:r>
              <a:rPr lang="ru-RU" altLang="ru-RU" sz="2400" dirty="0">
                <a:cs typeface="Arial" panose="020B0604020202020204" pitchFamily="34" charset="0"/>
              </a:rPr>
              <a:t> или взаимосвязей.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3286125"/>
            <a:ext cx="53006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548063"/>
            <a:ext cx="192881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Прямоугольник 7"/>
          <p:cNvSpPr>
            <a:spLocks noChangeArrowheads="1"/>
          </p:cNvSpPr>
          <p:nvPr/>
        </p:nvSpPr>
        <p:spPr bwMode="auto">
          <a:xfrm>
            <a:off x="5167313" y="585470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Повтор панели навигации внизу экрана</a:t>
            </a:r>
            <a:r>
              <a:rPr lang="en-US" altLang="ru-RU">
                <a:latin typeface="Calibri" panose="020F0502020204030204" pitchFamily="34" charset="0"/>
              </a:rPr>
              <a:t> </a:t>
            </a:r>
            <a:r>
              <a:rPr lang="ru-RU" altLang="ru-RU">
                <a:latin typeface="Calibri" panose="020F0502020204030204" pitchFamily="34" charset="0"/>
              </a:rPr>
              <a:t>более простом оформлении</a:t>
            </a:r>
          </a:p>
        </p:txBody>
      </p:sp>
      <p:sp>
        <p:nvSpPr>
          <p:cNvPr id="11271" name="Прямоугольник 8"/>
          <p:cNvSpPr>
            <a:spLocks noChangeArrowheads="1"/>
          </p:cNvSpPr>
          <p:nvPr/>
        </p:nvSpPr>
        <p:spPr bwMode="auto">
          <a:xfrm>
            <a:off x="2024063" y="5719764"/>
            <a:ext cx="2620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Названия элементов </a:t>
            </a:r>
          </a:p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продублированы </a:t>
            </a:r>
          </a:p>
          <a:p>
            <a:pPr algn="ctr" eaLnBrk="1" hangingPunct="1"/>
            <a:r>
              <a:rPr lang="ru-RU" altLang="ru-RU">
                <a:latin typeface="Calibri" panose="020F0502020204030204" pitchFamily="34" charset="0"/>
              </a:rPr>
              <a:t>графическими образами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6768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9347" y="202278"/>
            <a:ext cx="11714478" cy="67627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/>
              <a:t>Среда выполнения </a:t>
            </a:r>
            <a:r>
              <a:rPr lang="en-US" dirty="0"/>
              <a:t>Android Runtime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97164" y="1026363"/>
            <a:ext cx="11257280" cy="1716837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anchor="t"/>
          <a:lstStyle/>
          <a:p>
            <a:pPr lvl="0" algn="l"/>
            <a:r>
              <a:rPr lang="ru-RU" dirty="0"/>
              <a:t>Библиотеки ядра, обеспечивающие большую часть низкоуровневой функциональности, доступной библиотекам ядра языка </a:t>
            </a:r>
            <a:r>
              <a:rPr lang="en-US" dirty="0"/>
              <a:t>Java</a:t>
            </a:r>
            <a:endParaRPr lang="ru-RU" dirty="0"/>
          </a:p>
          <a:p>
            <a:pPr lvl="0" algn="l"/>
            <a:r>
              <a:rPr lang="ru-RU" dirty="0"/>
              <a:t>Виртуальная машина </a:t>
            </a:r>
            <a:r>
              <a:rPr lang="en-US" dirty="0" err="1"/>
              <a:t>Dalvik</a:t>
            </a:r>
            <a:r>
              <a:rPr lang="ru-RU" dirty="0"/>
              <a:t>, позволяющая запускать приложения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90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925" y="4005064"/>
            <a:ext cx="46863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89345" y="318655"/>
            <a:ext cx="11706167" cy="67627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Application Framework</a:t>
            </a:r>
            <a:r>
              <a:rPr lang="ru-RU" dirty="0"/>
              <a:t> – уровень каркаса приложений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22349" y="1400436"/>
            <a:ext cx="11465098" cy="222391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anchor="t">
            <a:normAutofit lnSpcReduction="10000"/>
          </a:bodyPr>
          <a:lstStyle/>
          <a:p>
            <a:pPr algn="just" eaLnBrk="1" hangingPunct="1"/>
            <a:r>
              <a:rPr lang="ru-RU" dirty="0"/>
              <a:t>Обеспечивает разработчикам доступ к </a:t>
            </a:r>
            <a:r>
              <a:rPr lang="en-US" dirty="0"/>
              <a:t>API</a:t>
            </a:r>
            <a:r>
              <a:rPr lang="ru-RU" dirty="0"/>
              <a:t>, предоставляемым компонентами системы уровня библиотек</a:t>
            </a:r>
          </a:p>
          <a:p>
            <a:pPr algn="just" eaLnBrk="1" hangingPunct="1"/>
            <a:r>
              <a:rPr lang="ru-RU" dirty="0"/>
              <a:t>Любому приложению предоставляются уже реализованные возможности других приложений, к которым разрешено получать доступ</a:t>
            </a:r>
          </a:p>
          <a:p>
            <a:pPr algn="just" eaLnBrk="1" hangingPunct="1"/>
            <a:endParaRPr lang="ru-RU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91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433608"/>
            <a:ext cx="12179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2721" y="144088"/>
            <a:ext cx="11656290" cy="676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/>
              <a:t>Applications</a:t>
            </a:r>
            <a:r>
              <a:rPr lang="ru-RU" dirty="0"/>
              <a:t> – </a:t>
            </a:r>
            <a:r>
              <a:rPr lang="ru-RU" sz="4900" dirty="0"/>
              <a:t>уровень приложений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97162" y="1026364"/>
            <a:ext cx="11215717" cy="1459142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anchor="t"/>
          <a:lstStyle/>
          <a:p>
            <a:pPr marL="0" indent="0" algn="just" eaLnBrk="1" hangingPunct="1">
              <a:buNone/>
            </a:pPr>
            <a:r>
              <a:rPr lang="ru-RU" dirty="0"/>
              <a:t>Набор базовых приложений, который предустановлен на ОС </a:t>
            </a:r>
            <a:r>
              <a:rPr lang="en-US" dirty="0"/>
              <a:t>Android</a:t>
            </a:r>
            <a:r>
              <a:rPr lang="ru-RU" dirty="0"/>
              <a:t>. Например, браузер, почтовый клиент, программа для отправки </a:t>
            </a:r>
            <a:r>
              <a:rPr lang="en-US" dirty="0"/>
              <a:t>SMS</a:t>
            </a:r>
            <a:r>
              <a:rPr lang="ru-RU" dirty="0"/>
              <a:t>, карты, календарь, менеджер контактов и др. 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92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33" y="4149080"/>
            <a:ext cx="12230033" cy="11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22845" y="152401"/>
            <a:ext cx="11872420" cy="676275"/>
          </a:xfrm>
        </p:spPr>
        <p:txBody>
          <a:bodyPr>
            <a:noAutofit/>
          </a:bodyPr>
          <a:lstStyle/>
          <a:p>
            <a:pPr eaLnBrk="1" hangingPunct="1"/>
            <a:r>
              <a:rPr lang="ru-RU" dirty="0"/>
              <a:t>Состав приложения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749797"/>
              </p:ext>
            </p:extLst>
          </p:nvPr>
        </p:nvGraphicFramePr>
        <p:xfrm>
          <a:off x="812801" y="1500189"/>
          <a:ext cx="8464551" cy="4541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93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3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05725" y="227215"/>
            <a:ext cx="11598100" cy="676275"/>
          </a:xfrm>
          <a:prstGeom prst="round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Activity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97166" y="1217556"/>
            <a:ext cx="5187189" cy="182490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anchor="t"/>
          <a:lstStyle/>
          <a:p>
            <a:pPr marL="0" indent="0" algn="just" eaLnBrk="1" hangingPunct="1">
              <a:buNone/>
            </a:pPr>
            <a:r>
              <a:rPr lang="ru-RU" dirty="0" err="1"/>
              <a:t>Activity</a:t>
            </a:r>
            <a:r>
              <a:rPr lang="ru-RU" dirty="0"/>
              <a:t> – основная единица графического интерфейса (аналог окна или экранной формы)</a:t>
            </a:r>
          </a:p>
          <a:p>
            <a:pPr marL="0" indent="0" algn="just" eaLnBrk="1" hangingPunct="1">
              <a:buNone/>
            </a:pPr>
            <a:endParaRPr lang="ru-RU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94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891" y="1284058"/>
            <a:ext cx="3522749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38" y="1489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Activity Lifecycle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193" y="1579865"/>
            <a:ext cx="4781204" cy="3544397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 algn="l">
              <a:buNone/>
            </a:pPr>
            <a:r>
              <a:rPr lang="ru-RU" dirty="0"/>
              <a:t>Активность может</a:t>
            </a:r>
            <a:br>
              <a:rPr lang="ru-RU" dirty="0"/>
            </a:br>
            <a:r>
              <a:rPr lang="ru-RU" dirty="0"/>
              <a:t>находиться в состояниях:</a:t>
            </a:r>
            <a:endParaRPr lang="en-US" dirty="0"/>
          </a:p>
          <a:p>
            <a:r>
              <a:rPr lang="ru-RU" dirty="0" err="1"/>
              <a:t>Active</a:t>
            </a:r>
            <a:endParaRPr lang="ru-RU" dirty="0"/>
          </a:p>
          <a:p>
            <a:r>
              <a:rPr lang="ru-RU" dirty="0" err="1"/>
              <a:t>Paused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 err="1"/>
              <a:t>Stopped</a:t>
            </a:r>
            <a:r>
              <a:rPr lang="ru-RU" dirty="0"/>
              <a:t> </a:t>
            </a:r>
            <a:endParaRPr lang="en-US" dirty="0"/>
          </a:p>
          <a:p>
            <a:r>
              <a:rPr lang="ru-RU" dirty="0" err="1"/>
              <a:t>Dead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CE876-0121-4089-AE4A-008797532BEB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8122" y="637420"/>
            <a:ext cx="599963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60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5972" y="169027"/>
            <a:ext cx="11548224" cy="67627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Content Provider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538481" y="1117805"/>
            <a:ext cx="11232341" cy="877250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anchor="t">
            <a:normAutofit lnSpcReduction="10000"/>
          </a:bodyPr>
          <a:lstStyle/>
          <a:p>
            <a:pPr marL="0" indent="0" algn="just" eaLnBrk="1" hangingPunct="1">
              <a:buNone/>
            </a:pPr>
            <a:r>
              <a:rPr lang="ru-RU" dirty="0" err="1"/>
              <a:t>Content</a:t>
            </a:r>
            <a:r>
              <a:rPr lang="ru-RU" dirty="0"/>
              <a:t> </a:t>
            </a:r>
            <a:r>
              <a:rPr lang="ru-RU" dirty="0" err="1"/>
              <a:t>Provider</a:t>
            </a:r>
            <a:r>
              <a:rPr lang="ru-RU" dirty="0"/>
              <a:t> – </a:t>
            </a:r>
            <a:r>
              <a:rPr lang="ru-RU" dirty="0" smtClean="0"/>
              <a:t>«прослойка» </a:t>
            </a:r>
            <a:r>
              <a:rPr lang="ru-RU" dirty="0"/>
              <a:t>между приложением и хранилищами данных</a:t>
            </a:r>
          </a:p>
          <a:p>
            <a:pPr eaLnBrk="1" hangingPunct="1"/>
            <a:endParaRPr lang="ru-RU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96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0" y="2168941"/>
            <a:ext cx="4734453" cy="35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1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39470" y="202278"/>
            <a:ext cx="11839170" cy="676275"/>
          </a:xfrm>
          <a:prstGeom prst="round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Intent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363913" y="1155469"/>
            <a:ext cx="11323782" cy="384879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 anchor="b">
            <a:normAutofit fontScale="92500" lnSpcReduction="10000"/>
          </a:bodyPr>
          <a:lstStyle/>
          <a:p>
            <a:pPr marL="0" indent="0" algn="just" eaLnBrk="1" hangingPunct="1">
              <a:buNone/>
            </a:pPr>
            <a:r>
              <a:rPr lang="ru-RU" dirty="0" err="1"/>
              <a:t>Intent</a:t>
            </a:r>
            <a:r>
              <a:rPr lang="en-US" dirty="0"/>
              <a:t>s</a:t>
            </a:r>
            <a:r>
              <a:rPr lang="ru-RU" dirty="0"/>
              <a:t> – системные сообщения, позволяющие приложениям обмениваться информацией между собой и с операционной системой:</a:t>
            </a:r>
          </a:p>
          <a:p>
            <a:pPr algn="just" eaLnBrk="1" hangingPunct="1"/>
            <a:r>
              <a:rPr lang="ru-RU" dirty="0"/>
              <a:t>поступление телефонного звонка</a:t>
            </a:r>
          </a:p>
          <a:p>
            <a:pPr algn="just" eaLnBrk="1" hangingPunct="1"/>
            <a:r>
              <a:rPr lang="ru-RU" dirty="0"/>
              <a:t>приход </a:t>
            </a:r>
            <a:r>
              <a:rPr lang="ru-RU" dirty="0" err="1"/>
              <a:t>sms</a:t>
            </a:r>
            <a:r>
              <a:rPr lang="ru-RU" dirty="0"/>
              <a:t>-сообщения</a:t>
            </a:r>
          </a:p>
          <a:p>
            <a:pPr algn="just" eaLnBrk="1" hangingPunct="1"/>
            <a:r>
              <a:rPr lang="ru-RU" dirty="0"/>
              <a:t>вставлена SD-карта</a:t>
            </a:r>
          </a:p>
          <a:p>
            <a:pPr algn="just" eaLnBrk="1" hangingPunct="1"/>
            <a:r>
              <a:rPr lang="ru-RU" dirty="0"/>
              <a:t>запущена новая активность</a:t>
            </a:r>
            <a:endParaRPr lang="en-US" dirty="0"/>
          </a:p>
          <a:p>
            <a:pPr marL="0" indent="0" algn="just" eaLnBrk="1" hangingPunct="1">
              <a:buNone/>
            </a:pPr>
            <a:r>
              <a:rPr lang="en-US" dirty="0"/>
              <a:t>Intents </a:t>
            </a:r>
            <a:r>
              <a:rPr lang="ru-RU" dirty="0"/>
              <a:t>– рекомендованный способ взаимодействия компонентов приложения.</a:t>
            </a:r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97</a:t>
            </a:fld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34222" y="193964"/>
            <a:ext cx="11561538" cy="67627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Services</a:t>
            </a:r>
            <a:endParaRPr lang="ru-RU" dirty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513542" y="1184306"/>
            <a:ext cx="6211453" cy="3030248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/>
          <a:lstStyle/>
          <a:p>
            <a:pPr marL="0" indent="0" algn="l" eaLnBrk="1" hangingPunct="1">
              <a:buNone/>
            </a:pPr>
            <a:r>
              <a:rPr lang="ru-RU" dirty="0"/>
              <a:t>Приложения, не имеющие GUI и выполняющиеся в фоновом режиме.</a:t>
            </a:r>
          </a:p>
          <a:p>
            <a:pPr marL="0" indent="0" algn="l" eaLnBrk="1" hangingPunct="1">
              <a:buNone/>
            </a:pPr>
            <a:r>
              <a:rPr lang="ru-RU" dirty="0"/>
              <a:t>Примеры сервисов:</a:t>
            </a:r>
          </a:p>
          <a:p>
            <a:pPr algn="l" eaLnBrk="1" hangingPunct="1"/>
            <a:r>
              <a:rPr lang="ru-RU" dirty="0"/>
              <a:t>проверка электронной почты</a:t>
            </a:r>
          </a:p>
          <a:p>
            <a:pPr algn="l" eaLnBrk="1" hangingPunct="1"/>
            <a:r>
              <a:rPr lang="ru-RU" dirty="0"/>
              <a:t>получение </a:t>
            </a:r>
            <a:r>
              <a:rPr lang="ru-RU" dirty="0" err="1"/>
              <a:t>гео</a:t>
            </a:r>
            <a:r>
              <a:rPr lang="ru-RU" dirty="0"/>
              <a:t>-информации</a:t>
            </a:r>
          </a:p>
          <a:p>
            <a:pPr eaLnBrk="1" hangingPunct="1"/>
            <a:endParaRPr lang="ru-RU" dirty="0"/>
          </a:p>
        </p:txBody>
      </p:sp>
      <p:sp>
        <p:nvSpPr>
          <p:cNvPr id="1843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57298E-2D38-497D-8F7C-E55FE43A54DA}" type="slidenum">
              <a:rPr lang="en-US" smtClean="0">
                <a:solidFill>
                  <a:schemeClr val="accent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98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516" y="1308996"/>
            <a:ext cx="4053417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5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35" y="1588169"/>
            <a:ext cx="11397917" cy="2995863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разработки приложений используется следующее программное обеспечение: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Java SE 6 Software Development Kit;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Android</a:t>
            </a:r>
            <a:r>
              <a:rPr lang="ru-RU" dirty="0"/>
              <a:t> SDK</a:t>
            </a:r>
            <a:r>
              <a:rPr lang="ru-RU" dirty="0" smtClean="0"/>
              <a:t>;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Android IDE, </a:t>
            </a:r>
            <a:r>
              <a:rPr lang="en-US" dirty="0" err="1" smtClean="0"/>
              <a:t>Andriod</a:t>
            </a:r>
            <a:r>
              <a:rPr lang="en-US" dirty="0" smtClean="0"/>
              <a:t> </a:t>
            </a:r>
            <a:r>
              <a:rPr lang="en-US" dirty="0"/>
              <a:t>Studio</a:t>
            </a:r>
            <a:r>
              <a:rPr lang="ru-RU" dirty="0"/>
              <a:t>;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Эмулятор </a:t>
            </a:r>
            <a:r>
              <a:rPr lang="en-US" dirty="0"/>
              <a:t>Android</a:t>
            </a:r>
            <a:r>
              <a:rPr lang="ru-RU" dirty="0"/>
              <a:t>-устройств.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112462"/>
            <a:ext cx="11770895" cy="1325563"/>
          </a:xfrm>
        </p:spPr>
        <p:txBody>
          <a:bodyPr>
            <a:normAutofit/>
          </a:bodyPr>
          <a:lstStyle/>
          <a:p>
            <a:r>
              <a:rPr lang="ru-RU" dirty="0"/>
              <a:t>Требования к программному обеспечению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6E35-2B17-48E8-A285-2E46AED92C9E}" type="slidenum">
              <a:rPr lang="ru-RU" smtClean="0"/>
              <a:t>99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19047</TotalTime>
  <Words>6695</Words>
  <Application>Microsoft Office PowerPoint</Application>
  <PresentationFormat>Произвольный</PresentationFormat>
  <Paragraphs>1275</Paragraphs>
  <Slides>121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121</vt:i4>
      </vt:variant>
    </vt:vector>
  </HeadingPairs>
  <TitlesOfParts>
    <vt:vector size="122" baseType="lpstr">
      <vt:lpstr>Тема Office</vt:lpstr>
      <vt:lpstr>Визуальное и мобильное программирование</vt:lpstr>
      <vt:lpstr>План</vt:lpstr>
      <vt:lpstr>Литература по теме</vt:lpstr>
      <vt:lpstr>Пользовательский интерфейс – система правил, принципов, средств, регламентирующая и обеспечивающая взаимодействие программного продукта с пользователем.</vt:lpstr>
      <vt:lpstr>Принцип простоты  и адекватности</vt:lpstr>
      <vt:lpstr>Принцип стилистической целостности</vt:lpstr>
      <vt:lpstr>Принцип выравнивания</vt:lpstr>
      <vt:lpstr>Принцип уменьшения визуального шума</vt:lpstr>
      <vt:lpstr>Принцип избыточности</vt:lpstr>
      <vt:lpstr>Принцип использования привычных  ассоциаций и стереотипов</vt:lpstr>
      <vt:lpstr>Принцип повтора</vt:lpstr>
      <vt:lpstr>Принцип визуальной иерархии</vt:lpstr>
      <vt:lpstr>Принцип визуальной иерархии</vt:lpstr>
      <vt:lpstr>Принцип визуальной иерархии</vt:lpstr>
      <vt:lpstr>Принцип визуальной иерархии</vt:lpstr>
      <vt:lpstr>Принцип удобства использования</vt:lpstr>
      <vt:lpstr>Принцип перевернутой пирамиды </vt:lpstr>
      <vt:lpstr>Принцип эмоционального воздействия </vt:lpstr>
      <vt:lpstr>Принцип сканируемости </vt:lpstr>
      <vt:lpstr>Принцип контроля</vt:lpstr>
      <vt:lpstr>Этапы проектирования пользовательского интерфейса</vt:lpstr>
      <vt:lpstr>Этапы проектирования пользовательского интерфейса</vt:lpstr>
      <vt:lpstr>Оценка интерфейса</vt:lpstr>
      <vt:lpstr>Задание для самостоятельной работы</vt:lpstr>
      <vt:lpstr>Среда wxDev-C++</vt:lpstr>
      <vt:lpstr>Интерфейс среды</vt:lpstr>
      <vt:lpstr>Форма</vt:lpstr>
      <vt:lpstr>Конструктор формы </vt:lpstr>
      <vt:lpstr>Инспектор свойств</vt:lpstr>
      <vt:lpstr>Проект – набор файлов приложения</vt:lpstr>
      <vt:lpstr>Код приложения</vt:lpstr>
      <vt:lpstr>Создание приложения</vt:lpstr>
      <vt:lpstr>Построение интерфейса</vt:lpstr>
      <vt:lpstr>Написание кода обработчиков событий</vt:lpstr>
      <vt:lpstr>Событие и процедура обработки события  </vt:lpstr>
      <vt:lpstr>Пример.  Создание медицинского калькулятора</vt:lpstr>
      <vt:lpstr>Презентация PowerPoint</vt:lpstr>
      <vt:lpstr>Компонент форма wxFrame</vt:lpstr>
      <vt:lpstr>Компонент: метка wxStaticText</vt:lpstr>
      <vt:lpstr>Компонент: строка ввода wxEdit</vt:lpstr>
      <vt:lpstr>Компонент: кнопка wxButton</vt:lpstr>
      <vt:lpstr>Пример использования в программе </vt:lpstr>
      <vt:lpstr>Особенности ввода-вывода</vt:lpstr>
      <vt:lpstr>Компонент: список wxComboBox</vt:lpstr>
      <vt:lpstr>Шаг 2. Задание переменных</vt:lpstr>
      <vt:lpstr>Шаг 3. Код обработчиков событий</vt:lpstr>
      <vt:lpstr>Компонент: флажок wxCheckBox</vt:lpstr>
      <vt:lpstr>Пример использования в программе </vt:lpstr>
      <vt:lpstr>Компонент: группа переключателей WxRadioBox</vt:lpstr>
      <vt:lpstr>Пример использования в программе</vt:lpstr>
      <vt:lpstr>Компонент: окно редактирования wxMemo</vt:lpstr>
      <vt:lpstr>Работа со строками  компонента Мемо</vt:lpstr>
      <vt:lpstr>Справочная система Wxwidget</vt:lpstr>
      <vt:lpstr>Этапы создания</vt:lpstr>
      <vt:lpstr>Этапы создания</vt:lpstr>
      <vt:lpstr>Этапы создания</vt:lpstr>
      <vt:lpstr>Среда Visual Studio 2010</vt:lpstr>
      <vt:lpstr>Свойства формы (объекта WinForm)</vt:lpstr>
      <vt:lpstr>Задание свойств</vt:lpstr>
      <vt:lpstr>Пример</vt:lpstr>
      <vt:lpstr>Компоненты</vt:lpstr>
      <vt:lpstr>Свойства компонента TextBox</vt:lpstr>
      <vt:lpstr>Пример</vt:lpstr>
      <vt:lpstr>Свойства компонента Label</vt:lpstr>
      <vt:lpstr>Пример</vt:lpstr>
      <vt:lpstr>Свойства компонента Button</vt:lpstr>
      <vt:lpstr>Пример</vt:lpstr>
      <vt:lpstr>Событие</vt:lpstr>
      <vt:lpstr>Пример</vt:lpstr>
      <vt:lpstr>Функции преобразования строк</vt:lpstr>
      <vt:lpstr>Форматы представления чисел</vt:lpstr>
      <vt:lpstr>Структура проекта</vt:lpstr>
      <vt:lpstr>Пример</vt:lpstr>
      <vt:lpstr>Пример</vt:lpstr>
      <vt:lpstr>Пример</vt:lpstr>
      <vt:lpstr>Ошибки</vt:lpstr>
      <vt:lpstr>Предупреждения</vt:lpstr>
      <vt:lpstr>Исключения</vt:lpstr>
      <vt:lpstr>Обработка исключения</vt:lpstr>
      <vt:lpstr>Пример</vt:lpstr>
      <vt:lpstr>MessageBox</vt:lpstr>
      <vt:lpstr>MessageBox</vt:lpstr>
      <vt:lpstr>Завершение работы над проектом</vt:lpstr>
      <vt:lpstr>Задание для самостоятельной работы</vt:lpstr>
      <vt:lpstr>CheckBox</vt:lpstr>
      <vt:lpstr>RadioButton</vt:lpstr>
      <vt:lpstr>Архитектура Android</vt:lpstr>
      <vt:lpstr>Базовый уровень </vt:lpstr>
      <vt:lpstr>Набор библиотек</vt:lpstr>
      <vt:lpstr>Среда выполнения Android Runtime</vt:lpstr>
      <vt:lpstr>Application Framework – уровень каркаса приложений</vt:lpstr>
      <vt:lpstr>Applications – уровень приложений</vt:lpstr>
      <vt:lpstr>Состав приложения</vt:lpstr>
      <vt:lpstr>Activity</vt:lpstr>
      <vt:lpstr>Activity Lifecycle</vt:lpstr>
      <vt:lpstr>Content Provider</vt:lpstr>
      <vt:lpstr>Intent</vt:lpstr>
      <vt:lpstr>Services</vt:lpstr>
      <vt:lpstr>Требования к программному обеспечению</vt:lpstr>
      <vt:lpstr>Платформа Android</vt:lpstr>
      <vt:lpstr>Java</vt:lpstr>
      <vt:lpstr>Пакеты</vt:lpstr>
      <vt:lpstr>Android Software Development Kit (SDK)</vt:lpstr>
      <vt:lpstr>Android Studio</vt:lpstr>
      <vt:lpstr>Эмулятор Android</vt:lpstr>
      <vt:lpstr>Запуск приложения на эмуляторе</vt:lpstr>
      <vt:lpstr>Android IDE</vt:lpstr>
      <vt:lpstr>Android IDE</vt:lpstr>
      <vt:lpstr>Android IDE</vt:lpstr>
      <vt:lpstr>Intel XDK</vt:lpstr>
      <vt:lpstr>Intel XDK</vt:lpstr>
      <vt:lpstr>Магазин приложений Google Play</vt:lpstr>
      <vt:lpstr>Конструкторы мобильных приложений</vt:lpstr>
      <vt:lpstr>Hello, world</vt:lpstr>
      <vt:lpstr>Создать проект и выбрать активность</vt:lpstr>
      <vt:lpstr>Базовые файлы проекта</vt:lpstr>
      <vt:lpstr>Файл манифеста</vt:lpstr>
      <vt:lpstr>Установка эмулятора</vt:lpstr>
      <vt:lpstr>Добавление текстового поля</vt:lpstr>
      <vt:lpstr>Задание для самостоятельной работы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Инга Г. Шеломенцева</cp:lastModifiedBy>
  <cp:revision>612</cp:revision>
  <dcterms:created xsi:type="dcterms:W3CDTF">2012-07-30T23:42:41Z</dcterms:created>
  <dcterms:modified xsi:type="dcterms:W3CDTF">2023-06-03T03:02:14Z</dcterms:modified>
</cp:coreProperties>
</file>