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4"/>
  </p:notesMasterIdLst>
  <p:sldIdLst>
    <p:sldId id="257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268" r:id="rId32"/>
    <p:sldId id="26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й" initials="м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8E7E4-F9AC-41CF-A5A0-610065FAA6BF}" v="5" dt="2021-11-16T11:15:54.581"/>
    <p1510:client id="{43106697-E2EB-4750-B70D-C187B5E758A6}" v="1811" dt="2021-11-16T10:49:34.514"/>
    <p1510:client id="{58EEE3A3-BE43-4FAA-940E-0CE4D2129B99}" v="1536" dt="2021-11-16T09:02:26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53" autoAdjust="0"/>
  </p:normalViewPr>
  <p:slideViewPr>
    <p:cSldViewPr snapToGrid="0">
      <p:cViewPr varScale="1">
        <p:scale>
          <a:sx n="111" d="100"/>
          <a:sy n="111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7T22:01:53.250" idx="2">
    <p:pos x="10" y="10"/>
    <p:text/>
  </p:cm>
  <p:cm authorId="1" dt="2021-02-07T22:01:53.271" idx="3">
    <p:pos x="146" y="146"/>
    <p:text/>
  </p:cm>
  <p:cm authorId="1" dt="2021-02-07T22:01:53.608" idx="4">
    <p:pos x="282" y="28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F437-73C7-4FDF-8435-905AE5C52E31}" type="datetimeFigureOut">
              <a:rPr lang="ru-RU"/>
              <a:t>28.05.2022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E8CC-403D-4238-A75F-168849C919C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r>
              <a:rPr lang="ru-RU" baseline="0" dirty="0" smtClean="0"/>
              <a:t> взята из отечественный статьи - </a:t>
            </a:r>
            <a:r>
              <a:rPr lang="en-US" baseline="0" dirty="0" smtClean="0"/>
              <a:t>https://vestnikdv.ru/jour/article/view/1237/ru_RU</a:t>
            </a:r>
            <a:endParaRPr lang="ru-RU" baseline="0" dirty="0" smtClean="0"/>
          </a:p>
          <a:p>
            <a:r>
              <a:rPr lang="ru-RU" baseline="0" dirty="0" smtClean="0"/>
              <a:t>Определения МРТ методов - </a:t>
            </a:r>
            <a:r>
              <a:rPr lang="en-US" baseline="0" smtClean="0"/>
              <a:t>https://www.cis.rit.edu/htbooks/mri/chap-8/chap-8-r.htm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E8CC-403D-4238-A75F-168849C919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5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93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11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203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533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06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771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541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15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933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47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609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44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892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649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161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639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392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264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891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16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53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936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54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56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39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40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46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80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2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74D125-4890-4CDD-A3CD-4448E471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B694-428F-4A3B-811A-A7F515A65176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68797B-EBCA-4F54-ABE7-2569C791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43BE18-4E10-4108-B24A-83B147B0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FD87-6538-44C4-B436-1F13BF507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16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25FDA4-6514-4558-A894-75D89CB7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810D-EAF9-447D-9FAE-A1353E7CB3F8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2BEE2C-BB09-41B5-9668-BE7845B5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94177C-1986-4A3A-AB79-F49354CA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C23A-927D-49F5-ACB7-0E5F21749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7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83DE4C-18EF-4ACB-BF7E-28A97E62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0AEC-CB52-450F-9999-87F9DAC77BB3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21F1F8-5F83-4145-9E90-8170A281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5570A6-E860-4C34-8CD1-4E646909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A358-73ED-4BC5-85F3-B02BBDC1A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03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DF011C9-A902-425E-B929-1616EABB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AA03-EA47-4BDA-8372-B99F22F67889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7AF8F911-B445-4523-8042-138FD3CB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C4F10072-4DE1-4559-8EF2-2DCD23A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77E2-5648-434F-BBAD-9DEC46322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2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99712C2C-FC32-402A-B7A7-55FBD0C5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D4E4-5B68-4AA1-AA15-8C745DC752E6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4422E036-98FE-4F00-918C-1C3FBAA9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69656FD0-3C8D-4CDE-BAD5-6DEB8EB1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9E81-A521-415D-9E34-F2D86C078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69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FBF85B35-426C-4233-B6EA-FBFB0D4F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7066-B3FD-4434-903F-B21823A92FDD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795867D0-4108-450A-A70E-3781CED4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BE946557-A4EF-437A-BA40-F69D4FFE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AE0AA-A8F6-44B4-8C51-EC97167330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72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B7AA38E4-BB2E-46F5-9F34-E0B7E0C0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7C26-180D-43AB-832B-45CE7408750C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85DD2E4-2BB9-4739-9013-7B8A9969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8C7C17CC-5FE6-4478-8BDD-B408A49D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2097D-5C6C-4FC8-809B-D009C04980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65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C5131C3-20DA-4C13-9DD0-9B9D7BA9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4528-5443-4BE7-9688-32343935A13E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54D5B9F-CE05-49B6-9001-030CBD4D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E94FE1A7-A2CE-4780-9301-414FC78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3692-D16E-42E2-825B-CAC954190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9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1DB2C48B-76EC-40BD-B29A-9D6AA636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D61B-AC4D-4528-816E-8A6CC806874A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C93A0E1-0576-45DF-B173-390E8A20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6B1C5A6D-E896-470C-838F-4819E11F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A02B-9F73-4FFF-88C2-A8FBBA367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777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2D246D-5621-40D8-A52C-A143D1B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2457-E851-40C2-892A-BCEB6F3F77C3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76CE77-2E5B-42A4-9939-768EF664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C19EC1-D85C-4A50-80FA-165F1C57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2DCD2-11A7-4964-96AB-0B2C5C60A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636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905E7A-D68D-4292-9D67-F9CB5FBA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B88F-71ED-4167-8C4C-68835F4FFB27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8145F8-3B4C-4568-A4C2-F5BA4BB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90040A-DE97-499D-8ECC-4CD2C345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38398-FEB1-408C-82CD-BD83A312C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03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6A464DB2-1E00-49F8-BAAF-F5B0D7B770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A81BC2A0-3420-4AF0-8865-828BFACD97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85BEF9-0FE8-45CF-AE58-2D826DB22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9629C-748B-4011-A058-0C69A616CFA7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8B86CE-18FE-495A-B1A9-27E59D859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DB2EC4-2C61-4720-ACBA-EF510B83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2BDAEC-C223-42DE-952F-8D5F035555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74998761-B6A8-4A25-91D7-B27D8C049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238" y="-1558925"/>
            <a:ext cx="9144000" cy="2387600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latin typeface="Times New Roman"/>
                <a:cs typeface="Times New Roman"/>
              </a:rPr>
              <a:t>ФГБОУ ВО КрасГМУ им. проф. В.Ф. Войно-Ясенецкого Минздрава России Кафедра лучевой диагностики ИПО</a:t>
            </a:r>
          </a:p>
        </p:txBody>
      </p:sp>
      <p:pic>
        <p:nvPicPr>
          <p:cNvPr id="3075" name="Рисунок 4">
            <a:extLst>
              <a:ext uri="{FF2B5EF4-FFF2-40B4-BE49-F238E27FC236}">
                <a16:creationId xmlns="" xmlns:a16="http://schemas.microsoft.com/office/drawing/2014/main" id="{321745B3-3766-42CB-AC27-1802E8FE3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71500"/>
            <a:ext cx="2200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>
            <a:extLst>
              <a:ext uri="{FF2B5EF4-FFF2-40B4-BE49-F238E27FC236}">
                <a16:creationId xmlns="" xmlns:a16="http://schemas.microsoft.com/office/drawing/2014/main" id="{CBADA9EA-A3F2-45EE-A334-096E9304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29" y="1624156"/>
            <a:ext cx="9178925" cy="289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туберозного склероза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органов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часть.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3600" dirty="0">
              <a:cs typeface="Calibri" panose="020F0502020204030204" pitchFamily="34" charset="0"/>
            </a:endParaRPr>
          </a:p>
        </p:txBody>
      </p:sp>
      <p:sp>
        <p:nvSpPr>
          <p:cNvPr id="3077" name="TextBox 6">
            <a:extLst>
              <a:ext uri="{FF2B5EF4-FFF2-40B4-BE49-F238E27FC236}">
                <a16:creationId xmlns="" xmlns:a16="http://schemas.microsoft.com/office/drawing/2014/main" id="{C3F36B92-03EC-42F6-B7CF-3DA46F9A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4783138"/>
            <a:ext cx="5062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кафедры лучевой диагностики ИПО Лобков Герман Павлович</a:t>
            </a:r>
          </a:p>
        </p:txBody>
      </p:sp>
      <p:sp>
        <p:nvSpPr>
          <p:cNvPr id="3078" name="TextBox 7">
            <a:extLst>
              <a:ext uri="{FF2B5EF4-FFF2-40B4-BE49-F238E27FC236}">
                <a16:creationId xmlns="" xmlns:a16="http://schemas.microsoft.com/office/drawing/2014/main" id="{9CAB1728-BA2B-408F-903D-1ECA9A362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269038"/>
            <a:ext cx="613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078589"/>
            <a:ext cx="6048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Ангиомиолипома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(АМЛ)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1184927"/>
            <a:ext cx="1105290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почки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распространенной доброкачественной опухолью почки. Характеризуется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количеством аномальных сосудов, незрелыми гладкомышечными и жировыми клетками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протекать бессимптомно (13% случаев).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симптомы (у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пациентов): боль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животе,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тошнота, рвота,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пальпируемое образование,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гематурия, анемия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Типичными признаками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почки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гомогенное затемнение,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некальцинированные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кортикальные опухоли, содержащие жир менее –20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2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Ангиомиолипома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без усиления,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жиросодержащие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в почках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38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почек.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усиления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жиросодержащие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опухолевые образования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почках.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52" y="1765641"/>
            <a:ext cx="6247162" cy="43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62" y="201038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Ангиомиолипома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без усиления,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минимальным содержанием жира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почках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почек.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усиления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опухолевидные образования с затуханием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почках. 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05" y="1765641"/>
            <a:ext cx="6329507" cy="43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62" y="201038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Ангиомиолипома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с контрастным усилением,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(Продолжение)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почек.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контрастным усилением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Гомогенное затемнение опухолевых образований в проекции почек с двух сторон.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75" y="1828800"/>
            <a:ext cx="6600592" cy="45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62" y="201038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АМЛ почек.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без усиления,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Разрыв опухоли.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35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почек.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усиления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Жиросодержащее опухолевое образование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левой почке. В опухоли и вокруг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нее гиперинтенсивное затемнение, свидетельствующее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кровоизлиянии.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39" y="1765641"/>
            <a:ext cx="6642499" cy="44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62" y="175401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АМЛ почек.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с контрастным усилением,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Аневризма АМЛ.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(Продолжение)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35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контрастным усилением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Аневризма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англиомиолипоме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30" y="1765641"/>
            <a:ext cx="6870373" cy="47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0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62" y="175401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АМЛ почек.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Селективная ангиография.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а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невризмы АМЛ.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(Продолжение)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633376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35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почек.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ангиограмме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определяется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аневризмы в опухоли.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82" y="1168068"/>
            <a:ext cx="3660593" cy="56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 при ТС.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1501122"/>
            <a:ext cx="1105290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почечных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встречаются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младшего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кисты почек чаще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протекают бессимптомно,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могут вызывать гипертензию почек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почечную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 признаком при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двусторонние множественные кисты почек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возраста.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1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с контрастным усилением,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почек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Д., 10 месяцев.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контрастным усилением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почек с обеих сторон.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33" y="1765641"/>
            <a:ext cx="6622713" cy="44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87" y="-191910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Почечно-клеточный рак при ТС.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6" y="928555"/>
            <a:ext cx="1105290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карциномы у больных ТС: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Светлоклеточная (наиболее распространённая)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Папиллярная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Хромофобная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карцинома.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признаки зависят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микрососудов или наличия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внутриопухолевого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некроза, кровоизлияния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Светлоклеточная карцинома характеризуется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гетерогенным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затуханием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двухфазной КТ с контрастным усилением.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Хромофобная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почечно-клеточная карцинома характеризуется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слабым усилением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затуханием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9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лёгких при ТС.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1184927"/>
            <a:ext cx="11052901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имфангиолейомиоматоз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лёгких (ЛАМ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Мультифокальную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микронодулярную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гиперплазию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пневмоцитов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(ММПГ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 средостения или грудного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аневризму аорты или легочной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возникают примерно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1–2%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у женщин.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5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Почечно-клеточный рак.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3200" b="1" dirty="0" smtClean="0">
                <a:latin typeface="Times New Roman"/>
                <a:cs typeface="Times New Roman"/>
              </a:rPr>
              <a:t>Двухфазное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с контрастным усилением,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4" y="1765641"/>
            <a:ext cx="547918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52 года. Почечно-клеточный рак.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двухфазном КТ-изображении с контрастным усилением,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кортикомедуллярной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фазе,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Опухолевое образование с четкими контурами,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негомогенным усилением в левой почке. 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72" y="1541432"/>
            <a:ext cx="5823426" cy="49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2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Почечно-клеточный рак.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3200" b="1" dirty="0" smtClean="0">
                <a:latin typeface="Times New Roman"/>
                <a:cs typeface="Times New Roman"/>
              </a:rPr>
              <a:t>Двухфазное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с контрастным усилением,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/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(продолжение)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4" y="1765641"/>
            <a:ext cx="547918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52 года. Почечно-клеточный рак.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двухфазном КТ-изображении с контрастным усилением, в экскреторной фазе,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Опухолевое образование с ранним затуханием.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хромофобная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почечно-клеточная карцинома.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80" y="1765641"/>
            <a:ext cx="5839536" cy="48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63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брюшной полости при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ТС.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1184927"/>
            <a:ext cx="1105290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туберозном склерозе поражаются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органы пищеварения, включая желудочно-кишечный тракт,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гепатобилиарную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и поджелудочную железу.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частым проявлением поражения желудочно-кишечного тракта являются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(78% встречаемости у пациентов с ТС),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часто бывают множественными и могут возникать в любом месте от пищевода до прямой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проявления: язвенные поражения, фиброзные опухоли,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аденокарцинома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7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8" y="-140794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КТ-изображения с контрастным усилением,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341832" y="5260871"/>
            <a:ext cx="1185016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33 года.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контрастным усилением разного уровня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полиповидные образования с высоким затуханием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(стрелки)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тонкой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кишке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почки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(указатель).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1085277"/>
            <a:ext cx="5777813" cy="3889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78" y="1116403"/>
            <a:ext cx="5742597" cy="38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01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8" y="-140794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(продолжение)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341832" y="5386105"/>
            <a:ext cx="1185016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33 года.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эндоскопии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отделов желудочно-кишечного тракта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полипы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(слева).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полипы в толстой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(справа).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78" y="1055286"/>
            <a:ext cx="4838700" cy="4335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0" y="1055286"/>
            <a:ext cx="5105969" cy="43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6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тонкой кишки.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с контрастным усилением,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170917" y="1765641"/>
            <a:ext cx="530838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52 года.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тонкой кишки.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КТ-изображении с контрастным усилением,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Опухолевое образование в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брыжейке, </a:t>
            </a:r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проростающее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тонкой кишки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(стрелка).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лейомиома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тонкой кишки.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96" y="1765641"/>
            <a:ext cx="6539829" cy="46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9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печени.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без усиления, продольный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170917" y="1765641"/>
            <a:ext cx="530838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56 лет. АМЛ печени и правой почки.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КТ-изображении без усиления, в продольном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Жиросодержащие опухолевые образования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печени и правой почке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(стрелки).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43" y="1620362"/>
            <a:ext cx="6855354" cy="46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9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88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ТС.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8" y="1005465"/>
            <a:ext cx="11052901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Костные проявления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 включают: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кистоподобные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гиперостоз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пластинки свода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остеобластические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периостальной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сколиоз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локализации: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своде черепа, коротких трубчатых костях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и нижних конечностей,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костях таза.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рентгенографии и КТ определяется: очаговые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диффузно расположенные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кистоподобные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неправильной формы на кортикальном слое кости с участками склероза.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03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62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Склероз костей свода черепа.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КТ-изображение без усиления, продольный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endParaRPr lang="ru-RU" alt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170917" y="1765641"/>
            <a:ext cx="530838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 лет. Множественный склероз костей свода черепа.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КТ-изображении без усиления, в продольном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участки затемнения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своде черепа.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97" y="1325563"/>
            <a:ext cx="6425716" cy="51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-219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="" xmlns:a16="http://schemas.microsoft.com/office/drawing/2014/main" id="{C2DB5C02-FBF9-42F6-9736-C85A9F51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106488"/>
            <a:ext cx="105965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уберозный склероз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широкий спектр клинических и рентгенологических проявлений.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заподозрить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обнаружении распространенных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как: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ангиофиброма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и пигментные пятна, АМЛ почки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сердца, даже если клинические признаки неочевидны.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органов имеет важное значение для постановки правильного диагноза и полезно для выявления дополнительных аномалий.</a:t>
            </a:r>
          </a:p>
          <a:p>
            <a:pPr marL="0" indent="0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4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Лимфангиолейомиоматоз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лёгких (ЛАМ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1184927"/>
            <a:ext cx="1105290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 лёгких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редкое заболевание неизвестной этиологии, поражающее почти исключительно женщин и характеризующееся диффузной интерстициальной пролиферацией пучков гладкомышечных клеток и кистозными изменениями легочной паренхимы.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симптомы: одышка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физической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нагрузке, рецидивирующий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пневмоторакс.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течение легочного ЛАМ обычно медленное и прогрессирующее, в конечном итоге приводящее к дыхательной недостаточности.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10-летняя выживаемость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00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-219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/>
                <a:cs typeface="Times New Roman"/>
              </a:rPr>
              <a:t>Статья</a:t>
            </a: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="" xmlns:a16="http://schemas.microsoft.com/office/drawing/2014/main" id="{C2DB5C02-FBF9-42F6-9736-C85A9F51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15" y="732760"/>
            <a:ext cx="10677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/>
                <a:cs typeface="Times New Roman"/>
              </a:rPr>
              <a:t>https://pubs.rsna.org/doi/full/10.1148/rg.e32</a:t>
            </a:r>
            <a:endParaRPr lang="ru-RU" sz="2400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0" indent="0">
              <a:defRPr/>
            </a:pPr>
            <a:endParaRPr lang="ru-RU" sz="2400" dirty="0" smtClean="0">
              <a:latin typeface="Times New Roman"/>
              <a:cs typeface="Calibri"/>
            </a:endParaRPr>
          </a:p>
          <a:p>
            <a:pPr marL="0" indent="0" algn="ctr">
              <a:buFont typeface="Arial" panose="020B0604020202020204" pitchFamily="34" charset="0"/>
              <a:defRPr/>
            </a:pPr>
            <a:r>
              <a:rPr lang="en-US" sz="2400" dirty="0" err="1">
                <a:latin typeface="Times New Roman"/>
                <a:cs typeface="Calibri"/>
              </a:rPr>
              <a:t>Shigeaki</a:t>
            </a:r>
            <a:r>
              <a:rPr lang="en-US" sz="2400" dirty="0">
                <a:latin typeface="Times New Roman"/>
                <a:cs typeface="Calibri"/>
              </a:rPr>
              <a:t> </a:t>
            </a:r>
            <a:r>
              <a:rPr lang="en-US" sz="2400" dirty="0" err="1">
                <a:latin typeface="Times New Roman"/>
                <a:cs typeface="Calibri"/>
              </a:rPr>
              <a:t>Umeoka</a:t>
            </a:r>
            <a:r>
              <a:rPr lang="en-US" sz="2400" dirty="0">
                <a:latin typeface="Times New Roman"/>
                <a:cs typeface="Calibri"/>
              </a:rPr>
              <a:t>, Takashi Koyama, Yukio Miki, </a:t>
            </a:r>
            <a:r>
              <a:rPr lang="en-US" sz="2400" dirty="0" err="1">
                <a:latin typeface="Times New Roman"/>
                <a:cs typeface="Calibri"/>
              </a:rPr>
              <a:t>Mikio</a:t>
            </a:r>
            <a:r>
              <a:rPr lang="en-US" sz="2400" dirty="0">
                <a:latin typeface="Times New Roman"/>
                <a:cs typeface="Calibri"/>
              </a:rPr>
              <a:t> Akai, Kazushige </a:t>
            </a:r>
            <a:r>
              <a:rPr lang="en-US" sz="2400" dirty="0" err="1">
                <a:latin typeface="Times New Roman"/>
                <a:cs typeface="Calibri"/>
              </a:rPr>
              <a:t>Tsutsui</a:t>
            </a:r>
            <a:r>
              <a:rPr lang="en-US" sz="2400" dirty="0">
                <a:latin typeface="Times New Roman"/>
                <a:cs typeface="Calibri"/>
              </a:rPr>
              <a:t>, Kaori </a:t>
            </a:r>
            <a:r>
              <a:rPr lang="en-US" sz="2400" dirty="0" err="1">
                <a:latin typeface="Times New Roman"/>
                <a:cs typeface="Calibri"/>
              </a:rPr>
              <a:t>Togashi</a:t>
            </a:r>
            <a:endParaRPr lang="ru-RU" sz="2400" dirty="0">
              <a:latin typeface="Times New Roman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Calibri"/>
              <a:cs typeface="Calibri"/>
            </a:endParaRPr>
          </a:p>
          <a:p>
            <a:pPr marL="0" indent="0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37" y="2235973"/>
            <a:ext cx="4582213" cy="44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07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C5A2F1-8742-4BD1-8894-9C83B365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05" y="2500497"/>
            <a:ext cx="10515600" cy="1325563"/>
          </a:xfrm>
        </p:spPr>
        <p:txBody>
          <a:bodyPr/>
          <a:lstStyle/>
          <a:p>
            <a:pPr algn="ctr"/>
            <a:r>
              <a:rPr lang="ru-RU">
                <a:latin typeface="Times New Roman"/>
                <a:cs typeface="Calibri Ligh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3102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Лимфангиолейомиоматоз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лёгких.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 ОГК, 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кисты.</a:t>
            </a:r>
            <a:endParaRPr lang="ru-RU" altLang="ru-RU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399712" y="1834338"/>
            <a:ext cx="665974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29 лет. ЛАМ лёгких.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ОГК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легкого с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четкими контурами.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07" y="1643838"/>
            <a:ext cx="48196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2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Лимфангиолейомиоматоз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лёгких.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 ОГК, 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кисты.</a:t>
            </a:r>
            <a:endParaRPr lang="ru-RU" altLang="ru-RU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37 лет. ЛАМ лёгких.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ОГК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Двусторонние множественные кисты связанные с ретикулярными затемнениями.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65641"/>
            <a:ext cx="6624638" cy="43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Лимфангиолейомиоматоз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лёгких.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 ОГК, 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кисты. Пневмоторакс.</a:t>
            </a:r>
            <a:endParaRPr lang="ru-RU" altLang="ru-RU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37 лет. ЛАМ лёгких.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ОГК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Двусторонние множественные кисты связанные с ретикулярными затемнениями, пневмоторакс правого лёгкого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(стрелки).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8" y="1657350"/>
            <a:ext cx="64389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Мультифокальная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микронодулярная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гиперплазия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пневмоцитов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(ММПГ)</a:t>
            </a:r>
            <a:endParaRPr lang="ru-RU" altLang="ru-RU" sz="36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1325563"/>
            <a:ext cx="1105290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ММПГ - редкое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заболеванием легких, которое может быть связано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отграниченной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узелковой пролиферацией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пневмоцитов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типа вдоль альвеолярных перегородок. 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ММПГ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возникать у пациентов с ЛАМ или без него, преимущественно у женщин.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ММПГ могут наблюдаться одышка, кашель и гипоксемия от легкой до умеренной степени.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4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754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ММПГ.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КТ ОГК, 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</a:t>
            </a:r>
            <a:br>
              <a:rPr lang="ru-RU" altLang="ru-RU" sz="28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Множественные узелки пролиферативных </a:t>
            </a:r>
            <a:r>
              <a:rPr lang="ru-RU" altLang="ru-RU" sz="2800" b="1" dirty="0" err="1" smtClean="0">
                <a:latin typeface="Times New Roman"/>
                <a:cs typeface="Times New Roman"/>
              </a:rPr>
              <a:t>пневмоцитов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</a:t>
            </a:r>
            <a:endParaRPr lang="ru-RU" altLang="ru-RU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85775" y="1765641"/>
            <a:ext cx="484822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19 лет. ММПГ.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КТ-изображении ОГК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поперечном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срезе определяется: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крошечные узелки (диаметром 1–8 мм)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диффузно в обоих лёгких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(стрелки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32256"/>
            <a:ext cx="66865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2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89" y="68366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почек и забрюшинного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ТС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8" y="1261840"/>
            <a:ext cx="1105290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почек при СТ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ангиомиолипому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(АМЛ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Почечно-клеточный рак.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Почечный АМЛ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частых проявлений с частотой 55-75% у пациентов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наоборот, примерно у 20% пациентов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частым почечным проявлением СТ являются почечные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кисты (18-53%).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Забрюшинный ЛАМ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возникать у 20% пациентов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20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688</Words>
  <Application>Microsoft Office PowerPoint</Application>
  <PresentationFormat>Широкоэкранный</PresentationFormat>
  <Paragraphs>237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Тема Office</vt:lpstr>
      <vt:lpstr>ФГБОУ ВО КрасГМУ им. проф. В.Ф. Войно-Ясенецкого Минздрава России Кафедра лучевой диагностики ИПО</vt:lpstr>
      <vt:lpstr>Поражение лёгких при ТС. </vt:lpstr>
      <vt:lpstr>Лимфангиолейомиоматоз лёгких (ЛАМ)</vt:lpstr>
      <vt:lpstr>Лимфангиолейомиоматоз лёгких. КТ ОГК, поперечный срез.  Множественные кисты.</vt:lpstr>
      <vt:lpstr>Лимфангиолейомиоматоз лёгких. КТ ОГК, поперечный срез.  Множественные кисты.</vt:lpstr>
      <vt:lpstr>Лимфангиолейомиоматоз лёгких. КТ ОГК, поперечный срез.  Множественные кисты. Пневмоторакс.</vt:lpstr>
      <vt:lpstr>Мультифокальная микронодулярная гиперплазия пневмоцитов (ММПГ)</vt:lpstr>
      <vt:lpstr>ММПГ. КТ ОГК, поперечный срез.  Множественные узелки пролиферативных пневмоцитов.</vt:lpstr>
      <vt:lpstr>Вовлечение почек и забрюшинного пространства при ТС </vt:lpstr>
      <vt:lpstr>Ангиомиолипома почек (АМЛ) </vt:lpstr>
      <vt:lpstr>Ангиомиолипома почек. КТ-изображение без усиления, поперечный срез.  Множественные жиросодержащие опухоли в почках.</vt:lpstr>
      <vt:lpstr>Ангиомиолипома почек. КТ-изображение без усиления, поперечный срез.  Множественные опухоли с минимальным содержанием жира в почках.</vt:lpstr>
      <vt:lpstr>Ангиомиолипома почек. КТ-изображение с контрастным усилением, поперечный срез.  (Продолжение)</vt:lpstr>
      <vt:lpstr>Осложнения АМЛ почек. КТ-изображение без усиления, поперечный срез.  Разрыв опухоли.</vt:lpstr>
      <vt:lpstr>Осложнения АМЛ почек. КТ-изображение с контрастным усилением, поперечный срез.  Аневризма АМЛ. (Продолжение)</vt:lpstr>
      <vt:lpstr>Осложнения АМЛ почек. Селективная ангиография. Множественные аневризмы АМЛ. (Продолжение)</vt:lpstr>
      <vt:lpstr>Поликистоз почек при ТС.</vt:lpstr>
      <vt:lpstr>Поликистоз почек. КТ-изображение с контрастным усилением, поперечный срез.  Множественные кисты почек.</vt:lpstr>
      <vt:lpstr>Почечно-клеточный рак при ТС.</vt:lpstr>
      <vt:lpstr>Почечно-клеточный рак. Двухфазное КТ-изображение с контрастным усилением, поперечный срез. </vt:lpstr>
      <vt:lpstr>Почечно-клеточный рак. Двухфазное КТ-изображение с контрастным усилением, поперечный срез.  (продолжение)</vt:lpstr>
      <vt:lpstr>Вовлечение брюшной полости при ТС. </vt:lpstr>
      <vt:lpstr>Полипоз кишечника. КТ-изображения с контрастным усилением, поперечный срез. </vt:lpstr>
      <vt:lpstr>Полипоз кишечника. (продолжение)</vt:lpstr>
      <vt:lpstr>Лейомиома тонкой кишки. КТ-изображение с контрастным усилением, поперечный срез. </vt:lpstr>
      <vt:lpstr>АМЛ печени. КТ-изображение без усиления, продольный срез. </vt:lpstr>
      <vt:lpstr>Поражение костей при ТС. </vt:lpstr>
      <vt:lpstr>Склероз костей свода черепа. КТ-изображение без усиления, продольный срез. </vt:lpstr>
      <vt:lpstr>Выводы</vt:lpstr>
      <vt:lpstr>Статья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Герман Лобков</dc:creator>
  <cp:lastModifiedBy>Герман Лобков</cp:lastModifiedBy>
  <cp:revision>478</cp:revision>
  <dcterms:created xsi:type="dcterms:W3CDTF">2021-11-16T08:05:59Z</dcterms:created>
  <dcterms:modified xsi:type="dcterms:W3CDTF">2022-05-28T06:20:36Z</dcterms:modified>
</cp:coreProperties>
</file>