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00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1" r:id="rId27"/>
    <p:sldId id="280" r:id="rId28"/>
    <p:sldId id="281" r:id="rId29"/>
    <p:sldId id="282" r:id="rId30"/>
    <p:sldId id="283" r:id="rId31"/>
    <p:sldId id="302" r:id="rId32"/>
    <p:sldId id="284" r:id="rId33"/>
    <p:sldId id="304" r:id="rId34"/>
    <p:sldId id="285" r:id="rId35"/>
    <p:sldId id="286" r:id="rId36"/>
    <p:sldId id="306" r:id="rId37"/>
    <p:sldId id="305" r:id="rId38"/>
    <p:sldId id="289" r:id="rId39"/>
    <p:sldId id="299" r:id="rId40"/>
    <p:sldId id="287" r:id="rId41"/>
    <p:sldId id="288" r:id="rId42"/>
    <p:sldId id="293" r:id="rId43"/>
    <p:sldId id="291" r:id="rId44"/>
    <p:sldId id="292" r:id="rId45"/>
    <p:sldId id="290" r:id="rId46"/>
    <p:sldId id="298" r:id="rId47"/>
    <p:sldId id="294" r:id="rId48"/>
    <p:sldId id="295" r:id="rId49"/>
    <p:sldId id="296" r:id="rId50"/>
    <p:sldId id="29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smtClean="0"/>
              <a:t>медицины СССР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149080"/>
            <a:ext cx="740664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Доцент каф. ОЗиЗ к.м.н. Козлов В.В.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Первым народным комиссаром здравоохранения РСФСР был назначен Н. А. Семашко, его заместителем — 3.П. Соловьев.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Николай Александрович Семашко</a:t>
            </a:r>
            <a:r>
              <a:rPr lang="ru-RU" dirty="0" smtClean="0"/>
              <a:t> (1874—1949)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43050"/>
            <a:ext cx="7286676" cy="521495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Возглавлял </a:t>
            </a:r>
            <a:r>
              <a:rPr lang="ru-RU" dirty="0" err="1" smtClean="0"/>
              <a:t>Наркомздрав</a:t>
            </a:r>
            <a:r>
              <a:rPr lang="ru-RU" dirty="0" smtClean="0"/>
              <a:t> до 1930 г. </a:t>
            </a:r>
          </a:p>
          <a:p>
            <a:r>
              <a:rPr lang="ru-RU" dirty="0" smtClean="0"/>
              <a:t>За это время: создавалась государственная система здравоохранения, велась борьба с эпидемиями, разрабатывалась программа охраны материнства и детства, развивалось санаторно-курортное дело, расширялась сеть научно-исследовательских институтов, реорганизовывалась система высшего медицинского образования.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24288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Николай Александрович Семашко</a:t>
            </a:r>
            <a:r>
              <a:rPr lang="ru-RU" dirty="0" smtClean="0"/>
              <a:t> (1874—1949)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47800"/>
            <a:ext cx="6504828" cy="5410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1922 г. Н. А. Семашко возглавил первую в стране </a:t>
            </a:r>
            <a:r>
              <a:rPr lang="ru-RU" b="1" dirty="0" smtClean="0"/>
              <a:t>кафедру социальной гигиены </a:t>
            </a:r>
            <a:r>
              <a:rPr lang="ru-RU" dirty="0" smtClean="0"/>
              <a:t>на медицинском факультете Московского университета (с 1930 г.— Московский медицинский институт) и руководил ею в течение 27 лет.</a:t>
            </a:r>
          </a:p>
          <a:p>
            <a:r>
              <a:rPr lang="ru-RU" dirty="0" smtClean="0"/>
              <a:t>Н. А. Семашко был инициатором и </a:t>
            </a:r>
            <a:r>
              <a:rPr lang="ru-RU" b="1" dirty="0" smtClean="0"/>
              <a:t>главным редактором первого издания Большой медицинской энциклопедии</a:t>
            </a:r>
            <a:r>
              <a:rPr lang="ru-RU" dirty="0" smtClean="0"/>
              <a:t> (1927—1936).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24288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Николай Александрович Семашко</a:t>
            </a:r>
            <a:r>
              <a:rPr lang="ru-RU" dirty="0" smtClean="0"/>
              <a:t> (1874—1949)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8072462" cy="5410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участвовал в создании Академии медицинских наук СССР (1944), стал одним из первых ее академиков и вошел в состав первого Президиума АМН СССР.</a:t>
            </a:r>
          </a:p>
          <a:p>
            <a:r>
              <a:rPr lang="ru-RU" sz="2400" dirty="0" smtClean="0"/>
              <a:t> В 1945—1949 гг. он был директором Института школьной гигиены Академии педагогических наук, а с 1945 г. — академиком Академии педагогических наук РСФСР.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876"/>
            <a:ext cx="635798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Николай Александрович Семашко</a:t>
            </a:r>
            <a:r>
              <a:rPr lang="ru-RU" dirty="0" smtClean="0"/>
              <a:t> (1874—1949)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 его руководством создавался Институт организации здравоохранения и истории медицины АМН СССР (ныне — Всесоюзный научно-исследовательский институт социальной гигиены, экономики и управления здравоохранением им. Н. А. Семашко РАМН</a:t>
            </a:r>
          </a:p>
          <a:p>
            <a:r>
              <a:rPr lang="ru-RU" dirty="0" smtClean="0"/>
              <a:t> был и первым председателем Высшего совета по делам физической культуры и спорта </a:t>
            </a:r>
          </a:p>
          <a:p>
            <a:r>
              <a:rPr lang="ru-RU" dirty="0" smtClean="0"/>
              <a:t>возглавлял Правление Всесоюзного гигиенического общества (1940—-1949).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Зиновий Петрович Соловьев</a:t>
            </a:r>
            <a:r>
              <a:rPr lang="ru-RU" dirty="0" smtClean="0"/>
              <a:t> (1876—1928)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447800"/>
            <a:ext cx="6286512" cy="51959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1919 г. 3.П. Соловьев был избран председателем Исполкома Российского общества Красного Креста, а в январе 1920 г. возглавил Главное военно-санитарное управление Рабоче-крестьянской красной армии </a:t>
            </a:r>
          </a:p>
          <a:p>
            <a:r>
              <a:rPr lang="ru-RU" dirty="0" smtClean="0"/>
              <a:t>В 1923 г. 3. П. Соловьев организовал и возглавил вторую в стране кафедру социальной гигиены на медицинском факультете 2-го Московского государственного университета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32146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Григорий Наумович Каминский</a:t>
            </a:r>
            <a:r>
              <a:rPr lang="ru-RU" dirty="0" smtClean="0"/>
              <a:t> (1895—1938).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447800"/>
            <a:ext cx="6576266" cy="5221560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/>
              <a:t>Первый народный комиссар здравоохранения СССР . До этого назначения, в 1934—1936 гг. он занимал пост народного комиссара здравоохранения РСФСР, был Главным государственным санитарным инспектором СССР (</a:t>
            </a:r>
            <a:r>
              <a:rPr lang="ru-RU" sz="3300" b="1" dirty="0" smtClean="0"/>
              <a:t>Всесоюзная государственная санитарная инспекция </a:t>
            </a:r>
            <a:r>
              <a:rPr lang="ru-RU" sz="3300" dirty="0" smtClean="0"/>
              <a:t>была создана в 1935 г. по инициативе Г. Н. Каминского).</a:t>
            </a:r>
          </a:p>
          <a:p>
            <a:endParaRPr lang="ru-RU" sz="3300" dirty="0" smtClean="0"/>
          </a:p>
          <a:p>
            <a:r>
              <a:rPr lang="ru-RU" sz="3300" dirty="0" smtClean="0"/>
              <a:t>Г.Н. Каминский внес свой вклад и в установление международного научного сотрудничества: при его активном участии в нашей стране были организованы и успешно проведены первые международные, конгрессы — IV Международный конгресс по борьбе с ревматизмом (1934) и XV Международный конгресс физиологов (1935). 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5002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Григорий Наумович Каминский</a:t>
            </a:r>
            <a:r>
              <a:rPr lang="ru-RU" dirty="0" smtClean="0"/>
              <a:t> (1895—1938).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447800"/>
            <a:ext cx="6433390" cy="5124472"/>
          </a:xfrm>
        </p:spPr>
        <p:txBody>
          <a:bodyPr>
            <a:normAutofit/>
          </a:bodyPr>
          <a:lstStyle/>
          <a:p>
            <a:r>
              <a:rPr lang="ru-RU" dirty="0" smtClean="0"/>
              <a:t>25 июня 1937 г., после выступления на Пленуме ЦК ВКП(б) с осуждением политики репрессий, Г. Н. Каминский был арестован и в феврале 1938 г. расстрелян. </a:t>
            </a:r>
          </a:p>
          <a:p>
            <a:r>
              <a:rPr lang="ru-RU" dirty="0" smtClean="0"/>
              <a:t>Вместе с Г. Н. Каминским были арестованы его заместители по </a:t>
            </a:r>
            <a:r>
              <a:rPr lang="ru-RU" dirty="0" err="1" smtClean="0"/>
              <a:t>Наркомздравам</a:t>
            </a:r>
            <a:r>
              <a:rPr lang="ru-RU" dirty="0" smtClean="0"/>
              <a:t> РСФСР и СССР и другие сотрудники.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6431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Принципы советского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Государственный характер</a:t>
            </a:r>
          </a:p>
          <a:p>
            <a:r>
              <a:rPr lang="ru-RU" b="1" i="1" dirty="0" smtClean="0"/>
              <a:t>Профилактическое направление</a:t>
            </a:r>
          </a:p>
          <a:p>
            <a:r>
              <a:rPr lang="ru-RU" b="1" i="1" dirty="0" smtClean="0"/>
              <a:t>Участие населения в здравоохранении</a:t>
            </a:r>
          </a:p>
          <a:p>
            <a:r>
              <a:rPr lang="ru-RU" b="1" i="1" dirty="0" smtClean="0"/>
              <a:t>Единство медицинской науки и практики здравоохранения</a:t>
            </a:r>
          </a:p>
          <a:p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Государственный характер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Основной принцип здравоохранения в СССР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Его основным содержанием являются: централизация управления, государственное финансирование и государственное планирование программ здравоохранения. Государственное здравоохранение предусматривает </a:t>
            </a:r>
            <a:r>
              <a:rPr lang="ru-RU" b="1" dirty="0" smtClean="0"/>
              <a:t>бесплатную и общедоступную медицинскую помощь всему населению страны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Становление советской медицины</a:t>
            </a:r>
          </a:p>
          <a:p>
            <a:r>
              <a:rPr lang="ru-RU" dirty="0" smtClean="0"/>
              <a:t>Основные принципы советской медицины</a:t>
            </a:r>
          </a:p>
          <a:p>
            <a:r>
              <a:rPr lang="ru-RU" dirty="0" smtClean="0"/>
              <a:t>Советская медицина в годы Великой отечественной войны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Профилактическое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/>
          <a:lstStyle/>
          <a:p>
            <a:r>
              <a:rPr lang="ru-RU" b="1" dirty="0" smtClean="0"/>
              <a:t>Борьба с эпидемиями </a:t>
            </a:r>
          </a:p>
          <a:p>
            <a:r>
              <a:rPr lang="ru-RU" dirty="0" smtClean="0"/>
              <a:t>«Или вши победят социализм, или социализм победит вшей!» (В.И. Ленин)</a:t>
            </a:r>
          </a:p>
          <a:p>
            <a:r>
              <a:rPr lang="ru-RU" dirty="0" smtClean="0"/>
              <a:t>100 декретов Совета Народных Комиссаров были направлены на борьбу с эпидемиями и профилактику заболеваний</a:t>
            </a:r>
          </a:p>
          <a:p>
            <a:r>
              <a:rPr lang="ru-RU" b="1" dirty="0" smtClean="0"/>
              <a:t>охрана почвы, воды и воздуха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декрет «О санитарных органах Республики»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124472"/>
          </a:xfrm>
        </p:spPr>
        <p:txBody>
          <a:bodyPr>
            <a:normAutofit/>
          </a:bodyPr>
          <a:lstStyle/>
          <a:p>
            <a:r>
              <a:rPr lang="ru-RU" dirty="0" smtClean="0"/>
              <a:t>меры по предупреждению инфекционных заболеваний и борьбе с ними, по охране здоровья детей и подростков, по санитарному просвещению к физической культуре, санитарной охране труда и санитарной статистике</a:t>
            </a:r>
          </a:p>
          <a:p>
            <a:r>
              <a:rPr lang="ru-RU" dirty="0" smtClean="0"/>
              <a:t> Этим же декретом устанавливались категории санитарных врачей, их права и обязанности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Права санитарных органов в области предупредительного санитарного надзора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195910"/>
          </a:xfrm>
        </p:spPr>
        <p:txBody>
          <a:bodyPr>
            <a:normAutofit fontScale="85000" lnSpcReduction="10000"/>
          </a:bodyPr>
          <a:lstStyle/>
          <a:p>
            <a:r>
              <a:rPr lang="ru-RU" smtClean="0"/>
              <a:t>предоставлялось право входа  </a:t>
            </a:r>
            <a:r>
              <a:rPr lang="ru-RU" dirty="0" smtClean="0"/>
              <a:t>санитарным врачам с целью санитарных осмотров во все без исключения общественные и частные помещения, </a:t>
            </a:r>
          </a:p>
          <a:p>
            <a:r>
              <a:rPr lang="ru-RU" dirty="0" smtClean="0"/>
              <a:t>право ставить перед советскими исполнительными органами вопросы о наложении взысканий в административном порядке за нарушение санитарных требований. </a:t>
            </a:r>
          </a:p>
          <a:p>
            <a:r>
              <a:rPr lang="ru-RU" dirty="0" smtClean="0"/>
              <a:t>право возбуждать дела в местных народных судах, привлекать виновных к ответственности за нарушение санитарных требований и выступать в качестве официальных обвинителей или экспертов.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Профилактическое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2673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были разработаны основные теоретические положения </a:t>
            </a:r>
            <a:r>
              <a:rPr lang="ru-RU" b="1" dirty="0" smtClean="0"/>
              <a:t>диспансеризации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созданы новые виды лечебно-профилактических учреждений — специализированные </a:t>
            </a:r>
            <a:r>
              <a:rPr lang="ru-RU" b="1" dirty="0" smtClean="0"/>
              <a:t>диспансеры</a:t>
            </a:r>
            <a:r>
              <a:rPr lang="ru-RU" dirty="0" smtClean="0"/>
              <a:t> (туберкулезные, психоневрологические, наркологические, венерологические), ночные и дневные санатории, профилактории, диетические столовые;</a:t>
            </a:r>
          </a:p>
          <a:p>
            <a:r>
              <a:rPr lang="ru-RU" dirty="0" smtClean="0"/>
              <a:t> введено </a:t>
            </a:r>
            <a:r>
              <a:rPr lang="ru-RU" b="1" dirty="0" smtClean="0"/>
              <a:t>диспансерное обслуживание рабочих крупных промышленных предприятий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начато </a:t>
            </a:r>
            <a:r>
              <a:rPr lang="ru-RU" b="1" dirty="0" smtClean="0"/>
              <a:t>диспансерное наблюдение матери и ребенка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Профилактическое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стране были ликвидированы особо опасные инфекции: </a:t>
            </a:r>
            <a:r>
              <a:rPr lang="ru-RU" b="1" dirty="0" smtClean="0"/>
              <a:t>холера</a:t>
            </a:r>
            <a:r>
              <a:rPr lang="ru-RU" dirty="0" smtClean="0"/>
              <a:t> (1923), </a:t>
            </a:r>
            <a:r>
              <a:rPr lang="ru-RU" b="1" dirty="0" smtClean="0"/>
              <a:t>оспа и чума</a:t>
            </a:r>
            <a:r>
              <a:rPr lang="ru-RU" dirty="0" smtClean="0"/>
              <a:t> (1936).</a:t>
            </a:r>
          </a:p>
          <a:p>
            <a:r>
              <a:rPr lang="ru-RU" dirty="0" smtClean="0"/>
              <a:t> К 1960 г практически была ликвидирована </a:t>
            </a:r>
            <a:r>
              <a:rPr lang="ru-RU" b="1" dirty="0" smtClean="0"/>
              <a:t>малярия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Повсеместно расширялась сеть санитарно-эпидемиологических станций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Участие населения в здравоохранении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гражданской войны появились новые, </a:t>
            </a:r>
            <a:r>
              <a:rPr lang="ru-RU" b="1" dirty="0" smtClean="0"/>
              <a:t>порожденные временем </a:t>
            </a:r>
            <a:r>
              <a:rPr lang="ru-RU" dirty="0" smtClean="0"/>
              <a:t>формы медико-санитарной работы: комиссии по оздоровлению труда и быта; санитарные суды; массовые инсценировки и спортивные мероприятия, пропагандирующие здоровый образ жизни и чистоту; выпуск специальных плакатов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Санитарно-просветительные  плакаты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285860"/>
            <a:ext cx="362104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47675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447800"/>
            <a:ext cx="4857752" cy="4800600"/>
          </a:xfrm>
        </p:spPr>
        <p:txBody>
          <a:bodyPr/>
          <a:lstStyle/>
          <a:p>
            <a:r>
              <a:rPr lang="ru-RU" dirty="0" smtClean="0"/>
              <a:t>выпуск специальных плакатов и окон Российского телеграфного агентства (окна </a:t>
            </a:r>
            <a:r>
              <a:rPr lang="ru-RU" dirty="0" err="1" smtClean="0"/>
              <a:t>РОСТа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автор - В.В. Маяковский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810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Единство медицинской науки и практики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августе 1918 г. при Народном комиссариате здравоохранения РСФСР был создан </a:t>
            </a:r>
            <a:r>
              <a:rPr lang="ru-RU" b="1" dirty="0" smtClean="0"/>
              <a:t>Ученый медицинский совет</a:t>
            </a:r>
            <a:r>
              <a:rPr lang="ru-RU" dirty="0" smtClean="0"/>
              <a:t>, в состав которого вошли представители различных отраслей медицины.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Единство медицинской науки и практики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 первые 10 лет советской власти в стране было организовано 40 научно-исследовательских институтов. </a:t>
            </a:r>
          </a:p>
          <a:p>
            <a:r>
              <a:rPr lang="ru-RU" dirty="0" smtClean="0"/>
              <a:t>Среди них: Институт микробиологии и эпидемиологии в Саратове (1918), </a:t>
            </a:r>
          </a:p>
          <a:p>
            <a:r>
              <a:rPr lang="ru-RU" dirty="0" smtClean="0"/>
              <a:t>Институт инфекционных болезней им. И.И. Мечникова (1919), Государственный венерологический институт (1921), </a:t>
            </a:r>
          </a:p>
          <a:p>
            <a:r>
              <a:rPr lang="ru-RU" dirty="0" smtClean="0"/>
              <a:t>Институт охраны материнства и младенчества (1922), </a:t>
            </a:r>
          </a:p>
          <a:p>
            <a:r>
              <a:rPr lang="ru-RU" dirty="0" smtClean="0"/>
              <a:t>Институт профессиональных заболеваний (1923), Институт переливания крови (1926), Институт мозга (1927) в Москве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Положение в российской медицине к 1917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Медицинское дело было рассредоточено по ведомствам, не имело достаточного финансирования и обеспечивалось главным образом за счет бюджетов земств и самоотверженной работы передовых земских врачей. </a:t>
            </a:r>
          </a:p>
          <a:p>
            <a:r>
              <a:rPr lang="ru-RU" dirty="0" smtClean="0"/>
              <a:t>Повсеместно недоставало квалифицированных медицинских кадров, лечебных учреждений, медикаментов.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Единство медицинской науки и практики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290989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окончательно установлен механизм передачи сыпного тифа и разработаны способы его предупреждения. (Л.В. </a:t>
            </a:r>
            <a:r>
              <a:rPr lang="ru-RU" dirty="0" err="1" smtClean="0"/>
              <a:t>Громашевский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получены и внедрены в практику вакцины против чумы (Н.Н. </a:t>
            </a:r>
            <a:r>
              <a:rPr lang="ru-RU" dirty="0" err="1" smtClean="0"/>
              <a:t>Жуков-Вережников</a:t>
            </a:r>
            <a:r>
              <a:rPr lang="ru-RU" dirty="0" smtClean="0"/>
              <a:t>, М.П. Покровская) и бруцеллеза (П.Ф. </a:t>
            </a:r>
            <a:r>
              <a:rPr lang="ru-RU" dirty="0" err="1" smtClean="0"/>
              <a:t>Здродовский</a:t>
            </a:r>
            <a:r>
              <a:rPr lang="ru-RU" dirty="0" smtClean="0"/>
              <a:t>),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14752"/>
            <a:ext cx="70009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Единство медицинской науки и практики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создана живая вакцина против полиомиелита, что позволило полностью ликвидировать это заболевание (А.А. </a:t>
            </a:r>
            <a:r>
              <a:rPr lang="ru-RU" dirty="0" err="1" smtClean="0"/>
              <a:t>Смородинцев</a:t>
            </a:r>
            <a:r>
              <a:rPr lang="ru-RU" dirty="0" smtClean="0"/>
              <a:t>, М.П. Чумаков),</a:t>
            </a:r>
          </a:p>
          <a:p>
            <a:r>
              <a:rPr lang="ru-RU" dirty="0" smtClean="0"/>
              <a:t> разработан и осуществлен комплекс мер по ликвидации малярии, </a:t>
            </a:r>
          </a:p>
          <a:p>
            <a:r>
              <a:rPr lang="ru-RU" dirty="0" smtClean="0"/>
              <a:t>создано учение о природной </a:t>
            </a:r>
            <a:r>
              <a:rPr lang="ru-RU" dirty="0" err="1" smtClean="0"/>
              <a:t>очаговости</a:t>
            </a:r>
            <a:r>
              <a:rPr lang="ru-RU" dirty="0" smtClean="0"/>
              <a:t> трансмиссивных болезней, таких как чума, туляремия, бруцеллез, клещевой возвратный тиф, риккетсиозы, энцефалиты (Е.Н. Павловский)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Советская медицина в годы  Великой Отечественной войны</a:t>
            </a:r>
            <a:br>
              <a:rPr lang="ru-RU" sz="2800" b="1" dirty="0" smtClean="0"/>
            </a:br>
            <a:r>
              <a:rPr lang="ru-RU" sz="2800" b="1" dirty="0" smtClean="0"/>
              <a:t>1941-1945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первых дней войны медицинская служба испытывала серьезные трудности:</a:t>
            </a:r>
          </a:p>
          <a:p>
            <a:r>
              <a:rPr lang="ru-RU" b="1" dirty="0" smtClean="0"/>
              <a:t>резкий дефицит кадров </a:t>
            </a:r>
            <a:r>
              <a:rPr lang="ru-RU" dirty="0" smtClean="0"/>
              <a:t>В связи с этим были проведены </a:t>
            </a:r>
            <a:r>
              <a:rPr lang="ru-RU" b="1" dirty="0" smtClean="0"/>
              <a:t>досрочные выпуски </a:t>
            </a:r>
            <a:r>
              <a:rPr lang="ru-RU" dirty="0" smtClean="0"/>
              <a:t>двух последних курсов медицинских факультетов, организована ускоренная подготовка фельдшеров и младших военфельдшеров.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дефицита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результате ко второму году войны армия была укомплектована врачами на 91 %, фельдшерами на 97,9%, санинструкторами на 91,8 %, фармацевта­ми на 89,5 %.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9001"/>
            <a:ext cx="72866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Главные задачи здравоохранения в годы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помощь раненым и больным воинам,</a:t>
            </a:r>
          </a:p>
          <a:p>
            <a:r>
              <a:rPr lang="ru-RU" dirty="0" smtClean="0"/>
              <a:t> медицинское обслуживание тружеников тыла, </a:t>
            </a:r>
          </a:p>
          <a:p>
            <a:r>
              <a:rPr lang="ru-RU" dirty="0" smtClean="0"/>
              <a:t>охрана здоровья детей </a:t>
            </a:r>
          </a:p>
          <a:p>
            <a:r>
              <a:rPr lang="ru-RU" dirty="0" smtClean="0"/>
              <a:t>противоэпидемические мероприятия.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помощи раненым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90778" cy="21955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Создана широкая сеть эвакуационных госпиталей (однопро­фильных и многопрофильных), </a:t>
            </a:r>
          </a:p>
          <a:p>
            <a:r>
              <a:rPr lang="ru-RU" sz="2800" dirty="0" smtClean="0"/>
              <a:t>оформилась система этапного лечения раненых и больных с эвакуацией по назначению.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333743"/>
            <a:ext cx="6429420" cy="352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Эвакуация раненых по назначению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1546"/>
            <a:ext cx="385762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43314"/>
            <a:ext cx="52149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071546"/>
            <a:ext cx="52863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Эвакуация раненых по назначению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28384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Совершенствовалась организация специализированной медицинской помощи (раненным в голову, шею и позвоночник, в грудь и живот, в бедро и крупные суставы)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00438"/>
            <a:ext cx="62151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Эвакуация раненых по назначению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r>
              <a:rPr lang="ru-RU" dirty="0" smtClean="0"/>
              <a:t>Квалифицированная хирургическая помощь почти 90% раненых оказывалась в первые 8 ч после ранения, тогда как во многих зарубежных армиях этот показатель равнялся в среднем 12 ч.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857628"/>
            <a:ext cx="550072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786190"/>
            <a:ext cx="8429652" cy="30718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1944 г. Сталинской премии был удостоен </a:t>
            </a:r>
            <a:r>
              <a:rPr lang="ru-RU" b="1" i="1" dirty="0" smtClean="0"/>
              <a:t>Валентин Феликсович Войно-Ясенецкий</a:t>
            </a:r>
            <a:r>
              <a:rPr lang="ru-RU" i="1" dirty="0" smtClean="0"/>
              <a:t> </a:t>
            </a:r>
            <a:r>
              <a:rPr lang="ru-RU" dirty="0" smtClean="0"/>
              <a:t>(в монашестве — Лука, 1877 — 1961 гг.). («Очерки гнойной хирургии», 1943 гг.). За свои убеждения он был неоднократно репрессирован. В годы Великой Отечественной войны, находясь в ссылке, он получил разрешение работать врачом-хирургом в эвакуационных госпиталях для раненых в Красноярске, а затем в Тамбове.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280987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2857500" cy="38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Революция 1917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Первая мировая война</a:t>
            </a:r>
          </a:p>
          <a:p>
            <a:r>
              <a:rPr lang="ru-RU" dirty="0" smtClean="0"/>
              <a:t>Гражданская война</a:t>
            </a:r>
          </a:p>
          <a:p>
            <a:r>
              <a:rPr lang="ru-RU" dirty="0" smtClean="0"/>
              <a:t>Голод</a:t>
            </a:r>
          </a:p>
          <a:p>
            <a:r>
              <a:rPr lang="ru-RU" dirty="0" smtClean="0"/>
              <a:t>Разруха</a:t>
            </a:r>
          </a:p>
          <a:p>
            <a:r>
              <a:rPr lang="ru-RU" dirty="0" smtClean="0"/>
              <a:t>Эпидемии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71810"/>
            <a:ext cx="4876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14554"/>
            <a:ext cx="7498080" cy="4800600"/>
          </a:xfrm>
        </p:spPr>
        <p:txBody>
          <a:bodyPr/>
          <a:lstStyle/>
          <a:p>
            <a:r>
              <a:rPr lang="ru-RU" dirty="0" smtClean="0"/>
              <a:t>В годы войны наши медики вернули в строй 72,3% раненных и 90,6% больных воинов. </a:t>
            </a:r>
          </a:p>
          <a:p>
            <a:r>
              <a:rPr lang="ru-RU" dirty="0" smtClean="0"/>
              <a:t>Если эти проценты представить в абсолютных цифрах, то число раненых и больных, возвращенных в строй медицинской службой за все годы войны, составит около 17 млн. человек.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3000396" cy="212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ни фронт, ни тыл не знали эпидемий инфекционных заболеваний. </a:t>
            </a:r>
          </a:p>
          <a:p>
            <a:r>
              <a:rPr lang="ru-RU" dirty="0" smtClean="0"/>
              <a:t>Впервые в мире "не сработал" обязательный, казалось бы, закон о связи войн и эпидемий.</a:t>
            </a:r>
          </a:p>
          <a:p>
            <a:r>
              <a:rPr lang="ru-RU" dirty="0" smtClean="0"/>
              <a:t>Для предупреждения сыпного тифа использовали прививки разработанной проф. М. К. </a:t>
            </a:r>
            <a:r>
              <a:rPr lang="ru-RU" dirty="0" err="1" smtClean="0"/>
              <a:t>Кронтовской</a:t>
            </a:r>
            <a:r>
              <a:rPr lang="ru-RU" dirty="0" smtClean="0"/>
              <a:t> в 1942 г. сыпнотифозной вакциной.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Достижения военной медицины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14422"/>
            <a:ext cx="6647704" cy="56435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предвоенные годы в нашей стране были разработаны </a:t>
            </a:r>
            <a:r>
              <a:rPr lang="ru-RU" b="1" dirty="0" smtClean="0"/>
              <a:t>оригинальные кровезаменители и методы консервирования крови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Наряду с централизованным снабжением действующей армии консервированной кровью и ее препаратами, на фронтах и в армиях были созданы штатные </a:t>
            </a:r>
            <a:r>
              <a:rPr lang="ru-RU" b="1" dirty="0" smtClean="0"/>
              <a:t>отделы и станции переливания крови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формировались </a:t>
            </a:r>
            <a:r>
              <a:rPr lang="ru-RU" b="1" dirty="0" smtClean="0"/>
              <a:t>передвижные станции переливания крови </a:t>
            </a:r>
            <a:r>
              <a:rPr lang="ru-RU" dirty="0" err="1" smtClean="0"/>
              <a:t>Наркомздрава</a:t>
            </a:r>
            <a:r>
              <a:rPr lang="ru-RU" dirty="0" smtClean="0"/>
              <a:t> СССР.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62"/>
            <a:ext cx="23574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Достижения военной медицины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годы войны были разработаны эффективные </a:t>
            </a:r>
            <a:r>
              <a:rPr lang="ru-RU" b="1" dirty="0" smtClean="0"/>
              <a:t>способы лечения </a:t>
            </a:r>
            <a:r>
              <a:rPr lang="ru-RU" b="1" dirty="0" err="1" smtClean="0"/>
              <a:t>вялозаживающих</a:t>
            </a:r>
            <a:r>
              <a:rPr lang="ru-RU" b="1" dirty="0" smtClean="0"/>
              <a:t> ран </a:t>
            </a:r>
            <a:r>
              <a:rPr lang="ru-RU" dirty="0" smtClean="0"/>
              <a:t>(В.П.Филатов, А.А.Богомолец); </a:t>
            </a:r>
          </a:p>
          <a:p>
            <a:r>
              <a:rPr lang="ru-RU" dirty="0" smtClean="0"/>
              <a:t>внедрена </a:t>
            </a:r>
            <a:r>
              <a:rPr lang="ru-RU" b="1" dirty="0" smtClean="0"/>
              <a:t>новая методика лечения травм с нарушением нервной системы </a:t>
            </a:r>
            <a:r>
              <a:rPr lang="ru-RU" dirty="0" smtClean="0"/>
              <a:t>(Н.Н.Бурденко);</a:t>
            </a:r>
          </a:p>
          <a:p>
            <a:r>
              <a:rPr lang="ru-RU" dirty="0" smtClean="0"/>
              <a:t> предложены новые медикаментозные средства: разработаны </a:t>
            </a:r>
            <a:r>
              <a:rPr lang="ru-RU" b="1" dirty="0" smtClean="0"/>
              <a:t>отечественные сульфаниламиды</a:t>
            </a:r>
            <a:r>
              <a:rPr lang="ru-RU" dirty="0" smtClean="0"/>
              <a:t>; открыты </a:t>
            </a:r>
            <a:r>
              <a:rPr lang="ru-RU" b="1" dirty="0" smtClean="0"/>
              <a:t>отечественные антибиотики </a:t>
            </a:r>
            <a:r>
              <a:rPr lang="ru-RU" dirty="0" smtClean="0"/>
              <a:t>для борьбы с сепсисом (</a:t>
            </a:r>
            <a:r>
              <a:rPr lang="ru-RU" dirty="0" err="1" smtClean="0"/>
              <a:t>З.В.Ермольева</a:t>
            </a:r>
            <a:r>
              <a:rPr lang="ru-RU" dirty="0" smtClean="0"/>
              <a:t>, 1942 г.)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Достижения военной медицины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428736"/>
            <a:ext cx="6357950" cy="54292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СССР пенициллин был получен </a:t>
            </a:r>
            <a:r>
              <a:rPr lang="ru-RU" sz="2800" b="1" dirty="0" smtClean="0"/>
              <a:t>в </a:t>
            </a:r>
            <a:r>
              <a:rPr lang="ru-RU" sz="2800" dirty="0" smtClean="0"/>
              <a:t>1942 г  под руководством </a:t>
            </a:r>
            <a:r>
              <a:rPr lang="ru-RU" sz="2800" b="1" i="1" dirty="0" smtClean="0"/>
              <a:t>Зинаиды Виссарионовны Ермольевой </a:t>
            </a:r>
            <a:r>
              <a:rPr lang="ru-RU" sz="2800" dirty="0" smtClean="0"/>
              <a:t>(1898—1874 гг.) из плесени, собранной со стен бомбоубежища (Сталинская премия 1943 г.). </a:t>
            </a:r>
          </a:p>
          <a:p>
            <a:r>
              <a:rPr lang="ru-RU" sz="2800" dirty="0" smtClean="0"/>
              <a:t>Осенью 1944 г. советская военно-медицинская служба испытала пенициллин на 1-м Прибалтийском фронте. С его помощью были спасены десятки тысяч жизней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27146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Руководство медицинской службой во время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ответственных постах главных специалистов находились видные ученые-медики. </a:t>
            </a:r>
          </a:p>
          <a:p>
            <a:r>
              <a:rPr lang="ru-RU" dirty="0" smtClean="0"/>
              <a:t>Главным хирургом Красной Армии был академик АН СССР </a:t>
            </a:r>
            <a:r>
              <a:rPr lang="ru-RU" b="1" i="1" dirty="0" smtClean="0"/>
              <a:t>Николай Нилович Бурденко </a:t>
            </a:r>
            <a:r>
              <a:rPr lang="ru-RU" dirty="0" smtClean="0"/>
              <a:t>(1876 — 1946 гг.). </a:t>
            </a:r>
          </a:p>
          <a:p>
            <a:r>
              <a:rPr lang="ru-RU" dirty="0" smtClean="0"/>
              <a:t>Главным хирургом ВМФ</a:t>
            </a:r>
            <a:r>
              <a:rPr lang="ru-RU" b="1" dirty="0" smtClean="0"/>
              <a:t> </a:t>
            </a:r>
            <a:r>
              <a:rPr lang="ru-RU" dirty="0" smtClean="0"/>
              <a:t>был </a:t>
            </a:r>
            <a:r>
              <a:rPr lang="ru-RU" b="1" i="1" dirty="0" err="1" smtClean="0"/>
              <a:t>Юстин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Юлианович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Джанелидзе</a:t>
            </a:r>
            <a:r>
              <a:rPr lang="ru-RU" b="1" i="1" dirty="0" smtClean="0"/>
              <a:t> </a:t>
            </a:r>
            <a:r>
              <a:rPr lang="ru-RU" dirty="0" smtClean="0"/>
              <a:t>(1883 —1950 гг.). </a:t>
            </a:r>
          </a:p>
          <a:p>
            <a:r>
              <a:rPr lang="ru-RU" dirty="0" smtClean="0"/>
              <a:t>Главным терапевтом Красной Армии в годы войны (и Советской армии — в после­военное время) — академик </a:t>
            </a:r>
            <a:r>
              <a:rPr lang="ru-RU" b="1" i="1" dirty="0" smtClean="0"/>
              <a:t>Мирон Семенович Вовси </a:t>
            </a:r>
            <a:r>
              <a:rPr lang="ru-RU" dirty="0" smtClean="0"/>
              <a:t>(1897—1960 гг.); в 1952 — 1953 гг. он был репрессирован по «делу врачей» (прекращенному в 1953 г.).</a:t>
            </a:r>
          </a:p>
          <a:p>
            <a:r>
              <a:rPr lang="ru-RU" dirty="0" smtClean="0"/>
              <a:t> Главным терапевтом ВМФ</a:t>
            </a:r>
            <a:r>
              <a:rPr lang="ru-RU" b="1" dirty="0" smtClean="0"/>
              <a:t> </a:t>
            </a:r>
            <a:r>
              <a:rPr lang="ru-RU" dirty="0" smtClean="0"/>
              <a:t>был </a:t>
            </a:r>
            <a:r>
              <a:rPr lang="ru-RU" b="1" i="1" dirty="0" smtClean="0"/>
              <a:t>Александр Леонидович Мясников </a:t>
            </a:r>
            <a:r>
              <a:rPr lang="ru-RU" dirty="0" smtClean="0"/>
              <a:t>(1899 — 1965 гг.).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135729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714884"/>
            <a:ext cx="1428728" cy="1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714884"/>
            <a:ext cx="150016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/>
          <a:lstStyle/>
          <a:p>
            <a:r>
              <a:rPr lang="ru-RU" dirty="0" smtClean="0"/>
              <a:t>Потери медицинской службы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498080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Общие потери составили 210 601 человек, что в 10,5 раза превышало потери медицинской службы армии США (19 898) : при этом 88,2% потерь приходится на рядовой и сержантский состав, т. е. на передовое звено медицинской службы, действовавшей на поле боя.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357694"/>
            <a:ext cx="442915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500174"/>
            <a:ext cx="6143668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1944 г. (почти за год до окончания войны) в нашей стране была создана </a:t>
            </a:r>
            <a:r>
              <a:rPr lang="ru-RU" b="1" i="1" dirty="0" smtClean="0"/>
              <a:t>Академия медицинских наук СССР</a:t>
            </a:r>
            <a:r>
              <a:rPr lang="ru-RU" b="1" dirty="0" smtClean="0"/>
              <a:t> </a:t>
            </a:r>
            <a:r>
              <a:rPr lang="ru-RU" dirty="0" smtClean="0"/>
              <a:t>(ныне РАМН)</a:t>
            </a:r>
          </a:p>
          <a:p>
            <a:r>
              <a:rPr lang="ru-RU" dirty="0" smtClean="0"/>
              <a:t>Первым Пре­зидентом АМН СССР стал </a:t>
            </a:r>
            <a:r>
              <a:rPr lang="ru-RU" b="1" i="1" dirty="0" smtClean="0"/>
              <a:t>Николай Нилович Бурденко </a:t>
            </a:r>
            <a:r>
              <a:rPr lang="ru-RU" b="1" dirty="0" smtClean="0"/>
              <a:t> </a:t>
            </a:r>
            <a:r>
              <a:rPr lang="ru-RU" dirty="0" smtClean="0"/>
              <a:t>— один из основоположников отечественной нейрохирургии, академик АН СССР (1939), Главный хирург Красной Армии (1941 — 1946), генерал-полковник медицинской службы, участник русско-японской и двух мировых войн.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264317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Красноярского медицинского института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годы Великой Отечественной войны начал свое существование Красноярский государственный медицинский институт. Осенью 1942 года в г. Красноярск из блокадного Ленинграда и оккупированного г. Воронежа, были эвакуированы медицинские институты: </a:t>
            </a:r>
            <a:r>
              <a:rPr lang="en-US" dirty="0" smtClean="0"/>
              <a:t>I</a:t>
            </a:r>
            <a:r>
              <a:rPr lang="ru-RU" dirty="0" smtClean="0"/>
              <a:t> и </a:t>
            </a:r>
            <a:r>
              <a:rPr lang="en-US" dirty="0" smtClean="0"/>
              <a:t>II</a:t>
            </a:r>
            <a:r>
              <a:rPr lang="ru-RU" dirty="0" smtClean="0"/>
              <a:t> Ленинградские медицинские институты, Воронежский стоматологический институт.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Красноярского медицинского института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267348"/>
          </a:xfrm>
        </p:spPr>
        <p:txBody>
          <a:bodyPr/>
          <a:lstStyle/>
          <a:p>
            <a:r>
              <a:rPr lang="ru-RU" dirty="0" smtClean="0"/>
              <a:t>Приказом № 558 от 21 ноября 1942 года эвакуированные в г. Красноярск медицинские институты были объединены в один Красноярский медицинский институт с факультетами: лечебным и стоматологическим.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Отсутствие врачебных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Ликвидация системы земской медицины</a:t>
            </a:r>
          </a:p>
          <a:p>
            <a:r>
              <a:rPr lang="ru-RU" dirty="0" smtClean="0"/>
              <a:t>Репрессии против врачей (социально чуждые элементы)</a:t>
            </a:r>
          </a:p>
          <a:p>
            <a:r>
              <a:rPr lang="ru-RU" dirty="0" smtClean="0"/>
              <a:t>Часть врачей воевало в Белой армии</a:t>
            </a:r>
          </a:p>
          <a:p>
            <a:r>
              <a:rPr lang="ru-RU" dirty="0" smtClean="0"/>
              <a:t>Гибель врачей от голода, эпидемий, в боевых действиях</a:t>
            </a:r>
          </a:p>
          <a:p>
            <a:r>
              <a:rPr lang="ru-RU" dirty="0" smtClean="0"/>
              <a:t>Эмиграция за границу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Общественное здоровье после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Смертность в Петрограде—-свыше 81 человека на тысячу; раньше она составляла 22 человека на тысячу, но и это было выше, чем в любом. европейском городе. </a:t>
            </a:r>
          </a:p>
          <a:p>
            <a:r>
              <a:rPr lang="ru-RU" dirty="0" smtClean="0"/>
              <a:t>Рождаемость среди недоедающего и глубоко удрученного населения — 15 человек на тысячу; прежде она была почти вдвое больше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Борьба с эпидемиями и болезнями в масштабах страны требовала </a:t>
            </a:r>
            <a:r>
              <a:rPr lang="ru-RU" b="1" dirty="0" smtClean="0"/>
              <a:t>организационного единства здравоохранения</a:t>
            </a:r>
            <a:r>
              <a:rPr lang="ru-RU" dirty="0" smtClean="0"/>
              <a:t>, ликвидации ведомственной раздробленности, создания </a:t>
            </a:r>
            <a:r>
              <a:rPr lang="ru-RU" b="1" dirty="0" smtClean="0"/>
              <a:t>государственной сети </a:t>
            </a:r>
            <a:r>
              <a:rPr lang="ru-RU" dirty="0" smtClean="0"/>
              <a:t>больниц и аптек, преодоления нехватки медицинских кадров.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Народного комиссариата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26 октября (8 ноября) 1917 г. при Военно-революционном комитете Петроградского совета рабочих и солдатских депутатов был образован Медико-санитарный отдел </a:t>
            </a:r>
          </a:p>
          <a:p>
            <a:r>
              <a:rPr lang="ru-RU" dirty="0" smtClean="0"/>
              <a:t>с ноября 1917 г. в различных районах страны стали создаваться Медико-санитарные отделы (при местных Советах)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Народного комиссариата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428736"/>
            <a:ext cx="6643702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15 мая 1918 г. вышел в свет первый номер официального печатного органа Совета Врачебных коллегий при Совете Народных Комиссаров РСФСР — «Известия советской медицины»</a:t>
            </a:r>
          </a:p>
          <a:p>
            <a:r>
              <a:rPr lang="ru-RU" dirty="0" smtClean="0"/>
              <a:t>11 июля 1918 г. Совет Народных Комиссаров принял декрет «Об учреждении Народного комиссариата здравоохранения» —</a:t>
            </a:r>
            <a:r>
              <a:rPr lang="ru-RU" b="1" dirty="0" smtClean="0"/>
              <a:t>высшего государственного органа</a:t>
            </a:r>
            <a:r>
              <a:rPr lang="ru-RU" dirty="0" smtClean="0"/>
              <a:t>, объединившего под своим руководством все отрасли медико-санитарного дела страны.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8194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529</TotalTime>
  <Words>2177</Words>
  <Application>Microsoft Office PowerPoint</Application>
  <PresentationFormat>Экран (4:3)</PresentationFormat>
  <Paragraphs>154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Солнцестояние</vt:lpstr>
      <vt:lpstr>История медицины СССР</vt:lpstr>
      <vt:lpstr>План</vt:lpstr>
      <vt:lpstr>Положение в российской медицине к 1917 г.</vt:lpstr>
      <vt:lpstr> Революция 1917 года</vt:lpstr>
      <vt:lpstr>Отсутствие врачебных кадров</vt:lpstr>
      <vt:lpstr>Общественное здоровье после революции</vt:lpstr>
      <vt:lpstr>Слайд 7</vt:lpstr>
      <vt:lpstr>Создание Народного комиссариата здравоохранения</vt:lpstr>
      <vt:lpstr>Создание Народного комиссариата здравоохранения</vt:lpstr>
      <vt:lpstr>Слайд 10</vt:lpstr>
      <vt:lpstr>Николай Александрович Семашко (1874—1949)</vt:lpstr>
      <vt:lpstr>Николай Александрович Семашко (1874—1949)</vt:lpstr>
      <vt:lpstr>Николай Александрович Семашко (1874—1949)</vt:lpstr>
      <vt:lpstr>Николай Александрович Семашко (1874—1949)</vt:lpstr>
      <vt:lpstr>Зиновий Петрович Соловьев (1876—1928)</vt:lpstr>
      <vt:lpstr>Григорий Наумович Каминский (1895—1938). </vt:lpstr>
      <vt:lpstr>Григорий Наумович Каминский (1895—1938). </vt:lpstr>
      <vt:lpstr>Принципы советского здравоохранения</vt:lpstr>
      <vt:lpstr>Государственный характер</vt:lpstr>
      <vt:lpstr>Профилактическое направление</vt:lpstr>
      <vt:lpstr>декрет «О санитарных органах Республики»</vt:lpstr>
      <vt:lpstr>Права санитарных органов в области предупредительного санитарного надзора</vt:lpstr>
      <vt:lpstr>Профилактическое направление</vt:lpstr>
      <vt:lpstr>Профилактическое направление</vt:lpstr>
      <vt:lpstr>Участие населения в здравоохранении</vt:lpstr>
      <vt:lpstr>Санитарно-просветительные  плакаты</vt:lpstr>
      <vt:lpstr>Слайд 27</vt:lpstr>
      <vt:lpstr>Единство медицинской науки и практики здравоохранения</vt:lpstr>
      <vt:lpstr>Единство медицинской науки и практики здравоохранения</vt:lpstr>
      <vt:lpstr>Единство медицинской науки и практики здравоохранения</vt:lpstr>
      <vt:lpstr>Единство медицинской науки и практики здравоохранения</vt:lpstr>
      <vt:lpstr>Советская медицина в годы  Великой Отечественной войны 1941-1945</vt:lpstr>
      <vt:lpstr>Проблема дефицита кадров</vt:lpstr>
      <vt:lpstr>Главные задачи здравоохранения в годы ВОВ</vt:lpstr>
      <vt:lpstr>Проблема помощи раненым</vt:lpstr>
      <vt:lpstr>Эвакуация раненых по назначению</vt:lpstr>
      <vt:lpstr>Эвакуация раненых по назначению</vt:lpstr>
      <vt:lpstr>Эвакуация раненых по назначению</vt:lpstr>
      <vt:lpstr>Слайд 39</vt:lpstr>
      <vt:lpstr>Слайд 40</vt:lpstr>
      <vt:lpstr>Слайд 41</vt:lpstr>
      <vt:lpstr>Достижения военной медицины</vt:lpstr>
      <vt:lpstr>Достижения военной медицины</vt:lpstr>
      <vt:lpstr>Достижения военной медицины</vt:lpstr>
      <vt:lpstr>Руководство медицинской службой во время ВОВ</vt:lpstr>
      <vt:lpstr>Потери медицинской службы</vt:lpstr>
      <vt:lpstr>Слайд 47</vt:lpstr>
      <vt:lpstr>Создание Красноярского медицинского института</vt:lpstr>
      <vt:lpstr>Создание Красноярского медицинского института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советской медицины</dc:title>
  <cp:lastModifiedBy>КозловВВ</cp:lastModifiedBy>
  <cp:revision>57</cp:revision>
  <dcterms:modified xsi:type="dcterms:W3CDTF">2012-10-25T03:26:34Z</dcterms:modified>
</cp:coreProperties>
</file>