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57" r:id="rId3"/>
    <p:sldId id="270" r:id="rId4"/>
    <p:sldId id="271" r:id="rId5"/>
    <p:sldId id="272" r:id="rId6"/>
    <p:sldId id="273" r:id="rId7"/>
    <p:sldId id="258" r:id="rId8"/>
    <p:sldId id="259" r:id="rId9"/>
    <p:sldId id="274" r:id="rId10"/>
    <p:sldId id="260" r:id="rId11"/>
    <p:sldId id="261" r:id="rId12"/>
    <p:sldId id="262" r:id="rId13"/>
    <p:sldId id="263" r:id="rId14"/>
    <p:sldId id="264" r:id="rId15"/>
    <p:sldId id="265" r:id="rId16"/>
    <p:sldId id="267" r:id="rId17"/>
    <p:sldId id="268" r:id="rId18"/>
    <p:sldId id="269"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7" r:id="rId51"/>
    <p:sldId id="306" r:id="rId52"/>
    <p:sldId id="308" r:id="rId53"/>
    <p:sldId id="309" r:id="rId54"/>
    <p:sldId id="310" r:id="rId55"/>
    <p:sldId id="266"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47C53E-25C3-4FD6-A011-7A125309282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AA3FDADF-B64A-4082-8A78-789FAAB8FEDC}">
      <dgm:prSet phldrT="[Текст]"/>
      <dgm:spPr/>
      <dgm:t>
        <a:bodyPr/>
        <a:lstStyle/>
        <a:p>
          <a:r>
            <a:rPr lang="ru-RU" dirty="0" smtClean="0">
              <a:latin typeface="Times New Roman" panose="02020603050405020304" pitchFamily="18" charset="0"/>
              <a:cs typeface="Times New Roman" panose="02020603050405020304" pitchFamily="18" charset="0"/>
            </a:rPr>
            <a:t>Клинический (жалобы и анамнез заболевания, объективный осмотр пациента). </a:t>
          </a:r>
          <a:endParaRPr lang="ru-RU" dirty="0">
            <a:latin typeface="Times New Roman" panose="02020603050405020304" pitchFamily="18" charset="0"/>
            <a:cs typeface="Times New Roman" panose="02020603050405020304" pitchFamily="18" charset="0"/>
          </a:endParaRPr>
        </a:p>
      </dgm:t>
    </dgm:pt>
    <dgm:pt modelId="{6E587B82-C030-49B3-8048-82E36CD8CA81}" type="parTrans" cxnId="{1F013BB9-81A6-43E9-B1DC-8252971447F5}">
      <dgm:prSet/>
      <dgm:spPr/>
      <dgm:t>
        <a:bodyPr/>
        <a:lstStyle/>
        <a:p>
          <a:endParaRPr lang="ru-RU"/>
        </a:p>
      </dgm:t>
    </dgm:pt>
    <dgm:pt modelId="{B02A03AA-3FED-4DBD-9264-46EB644AE98B}" type="sibTrans" cxnId="{1F013BB9-81A6-43E9-B1DC-8252971447F5}">
      <dgm:prSet/>
      <dgm:spPr/>
      <dgm:t>
        <a:bodyPr/>
        <a:lstStyle/>
        <a:p>
          <a:endParaRPr lang="ru-RU"/>
        </a:p>
      </dgm:t>
    </dgm:pt>
    <dgm:pt modelId="{AE9AFE14-31B8-4286-A345-66999846228C}">
      <dgm:prSet phldrT="[Текст]"/>
      <dgm:spPr/>
      <dgm:t>
        <a:bodyPr/>
        <a:lstStyle/>
        <a:p>
          <a:r>
            <a:rPr lang="ru-RU" dirty="0" smtClean="0">
              <a:latin typeface="Times New Roman" panose="02020603050405020304" pitchFamily="18" charset="0"/>
              <a:cs typeface="Times New Roman" panose="02020603050405020304" pitchFamily="18" charset="0"/>
            </a:rPr>
            <a:t>Лучевой (МРТ, УЗИ). </a:t>
          </a:r>
          <a:endParaRPr lang="ru-RU" dirty="0">
            <a:latin typeface="Times New Roman" panose="02020603050405020304" pitchFamily="18" charset="0"/>
            <a:cs typeface="Times New Roman" panose="02020603050405020304" pitchFamily="18" charset="0"/>
          </a:endParaRPr>
        </a:p>
      </dgm:t>
    </dgm:pt>
    <dgm:pt modelId="{17DEA472-8C17-4A03-9A30-4226C308C215}" type="parTrans" cxnId="{747F57F4-4D41-40A3-BEBC-C8D6140F80B2}">
      <dgm:prSet/>
      <dgm:spPr/>
      <dgm:t>
        <a:bodyPr/>
        <a:lstStyle/>
        <a:p>
          <a:endParaRPr lang="ru-RU"/>
        </a:p>
      </dgm:t>
    </dgm:pt>
    <dgm:pt modelId="{ED37A6EE-FEBC-40E0-B91B-BB5C0EF25E1C}" type="sibTrans" cxnId="{747F57F4-4D41-40A3-BEBC-C8D6140F80B2}">
      <dgm:prSet/>
      <dgm:spPr/>
      <dgm:t>
        <a:bodyPr/>
        <a:lstStyle/>
        <a:p>
          <a:endParaRPr lang="ru-RU"/>
        </a:p>
      </dgm:t>
    </dgm:pt>
    <dgm:pt modelId="{490750D9-7CBA-42AB-8C3A-D42D0506D55C}" type="pres">
      <dgm:prSet presAssocID="{2D47C53E-25C3-4FD6-A011-7A1253092827}" presName="Name0" presStyleCnt="0">
        <dgm:presLayoutVars>
          <dgm:chMax val="7"/>
          <dgm:chPref val="7"/>
          <dgm:dir/>
        </dgm:presLayoutVars>
      </dgm:prSet>
      <dgm:spPr/>
    </dgm:pt>
    <dgm:pt modelId="{D5BE1611-79EE-4677-9E4F-AD5B29F63FE2}" type="pres">
      <dgm:prSet presAssocID="{2D47C53E-25C3-4FD6-A011-7A1253092827}" presName="Name1" presStyleCnt="0"/>
      <dgm:spPr/>
    </dgm:pt>
    <dgm:pt modelId="{53CF8801-AE3A-411D-AB21-59739DCF6943}" type="pres">
      <dgm:prSet presAssocID="{2D47C53E-25C3-4FD6-A011-7A1253092827}" presName="cycle" presStyleCnt="0"/>
      <dgm:spPr/>
    </dgm:pt>
    <dgm:pt modelId="{B11536BF-51A5-4085-A59D-293B70D03DB3}" type="pres">
      <dgm:prSet presAssocID="{2D47C53E-25C3-4FD6-A011-7A1253092827}" presName="srcNode" presStyleLbl="node1" presStyleIdx="0" presStyleCnt="2"/>
      <dgm:spPr/>
    </dgm:pt>
    <dgm:pt modelId="{BE21002D-0CA6-40F9-9258-9B079EEAFE5F}" type="pres">
      <dgm:prSet presAssocID="{2D47C53E-25C3-4FD6-A011-7A1253092827}" presName="conn" presStyleLbl="parChTrans1D2" presStyleIdx="0" presStyleCnt="1"/>
      <dgm:spPr/>
    </dgm:pt>
    <dgm:pt modelId="{1724BE4A-9390-47BA-97A2-AB3A8CA1BDFB}" type="pres">
      <dgm:prSet presAssocID="{2D47C53E-25C3-4FD6-A011-7A1253092827}" presName="extraNode" presStyleLbl="node1" presStyleIdx="0" presStyleCnt="2"/>
      <dgm:spPr/>
    </dgm:pt>
    <dgm:pt modelId="{A3F87F9B-A885-4042-91FD-8CC51A7BA03B}" type="pres">
      <dgm:prSet presAssocID="{2D47C53E-25C3-4FD6-A011-7A1253092827}" presName="dstNode" presStyleLbl="node1" presStyleIdx="0" presStyleCnt="2"/>
      <dgm:spPr/>
    </dgm:pt>
    <dgm:pt modelId="{4D865D82-8C93-4F5C-9AAC-61A19DF5F2DB}" type="pres">
      <dgm:prSet presAssocID="{AA3FDADF-B64A-4082-8A78-789FAAB8FEDC}" presName="text_1" presStyleLbl="node1" presStyleIdx="0" presStyleCnt="2">
        <dgm:presLayoutVars>
          <dgm:bulletEnabled val="1"/>
        </dgm:presLayoutVars>
      </dgm:prSet>
      <dgm:spPr/>
      <dgm:t>
        <a:bodyPr/>
        <a:lstStyle/>
        <a:p>
          <a:endParaRPr lang="ru-RU"/>
        </a:p>
      </dgm:t>
    </dgm:pt>
    <dgm:pt modelId="{2345543C-A75B-408B-917C-42711B551C58}" type="pres">
      <dgm:prSet presAssocID="{AA3FDADF-B64A-4082-8A78-789FAAB8FEDC}" presName="accent_1" presStyleCnt="0"/>
      <dgm:spPr/>
    </dgm:pt>
    <dgm:pt modelId="{E60B8D50-B7F2-444A-A176-206631702ECA}" type="pres">
      <dgm:prSet presAssocID="{AA3FDADF-B64A-4082-8A78-789FAAB8FEDC}" presName="accentRepeatNode" presStyleLbl="solidFgAcc1" presStyleIdx="0" presStyleCnt="2"/>
      <dgm:spPr>
        <a:blipFill rotWithShape="0">
          <a:blip xmlns:r="http://schemas.openxmlformats.org/officeDocument/2006/relationships" r:embed="rId1"/>
          <a:stretch>
            <a:fillRect/>
          </a:stretch>
        </a:blipFill>
      </dgm:spPr>
    </dgm:pt>
    <dgm:pt modelId="{1BEB478F-77F6-4465-974C-C48A2D7DE15D}" type="pres">
      <dgm:prSet presAssocID="{AE9AFE14-31B8-4286-A345-66999846228C}" presName="text_2" presStyleLbl="node1" presStyleIdx="1" presStyleCnt="2">
        <dgm:presLayoutVars>
          <dgm:bulletEnabled val="1"/>
        </dgm:presLayoutVars>
      </dgm:prSet>
      <dgm:spPr/>
      <dgm:t>
        <a:bodyPr/>
        <a:lstStyle/>
        <a:p>
          <a:endParaRPr lang="ru-RU"/>
        </a:p>
      </dgm:t>
    </dgm:pt>
    <dgm:pt modelId="{3E9458F1-9C37-45F6-B90B-DCBBC92F033A}" type="pres">
      <dgm:prSet presAssocID="{AE9AFE14-31B8-4286-A345-66999846228C}" presName="accent_2" presStyleCnt="0"/>
      <dgm:spPr/>
    </dgm:pt>
    <dgm:pt modelId="{C9111235-D67E-4F40-AE1E-9604C2F7235D}" type="pres">
      <dgm:prSet presAssocID="{AE9AFE14-31B8-4286-A345-66999846228C}" presName="accentRepeatNode" presStyleLbl="solidFgAcc1" presStyleIdx="1" presStyleCnt="2"/>
      <dgm:spPr>
        <a:blipFill rotWithShape="0">
          <a:blip xmlns:r="http://schemas.openxmlformats.org/officeDocument/2006/relationships" r:embed="rId1"/>
          <a:stretch>
            <a:fillRect/>
          </a:stretch>
        </a:blipFill>
      </dgm:spPr>
    </dgm:pt>
  </dgm:ptLst>
  <dgm:cxnLst>
    <dgm:cxn modelId="{7B993D1E-A77F-408B-8C79-BF5AA5F5F503}" type="presOf" srcId="{2D47C53E-25C3-4FD6-A011-7A1253092827}" destId="{490750D9-7CBA-42AB-8C3A-D42D0506D55C}" srcOrd="0" destOrd="0" presId="urn:microsoft.com/office/officeart/2008/layout/VerticalCurvedList"/>
    <dgm:cxn modelId="{1F013BB9-81A6-43E9-B1DC-8252971447F5}" srcId="{2D47C53E-25C3-4FD6-A011-7A1253092827}" destId="{AA3FDADF-B64A-4082-8A78-789FAAB8FEDC}" srcOrd="0" destOrd="0" parTransId="{6E587B82-C030-49B3-8048-82E36CD8CA81}" sibTransId="{B02A03AA-3FED-4DBD-9264-46EB644AE98B}"/>
    <dgm:cxn modelId="{F2A106C8-4457-4C33-BD14-CA826D6C6DA2}" type="presOf" srcId="{AE9AFE14-31B8-4286-A345-66999846228C}" destId="{1BEB478F-77F6-4465-974C-C48A2D7DE15D}" srcOrd="0" destOrd="0" presId="urn:microsoft.com/office/officeart/2008/layout/VerticalCurvedList"/>
    <dgm:cxn modelId="{C804E706-6215-4D09-B2BC-3873DA7E6331}" type="presOf" srcId="{B02A03AA-3FED-4DBD-9264-46EB644AE98B}" destId="{BE21002D-0CA6-40F9-9258-9B079EEAFE5F}" srcOrd="0" destOrd="0" presId="urn:microsoft.com/office/officeart/2008/layout/VerticalCurvedList"/>
    <dgm:cxn modelId="{747F57F4-4D41-40A3-BEBC-C8D6140F80B2}" srcId="{2D47C53E-25C3-4FD6-A011-7A1253092827}" destId="{AE9AFE14-31B8-4286-A345-66999846228C}" srcOrd="1" destOrd="0" parTransId="{17DEA472-8C17-4A03-9A30-4226C308C215}" sibTransId="{ED37A6EE-FEBC-40E0-B91B-BB5C0EF25E1C}"/>
    <dgm:cxn modelId="{F62C3D14-8371-40F6-8831-389635324BE8}" type="presOf" srcId="{AA3FDADF-B64A-4082-8A78-789FAAB8FEDC}" destId="{4D865D82-8C93-4F5C-9AAC-61A19DF5F2DB}" srcOrd="0" destOrd="0" presId="urn:microsoft.com/office/officeart/2008/layout/VerticalCurvedList"/>
    <dgm:cxn modelId="{E36C2DF6-5E7A-4696-8947-FC989A441F35}" type="presParOf" srcId="{490750D9-7CBA-42AB-8C3A-D42D0506D55C}" destId="{D5BE1611-79EE-4677-9E4F-AD5B29F63FE2}" srcOrd="0" destOrd="0" presId="urn:microsoft.com/office/officeart/2008/layout/VerticalCurvedList"/>
    <dgm:cxn modelId="{F9E17C32-F6E2-4D06-9051-324786D29B24}" type="presParOf" srcId="{D5BE1611-79EE-4677-9E4F-AD5B29F63FE2}" destId="{53CF8801-AE3A-411D-AB21-59739DCF6943}" srcOrd="0" destOrd="0" presId="urn:microsoft.com/office/officeart/2008/layout/VerticalCurvedList"/>
    <dgm:cxn modelId="{D01B8539-5C2C-4FB9-8E7F-083200C14918}" type="presParOf" srcId="{53CF8801-AE3A-411D-AB21-59739DCF6943}" destId="{B11536BF-51A5-4085-A59D-293B70D03DB3}" srcOrd="0" destOrd="0" presId="urn:microsoft.com/office/officeart/2008/layout/VerticalCurvedList"/>
    <dgm:cxn modelId="{75ABD1E7-D0A7-4B65-9C13-B015A332DCBB}" type="presParOf" srcId="{53CF8801-AE3A-411D-AB21-59739DCF6943}" destId="{BE21002D-0CA6-40F9-9258-9B079EEAFE5F}" srcOrd="1" destOrd="0" presId="urn:microsoft.com/office/officeart/2008/layout/VerticalCurvedList"/>
    <dgm:cxn modelId="{F9D023F5-21F7-4982-BD07-EACDD42E0933}" type="presParOf" srcId="{53CF8801-AE3A-411D-AB21-59739DCF6943}" destId="{1724BE4A-9390-47BA-97A2-AB3A8CA1BDFB}" srcOrd="2" destOrd="0" presId="urn:microsoft.com/office/officeart/2008/layout/VerticalCurvedList"/>
    <dgm:cxn modelId="{AECEC494-E544-4160-8D0B-0788A99CC8BB}" type="presParOf" srcId="{53CF8801-AE3A-411D-AB21-59739DCF6943}" destId="{A3F87F9B-A885-4042-91FD-8CC51A7BA03B}" srcOrd="3" destOrd="0" presId="urn:microsoft.com/office/officeart/2008/layout/VerticalCurvedList"/>
    <dgm:cxn modelId="{A6722918-BB44-4E38-AFA4-47A5485772FF}" type="presParOf" srcId="{D5BE1611-79EE-4677-9E4F-AD5B29F63FE2}" destId="{4D865D82-8C93-4F5C-9AAC-61A19DF5F2DB}" srcOrd="1" destOrd="0" presId="urn:microsoft.com/office/officeart/2008/layout/VerticalCurvedList"/>
    <dgm:cxn modelId="{68F78AE2-3260-44F6-B566-4CD05402281E}" type="presParOf" srcId="{D5BE1611-79EE-4677-9E4F-AD5B29F63FE2}" destId="{2345543C-A75B-408B-917C-42711B551C58}" srcOrd="2" destOrd="0" presId="urn:microsoft.com/office/officeart/2008/layout/VerticalCurvedList"/>
    <dgm:cxn modelId="{5ECC6146-DBCC-494E-A6CE-752DF2C57B13}" type="presParOf" srcId="{2345543C-A75B-408B-917C-42711B551C58}" destId="{E60B8D50-B7F2-444A-A176-206631702ECA}" srcOrd="0" destOrd="0" presId="urn:microsoft.com/office/officeart/2008/layout/VerticalCurvedList"/>
    <dgm:cxn modelId="{E02A8134-E538-4574-A4F1-5CD78D822011}" type="presParOf" srcId="{D5BE1611-79EE-4677-9E4F-AD5B29F63FE2}" destId="{1BEB478F-77F6-4465-974C-C48A2D7DE15D}" srcOrd="3" destOrd="0" presId="urn:microsoft.com/office/officeart/2008/layout/VerticalCurvedList"/>
    <dgm:cxn modelId="{26D987A6-7579-41E5-859E-77C32895ECCC}" type="presParOf" srcId="{D5BE1611-79EE-4677-9E4F-AD5B29F63FE2}" destId="{3E9458F1-9C37-45F6-B90B-DCBBC92F033A}" srcOrd="4" destOrd="0" presId="urn:microsoft.com/office/officeart/2008/layout/VerticalCurvedList"/>
    <dgm:cxn modelId="{682F17FF-F8D2-4180-BC4A-61E8146ABFCB}" type="presParOf" srcId="{3E9458F1-9C37-45F6-B90B-DCBBC92F033A}" destId="{C9111235-D67E-4F40-AE1E-9604C2F7235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1002D-0CA6-40F9-9258-9B079EEAFE5F}">
      <dsp:nvSpPr>
        <dsp:cNvPr id="0" name=""/>
        <dsp:cNvSpPr/>
      </dsp:nvSpPr>
      <dsp:spPr>
        <a:xfrm>
          <a:off x="-5129985" y="-791784"/>
          <a:ext cx="6155568" cy="6155568"/>
        </a:xfrm>
        <a:prstGeom prst="blockArc">
          <a:avLst>
            <a:gd name="adj1" fmla="val 18900000"/>
            <a:gd name="adj2" fmla="val 2700000"/>
            <a:gd name="adj3" fmla="val 351"/>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865D82-8C93-4F5C-9AAC-61A19DF5F2DB}">
      <dsp:nvSpPr>
        <dsp:cNvPr id="0" name=""/>
        <dsp:cNvSpPr/>
      </dsp:nvSpPr>
      <dsp:spPr>
        <a:xfrm>
          <a:off x="840447" y="653155"/>
          <a:ext cx="11327434" cy="13061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6740" tIns="104140" rIns="104140" bIns="104140" numCol="1" spcCol="1270" anchor="ctr" anchorCtr="0">
          <a:noAutofit/>
        </a:bodyPr>
        <a:lstStyle/>
        <a:p>
          <a:pPr lvl="0" algn="l" defTabSz="1822450">
            <a:lnSpc>
              <a:spcPct val="90000"/>
            </a:lnSpc>
            <a:spcBef>
              <a:spcPct val="0"/>
            </a:spcBef>
            <a:spcAft>
              <a:spcPct val="35000"/>
            </a:spcAft>
          </a:pPr>
          <a:r>
            <a:rPr lang="ru-RU" sz="4100" kern="1200" dirty="0" smtClean="0">
              <a:latin typeface="Times New Roman" panose="02020603050405020304" pitchFamily="18" charset="0"/>
              <a:cs typeface="Times New Roman" panose="02020603050405020304" pitchFamily="18" charset="0"/>
            </a:rPr>
            <a:t>Клинический (жалобы и анамнез заболевания, объективный осмотр пациента). </a:t>
          </a:r>
          <a:endParaRPr lang="ru-RU" sz="4100" kern="1200" dirty="0">
            <a:latin typeface="Times New Roman" panose="02020603050405020304" pitchFamily="18" charset="0"/>
            <a:cs typeface="Times New Roman" panose="02020603050405020304" pitchFamily="18" charset="0"/>
          </a:endParaRPr>
        </a:p>
      </dsp:txBody>
      <dsp:txXfrm>
        <a:off x="840447" y="653155"/>
        <a:ext cx="11327434" cy="1306128"/>
      </dsp:txXfrm>
    </dsp:sp>
    <dsp:sp modelId="{E60B8D50-B7F2-444A-A176-206631702ECA}">
      <dsp:nvSpPr>
        <dsp:cNvPr id="0" name=""/>
        <dsp:cNvSpPr/>
      </dsp:nvSpPr>
      <dsp:spPr>
        <a:xfrm>
          <a:off x="24117" y="489889"/>
          <a:ext cx="1632661" cy="1632661"/>
        </a:xfrm>
        <a:prstGeom prst="ellipse">
          <a:avLst/>
        </a:prstGeom>
        <a:blipFill rotWithShape="0">
          <a:blip xmlns:r="http://schemas.openxmlformats.org/officeDocument/2006/relationships" r:embed="rId1"/>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EB478F-77F6-4465-974C-C48A2D7DE15D}">
      <dsp:nvSpPr>
        <dsp:cNvPr id="0" name=""/>
        <dsp:cNvSpPr/>
      </dsp:nvSpPr>
      <dsp:spPr>
        <a:xfrm>
          <a:off x="840447" y="2612715"/>
          <a:ext cx="11327434" cy="13061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6740" tIns="104140" rIns="104140" bIns="104140" numCol="1" spcCol="1270" anchor="ctr" anchorCtr="0">
          <a:noAutofit/>
        </a:bodyPr>
        <a:lstStyle/>
        <a:p>
          <a:pPr lvl="0" algn="l" defTabSz="1822450">
            <a:lnSpc>
              <a:spcPct val="90000"/>
            </a:lnSpc>
            <a:spcBef>
              <a:spcPct val="0"/>
            </a:spcBef>
            <a:spcAft>
              <a:spcPct val="35000"/>
            </a:spcAft>
          </a:pPr>
          <a:r>
            <a:rPr lang="ru-RU" sz="4100" kern="1200" dirty="0" smtClean="0">
              <a:latin typeface="Times New Roman" panose="02020603050405020304" pitchFamily="18" charset="0"/>
              <a:cs typeface="Times New Roman" panose="02020603050405020304" pitchFamily="18" charset="0"/>
            </a:rPr>
            <a:t>Лучевой (МРТ, УЗИ). </a:t>
          </a:r>
          <a:endParaRPr lang="ru-RU" sz="4100" kern="1200" dirty="0">
            <a:latin typeface="Times New Roman" panose="02020603050405020304" pitchFamily="18" charset="0"/>
            <a:cs typeface="Times New Roman" panose="02020603050405020304" pitchFamily="18" charset="0"/>
          </a:endParaRPr>
        </a:p>
      </dsp:txBody>
      <dsp:txXfrm>
        <a:off x="840447" y="2612715"/>
        <a:ext cx="11327434" cy="1306128"/>
      </dsp:txXfrm>
    </dsp:sp>
    <dsp:sp modelId="{C9111235-D67E-4F40-AE1E-9604C2F7235D}">
      <dsp:nvSpPr>
        <dsp:cNvPr id="0" name=""/>
        <dsp:cNvSpPr/>
      </dsp:nvSpPr>
      <dsp:spPr>
        <a:xfrm>
          <a:off x="24117" y="2449449"/>
          <a:ext cx="1632661" cy="1632661"/>
        </a:xfrm>
        <a:prstGeom prst="ellipse">
          <a:avLst/>
        </a:prstGeom>
        <a:blipFill rotWithShape="0">
          <a:blip xmlns:r="http://schemas.openxmlformats.org/officeDocument/2006/relationships" r:embed="rId1"/>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59C4A-96FF-4DAD-8085-9225492924FD}" type="datetimeFigureOut">
              <a:rPr lang="ru-RU" smtClean="0"/>
              <a:t>26.02.2023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5111C-023A-4F14-87CF-63852A06C02E}" type="slidenum">
              <a:rPr lang="ru-RU" smtClean="0"/>
              <a:t>‹#›</a:t>
            </a:fld>
            <a:endParaRPr lang="ru-RU"/>
          </a:p>
        </p:txBody>
      </p:sp>
    </p:spTree>
    <p:extLst>
      <p:ext uri="{BB962C8B-B14F-4D97-AF65-F5344CB8AC3E}">
        <p14:creationId xmlns:p14="http://schemas.microsoft.com/office/powerpoint/2010/main" val="2043412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BA5111C-023A-4F14-87CF-63852A06C02E}" type="slidenum">
              <a:rPr lang="ru-RU" smtClean="0"/>
              <a:t>7</a:t>
            </a:fld>
            <a:endParaRPr lang="ru-RU"/>
          </a:p>
        </p:txBody>
      </p:sp>
    </p:spTree>
    <p:extLst>
      <p:ext uri="{BB962C8B-B14F-4D97-AF65-F5344CB8AC3E}">
        <p14:creationId xmlns:p14="http://schemas.microsoft.com/office/powerpoint/2010/main" val="111950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5B05873-C777-493D-88F0-213E5BF0DB63}" type="datetimeFigureOut">
              <a:rPr lang="ru-RU" smtClean="0"/>
              <a:t>26.02.2023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80140C-1B57-4A8A-83C5-8746F7BB19AD}"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2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B05873-C777-493D-88F0-213E5BF0DB63}" type="datetimeFigureOut">
              <a:rPr lang="ru-RU" smtClean="0"/>
              <a:t>26.02.2023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80140C-1B57-4A8A-83C5-8746F7BB19AD}" type="slidenum">
              <a:rPr lang="ru-RU" smtClean="0"/>
              <a:t>‹#›</a:t>
            </a:fld>
            <a:endParaRPr lang="ru-RU"/>
          </a:p>
        </p:txBody>
      </p:sp>
    </p:spTree>
    <p:extLst>
      <p:ext uri="{BB962C8B-B14F-4D97-AF65-F5344CB8AC3E}">
        <p14:creationId xmlns:p14="http://schemas.microsoft.com/office/powerpoint/2010/main" val="372672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B05873-C777-493D-88F0-213E5BF0DB63}" type="datetimeFigureOut">
              <a:rPr lang="ru-RU" smtClean="0"/>
              <a:t>26.02.2023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80140C-1B57-4A8A-83C5-8746F7BB19AD}" type="slidenum">
              <a:rPr lang="ru-RU" smtClean="0"/>
              <a:t>‹#›</a:t>
            </a:fld>
            <a:endParaRPr lang="ru-RU"/>
          </a:p>
        </p:txBody>
      </p:sp>
    </p:spTree>
    <p:extLst>
      <p:ext uri="{BB962C8B-B14F-4D97-AF65-F5344CB8AC3E}">
        <p14:creationId xmlns:p14="http://schemas.microsoft.com/office/powerpoint/2010/main" val="153579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B05873-C777-493D-88F0-213E5BF0DB63}" type="datetimeFigureOut">
              <a:rPr lang="ru-RU" smtClean="0"/>
              <a:t>26.02.2023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80140C-1B57-4A8A-83C5-8746F7BB19AD}" type="slidenum">
              <a:rPr lang="ru-RU" smtClean="0"/>
              <a:t>‹#›</a:t>
            </a:fld>
            <a:endParaRPr lang="ru-RU"/>
          </a:p>
        </p:txBody>
      </p:sp>
    </p:spTree>
    <p:extLst>
      <p:ext uri="{BB962C8B-B14F-4D97-AF65-F5344CB8AC3E}">
        <p14:creationId xmlns:p14="http://schemas.microsoft.com/office/powerpoint/2010/main" val="3518296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B05873-C777-493D-88F0-213E5BF0DB63}" type="datetimeFigureOut">
              <a:rPr lang="ru-RU" smtClean="0"/>
              <a:t>26.02.2023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80140C-1B57-4A8A-83C5-8746F7BB19AD}"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04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5B05873-C777-493D-88F0-213E5BF0DB63}" type="datetimeFigureOut">
              <a:rPr lang="ru-RU" smtClean="0"/>
              <a:t>26.02.2023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C80140C-1B57-4A8A-83C5-8746F7BB19AD}" type="slidenum">
              <a:rPr lang="ru-RU" smtClean="0"/>
              <a:t>‹#›</a:t>
            </a:fld>
            <a:endParaRPr lang="ru-RU"/>
          </a:p>
        </p:txBody>
      </p:sp>
    </p:spTree>
    <p:extLst>
      <p:ext uri="{BB962C8B-B14F-4D97-AF65-F5344CB8AC3E}">
        <p14:creationId xmlns:p14="http://schemas.microsoft.com/office/powerpoint/2010/main" val="2316348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5B05873-C777-493D-88F0-213E5BF0DB63}" type="datetimeFigureOut">
              <a:rPr lang="ru-RU" smtClean="0"/>
              <a:t>26.02.2023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C80140C-1B57-4A8A-83C5-8746F7BB19AD}" type="slidenum">
              <a:rPr lang="ru-RU" smtClean="0"/>
              <a:t>‹#›</a:t>
            </a:fld>
            <a:endParaRPr lang="ru-RU"/>
          </a:p>
        </p:txBody>
      </p:sp>
    </p:spTree>
    <p:extLst>
      <p:ext uri="{BB962C8B-B14F-4D97-AF65-F5344CB8AC3E}">
        <p14:creationId xmlns:p14="http://schemas.microsoft.com/office/powerpoint/2010/main" val="1090595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5B05873-C777-493D-88F0-213E5BF0DB63}" type="datetimeFigureOut">
              <a:rPr lang="ru-RU" smtClean="0"/>
              <a:t>26.02.2023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C80140C-1B57-4A8A-83C5-8746F7BB19AD}" type="slidenum">
              <a:rPr lang="ru-RU" smtClean="0"/>
              <a:t>‹#›</a:t>
            </a:fld>
            <a:endParaRPr lang="ru-RU"/>
          </a:p>
        </p:txBody>
      </p:sp>
    </p:spTree>
    <p:extLst>
      <p:ext uri="{BB962C8B-B14F-4D97-AF65-F5344CB8AC3E}">
        <p14:creationId xmlns:p14="http://schemas.microsoft.com/office/powerpoint/2010/main" val="4184079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B05873-C777-493D-88F0-213E5BF0DB63}" type="datetimeFigureOut">
              <a:rPr lang="ru-RU" smtClean="0"/>
              <a:t>26.02.2023</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4C80140C-1B57-4A8A-83C5-8746F7BB19AD}" type="slidenum">
              <a:rPr lang="ru-RU" smtClean="0"/>
              <a:t>‹#›</a:t>
            </a:fld>
            <a:endParaRPr lang="ru-RU"/>
          </a:p>
        </p:txBody>
      </p:sp>
    </p:spTree>
    <p:extLst>
      <p:ext uri="{BB962C8B-B14F-4D97-AF65-F5344CB8AC3E}">
        <p14:creationId xmlns:p14="http://schemas.microsoft.com/office/powerpoint/2010/main" val="289249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5B05873-C777-493D-88F0-213E5BF0DB63}" type="datetimeFigureOut">
              <a:rPr lang="ru-RU" smtClean="0"/>
              <a:t>26.02.2023</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C80140C-1B57-4A8A-83C5-8746F7BB19AD}" type="slidenum">
              <a:rPr lang="ru-RU" smtClean="0"/>
              <a:t>‹#›</a:t>
            </a:fld>
            <a:endParaRPr lang="ru-RU"/>
          </a:p>
        </p:txBody>
      </p:sp>
    </p:spTree>
    <p:extLst>
      <p:ext uri="{BB962C8B-B14F-4D97-AF65-F5344CB8AC3E}">
        <p14:creationId xmlns:p14="http://schemas.microsoft.com/office/powerpoint/2010/main" val="135193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B05873-C777-493D-88F0-213E5BF0DB63}" type="datetimeFigureOut">
              <a:rPr lang="ru-RU" smtClean="0"/>
              <a:t>26.02.2023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C80140C-1B57-4A8A-83C5-8746F7BB19AD}" type="slidenum">
              <a:rPr lang="ru-RU" smtClean="0"/>
              <a:t>‹#›</a:t>
            </a:fld>
            <a:endParaRPr lang="ru-RU"/>
          </a:p>
        </p:txBody>
      </p:sp>
    </p:spTree>
    <p:extLst>
      <p:ext uri="{BB962C8B-B14F-4D97-AF65-F5344CB8AC3E}">
        <p14:creationId xmlns:p14="http://schemas.microsoft.com/office/powerpoint/2010/main" val="32188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5B05873-C777-493D-88F0-213E5BF0DB63}" type="datetimeFigureOut">
              <a:rPr lang="ru-RU" smtClean="0"/>
              <a:t>26.02.2023</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C80140C-1B57-4A8A-83C5-8746F7BB19AD}"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708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medison.ru/si/art145.htm" TargetMode="External"/><Relationship Id="rId2" Type="http://schemas.openxmlformats.org/officeDocument/2006/relationships/hyperlink" Target="https://www.ncbi.nlm.nih.gov/pmc/articles/PMC378185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7963" y="2078327"/>
            <a:ext cx="9268691" cy="2387600"/>
          </a:xfrm>
        </p:spPr>
        <p:txBody>
          <a:bodyPr>
            <a:normAutofit fontScale="90000"/>
          </a:bodyPr>
          <a:lstStyle/>
          <a:p>
            <a:pPr algn="ctr"/>
            <a:r>
              <a:rPr lang="ru-RU" dirty="0" smtClean="0"/>
              <a:t>Травмы и лечение при повреждениях мениска</a:t>
            </a:r>
            <a:endParaRPr lang="ru-RU" dirty="0"/>
          </a:p>
        </p:txBody>
      </p:sp>
      <p:sp>
        <p:nvSpPr>
          <p:cNvPr id="3" name="Подзаголовок 2"/>
          <p:cNvSpPr>
            <a:spLocks noGrp="1"/>
          </p:cNvSpPr>
          <p:nvPr>
            <p:ph type="subTitle" idx="1"/>
          </p:nvPr>
        </p:nvSpPr>
        <p:spPr>
          <a:xfrm>
            <a:off x="6470074" y="4465927"/>
            <a:ext cx="5472545" cy="1382929"/>
          </a:xfrm>
        </p:spPr>
        <p:txBody>
          <a:bodyPr>
            <a:noAutofit/>
          </a:bodyPr>
          <a:lstStyle/>
          <a:p>
            <a:pPr algn="r">
              <a:lnSpc>
                <a:spcPct val="100000"/>
              </a:lnSpc>
            </a:pPr>
            <a:r>
              <a:rPr lang="ru-RU" sz="1800" dirty="0" smtClean="0">
                <a:solidFill>
                  <a:schemeClr val="tx1"/>
                </a:solidFill>
                <a:latin typeface="Times New Roman" panose="02020603050405020304" pitchFamily="18" charset="0"/>
                <a:cs typeface="Times New Roman" panose="02020603050405020304" pitchFamily="18" charset="0"/>
              </a:rPr>
              <a:t>Выполнил ординатор 2 курса специальности травматологии, </a:t>
            </a:r>
            <a:endParaRPr lang="ru-RU" sz="1800" dirty="0" smtClean="0">
              <a:solidFill>
                <a:schemeClr val="tx1"/>
              </a:solidFill>
              <a:latin typeface="Times New Roman" panose="02020603050405020304" pitchFamily="18" charset="0"/>
              <a:cs typeface="Times New Roman" panose="02020603050405020304" pitchFamily="18" charset="0"/>
            </a:endParaRPr>
          </a:p>
          <a:p>
            <a:pPr algn="r">
              <a:lnSpc>
                <a:spcPct val="100000"/>
              </a:lnSpc>
            </a:pPr>
            <a:r>
              <a:rPr lang="ru-RU" sz="1800" dirty="0" smtClean="0">
                <a:solidFill>
                  <a:schemeClr val="tx1"/>
                </a:solidFill>
                <a:latin typeface="Times New Roman" panose="02020603050405020304" pitchFamily="18" charset="0"/>
                <a:cs typeface="Times New Roman" panose="02020603050405020304" pitchFamily="18" charset="0"/>
              </a:rPr>
              <a:t>ортопедии и </a:t>
            </a:r>
            <a:r>
              <a:rPr lang="ru-RU" sz="1800" dirty="0" smtClean="0">
                <a:solidFill>
                  <a:schemeClr val="tx1"/>
                </a:solidFill>
                <a:latin typeface="Times New Roman" panose="02020603050405020304" pitchFamily="18" charset="0"/>
                <a:cs typeface="Times New Roman" panose="02020603050405020304" pitchFamily="18" charset="0"/>
              </a:rPr>
              <a:t>нейрохирургии с курсом ПО</a:t>
            </a:r>
          </a:p>
          <a:p>
            <a:pPr algn="r">
              <a:lnSpc>
                <a:spcPct val="100000"/>
              </a:lnSpc>
            </a:pPr>
            <a:r>
              <a:rPr lang="ru-RU" sz="1800" dirty="0" err="1" smtClean="0">
                <a:solidFill>
                  <a:schemeClr val="tx1"/>
                </a:solidFill>
                <a:latin typeface="Times New Roman" panose="02020603050405020304" pitchFamily="18" charset="0"/>
                <a:cs typeface="Times New Roman" panose="02020603050405020304" pitchFamily="18" charset="0"/>
              </a:rPr>
              <a:t>Выборнов</a:t>
            </a:r>
            <a:r>
              <a:rPr lang="ru-RU" sz="1800" dirty="0" smtClean="0">
                <a:solidFill>
                  <a:schemeClr val="tx1"/>
                </a:solidFill>
                <a:latin typeface="Times New Roman" panose="02020603050405020304" pitchFamily="18" charset="0"/>
                <a:cs typeface="Times New Roman" panose="02020603050405020304" pitchFamily="18" charset="0"/>
              </a:rPr>
              <a:t> Владислав </a:t>
            </a:r>
            <a:r>
              <a:rPr lang="ru-RU" sz="1800" dirty="0" smtClean="0">
                <a:solidFill>
                  <a:schemeClr val="tx1"/>
                </a:solidFill>
                <a:latin typeface="Times New Roman" panose="02020603050405020304" pitchFamily="18" charset="0"/>
                <a:cs typeface="Times New Roman" panose="02020603050405020304" pitchFamily="18" charset="0"/>
              </a:rPr>
              <a:t>Игоревич</a:t>
            </a: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BEBA8EAE-BF5A-486C-A8C5-ECC9F3942E4B}">
                <a14:imgProps xmlns:a14="http://schemas.microsoft.com/office/drawing/2010/main">
                  <a14:imgLayer r:embed="rId3">
                    <a14:imgEffect>
                      <a14:backgroundRemoval t="0" b="95259" l="14200" r="88200">
                        <a14:foregroundMark x1="25200" y1="18074" x2="35800" y2="25926"/>
                        <a14:foregroundMark x1="62600" y1="29926" x2="52400" y2="38074"/>
                        <a14:foregroundMark x1="28400" y1="22963" x2="30800" y2="25481"/>
                        <a14:foregroundMark x1="30000" y1="30222" x2="33800" y2="31407"/>
                        <a14:foregroundMark x1="46200" y1="41778" x2="37800" y2="39704"/>
                        <a14:foregroundMark x1="51800" y1="8296" x2="52400" y2="13630"/>
                        <a14:foregroundMark x1="57600" y1="16741" x2="54000" y2="19556"/>
                        <a14:foregroundMark x1="36400" y1="14963" x2="37400" y2="16889"/>
                        <a14:foregroundMark x1="45000" y1="15259" x2="46800" y2="21481"/>
                        <a14:foregroundMark x1="44800" y1="25185" x2="46600" y2="30963"/>
                        <a14:foregroundMark x1="21800" y1="25185" x2="27400" y2="26370"/>
                        <a14:foregroundMark x1="18000" y1="33037" x2="23200" y2="33037"/>
                        <a14:foregroundMark x1="24600" y1="37333" x2="29000" y2="36741"/>
                        <a14:foregroundMark x1="57800" y1="23407" x2="57000" y2="28148"/>
                        <a14:foregroundMark x1="65400" y1="13481" x2="64600" y2="18370"/>
                        <a14:foregroundMark x1="75000" y1="17630" x2="68400" y2="25778"/>
                        <a14:foregroundMark x1="84000" y1="24741" x2="76400" y2="26370"/>
                        <a14:foregroundMark x1="74200" y1="30222" x2="67400" y2="33481"/>
                        <a14:foregroundMark x1="80600" y1="32889" x2="83200" y2="32889"/>
                        <a14:foregroundMark x1="74400" y1="35852" x2="78800" y2="39111"/>
                        <a14:foregroundMark x1="59000" y1="37778" x2="66000" y2="41333"/>
                      </a14:backgroundRemoval>
                    </a14:imgEffect>
                  </a14:imgLayer>
                </a14:imgProps>
              </a:ext>
              <a:ext uri="{28A0092B-C50C-407E-A947-70E740481C1C}">
                <a14:useLocalDpi xmlns:a14="http://schemas.microsoft.com/office/drawing/2010/main" val="0"/>
              </a:ext>
            </a:extLst>
          </a:blip>
          <a:stretch>
            <a:fillRect/>
          </a:stretch>
        </p:blipFill>
        <p:spPr>
          <a:xfrm>
            <a:off x="-455468" y="-339869"/>
            <a:ext cx="4029941" cy="6380451"/>
          </a:xfrm>
          <a:prstGeom prst="rect">
            <a:avLst/>
          </a:prstGeom>
        </p:spPr>
      </p:pic>
    </p:spTree>
    <p:extLst>
      <p:ext uri="{BB962C8B-B14F-4D97-AF65-F5344CB8AC3E}">
        <p14:creationId xmlns:p14="http://schemas.microsoft.com/office/powerpoint/2010/main" val="381560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05345" y="1814946"/>
            <a:ext cx="7148945" cy="4530435"/>
          </a:xfrm>
        </p:spPr>
        <p:txBody>
          <a:bodyPr>
            <a:noAutofit/>
          </a:bodyPr>
          <a:lstStyle/>
          <a:p>
            <a:pPr>
              <a:buFont typeface="Wingdings" panose="05000000000000000000" pitchFamily="2" charset="2"/>
              <a:buChar char="v"/>
            </a:pPr>
            <a:r>
              <a:rPr lang="ru-RU" dirty="0" smtClean="0">
                <a:solidFill>
                  <a:schemeClr val="tx1"/>
                </a:solidFill>
                <a:latin typeface="Times New Roman" panose="02020603050405020304" pitchFamily="18" charset="0"/>
                <a:cs typeface="Times New Roman" panose="02020603050405020304" pitchFamily="18" charset="0"/>
              </a:rPr>
              <a:t>Продольные </a:t>
            </a:r>
            <a:r>
              <a:rPr lang="ru-RU" dirty="0" smtClean="0">
                <a:solidFill>
                  <a:schemeClr val="tx1"/>
                </a:solidFill>
                <a:latin typeface="Times New Roman" panose="02020603050405020304" pitchFamily="18" charset="0"/>
                <a:cs typeface="Times New Roman" panose="02020603050405020304" pitchFamily="18" charset="0"/>
              </a:rPr>
              <a:t>разрывы </a:t>
            </a:r>
            <a:endParaRPr lang="ru-RU"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Разрывы в форме «ручки лейки» </a:t>
            </a:r>
            <a:endParaRPr lang="ru-RU"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dirty="0" smtClean="0">
                <a:solidFill>
                  <a:schemeClr val="tx1"/>
                </a:solidFill>
                <a:latin typeface="Times New Roman" panose="02020603050405020304" pitchFamily="18" charset="0"/>
                <a:cs typeface="Times New Roman" panose="02020603050405020304" pitchFamily="18" charset="0"/>
              </a:rPr>
              <a:t>Лоскутные </a:t>
            </a:r>
            <a:endParaRPr lang="ru-RU"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dirty="0" smtClean="0">
                <a:solidFill>
                  <a:schemeClr val="tx1"/>
                </a:solidFill>
                <a:latin typeface="Times New Roman" panose="02020603050405020304" pitchFamily="18" charset="0"/>
                <a:cs typeface="Times New Roman" panose="02020603050405020304" pitchFamily="18" charset="0"/>
              </a:rPr>
              <a:t>Разрывы </a:t>
            </a:r>
            <a:r>
              <a:rPr lang="ru-RU" dirty="0" smtClean="0">
                <a:solidFill>
                  <a:schemeClr val="tx1"/>
                </a:solidFill>
                <a:latin typeface="Times New Roman" panose="02020603050405020304" pitchFamily="18" charset="0"/>
                <a:cs typeface="Times New Roman" panose="02020603050405020304" pitchFamily="18" charset="0"/>
              </a:rPr>
              <a:t>в результате дегенеративных процессов </a:t>
            </a:r>
          </a:p>
          <a:p>
            <a:pPr>
              <a:buFont typeface="Wingdings" panose="05000000000000000000" pitchFamily="2" charset="2"/>
              <a:buChar char="v"/>
            </a:pPr>
            <a:r>
              <a:rPr lang="ru-RU" dirty="0" smtClean="0">
                <a:solidFill>
                  <a:schemeClr val="tx1"/>
                </a:solidFill>
                <a:latin typeface="Times New Roman" panose="02020603050405020304" pitchFamily="18" charset="0"/>
                <a:cs typeface="Times New Roman" panose="02020603050405020304" pitchFamily="18" charset="0"/>
              </a:rPr>
              <a:t>Радиальные </a:t>
            </a:r>
            <a:r>
              <a:rPr lang="ru-RU" dirty="0" smtClean="0">
                <a:solidFill>
                  <a:schemeClr val="tx1"/>
                </a:solidFill>
                <a:latin typeface="Times New Roman" panose="02020603050405020304" pitchFamily="18" charset="0"/>
                <a:cs typeface="Times New Roman" panose="02020603050405020304" pitchFamily="18" charset="0"/>
              </a:rPr>
              <a:t>разрывы </a:t>
            </a:r>
          </a:p>
          <a:p>
            <a:pPr>
              <a:buFont typeface="Wingdings" panose="05000000000000000000" pitchFamily="2" charset="2"/>
              <a:buChar char="v"/>
            </a:pPr>
            <a:r>
              <a:rPr lang="ru-RU" dirty="0" smtClean="0">
                <a:solidFill>
                  <a:schemeClr val="tx1"/>
                </a:solidFill>
                <a:latin typeface="Times New Roman" panose="02020603050405020304" pitchFamily="18" charset="0"/>
                <a:cs typeface="Times New Roman" panose="02020603050405020304" pitchFamily="18" charset="0"/>
              </a:rPr>
              <a:t>Горизонтальные</a:t>
            </a:r>
            <a:endParaRPr lang="ru-RU"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Разрывы </a:t>
            </a:r>
            <a:r>
              <a:rPr lang="ru-RU" dirty="0" smtClean="0">
                <a:solidFill>
                  <a:schemeClr val="tx1"/>
                </a:solidFill>
                <a:latin typeface="Times New Roman" panose="02020603050405020304" pitchFamily="18" charset="0"/>
                <a:cs typeface="Times New Roman" panose="02020603050405020304" pitchFamily="18" charset="0"/>
              </a:rPr>
              <a:t>«рампы» (наиболее дорзальные разрывы) </a:t>
            </a:r>
          </a:p>
          <a:p>
            <a:pPr>
              <a:buFont typeface="Wingdings" panose="05000000000000000000" pitchFamily="2" charset="2"/>
              <a:buChar char="v"/>
            </a:pPr>
            <a:r>
              <a:rPr lang="ru-RU" dirty="0" smtClean="0">
                <a:solidFill>
                  <a:schemeClr val="tx1"/>
                </a:solidFill>
                <a:latin typeface="Times New Roman" panose="02020603050405020304" pitchFamily="18" charset="0"/>
                <a:cs typeface="Times New Roman" panose="02020603050405020304" pitchFamily="18" charset="0"/>
              </a:rPr>
              <a:t>Кисты </a:t>
            </a:r>
            <a:r>
              <a:rPr lang="ru-RU" dirty="0" smtClean="0">
                <a:solidFill>
                  <a:schemeClr val="tx1"/>
                </a:solidFill>
                <a:latin typeface="Times New Roman" panose="02020603050405020304" pitchFamily="18" charset="0"/>
                <a:cs typeface="Times New Roman" panose="02020603050405020304" pitchFamily="18" charset="0"/>
              </a:rPr>
              <a:t>мениска </a:t>
            </a:r>
          </a:p>
          <a:p>
            <a:pPr>
              <a:buFont typeface="Wingdings" panose="05000000000000000000" pitchFamily="2" charset="2"/>
              <a:buChar char="v"/>
            </a:pPr>
            <a:r>
              <a:rPr lang="ru-RU" dirty="0" err="1" smtClean="0">
                <a:solidFill>
                  <a:schemeClr val="tx1"/>
                </a:solidFill>
                <a:latin typeface="Times New Roman" panose="02020603050405020304" pitchFamily="18" charset="0"/>
                <a:cs typeface="Times New Roman" panose="02020603050405020304" pitchFamily="18" charset="0"/>
              </a:rPr>
              <a:t>Гипермобильность</a:t>
            </a:r>
            <a:r>
              <a:rPr lang="ru-RU"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мениска </a:t>
            </a:r>
          </a:p>
          <a:p>
            <a:pPr>
              <a:buFont typeface="Wingdings" panose="05000000000000000000" pitchFamily="2" charset="2"/>
              <a:buChar char="v"/>
            </a:pPr>
            <a:r>
              <a:rPr lang="ru-RU" dirty="0" smtClean="0">
                <a:solidFill>
                  <a:schemeClr val="tx1"/>
                </a:solidFill>
                <a:latin typeface="Times New Roman" panose="02020603050405020304" pitchFamily="18" charset="0"/>
                <a:cs typeface="Times New Roman" panose="02020603050405020304" pitchFamily="18" charset="0"/>
              </a:rPr>
              <a:t>Дисковидный </a:t>
            </a:r>
            <a:r>
              <a:rPr lang="ru-RU" dirty="0" smtClean="0">
                <a:solidFill>
                  <a:schemeClr val="tx1"/>
                </a:solidFill>
                <a:latin typeface="Times New Roman" panose="02020603050405020304" pitchFamily="18" charset="0"/>
                <a:cs typeface="Times New Roman" panose="02020603050405020304" pitchFamily="18" charset="0"/>
              </a:rPr>
              <a:t>мениск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с двумя скругленными противолежащими углами 3"/>
          <p:cNvSpPr/>
          <p:nvPr/>
        </p:nvSpPr>
        <p:spPr>
          <a:xfrm>
            <a:off x="1371601" y="483115"/>
            <a:ext cx="9753600" cy="1025237"/>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solidFill>
                  <a:schemeClr val="bg1"/>
                </a:solidFill>
                <a:latin typeface="Times New Roman" panose="02020603050405020304" pitchFamily="18" charset="0"/>
                <a:cs typeface="Times New Roman" panose="02020603050405020304" pitchFamily="18" charset="0"/>
              </a:rPr>
              <a:t>КЛАССИФИКАЦИЯ РАЗРЫВА МЕНИСКА:</a:t>
            </a:r>
            <a:endParaRPr lang="ru-R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908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3783" y="0"/>
            <a:ext cx="10418617" cy="6289964"/>
          </a:xfrm>
        </p:spPr>
      </p:pic>
    </p:spTree>
    <p:extLst>
      <p:ext uri="{BB962C8B-B14F-4D97-AF65-F5344CB8AC3E}">
        <p14:creationId xmlns:p14="http://schemas.microsoft.com/office/powerpoint/2010/main" val="4151537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0981" y="0"/>
            <a:ext cx="8936183" cy="6206836"/>
          </a:xfrm>
        </p:spPr>
      </p:pic>
    </p:spTree>
    <p:extLst>
      <p:ext uri="{BB962C8B-B14F-4D97-AF65-F5344CB8AC3E}">
        <p14:creationId xmlns:p14="http://schemas.microsoft.com/office/powerpoint/2010/main" val="2058840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1371601" y="483115"/>
            <a:ext cx="9753600" cy="1025237"/>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solidFill>
                  <a:schemeClr val="bg1"/>
                </a:solidFill>
                <a:latin typeface="Times New Roman" panose="02020603050405020304" pitchFamily="18" charset="0"/>
                <a:cs typeface="Times New Roman" panose="02020603050405020304" pitchFamily="18" charset="0"/>
              </a:rPr>
              <a:t>ДИАГНОСТИКА:</a:t>
            </a:r>
            <a:endParaRPr lang="ru-RU" sz="3600"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4129473855"/>
              </p:ext>
            </p:extLst>
          </p:nvPr>
        </p:nvGraphicFramePr>
        <p:xfrm>
          <a:off x="0" y="1759527"/>
          <a:ext cx="12192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8940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6982" y="1773381"/>
            <a:ext cx="11942618" cy="4973782"/>
          </a:xfrm>
        </p:spPr>
        <p:txBody>
          <a:bodyPr>
            <a:normAutofit fontScale="85000" lnSpcReduction="10000"/>
          </a:bodyPr>
          <a:lstStyle/>
          <a:p>
            <a:r>
              <a:rPr lang="ru-RU" b="1" dirty="0">
                <a:solidFill>
                  <a:schemeClr val="tx1"/>
                </a:solidFill>
                <a:latin typeface="Times New Roman" panose="02020603050405020304" pitchFamily="18" charset="0"/>
                <a:cs typeface="Times New Roman" panose="02020603050405020304" pitchFamily="18" charset="0"/>
              </a:rPr>
              <a:t>Симптом </a:t>
            </a:r>
            <a:r>
              <a:rPr lang="ru-RU" b="1" dirty="0" err="1">
                <a:solidFill>
                  <a:schemeClr val="tx1"/>
                </a:solidFill>
                <a:latin typeface="Times New Roman" panose="02020603050405020304" pitchFamily="18" charset="0"/>
                <a:cs typeface="Times New Roman" panose="02020603050405020304" pitchFamily="18" charset="0"/>
              </a:rPr>
              <a:t>Байкова</a:t>
            </a:r>
            <a:r>
              <a:rPr lang="ru-RU" dirty="0">
                <a:solidFill>
                  <a:schemeClr val="tx1"/>
                </a:solidFill>
                <a:latin typeface="Times New Roman" panose="02020603050405020304" pitchFamily="18" charset="0"/>
                <a:cs typeface="Times New Roman" panose="02020603050405020304" pitchFamily="18" charset="0"/>
              </a:rPr>
              <a:t>: коленный сустав сгибают до угла 90° пальцем нажимают на соответствующий участок суставной щели и производят пассивно разгибание голени при этом резко усиливается боль.</a:t>
            </a:r>
          </a:p>
          <a:p>
            <a:r>
              <a:rPr lang="ru-RU" b="1" dirty="0" smtClean="0">
                <a:solidFill>
                  <a:schemeClr val="tx1"/>
                </a:solidFill>
                <a:latin typeface="Times New Roman" panose="02020603050405020304" pitchFamily="18" charset="0"/>
                <a:cs typeface="Times New Roman" panose="02020603050405020304" pitchFamily="18" charset="0"/>
              </a:rPr>
              <a:t>Портняжный </a:t>
            </a:r>
            <a:r>
              <a:rPr lang="ru-RU" b="1" dirty="0">
                <a:solidFill>
                  <a:schemeClr val="tx1"/>
                </a:solidFill>
                <a:latin typeface="Times New Roman" panose="02020603050405020304" pitchFamily="18" charset="0"/>
                <a:cs typeface="Times New Roman" panose="02020603050405020304" pitchFamily="18" charset="0"/>
              </a:rPr>
              <a:t>симптом </a:t>
            </a:r>
            <a:r>
              <a:rPr lang="ru-RU" b="1" dirty="0" err="1">
                <a:solidFill>
                  <a:schemeClr val="tx1"/>
                </a:solidFill>
                <a:latin typeface="Times New Roman" panose="02020603050405020304" pitchFamily="18" charset="0"/>
                <a:cs typeface="Times New Roman" panose="02020603050405020304" pitchFamily="18" charset="0"/>
              </a:rPr>
              <a:t>Чаклина</a:t>
            </a:r>
            <a:r>
              <a:rPr lang="ru-RU" dirty="0">
                <a:solidFill>
                  <a:schemeClr val="tx1"/>
                </a:solidFill>
                <a:latin typeface="Times New Roman" panose="02020603050405020304" pitchFamily="18" charset="0"/>
                <a:cs typeface="Times New Roman" panose="02020603050405020304" pitchFamily="18" charset="0"/>
              </a:rPr>
              <a:t>: при активном поднятии прямой ноги видна атрофия внутренней порции четырехглавой мышцы бедра и на этом фоне резко </a:t>
            </a:r>
            <a:r>
              <a:rPr lang="ru-RU" dirty="0" err="1">
                <a:solidFill>
                  <a:schemeClr val="tx1"/>
                </a:solidFill>
                <a:latin typeface="Times New Roman" panose="02020603050405020304" pitchFamily="18" charset="0"/>
                <a:cs typeface="Times New Roman" panose="02020603050405020304" pitchFamily="18" charset="0"/>
              </a:rPr>
              <a:t>контурирует</a:t>
            </a:r>
            <a:r>
              <a:rPr lang="ru-RU" dirty="0">
                <a:solidFill>
                  <a:schemeClr val="tx1"/>
                </a:solidFill>
                <a:latin typeface="Times New Roman" panose="02020603050405020304" pitchFamily="18" charset="0"/>
                <a:cs typeface="Times New Roman" panose="02020603050405020304" pitchFamily="18" charset="0"/>
              </a:rPr>
              <a:t> натяжение портняжной мышцы</a:t>
            </a:r>
            <a:r>
              <a:rPr lang="ru-RU" dirty="0" smtClean="0">
                <a:solidFill>
                  <a:schemeClr val="tx1"/>
                </a:solidFill>
                <a:latin typeface="Times New Roman" panose="02020603050405020304" pitchFamily="18" charset="0"/>
                <a:cs typeface="Times New Roman" panose="02020603050405020304" pitchFamily="18" charset="0"/>
              </a:rPr>
              <a:t>;</a:t>
            </a:r>
            <a:br>
              <a:rPr lang="ru-RU" dirty="0" smtClean="0">
                <a:solidFill>
                  <a:schemeClr val="tx1"/>
                </a:solidFill>
                <a:latin typeface="Times New Roman" panose="02020603050405020304" pitchFamily="18" charset="0"/>
                <a:cs typeface="Times New Roman" panose="02020603050405020304" pitchFamily="18" charset="0"/>
              </a:rPr>
            </a:br>
            <a:r>
              <a:rPr lang="ru-RU" b="1" dirty="0">
                <a:solidFill>
                  <a:schemeClr val="tx1"/>
                </a:solidFill>
                <a:latin typeface="Times New Roman" panose="02020603050405020304" pitchFamily="18" charset="0"/>
                <a:cs typeface="Times New Roman" panose="02020603050405020304" pitchFamily="18" charset="0"/>
              </a:rPr>
              <a:t>Симптом «щелчка» </a:t>
            </a:r>
            <a:r>
              <a:rPr lang="ru-RU" b="1" dirty="0" err="1">
                <a:solidFill>
                  <a:schemeClr val="tx1"/>
                </a:solidFill>
                <a:latin typeface="Times New Roman" panose="02020603050405020304" pitchFamily="18" charset="0"/>
                <a:cs typeface="Times New Roman" panose="02020603050405020304" pitchFamily="18" charset="0"/>
              </a:rPr>
              <a:t>Чаклина</a:t>
            </a:r>
            <a:r>
              <a:rPr lang="ru-RU" dirty="0">
                <a:solidFill>
                  <a:schemeClr val="tx1"/>
                </a:solidFill>
                <a:latin typeface="Times New Roman" panose="02020603050405020304" pitchFamily="18" charset="0"/>
                <a:cs typeface="Times New Roman" panose="02020603050405020304" pitchFamily="18" charset="0"/>
              </a:rPr>
              <a:t> при движениях в коленном </a:t>
            </a:r>
            <a:r>
              <a:rPr lang="ru-RU" dirty="0" smtClean="0">
                <a:solidFill>
                  <a:schemeClr val="tx1"/>
                </a:solidFill>
                <a:latin typeface="Times New Roman" panose="02020603050405020304" pitchFamily="18" charset="0"/>
                <a:cs typeface="Times New Roman" panose="02020603050405020304" pitchFamily="18" charset="0"/>
              </a:rPr>
              <a:t>суставе</a:t>
            </a:r>
          </a:p>
          <a:p>
            <a:r>
              <a:rPr lang="ru-RU" b="1" dirty="0">
                <a:solidFill>
                  <a:schemeClr val="tx1"/>
                </a:solidFill>
                <a:latin typeface="Times New Roman" panose="02020603050405020304" pitchFamily="18" charset="0"/>
                <a:cs typeface="Times New Roman" panose="02020603050405020304" pitchFamily="18" charset="0"/>
              </a:rPr>
              <a:t>Симптом </a:t>
            </a:r>
            <a:r>
              <a:rPr lang="ru-RU" b="1" dirty="0" err="1">
                <a:solidFill>
                  <a:schemeClr val="tx1"/>
                </a:solidFill>
                <a:latin typeface="Times New Roman" panose="02020603050405020304" pitchFamily="18" charset="0"/>
                <a:cs typeface="Times New Roman" panose="02020603050405020304" pitchFamily="18" charset="0"/>
              </a:rPr>
              <a:t>Турнера</a:t>
            </a:r>
            <a:r>
              <a:rPr lang="ru-RU" b="1"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повышение местной болевой и температурной чувствительности в зоне </a:t>
            </a:r>
            <a:r>
              <a:rPr lang="ru-RU" dirty="0" err="1">
                <a:solidFill>
                  <a:schemeClr val="tx1"/>
                </a:solidFill>
                <a:latin typeface="Times New Roman" panose="02020603050405020304" pitchFamily="18" charset="0"/>
                <a:cs typeface="Times New Roman" panose="02020603050405020304" pitchFamily="18" charset="0"/>
              </a:rPr>
              <a:t>инервации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n.saphenus</a:t>
            </a:r>
            <a:r>
              <a:rPr lang="ru-RU" dirty="0">
                <a:solidFill>
                  <a:schemeClr val="tx1"/>
                </a:solidFill>
                <a:latin typeface="Times New Roman" panose="02020603050405020304" pitchFamily="18" charset="0"/>
                <a:cs typeface="Times New Roman" panose="02020603050405020304" pitchFamily="18" charset="0"/>
              </a:rPr>
              <a:t>, по внутренней поверхности коленного сустава (при повреждении внутреннего мениска</a:t>
            </a:r>
            <a:r>
              <a:rPr lang="ru-RU" dirty="0" smtClean="0">
                <a:solidFill>
                  <a:schemeClr val="tx1"/>
                </a:solidFill>
                <a:latin typeface="Times New Roman" panose="02020603050405020304" pitchFamily="18" charset="0"/>
                <a:cs typeface="Times New Roman" panose="02020603050405020304" pitchFamily="18" charset="0"/>
              </a:rPr>
              <a:t>).</a:t>
            </a:r>
          </a:p>
          <a:p>
            <a:r>
              <a:rPr lang="ru-RU" b="1" dirty="0">
                <a:solidFill>
                  <a:schemeClr val="tx1"/>
                </a:solidFill>
                <a:latin typeface="Times New Roman" panose="02020603050405020304" pitchFamily="18" charset="0"/>
                <a:cs typeface="Times New Roman" panose="02020603050405020304" pitchFamily="18" charset="0"/>
              </a:rPr>
              <a:t>Симптом «лестницы» </a:t>
            </a:r>
            <a:r>
              <a:rPr lang="ru-RU" b="1" dirty="0" smtClean="0">
                <a:solidFill>
                  <a:schemeClr val="tx1"/>
                </a:solidFill>
                <a:latin typeface="Times New Roman" panose="02020603050405020304" pitchFamily="18" charset="0"/>
                <a:cs typeface="Times New Roman" panose="02020603050405020304" pitchFamily="18" charset="0"/>
              </a:rPr>
              <a:t>Перельмана - </a:t>
            </a:r>
            <a:r>
              <a:rPr lang="ru-RU" dirty="0">
                <a:solidFill>
                  <a:schemeClr val="tx1"/>
                </a:solidFill>
                <a:latin typeface="Times New Roman" panose="02020603050405020304" pitchFamily="18" charset="0"/>
                <a:cs typeface="Times New Roman" panose="02020603050405020304" pitchFamily="18" charset="0"/>
              </a:rPr>
              <a:t>Боль при спускании по лестнице</a:t>
            </a:r>
            <a:r>
              <a:rPr lang="ru-RU" dirty="0" smtClean="0">
                <a:solidFill>
                  <a:schemeClr val="tx1"/>
                </a:solidFill>
                <a:latin typeface="Times New Roman" panose="02020603050405020304" pitchFamily="18" charset="0"/>
                <a:cs typeface="Times New Roman" panose="02020603050405020304" pitchFamily="18" charset="0"/>
              </a:rPr>
              <a:t>.</a:t>
            </a:r>
          </a:p>
          <a:p>
            <a:r>
              <a:rPr lang="en-US" b="1" dirty="0">
                <a:solidFill>
                  <a:schemeClr val="tx1"/>
                </a:solidFill>
                <a:latin typeface="Times New Roman" panose="02020603050405020304" pitchFamily="18" charset="0"/>
                <a:cs typeface="Times New Roman" panose="02020603050405020304" pitchFamily="18" charset="0"/>
              </a:rPr>
              <a:t>C</a:t>
            </a:r>
            <a:r>
              <a:rPr lang="ru-RU" b="1" dirty="0" err="1">
                <a:solidFill>
                  <a:schemeClr val="tx1"/>
                </a:solidFill>
                <a:latin typeface="Times New Roman" panose="02020603050405020304" pitchFamily="18" charset="0"/>
                <a:cs typeface="Times New Roman" panose="02020603050405020304" pitchFamily="18" charset="0"/>
              </a:rPr>
              <a:t>имптом</a:t>
            </a:r>
            <a:r>
              <a:rPr lang="ru-RU" b="1" dirty="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Ландау - </a:t>
            </a:r>
            <a:r>
              <a:rPr lang="ru-RU" dirty="0">
                <a:solidFill>
                  <a:schemeClr val="tx1"/>
                </a:solidFill>
                <a:latin typeface="Times New Roman" panose="02020603050405020304" pitchFamily="18" charset="0"/>
                <a:cs typeface="Times New Roman" panose="02020603050405020304" pitchFamily="18" charset="0"/>
              </a:rPr>
              <a:t>Боль в области повреждения при попытке сесть «по-турецки</a:t>
            </a:r>
            <a:r>
              <a:rPr lang="ru-RU" dirty="0" smtClean="0">
                <a:solidFill>
                  <a:schemeClr val="tx1"/>
                </a:solidFill>
                <a:latin typeface="Times New Roman" panose="02020603050405020304" pitchFamily="18" charset="0"/>
                <a:cs typeface="Times New Roman" panose="02020603050405020304" pitchFamily="18" charset="0"/>
              </a:rPr>
              <a:t>».</a:t>
            </a:r>
          </a:p>
          <a:p>
            <a:r>
              <a:rPr lang="ru-RU" b="1" dirty="0" smtClean="0">
                <a:solidFill>
                  <a:schemeClr val="tx1"/>
                </a:solidFill>
                <a:latin typeface="Times New Roman" panose="02020603050405020304" pitchFamily="18" charset="0"/>
                <a:cs typeface="Times New Roman" panose="02020603050405020304" pitchFamily="18" charset="0"/>
              </a:rPr>
              <a:t>Симптом </a:t>
            </a:r>
            <a:r>
              <a:rPr lang="ru-RU" b="1" dirty="0" err="1" smtClean="0">
                <a:solidFill>
                  <a:schemeClr val="tx1"/>
                </a:solidFill>
                <a:latin typeface="Times New Roman" panose="02020603050405020304" pitchFamily="18" charset="0"/>
                <a:cs typeface="Times New Roman" panose="02020603050405020304" pitchFamily="18" charset="0"/>
              </a:rPr>
              <a:t>Аплай</a:t>
            </a:r>
            <a:r>
              <a:rPr lang="ru-RU" b="1" dirty="0" smtClean="0">
                <a:solidFill>
                  <a:schemeClr val="tx1"/>
                </a:solidFill>
                <a:latin typeface="Times New Roman" panose="02020603050405020304" pitchFamily="18" charset="0"/>
                <a:cs typeface="Times New Roman" panose="02020603050405020304" pitchFamily="18" charset="0"/>
              </a:rPr>
              <a:t>.</a:t>
            </a:r>
          </a:p>
          <a:p>
            <a:r>
              <a:rPr lang="ru-RU" b="1" dirty="0">
                <a:solidFill>
                  <a:schemeClr val="tx1"/>
                </a:solidFill>
                <a:latin typeface="Times New Roman" panose="02020603050405020304" pitchFamily="18" charset="0"/>
                <a:cs typeface="Times New Roman" panose="02020603050405020304" pitchFamily="18" charset="0"/>
              </a:rPr>
              <a:t>Симптом </a:t>
            </a:r>
            <a:r>
              <a:rPr lang="ru-RU" b="1" dirty="0" err="1">
                <a:solidFill>
                  <a:schemeClr val="tx1"/>
                </a:solidFill>
                <a:latin typeface="Times New Roman" panose="02020603050405020304" pitchFamily="18" charset="0"/>
                <a:cs typeface="Times New Roman" panose="02020603050405020304" pitchFamily="18" charset="0"/>
              </a:rPr>
              <a:t>Steinmann</a:t>
            </a:r>
            <a:r>
              <a:rPr lang="ru-RU" b="1"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 при согнутом колене под углом в 90° производят ротационные движения голени. Если болевой синдром усиливается при внутренней ротации – то поврежден медиальный мениск, а если при наружной ротации – латеральный мениск. </a:t>
            </a:r>
            <a:endParaRPr lang="ru-RU" dirty="0" smtClean="0">
              <a:solidFill>
                <a:schemeClr val="tx1"/>
              </a:solidFill>
              <a:latin typeface="Times New Roman" panose="02020603050405020304" pitchFamily="18" charset="0"/>
              <a:cs typeface="Times New Roman" panose="02020603050405020304" pitchFamily="18" charset="0"/>
            </a:endParaRPr>
          </a:p>
          <a:p>
            <a:r>
              <a:rPr lang="ru-RU" b="1" dirty="0" smtClean="0">
                <a:solidFill>
                  <a:schemeClr val="tx1"/>
                </a:solidFill>
                <a:latin typeface="Times New Roman" panose="02020603050405020304" pitchFamily="18" charset="0"/>
                <a:cs typeface="Times New Roman" panose="02020603050405020304" pitchFamily="18" charset="0"/>
              </a:rPr>
              <a:t>Симптом </a:t>
            </a:r>
            <a:r>
              <a:rPr lang="ru-RU" b="1" dirty="0" err="1">
                <a:solidFill>
                  <a:schemeClr val="tx1"/>
                </a:solidFill>
                <a:latin typeface="Times New Roman" panose="02020603050405020304" pitchFamily="18" charset="0"/>
                <a:cs typeface="Times New Roman" panose="02020603050405020304" pitchFamily="18" charset="0"/>
              </a:rPr>
              <a:t>Steinmann</a:t>
            </a:r>
            <a:r>
              <a:rPr lang="ru-RU" b="1" dirty="0">
                <a:solidFill>
                  <a:schemeClr val="tx1"/>
                </a:solidFill>
                <a:latin typeface="Times New Roman" panose="02020603050405020304" pitchFamily="18" charset="0"/>
                <a:cs typeface="Times New Roman" panose="02020603050405020304" pitchFamily="18" charset="0"/>
              </a:rPr>
              <a:t> I </a:t>
            </a:r>
            <a:r>
              <a:rPr lang="ru-RU" dirty="0">
                <a:solidFill>
                  <a:schemeClr val="tx1"/>
                </a:solidFill>
                <a:latin typeface="Times New Roman" panose="02020603050405020304" pitchFamily="18" charset="0"/>
                <a:cs typeface="Times New Roman" panose="02020603050405020304" pitchFamily="18" charset="0"/>
              </a:rPr>
              <a:t>– перемещающаяся кзади боль при </a:t>
            </a:r>
            <a:r>
              <a:rPr lang="ru-RU" dirty="0" smtClean="0">
                <a:solidFill>
                  <a:schemeClr val="tx1"/>
                </a:solidFill>
                <a:latin typeface="Times New Roman" panose="02020603050405020304" pitchFamily="18" charset="0"/>
                <a:cs typeface="Times New Roman" panose="02020603050405020304" pitchFamily="18" charset="0"/>
              </a:rPr>
              <a:t>сгибании</a:t>
            </a:r>
            <a:endParaRPr lang="ru-RU" b="1" dirty="0" smtClean="0">
              <a:solidFill>
                <a:schemeClr val="tx1"/>
              </a:solidFill>
              <a:latin typeface="Times New Roman" panose="02020603050405020304" pitchFamily="18" charset="0"/>
              <a:cs typeface="Times New Roman" panose="02020603050405020304" pitchFamily="18" charset="0"/>
            </a:endParaRPr>
          </a:p>
          <a:p>
            <a:r>
              <a:rPr lang="ru-RU" b="1" dirty="0">
                <a:solidFill>
                  <a:schemeClr val="tx1"/>
                </a:solidFill>
                <a:latin typeface="Times New Roman" panose="02020603050405020304" pitchFamily="18" charset="0"/>
                <a:cs typeface="Times New Roman" panose="02020603050405020304" pitchFamily="18" charset="0"/>
              </a:rPr>
              <a:t>Симптом </a:t>
            </a:r>
            <a:r>
              <a:rPr lang="ru-RU" b="1" dirty="0" err="1">
                <a:solidFill>
                  <a:schemeClr val="tx1"/>
                </a:solidFill>
                <a:latin typeface="Times New Roman" panose="02020603050405020304" pitchFamily="18" charset="0"/>
                <a:cs typeface="Times New Roman" panose="02020603050405020304" pitchFamily="18" charset="0"/>
              </a:rPr>
              <a:t>Ланда</a:t>
            </a:r>
            <a:r>
              <a:rPr lang="ru-RU" b="1" dirty="0">
                <a:solidFill>
                  <a:schemeClr val="tx1"/>
                </a:solidFill>
                <a:latin typeface="Times New Roman" panose="02020603050405020304" pitchFamily="18" charset="0"/>
                <a:cs typeface="Times New Roman" panose="02020603050405020304" pitchFamily="18" charset="0"/>
              </a:rPr>
              <a:t> или симптом "ладони</a:t>
            </a:r>
            <a:r>
              <a:rPr lang="ru-RU" dirty="0">
                <a:solidFill>
                  <a:schemeClr val="tx1"/>
                </a:solidFill>
                <a:latin typeface="Times New Roman" panose="02020603050405020304" pitchFamily="18" charset="0"/>
                <a:cs typeface="Times New Roman" panose="02020603050405020304" pitchFamily="18" charset="0"/>
              </a:rPr>
              <a:t>". Пациент не может полностью выпрямить больную ногу в коленном суставе. Вследствие этого между коленным суставом и плоскостью кушетки образуется "просвет", которого нет со здоровой </a:t>
            </a:r>
            <a:r>
              <a:rPr lang="ru-RU" dirty="0" smtClean="0">
                <a:solidFill>
                  <a:schemeClr val="tx1"/>
                </a:solidFill>
                <a:latin typeface="Times New Roman" panose="02020603050405020304" pitchFamily="18" charset="0"/>
                <a:cs typeface="Times New Roman" panose="02020603050405020304" pitchFamily="18" charset="0"/>
              </a:rPr>
              <a:t>стороны.</a:t>
            </a:r>
            <a:endParaRPr lang="ru-RU" b="1" dirty="0">
              <a:solidFill>
                <a:schemeClr val="tx1"/>
              </a:solidFill>
              <a:latin typeface="Times New Roman" panose="02020603050405020304" pitchFamily="18" charset="0"/>
              <a:cs typeface="Times New Roman" panose="02020603050405020304" pitchFamily="18" charset="0"/>
            </a:endParaRPr>
          </a:p>
          <a:p>
            <a:endParaRPr lang="ru-RU" dirty="0"/>
          </a:p>
        </p:txBody>
      </p:sp>
      <p:sp>
        <p:nvSpPr>
          <p:cNvPr id="4" name="Прямоугольник с двумя скругленными противолежащими углами 3"/>
          <p:cNvSpPr/>
          <p:nvPr/>
        </p:nvSpPr>
        <p:spPr>
          <a:xfrm>
            <a:off x="1305098" y="189620"/>
            <a:ext cx="9753600" cy="1025237"/>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КЛИНИЧЕСКАЯ ДИАГНОСТИКА:</a:t>
            </a:r>
            <a:endParaRPr lang="ru-R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081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1619" y="1676399"/>
            <a:ext cx="12060381" cy="4544291"/>
          </a:xfrm>
        </p:spPr>
        <p:txBody>
          <a:bodyPr>
            <a:noAutofit/>
          </a:bodyPr>
          <a:lstStyle/>
          <a:p>
            <a:pPr marL="201168" lvl="1" indent="0">
              <a:buNone/>
            </a:pPr>
            <a:r>
              <a:rPr lang="ru-RU" sz="2400" dirty="0" smtClean="0">
                <a:solidFill>
                  <a:schemeClr val="tx1"/>
                </a:solidFill>
                <a:latin typeface="Times New Roman" panose="02020603050405020304" pitchFamily="18" charset="0"/>
                <a:cs typeface="Times New Roman" panose="02020603050405020304" pitchFamily="18" charset="0"/>
              </a:rPr>
              <a:t>	Тест </a:t>
            </a:r>
            <a:r>
              <a:rPr lang="ru-RU" sz="2400" dirty="0">
                <a:solidFill>
                  <a:schemeClr val="tx1"/>
                </a:solidFill>
                <a:latin typeface="Times New Roman" panose="02020603050405020304" pitchFamily="18" charset="0"/>
                <a:cs typeface="Times New Roman" panose="02020603050405020304" pitchFamily="18" charset="0"/>
              </a:rPr>
              <a:t>Мак-</a:t>
            </a:r>
            <a:r>
              <a:rPr lang="ru-RU" sz="2400" dirty="0" err="1">
                <a:solidFill>
                  <a:schemeClr val="tx1"/>
                </a:solidFill>
                <a:latin typeface="Times New Roman" panose="02020603050405020304" pitchFamily="18" charset="0"/>
                <a:cs typeface="Times New Roman" panose="02020603050405020304" pitchFamily="18" charset="0"/>
              </a:rPr>
              <a:t>Мюррея</a:t>
            </a:r>
            <a:r>
              <a:rPr lang="ru-RU" sz="2400" dirty="0">
                <a:solidFill>
                  <a:schemeClr val="tx1"/>
                </a:solidFill>
                <a:latin typeface="Times New Roman" panose="02020603050405020304" pitchFamily="18" charset="0"/>
                <a:cs typeface="Times New Roman" panose="02020603050405020304" pitchFamily="18" charset="0"/>
              </a:rPr>
              <a:t>, также известный как тест на </a:t>
            </a:r>
            <a:r>
              <a:rPr lang="ru-RU" sz="2400" dirty="0" err="1">
                <a:solidFill>
                  <a:schemeClr val="tx1"/>
                </a:solidFill>
                <a:latin typeface="Times New Roman" panose="02020603050405020304" pitchFamily="18" charset="0"/>
                <a:cs typeface="Times New Roman" panose="02020603050405020304" pitchFamily="18" charset="0"/>
              </a:rPr>
              <a:t>кондукцию</a:t>
            </a:r>
            <a:r>
              <a:rPr lang="ru-RU" sz="2400" dirty="0">
                <a:solidFill>
                  <a:schemeClr val="tx1"/>
                </a:solidFill>
                <a:latin typeface="Times New Roman" panose="02020603050405020304" pitchFamily="18" charset="0"/>
                <a:cs typeface="Times New Roman" panose="02020603050405020304" pitchFamily="18" charset="0"/>
              </a:rPr>
              <a:t> Мак-</a:t>
            </a:r>
            <a:r>
              <a:rPr lang="ru-RU" sz="2400" dirty="0" err="1">
                <a:solidFill>
                  <a:schemeClr val="tx1"/>
                </a:solidFill>
                <a:latin typeface="Times New Roman" panose="02020603050405020304" pitchFamily="18" charset="0"/>
                <a:cs typeface="Times New Roman" panose="02020603050405020304" pitchFamily="18" charset="0"/>
              </a:rPr>
              <a:t>Мюррея</a:t>
            </a:r>
            <a:r>
              <a:rPr lang="ru-RU" sz="2400" dirty="0">
                <a:solidFill>
                  <a:schemeClr val="tx1"/>
                </a:solidFill>
                <a:latin typeface="Times New Roman" panose="02020603050405020304" pitchFamily="18" charset="0"/>
                <a:cs typeface="Times New Roman" panose="02020603050405020304" pitchFamily="18" charset="0"/>
              </a:rPr>
              <a:t>, используется для оценки лиц на наличие разрывов в мениске коленного сустава. Разрыв мениска может привести к появлению метки мениска на ножке, которая может застрять между поверхностями сустава.</a:t>
            </a:r>
            <a:r>
              <a:rPr lang="ru-RU" sz="2400" dirty="0" smtClean="0">
                <a:solidFill>
                  <a:schemeClr val="tx1"/>
                </a:solidFill>
                <a:latin typeface="Times New Roman" panose="02020603050405020304" pitchFamily="18" charset="0"/>
                <a:cs typeface="Times New Roman" panose="02020603050405020304" pitchFamily="18" charset="0"/>
              </a:rPr>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Для </a:t>
            </a:r>
            <a:r>
              <a:rPr lang="ru-RU" sz="2400" dirty="0">
                <a:solidFill>
                  <a:schemeClr val="tx1"/>
                </a:solidFill>
                <a:latin typeface="Times New Roman" panose="02020603050405020304" pitchFamily="18" charset="0"/>
                <a:cs typeface="Times New Roman" panose="02020603050405020304" pitchFamily="18" charset="0"/>
              </a:rPr>
              <a:t>проведения теста колено удерживается одной рукой, которая расположена вдоль линии сустава, и сгибается до полного сгибания, в то время как стопа удерживается подошвой стопы другой рукой.</a:t>
            </a:r>
            <a:r>
              <a:rPr lang="ru-RU" sz="2400" dirty="0" smtClean="0">
                <a:solidFill>
                  <a:schemeClr val="tx1"/>
                </a:solidFill>
                <a:latin typeface="Times New Roman" panose="02020603050405020304" pitchFamily="18" charset="0"/>
                <a:cs typeface="Times New Roman" panose="02020603050405020304" pitchFamily="18" charset="0"/>
              </a:rPr>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Затем </a:t>
            </a:r>
            <a:r>
              <a:rPr lang="ru-RU" sz="2400" dirty="0">
                <a:solidFill>
                  <a:schemeClr val="tx1"/>
                </a:solidFill>
                <a:latin typeface="Times New Roman" panose="02020603050405020304" pitchFamily="18" charset="0"/>
                <a:cs typeface="Times New Roman" panose="02020603050405020304" pitchFamily="18" charset="0"/>
              </a:rPr>
              <a:t>экзаменатор вращает ногу изнутри, вытягивая колено до 90 градусов сгибания. Если наряду с болью ощущается «стук» или «щелчок», это представляет собой «положительный тест Мак-</a:t>
            </a:r>
            <a:r>
              <a:rPr lang="ru-RU" sz="2400" dirty="0" err="1">
                <a:solidFill>
                  <a:schemeClr val="tx1"/>
                </a:solidFill>
                <a:latin typeface="Times New Roman" panose="02020603050405020304" pitchFamily="18" charset="0"/>
                <a:cs typeface="Times New Roman" panose="02020603050405020304" pitchFamily="18" charset="0"/>
              </a:rPr>
              <a:t>Мюррея</a:t>
            </a:r>
            <a:r>
              <a:rPr lang="ru-RU" sz="2400" dirty="0">
                <a:solidFill>
                  <a:schemeClr val="tx1"/>
                </a:solidFill>
                <a:latin typeface="Times New Roman" panose="02020603050405020304" pitchFamily="18" charset="0"/>
                <a:cs typeface="Times New Roman" panose="02020603050405020304" pitchFamily="18" charset="0"/>
              </a:rPr>
              <a:t>» на разрыв в задней части бокового мениска. Аналогичным образом, внешнее вращение ноги может быть применено для проверки задней части медиального мениска.</a:t>
            </a:r>
          </a:p>
        </p:txBody>
      </p:sp>
      <p:sp>
        <p:nvSpPr>
          <p:cNvPr id="4" name="Прямоугольник с двумя скругленными противолежащими углами 3"/>
          <p:cNvSpPr/>
          <p:nvPr/>
        </p:nvSpPr>
        <p:spPr>
          <a:xfrm>
            <a:off x="1429789" y="480566"/>
            <a:ext cx="9753600" cy="1025237"/>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solidFill>
                  <a:schemeClr val="bg1"/>
                </a:solidFill>
                <a:latin typeface="Times New Roman" panose="02020603050405020304" pitchFamily="18" charset="0"/>
                <a:cs typeface="Times New Roman" panose="02020603050405020304" pitchFamily="18" charset="0"/>
              </a:rPr>
              <a:t>СИМПТОМ МАК МЮРРЕЯ:</a:t>
            </a:r>
            <a:endParaRPr lang="ru-R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954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Тест МакМюррея на латеральный разры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83" y="65490"/>
            <a:ext cx="4869854" cy="61603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Тест МакМюррея на медиальный разры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290" y="0"/>
            <a:ext cx="5056927" cy="622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536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8654" y="1731818"/>
            <a:ext cx="11693237" cy="4793673"/>
          </a:xfrm>
        </p:spPr>
        <p:txBody>
          <a:bodyPr>
            <a:normAutofit fontScale="55000" lnSpcReduction="20000"/>
          </a:bodyPr>
          <a:lstStyle/>
          <a:p>
            <a:pPr>
              <a:buFont typeface="Wingdings" panose="05000000000000000000" pitchFamily="2" charset="2"/>
              <a:buChar char="v"/>
            </a:pPr>
            <a:r>
              <a:rPr lang="ru-RU" sz="3300" dirty="0">
                <a:solidFill>
                  <a:schemeClr val="tx1"/>
                </a:solidFill>
                <a:latin typeface="Times New Roman" panose="02020603050405020304" pitchFamily="18" charset="0"/>
                <a:cs typeface="Times New Roman" panose="02020603050405020304" pitchFamily="18" charset="0"/>
              </a:rPr>
              <a:t>боль на внутренней стороне коленного </a:t>
            </a:r>
            <a:r>
              <a:rPr lang="ru-RU" sz="3300" dirty="0" smtClean="0">
                <a:solidFill>
                  <a:schemeClr val="tx1"/>
                </a:solidFill>
                <a:latin typeface="Times New Roman" panose="02020603050405020304" pitchFamily="18" charset="0"/>
                <a:cs typeface="Times New Roman" panose="02020603050405020304" pitchFamily="18" charset="0"/>
              </a:rPr>
              <a:t>сустава;</a:t>
            </a:r>
          </a:p>
          <a:p>
            <a:pPr>
              <a:buFont typeface="Wingdings" panose="05000000000000000000" pitchFamily="2" charset="2"/>
              <a:buChar char="v"/>
            </a:pPr>
            <a:r>
              <a:rPr lang="ru-RU" sz="3300" dirty="0" smtClean="0">
                <a:solidFill>
                  <a:schemeClr val="tx1"/>
                </a:solidFill>
                <a:latin typeface="Times New Roman" panose="02020603050405020304" pitchFamily="18" charset="0"/>
                <a:cs typeface="Times New Roman" panose="02020603050405020304" pitchFamily="18" charset="0"/>
              </a:rPr>
              <a:t>точечная </a:t>
            </a:r>
            <a:r>
              <a:rPr lang="ru-RU" sz="3300" dirty="0">
                <a:solidFill>
                  <a:schemeClr val="tx1"/>
                </a:solidFill>
                <a:latin typeface="Times New Roman" panose="02020603050405020304" pitchFamily="18" charset="0"/>
                <a:cs typeface="Times New Roman" panose="02020603050405020304" pitchFamily="18" charset="0"/>
              </a:rPr>
              <a:t>чувствительность над местом прикрепления связки к </a:t>
            </a:r>
            <a:r>
              <a:rPr lang="ru-RU" sz="3300" dirty="0" smtClean="0">
                <a:solidFill>
                  <a:schemeClr val="tx1"/>
                </a:solidFill>
                <a:latin typeface="Times New Roman" panose="02020603050405020304" pitchFamily="18" charset="0"/>
                <a:cs typeface="Times New Roman" panose="02020603050405020304" pitchFamily="18" charset="0"/>
              </a:rPr>
              <a:t>мениску;</a:t>
            </a:r>
          </a:p>
          <a:p>
            <a:pPr>
              <a:buFont typeface="Wingdings" panose="05000000000000000000" pitchFamily="2" charset="2"/>
              <a:buChar char="v"/>
            </a:pPr>
            <a:r>
              <a:rPr lang="ru-RU" sz="3300" dirty="0" smtClean="0">
                <a:solidFill>
                  <a:schemeClr val="tx1"/>
                </a:solidFill>
                <a:latin typeface="Times New Roman" panose="02020603050405020304" pitchFamily="18" charset="0"/>
                <a:cs typeface="Times New Roman" panose="02020603050405020304" pitchFamily="18" charset="0"/>
              </a:rPr>
              <a:t>болевой </a:t>
            </a:r>
            <a:r>
              <a:rPr lang="ru-RU" sz="3300" dirty="0">
                <a:solidFill>
                  <a:schemeClr val="tx1"/>
                </a:solidFill>
                <a:latin typeface="Times New Roman" panose="02020603050405020304" pitchFamily="18" charset="0"/>
                <a:cs typeface="Times New Roman" panose="02020603050405020304" pitchFamily="18" charset="0"/>
              </a:rPr>
              <a:t>прострел при напряжении</a:t>
            </a:r>
            <a:r>
              <a:rPr lang="ru-RU" sz="3300"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ru-RU" sz="3300" dirty="0" smtClean="0">
                <a:solidFill>
                  <a:schemeClr val="tx1"/>
                </a:solidFill>
                <a:latin typeface="Times New Roman" panose="02020603050405020304" pitchFamily="18" charset="0"/>
                <a:cs typeface="Times New Roman" panose="02020603050405020304" pitchFamily="18" charset="0"/>
              </a:rPr>
              <a:t>«</a:t>
            </a:r>
            <a:r>
              <a:rPr lang="ru-RU" sz="3300" dirty="0">
                <a:solidFill>
                  <a:schemeClr val="tx1"/>
                </a:solidFill>
                <a:latin typeface="Times New Roman" panose="02020603050405020304" pitchFamily="18" charset="0"/>
                <a:cs typeface="Times New Roman" panose="02020603050405020304" pitchFamily="18" charset="0"/>
              </a:rPr>
              <a:t>блокада» </a:t>
            </a:r>
            <a:r>
              <a:rPr lang="ru-RU" sz="3300" dirty="0" smtClean="0">
                <a:solidFill>
                  <a:schemeClr val="tx1"/>
                </a:solidFill>
                <a:latin typeface="Times New Roman" panose="02020603050405020304" pitchFamily="18" charset="0"/>
                <a:cs typeface="Times New Roman" panose="02020603050405020304" pitchFamily="18" charset="0"/>
              </a:rPr>
              <a:t>колена;</a:t>
            </a:r>
          </a:p>
          <a:p>
            <a:pPr>
              <a:buFont typeface="Wingdings" panose="05000000000000000000" pitchFamily="2" charset="2"/>
              <a:buChar char="v"/>
            </a:pPr>
            <a:r>
              <a:rPr lang="ru-RU" sz="3300" dirty="0" smtClean="0">
                <a:solidFill>
                  <a:schemeClr val="tx1"/>
                </a:solidFill>
                <a:latin typeface="Times New Roman" panose="02020603050405020304" pitchFamily="18" charset="0"/>
                <a:cs typeface="Times New Roman" panose="02020603050405020304" pitchFamily="18" charset="0"/>
              </a:rPr>
              <a:t>боль </a:t>
            </a:r>
            <a:r>
              <a:rPr lang="ru-RU" sz="3300" dirty="0">
                <a:solidFill>
                  <a:schemeClr val="tx1"/>
                </a:solidFill>
                <a:latin typeface="Times New Roman" panose="02020603050405020304" pitchFamily="18" charset="0"/>
                <a:cs typeface="Times New Roman" panose="02020603050405020304" pitchFamily="18" charset="0"/>
              </a:rPr>
              <a:t>вдоль большеберцовой коллатеральной связки при </a:t>
            </a:r>
            <a:r>
              <a:rPr lang="ru-RU" sz="3300" dirty="0" err="1">
                <a:solidFill>
                  <a:schemeClr val="tx1"/>
                </a:solidFill>
                <a:latin typeface="Times New Roman" panose="02020603050405020304" pitchFamily="18" charset="0"/>
                <a:cs typeface="Times New Roman" panose="02020603050405020304" pitchFamily="18" charset="0"/>
              </a:rPr>
              <a:t>переразгибании</a:t>
            </a:r>
            <a:r>
              <a:rPr lang="ru-RU" sz="3300" dirty="0">
                <a:solidFill>
                  <a:schemeClr val="tx1"/>
                </a:solidFill>
                <a:latin typeface="Times New Roman" panose="02020603050405020304" pitchFamily="18" charset="0"/>
                <a:cs typeface="Times New Roman" panose="02020603050405020304" pitchFamily="18" charset="0"/>
              </a:rPr>
              <a:t> и повороте голени кнаружи при согнутой в колене </a:t>
            </a:r>
            <a:r>
              <a:rPr lang="ru-RU" sz="3300" dirty="0" smtClean="0">
                <a:solidFill>
                  <a:schemeClr val="tx1"/>
                </a:solidFill>
                <a:latin typeface="Times New Roman" panose="02020603050405020304" pitchFamily="18" charset="0"/>
                <a:cs typeface="Times New Roman" panose="02020603050405020304" pitchFamily="18" charset="0"/>
              </a:rPr>
              <a:t>ноге;</a:t>
            </a:r>
          </a:p>
          <a:p>
            <a:pPr>
              <a:buFont typeface="Wingdings" panose="05000000000000000000" pitchFamily="2" charset="2"/>
              <a:buChar char="v"/>
            </a:pPr>
            <a:r>
              <a:rPr lang="ru-RU" sz="3300" dirty="0" smtClean="0">
                <a:solidFill>
                  <a:schemeClr val="tx1"/>
                </a:solidFill>
                <a:latin typeface="Times New Roman" panose="02020603050405020304" pitchFamily="18" charset="0"/>
                <a:cs typeface="Times New Roman" panose="02020603050405020304" pitchFamily="18" charset="0"/>
              </a:rPr>
              <a:t>боль </a:t>
            </a:r>
            <a:r>
              <a:rPr lang="ru-RU" sz="3300" dirty="0">
                <a:solidFill>
                  <a:schemeClr val="tx1"/>
                </a:solidFill>
                <a:latin typeface="Times New Roman" panose="02020603050405020304" pitchFamily="18" charset="0"/>
                <a:cs typeface="Times New Roman" panose="02020603050405020304" pitchFamily="18" charset="0"/>
              </a:rPr>
              <a:t>при чрезмерном сгибании </a:t>
            </a:r>
            <a:r>
              <a:rPr lang="ru-RU" sz="3300" dirty="0" smtClean="0">
                <a:solidFill>
                  <a:schemeClr val="tx1"/>
                </a:solidFill>
                <a:latin typeface="Times New Roman" panose="02020603050405020304" pitchFamily="18" charset="0"/>
                <a:cs typeface="Times New Roman" panose="02020603050405020304" pitchFamily="18" charset="0"/>
              </a:rPr>
              <a:t>ноги;</a:t>
            </a:r>
          </a:p>
          <a:p>
            <a:pPr>
              <a:buFont typeface="Wingdings" panose="05000000000000000000" pitchFamily="2" charset="2"/>
              <a:buChar char="v"/>
            </a:pPr>
            <a:r>
              <a:rPr lang="ru-RU" sz="3300" dirty="0" err="1" smtClean="0">
                <a:solidFill>
                  <a:schemeClr val="tx1"/>
                </a:solidFill>
                <a:latin typeface="Times New Roman" panose="02020603050405020304" pitchFamily="18" charset="0"/>
                <a:cs typeface="Times New Roman" panose="02020603050405020304" pitchFamily="18" charset="0"/>
              </a:rPr>
              <a:t>синовит</a:t>
            </a:r>
            <a:r>
              <a:rPr lang="ru-RU" sz="3300"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ru-RU" sz="3300" dirty="0" smtClean="0">
                <a:solidFill>
                  <a:schemeClr val="tx1"/>
                </a:solidFill>
                <a:latin typeface="Times New Roman" panose="02020603050405020304" pitchFamily="18" charset="0"/>
                <a:cs typeface="Times New Roman" panose="02020603050405020304" pitchFamily="18" charset="0"/>
              </a:rPr>
              <a:t>слабость </a:t>
            </a:r>
            <a:r>
              <a:rPr lang="ru-RU" sz="3300" dirty="0">
                <a:solidFill>
                  <a:schemeClr val="tx1"/>
                </a:solidFill>
                <a:latin typeface="Times New Roman" panose="02020603050405020304" pitchFamily="18" charset="0"/>
                <a:cs typeface="Times New Roman" panose="02020603050405020304" pitchFamily="18" charset="0"/>
              </a:rPr>
              <a:t>мышц передней поверхности бедра. Симптомы повреждения наружного мениска коленного </a:t>
            </a:r>
            <a:r>
              <a:rPr lang="ru-RU" sz="3300" dirty="0" smtClean="0">
                <a:solidFill>
                  <a:schemeClr val="tx1"/>
                </a:solidFill>
                <a:latin typeface="Times New Roman" panose="02020603050405020304" pitchFamily="18" charset="0"/>
                <a:cs typeface="Times New Roman" panose="02020603050405020304" pitchFamily="18" charset="0"/>
              </a:rPr>
              <a:t>сустава;</a:t>
            </a:r>
          </a:p>
          <a:p>
            <a:pPr>
              <a:buFont typeface="Wingdings" panose="05000000000000000000" pitchFamily="2" charset="2"/>
              <a:buChar char="v"/>
            </a:pPr>
            <a:r>
              <a:rPr lang="ru-RU" sz="3300" dirty="0" smtClean="0">
                <a:solidFill>
                  <a:schemeClr val="tx1"/>
                </a:solidFill>
                <a:latin typeface="Times New Roman" panose="02020603050405020304" pitchFamily="18" charset="0"/>
                <a:cs typeface="Times New Roman" panose="02020603050405020304" pitchFamily="18" charset="0"/>
              </a:rPr>
              <a:t>боль </a:t>
            </a:r>
            <a:r>
              <a:rPr lang="ru-RU" sz="3300" dirty="0">
                <a:solidFill>
                  <a:schemeClr val="tx1"/>
                </a:solidFill>
                <a:latin typeface="Times New Roman" panose="02020603050405020304" pitchFamily="18" charset="0"/>
                <a:cs typeface="Times New Roman" panose="02020603050405020304" pitchFamily="18" charset="0"/>
              </a:rPr>
              <a:t>при напряжении, боль вдоль малоберцовой коллатеральной связки, отдающая в наружный отдел коленного </a:t>
            </a:r>
            <a:r>
              <a:rPr lang="ru-RU" sz="3300" dirty="0" smtClean="0">
                <a:solidFill>
                  <a:schemeClr val="tx1"/>
                </a:solidFill>
                <a:latin typeface="Times New Roman" panose="02020603050405020304" pitchFamily="18" charset="0"/>
                <a:cs typeface="Times New Roman" panose="02020603050405020304" pitchFamily="18" charset="0"/>
              </a:rPr>
              <a:t>сустава;</a:t>
            </a:r>
          </a:p>
          <a:p>
            <a:pPr>
              <a:buFont typeface="Wingdings" panose="05000000000000000000" pitchFamily="2" charset="2"/>
              <a:buChar char="v"/>
            </a:pPr>
            <a:r>
              <a:rPr lang="ru-RU" sz="3300" dirty="0" smtClean="0">
                <a:solidFill>
                  <a:schemeClr val="tx1"/>
                </a:solidFill>
                <a:latin typeface="Times New Roman" panose="02020603050405020304" pitchFamily="18" charset="0"/>
                <a:cs typeface="Times New Roman" panose="02020603050405020304" pitchFamily="18" charset="0"/>
              </a:rPr>
              <a:t>боль </a:t>
            </a:r>
            <a:r>
              <a:rPr lang="ru-RU" sz="3300" dirty="0">
                <a:solidFill>
                  <a:schemeClr val="tx1"/>
                </a:solidFill>
                <a:latin typeface="Times New Roman" panose="02020603050405020304" pitchFamily="18" charset="0"/>
                <a:cs typeface="Times New Roman" panose="02020603050405020304" pitchFamily="18" charset="0"/>
              </a:rPr>
              <a:t>вдоль малоберцовой коллатеральной связки при </a:t>
            </a:r>
            <a:r>
              <a:rPr lang="ru-RU" sz="3300" dirty="0" err="1">
                <a:solidFill>
                  <a:schemeClr val="tx1"/>
                </a:solidFill>
                <a:latin typeface="Times New Roman" panose="02020603050405020304" pitchFamily="18" charset="0"/>
                <a:cs typeface="Times New Roman" panose="02020603050405020304" pitchFamily="18" charset="0"/>
              </a:rPr>
              <a:t>переразгибании</a:t>
            </a:r>
            <a:r>
              <a:rPr lang="ru-RU" sz="3300" dirty="0">
                <a:solidFill>
                  <a:schemeClr val="tx1"/>
                </a:solidFill>
                <a:latin typeface="Times New Roman" panose="02020603050405020304" pitchFamily="18" charset="0"/>
                <a:cs typeface="Times New Roman" panose="02020603050405020304" pitchFamily="18" charset="0"/>
              </a:rPr>
              <a:t> и чрезмерном сгибании и ротации голени </a:t>
            </a:r>
            <a:r>
              <a:rPr lang="ru-RU" sz="3300" dirty="0" smtClean="0">
                <a:solidFill>
                  <a:schemeClr val="tx1"/>
                </a:solidFill>
                <a:latin typeface="Times New Roman" panose="02020603050405020304" pitchFamily="18" charset="0"/>
                <a:cs typeface="Times New Roman" panose="02020603050405020304" pitchFamily="18" charset="0"/>
              </a:rPr>
              <a:t>внутрь;</a:t>
            </a:r>
          </a:p>
          <a:p>
            <a:pPr>
              <a:buFont typeface="Wingdings" panose="05000000000000000000" pitchFamily="2" charset="2"/>
              <a:buChar char="v"/>
            </a:pPr>
            <a:r>
              <a:rPr lang="ru-RU" sz="3300" dirty="0" smtClean="0">
                <a:solidFill>
                  <a:schemeClr val="tx1"/>
                </a:solidFill>
                <a:latin typeface="Times New Roman" panose="02020603050405020304" pitchFamily="18" charset="0"/>
                <a:cs typeface="Times New Roman" panose="02020603050405020304" pitchFamily="18" charset="0"/>
              </a:rPr>
              <a:t>слабость </a:t>
            </a:r>
            <a:r>
              <a:rPr lang="ru-RU" sz="3300" dirty="0">
                <a:solidFill>
                  <a:schemeClr val="tx1"/>
                </a:solidFill>
                <a:latin typeface="Times New Roman" panose="02020603050405020304" pitchFamily="18" charset="0"/>
                <a:cs typeface="Times New Roman" panose="02020603050405020304" pitchFamily="18" charset="0"/>
              </a:rPr>
              <a:t>мышц передней части бедра.</a:t>
            </a:r>
          </a:p>
          <a:p>
            <a:endParaRPr lang="ru-RU" dirty="0"/>
          </a:p>
        </p:txBody>
      </p:sp>
      <p:sp>
        <p:nvSpPr>
          <p:cNvPr id="4" name="Прямоугольник с двумя скругленными противолежащими углами 3"/>
          <p:cNvSpPr/>
          <p:nvPr/>
        </p:nvSpPr>
        <p:spPr>
          <a:xfrm>
            <a:off x="1149927" y="193964"/>
            <a:ext cx="10033462" cy="1311839"/>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СИМПТОМЫ ПОВРЕЖДЕНИЯ ВНУТРЕННЕГО МЕНИСКА</a:t>
            </a:r>
            <a:endParaRPr lang="ru-R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258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0945" y="1845734"/>
            <a:ext cx="11637819" cy="4541212"/>
          </a:xfrm>
        </p:spPr>
        <p:txBody>
          <a:bodyPr/>
          <a:lstStyle/>
          <a:p>
            <a:pPr marL="201168" lvl="1" indent="0">
              <a:buNone/>
            </a:pPr>
            <a:r>
              <a:rPr lang="ru-RU" sz="3000" dirty="0" smtClean="0">
                <a:latin typeface="Times New Roman" panose="02020603050405020304" pitchFamily="18" charset="0"/>
                <a:cs typeface="Times New Roman" panose="02020603050405020304" pitchFamily="18" charset="0"/>
              </a:rPr>
              <a:t>	</a:t>
            </a:r>
            <a:r>
              <a:rPr lang="ru-RU" sz="3000" dirty="0" err="1" smtClean="0">
                <a:latin typeface="Times New Roman" panose="02020603050405020304" pitchFamily="18" charset="0"/>
                <a:cs typeface="Times New Roman" panose="02020603050405020304" pitchFamily="18" charset="0"/>
              </a:rPr>
              <a:t>Ультрасонографическое</a:t>
            </a:r>
            <a:r>
              <a:rPr lang="ru-RU" sz="3000" dirty="0" smtClean="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исследование необходимо проводить в двух проекциях: в поперечной - при этом необходима визуализация обоих мыщелков бедра - и под углом в 30° от продольной проекции с захватом в исследуемое изображение латерального отдела медиального мыщелка больше-берцовой кости и медиального отдела латерального мыщелка бедренной кости.</a:t>
            </a:r>
          </a:p>
          <a:p>
            <a:r>
              <a:rPr lang="ru-RU" dirty="0"/>
              <a:t/>
            </a:r>
            <a:br>
              <a:rPr lang="ru-RU" dirty="0"/>
            </a:br>
            <a:r>
              <a:rPr lang="ru-RU" dirty="0" smtClean="0">
                <a:latin typeface="Calibri (Основной текст)"/>
              </a:rPr>
              <a:t> </a:t>
            </a:r>
            <a:endParaRPr lang="ru-RU" dirty="0">
              <a:latin typeface="Calibri (Основной текст)"/>
            </a:endParaRPr>
          </a:p>
        </p:txBody>
      </p:sp>
      <p:sp>
        <p:nvSpPr>
          <p:cNvPr id="4" name="Прямоугольник с двумя скругленными противолежащими углами 3"/>
          <p:cNvSpPr/>
          <p:nvPr/>
        </p:nvSpPr>
        <p:spPr>
          <a:xfrm>
            <a:off x="1149927" y="193964"/>
            <a:ext cx="10033462" cy="1311839"/>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ЛУЧЕВЫЕ МЕТОДЫ ИССЛЕДОВАНИЯ</a:t>
            </a:r>
            <a:endParaRPr lang="ru-R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443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96537" y="3574474"/>
            <a:ext cx="5170918" cy="5792164"/>
          </a:xfrm>
        </p:spPr>
        <p:txBody>
          <a:bodyPr/>
          <a:lstStyle/>
          <a:p>
            <a:endParaRPr lang="ru-RU" dirty="0"/>
          </a:p>
          <a:p>
            <a:endParaRPr lang="ru-RU" dirty="0" smtClean="0"/>
          </a:p>
          <a:p>
            <a:endParaRPr lang="ru-RU" sz="2400" dirty="0">
              <a:solidFill>
                <a:schemeClr val="tx1"/>
              </a:solidFill>
              <a:latin typeface="Times New Roman" panose="02020603050405020304" pitchFamily="18" charset="0"/>
              <a:cs typeface="Times New Roman" panose="02020603050405020304" pitchFamily="18" charset="0"/>
            </a:endParaRPr>
          </a:p>
          <a:p>
            <a:r>
              <a:rPr lang="ru-RU" sz="2400" dirty="0">
                <a:solidFill>
                  <a:schemeClr val="tx1"/>
                </a:solidFill>
                <a:latin typeface="Times New Roman" panose="02020603050405020304" pitchFamily="18" charset="0"/>
                <a:cs typeface="Times New Roman" panose="02020603050405020304" pitchFamily="18" charset="0"/>
              </a:rPr>
              <a:t>б) Частичное повреждение медиальной связки (толстая стрелка) и мениска (стрелки).</a:t>
            </a:r>
          </a:p>
        </p:txBody>
      </p:sp>
      <p:pic>
        <p:nvPicPr>
          <p:cNvPr id="1026" name="Picture 2" descr="Полное повреждение менис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5464" y="1699319"/>
            <a:ext cx="4596536" cy="2833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Частичное повреждение медиальной связ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914989"/>
            <a:ext cx="4596536" cy="23839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991883" y="1977106"/>
            <a:ext cx="5902037" cy="1569660"/>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а) Практически полное повреждение мениска, проявляющееся </a:t>
            </a:r>
            <a:r>
              <a:rPr lang="ru-RU" sz="2400" dirty="0" err="1">
                <a:latin typeface="Times New Roman" panose="02020603050405020304" pitchFamily="18" charset="0"/>
                <a:cs typeface="Times New Roman" panose="02020603050405020304" pitchFamily="18" charset="0"/>
              </a:rPr>
              <a:t>гипоэхогенной</a:t>
            </a:r>
            <a:r>
              <a:rPr lang="ru-RU" sz="2400" dirty="0">
                <a:latin typeface="Times New Roman" panose="02020603050405020304" pitchFamily="18" charset="0"/>
                <a:cs typeface="Times New Roman" panose="02020603050405020304" pitchFamily="18" charset="0"/>
              </a:rPr>
              <a:t> зоной (стрелка) в месте прикрепления мениска к связке.</a:t>
            </a:r>
          </a:p>
        </p:txBody>
      </p:sp>
      <p:sp>
        <p:nvSpPr>
          <p:cNvPr id="7" name="Прямоугольник с двумя скругленными противолежащими углами 6"/>
          <p:cNvSpPr/>
          <p:nvPr/>
        </p:nvSpPr>
        <p:spPr>
          <a:xfrm>
            <a:off x="1149927" y="193964"/>
            <a:ext cx="10033462" cy="1311839"/>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solidFill>
                  <a:schemeClr val="bg1"/>
                </a:solidFill>
                <a:latin typeface="Times New Roman" panose="02020603050405020304" pitchFamily="18" charset="0"/>
                <a:cs typeface="Times New Roman" panose="02020603050405020304" pitchFamily="18" charset="0"/>
              </a:rPr>
              <a:t>ПАРАКАПСУЛЯРНОЕ ПОВРЕЖДЕНИЕ МЕДИАЛЬНОГО МЕНИСКА</a:t>
            </a:r>
            <a:endParaRPr lang="ru-R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9756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4072" y="1733633"/>
            <a:ext cx="11513127" cy="4653311"/>
          </a:xfrm>
        </p:spPr>
        <p:txBody>
          <a:bodyPr>
            <a:normAutofit/>
          </a:bodyPr>
          <a:lstStyle/>
          <a:p>
            <a:pPr marL="201168" lvl="1" indent="0" algn="just">
              <a:buNone/>
            </a:pPr>
            <a:r>
              <a:rPr lang="ru-RU" sz="3000" dirty="0" smtClean="0">
                <a:latin typeface="Times New Roman" panose="02020603050405020304" pitchFamily="18" charset="0"/>
                <a:cs typeface="Times New Roman" panose="02020603050405020304" pitchFamily="18" charset="0"/>
              </a:rPr>
              <a:t>	Разрывы </a:t>
            </a:r>
            <a:r>
              <a:rPr lang="ru-RU" sz="3000" dirty="0">
                <a:latin typeface="Times New Roman" panose="02020603050405020304" pitchFamily="18" charset="0"/>
                <a:cs typeface="Times New Roman" panose="02020603050405020304" pitchFamily="18" charset="0"/>
              </a:rPr>
              <a:t>мениска коленного сустава являются одной из наиболее частых внутрисуставных травм. Такие травмы встречаются преимущественно у пациентов молодого трудоспособного возраста, активно занимающихся физической культурой и спортом. Чаще повреждается задний рог мениска, реже наблюдается изолированное повреждение тела мениска (15-20%) и еще реже травмируется передний рог (9%, по И. А. </a:t>
            </a:r>
            <a:r>
              <a:rPr lang="ru-RU" sz="3000" dirty="0" err="1">
                <a:latin typeface="Times New Roman" panose="02020603050405020304" pitchFamily="18" charset="0"/>
                <a:cs typeface="Times New Roman" panose="02020603050405020304" pitchFamily="18" charset="0"/>
              </a:rPr>
              <a:t>Витюгову</a:t>
            </a:r>
            <a:r>
              <a:rPr lang="ru-RU" sz="3000" dirty="0">
                <a:latin typeface="Times New Roman" panose="02020603050405020304" pitchFamily="18" charset="0"/>
                <a:cs typeface="Times New Roman" panose="02020603050405020304" pitchFamily="18" charset="0"/>
              </a:rPr>
              <a:t>). Разрывы могут быть со смещением оторванной части и без смещения.</a:t>
            </a:r>
          </a:p>
          <a:p>
            <a:pPr marL="201168" lvl="1" indent="0" algn="just">
              <a:buNone/>
            </a:pPr>
            <a:r>
              <a:rPr lang="ru-RU" sz="3000" dirty="0" smtClean="0">
                <a:latin typeface="Times New Roman" panose="02020603050405020304" pitchFamily="18" charset="0"/>
                <a:cs typeface="Times New Roman" panose="02020603050405020304" pitchFamily="18" charset="0"/>
              </a:rPr>
              <a:t>	Среди </a:t>
            </a:r>
            <a:r>
              <a:rPr lang="ru-RU" sz="3000" dirty="0">
                <a:latin typeface="Times New Roman" panose="02020603050405020304" pitchFamily="18" charset="0"/>
                <a:cs typeface="Times New Roman" panose="02020603050405020304" pitchFamily="18" charset="0"/>
              </a:rPr>
              <a:t>повреждений менисков преобладают разрывы внутреннего мениска.</a:t>
            </a:r>
          </a:p>
          <a:p>
            <a:endParaRPr lang="ru-RU" dirty="0"/>
          </a:p>
        </p:txBody>
      </p:sp>
      <p:sp>
        <p:nvSpPr>
          <p:cNvPr id="4" name="Прямоугольник с двумя скругленными противолежащими углами 3"/>
          <p:cNvSpPr/>
          <p:nvPr/>
        </p:nvSpPr>
        <p:spPr>
          <a:xfrm>
            <a:off x="1233055" y="457199"/>
            <a:ext cx="9753600" cy="1080655"/>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ЭПИДЕМИОЛОГИЯ: </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6107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53247" y="1973900"/>
            <a:ext cx="4319154" cy="942108"/>
          </a:xfrm>
        </p:spPr>
        <p:txBody>
          <a:bodyPr>
            <a:noAutofit/>
          </a:bodyPr>
          <a:lstStyle/>
          <a:p>
            <a:r>
              <a:rPr lang="ru-RU" sz="2400" dirty="0">
                <a:solidFill>
                  <a:schemeClr val="tx1"/>
                </a:solidFill>
                <a:latin typeface="Times New Roman" panose="02020603050405020304" pitchFamily="18" charset="0"/>
                <a:cs typeface="Times New Roman" panose="02020603050405020304" pitchFamily="18" charset="0"/>
              </a:rPr>
              <a:t>а) Полный отрыв части мениска (стрелка) и его </a:t>
            </a:r>
            <a:r>
              <a:rPr lang="ru-RU" sz="2400" dirty="0" smtClean="0">
                <a:solidFill>
                  <a:schemeClr val="tx1"/>
                </a:solidFill>
                <a:latin typeface="Times New Roman" panose="02020603050405020304" pitchFamily="18" charset="0"/>
                <a:cs typeface="Times New Roman" panose="02020603050405020304" pitchFamily="18" charset="0"/>
              </a:rPr>
              <a:t>миграция </a:t>
            </a:r>
            <a:r>
              <a:rPr lang="ru-RU" sz="2400" dirty="0">
                <a:solidFill>
                  <a:schemeClr val="tx1"/>
                </a:solidFill>
                <a:latin typeface="Times New Roman" panose="02020603050405020304" pitchFamily="18" charset="0"/>
                <a:cs typeface="Times New Roman" panose="02020603050405020304" pitchFamily="18" charset="0"/>
              </a:rPr>
              <a:t>в полость </a:t>
            </a:r>
            <a:r>
              <a:rPr lang="ru-RU" sz="2400" dirty="0" smtClean="0">
                <a:solidFill>
                  <a:schemeClr val="tx1"/>
                </a:solidFill>
                <a:latin typeface="Times New Roman" panose="02020603050405020304" pitchFamily="18" charset="0"/>
                <a:cs typeface="Times New Roman" panose="02020603050405020304" pitchFamily="18" charset="0"/>
              </a:rPr>
              <a:t>сустава</a:t>
            </a:r>
            <a:endParaRPr lang="ru-RU" sz="2400" dirty="0" smtClean="0">
              <a:solidFill>
                <a:schemeClr val="tx1"/>
              </a:solidFill>
              <a:latin typeface="Times New Roman" panose="02020603050405020304" pitchFamily="18" charset="0"/>
              <a:cs typeface="Times New Roman" panose="02020603050405020304" pitchFamily="18" charset="0"/>
            </a:endParaRPr>
          </a:p>
        </p:txBody>
      </p:sp>
      <p:pic>
        <p:nvPicPr>
          <p:cNvPr id="2050" name="Picture 2" descr="Полный отрыв части менис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1" y="1768603"/>
            <a:ext cx="4419600" cy="28311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Поперечный разрыв тела менис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6991"/>
            <a:ext cx="5001491" cy="312606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974116" y="4740025"/>
            <a:ext cx="3740056" cy="830997"/>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б) Поперечный разрыв тела мениска (стрелка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7" name="Прямоугольник с двумя скругленными противолежащими углами 6"/>
          <p:cNvSpPr/>
          <p:nvPr/>
        </p:nvSpPr>
        <p:spPr>
          <a:xfrm>
            <a:off x="1191491" y="166255"/>
            <a:ext cx="10033462" cy="1311839"/>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ПОЛНОЕ ПОВРЕЖДЕНИЕ МЕНИСКА</a:t>
            </a:r>
            <a:endParaRPr lang="ru-R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9630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62661" y="4045527"/>
            <a:ext cx="3757757" cy="6228646"/>
          </a:xfrm>
        </p:spPr>
        <p:txBody>
          <a:bodyPr>
            <a:normAutofit/>
          </a:bodyPr>
          <a:lstStyle/>
          <a:p>
            <a:r>
              <a:rPr lang="ru-RU" dirty="0" smtClean="0">
                <a:solidFill>
                  <a:schemeClr val="tx1"/>
                </a:solidFill>
                <a:latin typeface="Times New Roman" panose="02020603050405020304" pitchFamily="18" charset="0"/>
                <a:cs typeface="Times New Roman" panose="02020603050405020304" pitchFamily="18" charset="0"/>
              </a:rPr>
              <a:t>г</a:t>
            </a:r>
            <a:r>
              <a:rPr lang="ru-RU" dirty="0">
                <a:solidFill>
                  <a:schemeClr val="tx1"/>
                </a:solidFill>
                <a:latin typeface="Times New Roman" panose="02020603050405020304" pitchFamily="18" charset="0"/>
                <a:cs typeface="Times New Roman" panose="02020603050405020304" pitchFamily="18" charset="0"/>
              </a:rPr>
              <a:t>) Полный поперечный разрыв заднего рога медиального мениска (стрелка</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3074" name="Picture 2" descr="Полный поперечный разрыв менис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3757" y="0"/>
            <a:ext cx="6148243" cy="29351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Полный поперечный разрыв заднего рога медиального менис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35144"/>
            <a:ext cx="6009698" cy="33210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246909" y="223765"/>
            <a:ext cx="4815752" cy="1323439"/>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в) Полный поперечный разрыв мениска (стрелка слева), наличие гематомы в повреждении с миграцией поврежденного конца в полость сустава (стрелка справа)</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139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30279" y="4290566"/>
            <a:ext cx="4745182" cy="5359545"/>
          </a:xfrm>
        </p:spPr>
        <p:txBody>
          <a:bodyPr>
            <a:normAutofit/>
          </a:bodyPr>
          <a:lstStyle/>
          <a:p>
            <a:r>
              <a:rPr lang="ru-RU" dirty="0" smtClean="0">
                <a:solidFill>
                  <a:schemeClr val="tx1"/>
                </a:solidFill>
                <a:latin typeface="Times New Roman" panose="02020603050405020304" pitchFamily="18" charset="0"/>
                <a:cs typeface="Times New Roman" panose="02020603050405020304" pitchFamily="18" charset="0"/>
              </a:rPr>
              <a:t>б</a:t>
            </a:r>
            <a:r>
              <a:rPr lang="ru-RU" dirty="0">
                <a:solidFill>
                  <a:schemeClr val="tx1"/>
                </a:solidFill>
                <a:latin typeface="Times New Roman" panose="02020603050405020304" pitchFamily="18" charset="0"/>
                <a:cs typeface="Times New Roman" panose="02020603050405020304" pitchFamily="18" charset="0"/>
              </a:rPr>
              <a:t>) То же, через 6 </a:t>
            </a:r>
            <a:r>
              <a:rPr lang="ru-RU" dirty="0" err="1">
                <a:solidFill>
                  <a:schemeClr val="tx1"/>
                </a:solidFill>
                <a:latin typeface="Times New Roman" panose="02020603050405020304" pitchFamily="18" charset="0"/>
                <a:cs typeface="Times New Roman" panose="02020603050405020304" pitchFamily="18" charset="0"/>
              </a:rPr>
              <a:t>мес</a:t>
            </a:r>
            <a:r>
              <a:rPr lang="ru-RU" dirty="0">
                <a:solidFill>
                  <a:schemeClr val="tx1"/>
                </a:solidFill>
                <a:latin typeface="Times New Roman" panose="02020603050405020304" pitchFamily="18" charset="0"/>
                <a:cs typeface="Times New Roman" panose="02020603050405020304" pitchFamily="18" charset="0"/>
              </a:rPr>
              <a:t> - увеличение зоны </a:t>
            </a:r>
            <a:r>
              <a:rPr lang="ru-RU" dirty="0" err="1">
                <a:solidFill>
                  <a:schemeClr val="tx1"/>
                </a:solidFill>
                <a:latin typeface="Times New Roman" panose="02020603050405020304" pitchFamily="18" charset="0"/>
                <a:cs typeface="Times New Roman" panose="02020603050405020304" pitchFamily="18" charset="0"/>
              </a:rPr>
              <a:t>мукоидной</a:t>
            </a:r>
            <a:r>
              <a:rPr lang="ru-RU" dirty="0">
                <a:solidFill>
                  <a:schemeClr val="tx1"/>
                </a:solidFill>
                <a:latin typeface="Times New Roman" panose="02020603050405020304" pitchFamily="18" charset="0"/>
                <a:cs typeface="Times New Roman" panose="02020603050405020304" pitchFamily="18" charset="0"/>
              </a:rPr>
              <a:t> дегенерации, на фоне которой выявляются признаки частичного </a:t>
            </a:r>
            <a:r>
              <a:rPr lang="ru-RU" dirty="0" smtClean="0">
                <a:solidFill>
                  <a:schemeClr val="tx1"/>
                </a:solidFill>
                <a:latin typeface="Times New Roman" panose="02020603050405020304" pitchFamily="18" charset="0"/>
                <a:cs typeface="Times New Roman" panose="02020603050405020304" pitchFamily="18" charset="0"/>
              </a:rPr>
              <a:t>повреждения</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4098" name="Picture 2" descr="Мукоидная дегенерация медиального менис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151" y="1311839"/>
            <a:ext cx="4430278" cy="29787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Мукоидная дегенерация медиального мениска чере 6 месяце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39286"/>
            <a:ext cx="4430279" cy="314347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с двумя скругленными противолежащими углами 5"/>
          <p:cNvSpPr/>
          <p:nvPr/>
        </p:nvSpPr>
        <p:spPr>
          <a:xfrm>
            <a:off x="1252537" y="248115"/>
            <a:ext cx="10033462" cy="1311839"/>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ДЕГЕНЕРАЦИЯ МЕНИСКОВ</a:t>
            </a:r>
            <a:endParaRPr lang="ru-RU" sz="3600"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132713" y="1808070"/>
            <a:ext cx="4833650" cy="1631216"/>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а) </a:t>
            </a:r>
            <a:r>
              <a:rPr lang="ru-RU" sz="2000" dirty="0" err="1">
                <a:latin typeface="Times New Roman" panose="02020603050405020304" pitchFamily="18" charset="0"/>
                <a:cs typeface="Times New Roman" panose="02020603050405020304" pitchFamily="18" charset="0"/>
              </a:rPr>
              <a:t>Мукоидная</a:t>
            </a:r>
            <a:r>
              <a:rPr lang="ru-RU" sz="2000" dirty="0">
                <a:latin typeface="Times New Roman" panose="02020603050405020304" pitchFamily="18" charset="0"/>
                <a:cs typeface="Times New Roman" panose="02020603050405020304" pitchFamily="18" charset="0"/>
              </a:rPr>
              <a:t> дегенерация медиального мениска в </a:t>
            </a:r>
            <a:r>
              <a:rPr lang="ru-RU" sz="2000" dirty="0" err="1">
                <a:latin typeface="Times New Roman" panose="02020603050405020304" pitchFamily="18" charset="0"/>
                <a:cs typeface="Times New Roman" panose="02020603050405020304" pitchFamily="18" charset="0"/>
              </a:rPr>
              <a:t>паракапсулярной</a:t>
            </a:r>
            <a:r>
              <a:rPr lang="ru-RU" sz="2000" dirty="0">
                <a:latin typeface="Times New Roman" panose="02020603050405020304" pitchFamily="18" charset="0"/>
                <a:cs typeface="Times New Roman" panose="02020603050405020304" pitchFamily="18" charset="0"/>
              </a:rPr>
              <a:t> зоне - </a:t>
            </a:r>
            <a:r>
              <a:rPr lang="ru-RU" sz="2000" dirty="0" err="1">
                <a:latin typeface="Times New Roman" panose="02020603050405020304" pitchFamily="18" charset="0"/>
                <a:cs typeface="Times New Roman" panose="02020603050405020304" pitchFamily="18" charset="0"/>
              </a:rPr>
              <a:t>гиперэхогенное</a:t>
            </a:r>
            <a:r>
              <a:rPr lang="ru-RU" sz="2000" dirty="0">
                <a:latin typeface="Times New Roman" panose="02020603050405020304" pitchFamily="18" charset="0"/>
                <a:cs typeface="Times New Roman" panose="02020603050405020304" pitchFamily="18" charset="0"/>
              </a:rPr>
              <a:t> изменение в мениске с зоной разряжения, начальные признаки изменения структуры </a:t>
            </a:r>
            <a:r>
              <a:rPr lang="ru-RU" sz="2000" dirty="0" smtClean="0">
                <a:latin typeface="Times New Roman" panose="02020603050405020304" pitchFamily="18" charset="0"/>
                <a:cs typeface="Times New Roman" panose="02020603050405020304" pitchFamily="18" charset="0"/>
              </a:rPr>
              <a:t>мениска</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815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55127" y="4511203"/>
            <a:ext cx="4270375" cy="5567363"/>
          </a:xfrm>
        </p:spPr>
        <p:txBody>
          <a:bodyPr/>
          <a:lstStyle/>
          <a:p>
            <a:r>
              <a:rPr lang="ru-RU" dirty="0" smtClean="0">
                <a:solidFill>
                  <a:schemeClr val="tx1"/>
                </a:solidFill>
                <a:latin typeface="Times New Roman" panose="02020603050405020304" pitchFamily="18" charset="0"/>
                <a:cs typeface="Times New Roman" panose="02020603050405020304" pitchFamily="18" charset="0"/>
              </a:rPr>
              <a:t>б</a:t>
            </a:r>
            <a:r>
              <a:rPr lang="ru-RU" dirty="0">
                <a:solidFill>
                  <a:schemeClr val="tx1"/>
                </a:solidFill>
                <a:latin typeface="Times New Roman" panose="02020603050405020304" pitchFamily="18" charset="0"/>
                <a:cs typeface="Times New Roman" panose="02020603050405020304" pitchFamily="18" charset="0"/>
              </a:rPr>
              <a:t>) Кистозное перерождение II степени с наличием жидкостного образования в теле мениска и </a:t>
            </a:r>
            <a:r>
              <a:rPr lang="ru-RU" dirty="0" err="1">
                <a:solidFill>
                  <a:schemeClr val="tx1"/>
                </a:solidFill>
                <a:latin typeface="Times New Roman" panose="02020603050405020304" pitchFamily="18" charset="0"/>
                <a:cs typeface="Times New Roman" panose="02020603050405020304" pitchFamily="18" charset="0"/>
              </a:rPr>
              <a:t>паракапсуллярной</a:t>
            </a:r>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зоне</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5122" name="Picture 2" descr="I степень кистозного перерождения менис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265" y="1476827"/>
            <a:ext cx="4291735" cy="30343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Кистозное перерождение II степен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 y="2994015"/>
            <a:ext cx="4626553" cy="332509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с двумя скругленными противолежащими углами 5"/>
          <p:cNvSpPr/>
          <p:nvPr/>
        </p:nvSpPr>
        <p:spPr>
          <a:xfrm>
            <a:off x="1179714" y="164988"/>
            <a:ext cx="10033462" cy="1311839"/>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КИСТОЗНОЕ ПЕРЕРОЖДЕНИЕ МЕНИСКА</a:t>
            </a:r>
            <a:endParaRPr lang="ru-RU" sz="3600"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629890" y="1980970"/>
            <a:ext cx="4655127" cy="1015663"/>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а) I степень кистозного перерождения мениска - небольшое </a:t>
            </a:r>
            <a:r>
              <a:rPr lang="ru-RU" sz="2000" dirty="0" err="1">
                <a:latin typeface="Times New Roman" panose="02020603050405020304" pitchFamily="18" charset="0"/>
                <a:cs typeface="Times New Roman" panose="02020603050405020304" pitchFamily="18" charset="0"/>
              </a:rPr>
              <a:t>гипоэхогенное</a:t>
            </a:r>
            <a:r>
              <a:rPr lang="ru-RU" sz="2000" dirty="0">
                <a:latin typeface="Times New Roman" panose="02020603050405020304" pitchFamily="18" charset="0"/>
                <a:cs typeface="Times New Roman" panose="02020603050405020304" pitchFamily="18" charset="0"/>
              </a:rPr>
              <a:t> образование в ткани </a:t>
            </a:r>
            <a:r>
              <a:rPr lang="ru-RU" sz="2000" dirty="0" smtClean="0">
                <a:latin typeface="Times New Roman" panose="02020603050405020304" pitchFamily="18" charset="0"/>
                <a:cs typeface="Times New Roman" panose="02020603050405020304" pitchFamily="18" charset="0"/>
              </a:rPr>
              <a:t>мениска</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443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6782" y="2690381"/>
            <a:ext cx="3927763" cy="2441286"/>
          </a:xfrm>
        </p:spPr>
        <p:txBody>
          <a:bodyPr>
            <a:normAutofit/>
          </a:bodyPr>
          <a:lstStyle/>
          <a:p>
            <a:r>
              <a:rPr lang="ru-RU" sz="2400" dirty="0">
                <a:solidFill>
                  <a:schemeClr val="tx1"/>
                </a:solidFill>
                <a:latin typeface="Times New Roman" panose="02020603050405020304" pitchFamily="18" charset="0"/>
                <a:cs typeface="Times New Roman" panose="02020603050405020304" pitchFamily="18" charset="0"/>
              </a:rPr>
              <a:t>в) Кистозное перерождение II-III степени и полное повреждение латерального </a:t>
            </a:r>
            <a:r>
              <a:rPr lang="ru-RU" sz="2400" dirty="0" smtClean="0">
                <a:solidFill>
                  <a:schemeClr val="tx1"/>
                </a:solidFill>
                <a:latin typeface="Times New Roman" panose="02020603050405020304" pitchFamily="18" charset="0"/>
                <a:cs typeface="Times New Roman" panose="02020603050405020304" pitchFamily="18" charset="0"/>
              </a:rPr>
              <a:t>мениска</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6146" name="Picture 2" descr="Кистозное перерождение II-III степе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15" y="1662316"/>
            <a:ext cx="5621770" cy="449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6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6982" y="1731818"/>
            <a:ext cx="12095018" cy="4627418"/>
          </a:xfrm>
        </p:spPr>
        <p:txBody>
          <a:bodyPr>
            <a:normAutofit fontScale="92500"/>
          </a:bodyPr>
          <a:lstStyle/>
          <a:p>
            <a:pPr marL="0" indent="0">
              <a:buNone/>
            </a:pPr>
            <a:r>
              <a:rPr lang="ru-RU" sz="2400" dirty="0" smtClean="0">
                <a:solidFill>
                  <a:schemeClr val="tx1"/>
                </a:solidFill>
                <a:latin typeface="Times New Roman" panose="02020603050405020304" pitchFamily="18" charset="0"/>
                <a:cs typeface="Times New Roman" panose="02020603050405020304" pitchFamily="18" charset="0"/>
              </a:rPr>
              <a:t>	При </a:t>
            </a:r>
            <a:r>
              <a:rPr lang="ru-RU" sz="2400" dirty="0">
                <a:solidFill>
                  <a:schemeClr val="tx1"/>
                </a:solidFill>
                <a:latin typeface="Times New Roman" panose="02020603050405020304" pitchFamily="18" charset="0"/>
                <a:cs typeface="Times New Roman" panose="02020603050405020304" pitchFamily="18" charset="0"/>
              </a:rPr>
              <a:t>II степени кистозные изменения распространяются на ткань мениска и </a:t>
            </a:r>
            <a:r>
              <a:rPr lang="ru-RU" sz="2400" dirty="0" err="1">
                <a:solidFill>
                  <a:schemeClr val="tx1"/>
                </a:solidFill>
                <a:latin typeface="Times New Roman" panose="02020603050405020304" pitchFamily="18" charset="0"/>
                <a:cs typeface="Times New Roman" panose="02020603050405020304" pitchFamily="18" charset="0"/>
              </a:rPr>
              <a:t>прикапсулярную</a:t>
            </a:r>
            <a:r>
              <a:rPr lang="ru-RU" sz="2400" dirty="0">
                <a:solidFill>
                  <a:schemeClr val="tx1"/>
                </a:solidFill>
                <a:latin typeface="Times New Roman" panose="02020603050405020304" pitchFamily="18" charset="0"/>
                <a:cs typeface="Times New Roman" panose="02020603050405020304" pitchFamily="18" charset="0"/>
              </a:rPr>
              <a:t> зону. Клинически, кроме указанных симптомов, в </a:t>
            </a:r>
            <a:r>
              <a:rPr lang="ru-RU" sz="2400" dirty="0" err="1">
                <a:solidFill>
                  <a:schemeClr val="tx1"/>
                </a:solidFill>
                <a:latin typeface="Times New Roman" panose="02020603050405020304" pitchFamily="18" charset="0"/>
                <a:cs typeface="Times New Roman" panose="02020603050405020304" pitchFamily="18" charset="0"/>
              </a:rPr>
              <a:t>переднесреднем</a:t>
            </a:r>
            <a:r>
              <a:rPr lang="ru-RU" sz="2400" dirty="0">
                <a:solidFill>
                  <a:schemeClr val="tx1"/>
                </a:solidFill>
                <a:latin typeface="Times New Roman" panose="02020603050405020304" pitchFamily="18" charset="0"/>
                <a:cs typeface="Times New Roman" panose="02020603050405020304" pitchFamily="18" charset="0"/>
              </a:rPr>
              <a:t> отделе наружной суставной щели выявляется небольшое безболезненное выпячивание, которое при разгибании коленного сустава уменьшается или исчезает (вследствие движения мениска в глубь сустава</a:t>
            </a:r>
            <a:r>
              <a:rPr lang="ru-RU" sz="24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При </a:t>
            </a:r>
            <a:r>
              <a:rPr lang="ru-RU" sz="2400" dirty="0">
                <a:solidFill>
                  <a:schemeClr val="tx1"/>
                </a:solidFill>
                <a:latin typeface="Times New Roman" panose="02020603050405020304" pitchFamily="18" charset="0"/>
                <a:cs typeface="Times New Roman" panose="02020603050405020304" pitchFamily="18" charset="0"/>
              </a:rPr>
              <a:t>III степени киста захватывает </a:t>
            </a:r>
            <a:r>
              <a:rPr lang="ru-RU" sz="2400" dirty="0" err="1">
                <a:solidFill>
                  <a:schemeClr val="tx1"/>
                </a:solidFill>
                <a:latin typeface="Times New Roman" panose="02020603050405020304" pitchFamily="18" charset="0"/>
                <a:cs typeface="Times New Roman" panose="02020603050405020304" pitchFamily="18" charset="0"/>
              </a:rPr>
              <a:t>параменисковую</a:t>
            </a:r>
            <a:r>
              <a:rPr lang="ru-RU" sz="2400" dirty="0">
                <a:solidFill>
                  <a:schemeClr val="tx1"/>
                </a:solidFill>
                <a:latin typeface="Times New Roman" panose="02020603050405020304" pitchFamily="18" charset="0"/>
                <a:cs typeface="Times New Roman" panose="02020603050405020304" pitchFamily="18" charset="0"/>
              </a:rPr>
              <a:t> ткань; происходит слизистое перерождение с образованием кистозных полостей не только в ткани мениска, но и в окружающих капсуле и связках. Опухолевидное образование достигает значительных размеров и не исчезает при разгибании сустава. Диагностика II и III степеней не представляет </a:t>
            </a:r>
            <a:r>
              <a:rPr lang="ru-RU" sz="2400" dirty="0" smtClean="0">
                <a:solidFill>
                  <a:schemeClr val="tx1"/>
                </a:solidFill>
                <a:latin typeface="Times New Roman" panose="02020603050405020304" pitchFamily="18" charset="0"/>
                <a:cs typeface="Times New Roman" panose="02020603050405020304" pitchFamily="18" charset="0"/>
              </a:rPr>
              <a:t>трудностей.</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Ультразвуковое </a:t>
            </a:r>
            <a:r>
              <a:rPr lang="ru-RU" sz="2400" dirty="0">
                <a:solidFill>
                  <a:schemeClr val="tx1"/>
                </a:solidFill>
                <a:latin typeface="Times New Roman" panose="02020603050405020304" pitchFamily="18" charset="0"/>
                <a:cs typeface="Times New Roman" panose="02020603050405020304" pitchFamily="18" charset="0"/>
              </a:rPr>
              <a:t>исследование играет большую роль в диагностике послеоперационных осложнений мягких тканей в области </a:t>
            </a:r>
            <a:r>
              <a:rPr lang="ru-RU" sz="2400" dirty="0" err="1">
                <a:solidFill>
                  <a:schemeClr val="tx1"/>
                </a:solidFill>
                <a:latin typeface="Times New Roman" panose="02020603050405020304" pitchFamily="18" charset="0"/>
                <a:cs typeface="Times New Roman" panose="02020603050405020304" pitchFamily="18" charset="0"/>
              </a:rPr>
              <a:t>эндопротеза</a:t>
            </a:r>
            <a:r>
              <a:rPr lang="ru-RU" sz="2400" dirty="0">
                <a:solidFill>
                  <a:schemeClr val="tx1"/>
                </a:solidFill>
                <a:latin typeface="Times New Roman" panose="02020603050405020304" pitchFamily="18" charset="0"/>
                <a:cs typeface="Times New Roman" panose="02020603050405020304" pitchFamily="18" charset="0"/>
              </a:rPr>
              <a:t> коленного сустава и воспалительных явлений в месте перелома. Своевременная правильная диагностика и оперативное лечение позволяют предупредить развитие дегенеративно-дистрофических изменений в коленном суставе.</a:t>
            </a:r>
          </a:p>
          <a:p>
            <a:endParaRPr lang="ru-RU" dirty="0"/>
          </a:p>
        </p:txBody>
      </p:sp>
    </p:spTree>
    <p:extLst>
      <p:ext uri="{BB962C8B-B14F-4D97-AF65-F5344CB8AC3E}">
        <p14:creationId xmlns:p14="http://schemas.microsoft.com/office/powerpoint/2010/main" val="1555034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6308" y="180109"/>
            <a:ext cx="11561619" cy="6289963"/>
          </a:xfrm>
        </p:spPr>
        <p:txBody>
          <a:bodyPr>
            <a:normAutofit fontScale="92500" lnSpcReduction="20000"/>
          </a:bodyPr>
          <a:lstStyle/>
          <a:p>
            <a:r>
              <a:rPr lang="ru-RU" b="1" dirty="0">
                <a:solidFill>
                  <a:schemeClr val="tx1"/>
                </a:solidFill>
                <a:latin typeface="Times New Roman" panose="02020603050405020304" pitchFamily="18" charset="0"/>
                <a:cs typeface="Times New Roman" panose="02020603050405020304" pitchFamily="18" charset="0"/>
              </a:rPr>
              <a:t>Протокол УЗИ коленного сустава (ЦИТО им. </a:t>
            </a:r>
            <a:r>
              <a:rPr lang="ru-RU" b="1" dirty="0" err="1">
                <a:solidFill>
                  <a:schemeClr val="tx1"/>
                </a:solidFill>
                <a:latin typeface="Times New Roman" panose="02020603050405020304" pitchFamily="18" charset="0"/>
                <a:cs typeface="Times New Roman" panose="02020603050405020304" pitchFamily="18" charset="0"/>
              </a:rPr>
              <a:t>Н.Н.Приорова</a:t>
            </a:r>
            <a:r>
              <a:rPr lang="ru-RU" b="1" dirty="0">
                <a:solidFill>
                  <a:schemeClr val="tx1"/>
                </a:solidFill>
                <a:latin typeface="Times New Roman" panose="02020603050405020304" pitchFamily="18" charset="0"/>
                <a:cs typeface="Times New Roman" panose="02020603050405020304" pitchFamily="18" charset="0"/>
              </a:rPr>
              <a:t>)</a:t>
            </a:r>
          </a:p>
          <a:p>
            <a:r>
              <a:rPr lang="ru-RU" dirty="0">
                <a:solidFill>
                  <a:schemeClr val="tx1"/>
                </a:solidFill>
                <a:latin typeface="Times New Roman" panose="02020603050405020304" pitchFamily="18" charset="0"/>
                <a:cs typeface="Times New Roman" panose="02020603050405020304" pitchFamily="18" charset="0"/>
              </a:rPr>
              <a:t>Контуры сустава ровные, неровные.</a:t>
            </a:r>
          </a:p>
          <a:p>
            <a:r>
              <a:rPr lang="ru-RU" dirty="0">
                <a:solidFill>
                  <a:schemeClr val="tx1"/>
                </a:solidFill>
                <a:latin typeface="Times New Roman" panose="02020603050405020304" pitchFamily="18" charset="0"/>
                <a:cs typeface="Times New Roman" panose="02020603050405020304" pitchFamily="18" charset="0"/>
              </a:rPr>
              <a:t>Кортикальный слой: в норме, истончен, утолщен, неравномерной толщины, однороден.</a:t>
            </a:r>
          </a:p>
          <a:p>
            <a:r>
              <a:rPr lang="ru-RU" dirty="0">
                <a:solidFill>
                  <a:schemeClr val="tx1"/>
                </a:solidFill>
                <a:latin typeface="Times New Roman" panose="02020603050405020304" pitchFamily="18" charset="0"/>
                <a:cs typeface="Times New Roman" panose="02020603050405020304" pitchFamily="18" charset="0"/>
              </a:rPr>
              <a:t>Гиалиновый хрящ.</a:t>
            </a:r>
          </a:p>
          <a:p>
            <a:r>
              <a:rPr lang="ru-RU" dirty="0">
                <a:solidFill>
                  <a:schemeClr val="tx1"/>
                </a:solidFill>
                <a:latin typeface="Times New Roman" panose="02020603050405020304" pitchFamily="18" charset="0"/>
                <a:cs typeface="Times New Roman" panose="02020603050405020304" pitchFamily="18" charset="0"/>
              </a:rPr>
              <a:t>Верхний заворот - расширен, не расширен.</a:t>
            </a:r>
          </a:p>
          <a:p>
            <a:r>
              <a:rPr lang="ru-RU" dirty="0">
                <a:solidFill>
                  <a:schemeClr val="tx1"/>
                </a:solidFill>
                <a:latin typeface="Times New Roman" panose="02020603050405020304" pitchFamily="18" charset="0"/>
                <a:cs typeface="Times New Roman" panose="02020603050405020304" pitchFamily="18" charset="0"/>
              </a:rPr>
              <a:t>Внутрисуставная жидкость: однородная, неоднородная, с нитями, хлопьями, включениями. Наличие </a:t>
            </a:r>
            <a:r>
              <a:rPr lang="ru-RU" dirty="0" err="1">
                <a:solidFill>
                  <a:schemeClr val="tx1"/>
                </a:solidFill>
                <a:latin typeface="Times New Roman" panose="02020603050405020304" pitchFamily="18" charset="0"/>
                <a:cs typeface="Times New Roman" panose="02020603050405020304" pitchFamily="18" charset="0"/>
              </a:rPr>
              <a:t>васкуляризации</a:t>
            </a:r>
            <a:r>
              <a:rPr lang="ru-RU" dirty="0">
                <a:solidFill>
                  <a:schemeClr val="tx1"/>
                </a:solidFill>
                <a:latin typeface="Times New Roman" panose="02020603050405020304" pitchFamily="18" charset="0"/>
                <a:cs typeface="Times New Roman" panose="02020603050405020304" pitchFamily="18" charset="0"/>
              </a:rPr>
              <a:t>.</a:t>
            </a:r>
          </a:p>
          <a:p>
            <a:r>
              <a:rPr lang="ru-RU" dirty="0">
                <a:solidFill>
                  <a:schemeClr val="tx1"/>
                </a:solidFill>
                <a:latin typeface="Times New Roman" panose="02020603050405020304" pitchFamily="18" charset="0"/>
                <a:cs typeface="Times New Roman" panose="02020603050405020304" pitchFamily="18" charset="0"/>
              </a:rPr>
              <a:t>Количество внутрисуставной жидкости: незначительное, умеренное, выраженное.</a:t>
            </a:r>
          </a:p>
          <a:p>
            <a:r>
              <a:rPr lang="ru-RU" dirty="0" smtClean="0">
                <a:solidFill>
                  <a:schemeClr val="tx1"/>
                </a:solidFill>
                <a:latin typeface="Times New Roman" panose="02020603050405020304" pitchFamily="18" charset="0"/>
                <a:cs typeface="Times New Roman" panose="02020603050405020304" pitchFamily="18" charset="0"/>
              </a:rPr>
              <a:t>Суставная щель: сужена, не изменена, не расширена.</a:t>
            </a:r>
          </a:p>
          <a:p>
            <a:r>
              <a:rPr lang="ru-RU" dirty="0" smtClean="0">
                <a:solidFill>
                  <a:schemeClr val="tx1"/>
                </a:solidFill>
                <a:latin typeface="Times New Roman" panose="02020603050405020304" pitchFamily="18" charset="0"/>
                <a:cs typeface="Times New Roman" panose="02020603050405020304" pitchFamily="18" charset="0"/>
              </a:rPr>
              <a:t>Капсула: не утолщена, утолщена равномерно.</a:t>
            </a:r>
          </a:p>
          <a:p>
            <a:r>
              <a:rPr lang="ru-RU" dirty="0" smtClean="0">
                <a:solidFill>
                  <a:schemeClr val="tx1"/>
                </a:solidFill>
                <a:latin typeface="Times New Roman" panose="02020603050405020304" pitchFamily="18" charset="0"/>
                <a:cs typeface="Times New Roman" panose="02020603050405020304" pitchFamily="18" charset="0"/>
              </a:rPr>
              <a:t>Свободные тела (есть, нет).</a:t>
            </a:r>
          </a:p>
          <a:p>
            <a:r>
              <a:rPr lang="ru-RU" dirty="0" smtClean="0">
                <a:solidFill>
                  <a:schemeClr val="tx1"/>
                </a:solidFill>
                <a:latin typeface="Times New Roman" panose="02020603050405020304" pitchFamily="18" charset="0"/>
                <a:cs typeface="Times New Roman" panose="02020603050405020304" pitchFamily="18" charset="0"/>
              </a:rPr>
              <a:t>Состояние менисков.</a:t>
            </a:r>
          </a:p>
          <a:p>
            <a:r>
              <a:rPr lang="ru-RU" dirty="0" smtClean="0">
                <a:solidFill>
                  <a:schemeClr val="tx1"/>
                </a:solidFill>
                <a:latin typeface="Times New Roman" panose="02020603050405020304" pitchFamily="18" charset="0"/>
                <a:cs typeface="Times New Roman" panose="02020603050405020304" pitchFamily="18" charset="0"/>
              </a:rPr>
              <a:t>Медиальный - передний рог - контур, </a:t>
            </a:r>
            <a:r>
              <a:rPr lang="ru-RU" dirty="0" err="1" smtClean="0">
                <a:solidFill>
                  <a:schemeClr val="tx1"/>
                </a:solidFill>
                <a:latin typeface="Times New Roman" panose="02020603050405020304" pitchFamily="18" charset="0"/>
                <a:cs typeface="Times New Roman" panose="02020603050405020304" pitchFamily="18" charset="0"/>
              </a:rPr>
              <a:t>эхогенность</a:t>
            </a:r>
            <a:r>
              <a:rPr lang="ru-RU" dirty="0" smtClean="0">
                <a:solidFill>
                  <a:schemeClr val="tx1"/>
                </a:solidFill>
                <a:latin typeface="Times New Roman" panose="02020603050405020304" pitchFamily="18" charset="0"/>
                <a:cs typeface="Times New Roman" panose="02020603050405020304" pitchFamily="18" charset="0"/>
              </a:rPr>
              <a:t> однородная или неоднородная.</a:t>
            </a:r>
          </a:p>
          <a:p>
            <a:r>
              <a:rPr lang="ru-RU" dirty="0" smtClean="0">
                <a:solidFill>
                  <a:schemeClr val="tx1"/>
                </a:solidFill>
                <a:latin typeface="Times New Roman" panose="02020603050405020304" pitchFamily="18" charset="0"/>
                <a:cs typeface="Times New Roman" panose="02020603050405020304" pitchFamily="18" charset="0"/>
              </a:rPr>
              <a:t>Задний рог - контур, </a:t>
            </a:r>
            <a:r>
              <a:rPr lang="ru-RU" dirty="0" err="1" smtClean="0">
                <a:solidFill>
                  <a:schemeClr val="tx1"/>
                </a:solidFill>
                <a:latin typeface="Times New Roman" panose="02020603050405020304" pitchFamily="18" charset="0"/>
                <a:cs typeface="Times New Roman" panose="02020603050405020304" pitchFamily="18" charset="0"/>
              </a:rPr>
              <a:t>эхогенность</a:t>
            </a:r>
            <a:r>
              <a:rPr lang="ru-RU" dirty="0" smtClean="0">
                <a:solidFill>
                  <a:schemeClr val="tx1"/>
                </a:solidFill>
                <a:latin typeface="Times New Roman" panose="02020603050405020304" pitchFamily="18" charset="0"/>
                <a:cs typeface="Times New Roman" panose="02020603050405020304" pitchFamily="18" charset="0"/>
              </a:rPr>
              <a:t> однородная или неоднородная.</a:t>
            </a:r>
          </a:p>
          <a:p>
            <a:r>
              <a:rPr lang="ru-RU" dirty="0" smtClean="0">
                <a:solidFill>
                  <a:schemeClr val="tx1"/>
                </a:solidFill>
                <a:latin typeface="Times New Roman" panose="02020603050405020304" pitchFamily="18" charset="0"/>
                <a:cs typeface="Times New Roman" panose="02020603050405020304" pitchFamily="18" charset="0"/>
              </a:rPr>
              <a:t>Латеральный - передний рог контур и т.д.</a:t>
            </a:r>
          </a:p>
          <a:p>
            <a:r>
              <a:rPr lang="ru-RU" dirty="0" smtClean="0">
                <a:solidFill>
                  <a:schemeClr val="tx1"/>
                </a:solidFill>
                <a:latin typeface="Times New Roman" panose="02020603050405020304" pitchFamily="18" charset="0"/>
                <a:cs typeface="Times New Roman" panose="02020603050405020304" pitchFamily="18" charset="0"/>
              </a:rPr>
              <a:t>Задний рог - контур и т.д.</a:t>
            </a:r>
          </a:p>
          <a:p>
            <a:endParaRPr lang="ru-RU" dirty="0"/>
          </a:p>
        </p:txBody>
      </p:sp>
    </p:spTree>
    <p:extLst>
      <p:ext uri="{BB962C8B-B14F-4D97-AF65-F5344CB8AC3E}">
        <p14:creationId xmlns:p14="http://schemas.microsoft.com/office/powerpoint/2010/main" val="1863656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598" y="1052946"/>
            <a:ext cx="11824855" cy="5264726"/>
          </a:xfrm>
        </p:spPr>
        <p:txBody>
          <a:bodyPr>
            <a:normAutofit/>
          </a:bodyPr>
          <a:lstStyle/>
          <a:p>
            <a:r>
              <a:rPr lang="ru-RU" sz="2400" dirty="0">
                <a:solidFill>
                  <a:schemeClr val="tx1"/>
                </a:solidFill>
                <a:latin typeface="Times New Roman" panose="02020603050405020304" pitchFamily="18" charset="0"/>
                <a:cs typeface="Times New Roman" panose="02020603050405020304" pitchFamily="18" charset="0"/>
              </a:rPr>
              <a:t>МРТ – высокоточное </a:t>
            </a:r>
            <a:r>
              <a:rPr lang="ru-RU" sz="2400" dirty="0" err="1">
                <a:solidFill>
                  <a:schemeClr val="tx1"/>
                </a:solidFill>
                <a:latin typeface="Times New Roman" panose="02020603050405020304" pitchFamily="18" charset="0"/>
                <a:cs typeface="Times New Roman" panose="02020603050405020304" pitchFamily="18" charset="0"/>
              </a:rPr>
              <a:t>неинвазивное</a:t>
            </a:r>
            <a:r>
              <a:rPr lang="ru-RU" sz="2400" dirty="0">
                <a:solidFill>
                  <a:schemeClr val="tx1"/>
                </a:solidFill>
                <a:latin typeface="Times New Roman" panose="02020603050405020304" pitchFamily="18" charset="0"/>
                <a:cs typeface="Times New Roman" panose="02020603050405020304" pitchFamily="18" charset="0"/>
              </a:rPr>
              <a:t> исследование, основанное на явлении магнитного резонанса.</a:t>
            </a:r>
          </a:p>
          <a:p>
            <a:r>
              <a:rPr lang="ru-RU" sz="2400" dirty="0">
                <a:solidFill>
                  <a:schemeClr val="tx1"/>
                </a:solidFill>
                <a:latin typeface="Times New Roman" panose="02020603050405020304" pitchFamily="18" charset="0"/>
                <a:cs typeface="Times New Roman" panose="02020603050405020304" pitchFamily="18" charset="0"/>
              </a:rPr>
              <a:t>Его суть состоит в том, что ядра химических элементов в любых тканях организма можно представить как быстро вращающиеся вокруг своей оси магниты. Если эти ядра поместить во внешнее магнитное поле, то их оси вращения смещаются, поглощая при этом часть энергии радиоволны (эффект резонанса). После прекращения действия внешнего поля ядра атомов принимают исходное положение (</a:t>
            </a:r>
            <a:r>
              <a:rPr lang="ru-RU" sz="2400" dirty="0" err="1">
                <a:solidFill>
                  <a:schemeClr val="tx1"/>
                </a:solidFill>
                <a:latin typeface="Times New Roman" panose="02020603050405020304" pitchFamily="18" charset="0"/>
                <a:cs typeface="Times New Roman" panose="02020603050405020304" pitchFamily="18" charset="0"/>
              </a:rPr>
              <a:t>релаксируют</a:t>
            </a:r>
            <a:r>
              <a:rPr lang="ru-RU" sz="2400" dirty="0">
                <a:solidFill>
                  <a:schemeClr val="tx1"/>
                </a:solidFill>
                <a:latin typeface="Times New Roman" panose="02020603050405020304" pitchFamily="18" charset="0"/>
                <a:cs typeface="Times New Roman" panose="02020603050405020304" pitchFamily="18" charset="0"/>
              </a:rPr>
              <a:t>). Накопленная при этом энергия высвобождается в виде электромагнитных колебаний, которые можно зафиксировать специальной аппаратурой.</a:t>
            </a:r>
          </a:p>
          <a:p>
            <a:r>
              <a:rPr lang="ru-RU" sz="2400" dirty="0">
                <a:solidFill>
                  <a:schemeClr val="tx1"/>
                </a:solidFill>
                <a:latin typeface="Times New Roman" panose="02020603050405020304" pitchFamily="18" charset="0"/>
                <a:cs typeface="Times New Roman" panose="02020603050405020304" pitchFamily="18" charset="0"/>
              </a:rPr>
              <a:t>В медицинских томографах регистрируют резонанс протонов водорода, входящих в состав молекулы воды. В силу того, что этот метод очень чувствителен даже к незначительным изменениям концентрации водорода, он дает возможность не только визуализировать ткани, но и отличать их нормальное строение от патологии.</a:t>
            </a:r>
          </a:p>
          <a:p>
            <a:endParaRPr lang="ru-RU" dirty="0"/>
          </a:p>
        </p:txBody>
      </p:sp>
    </p:spTree>
    <p:extLst>
      <p:ext uri="{BB962C8B-B14F-4D97-AF65-F5344CB8AC3E}">
        <p14:creationId xmlns:p14="http://schemas.microsoft.com/office/powerpoint/2010/main" val="3787164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301625"/>
            <a:ext cx="12192000" cy="867930"/>
          </a:xfrm>
        </p:spPr>
        <p:txBody>
          <a:bodyPr>
            <a:normAutofit fontScale="90000"/>
          </a:bodyPr>
          <a:lstStyle/>
          <a:p>
            <a:r>
              <a:rPr lang="ru-RU" dirty="0"/>
              <a:t>Признаки дегенерации менисков коленного </a:t>
            </a:r>
            <a:r>
              <a:rPr lang="ru-RU" dirty="0" smtClean="0"/>
              <a:t>сустава</a:t>
            </a:r>
            <a:r>
              <a:rPr lang="ru-RU" dirty="0"/>
              <a:t/>
            </a:r>
            <a:br>
              <a:rPr lang="ru-RU" dirty="0"/>
            </a:br>
            <a:endParaRPr lang="ru-RU" dirty="0"/>
          </a:p>
        </p:txBody>
      </p:sp>
      <p:sp>
        <p:nvSpPr>
          <p:cNvPr id="3" name="Объект 2"/>
          <p:cNvSpPr>
            <a:spLocks noGrp="1"/>
          </p:cNvSpPr>
          <p:nvPr>
            <p:ph idx="1"/>
          </p:nvPr>
        </p:nvSpPr>
        <p:spPr>
          <a:xfrm>
            <a:off x="389659" y="1357746"/>
            <a:ext cx="4953000" cy="2404917"/>
          </a:xfrm>
        </p:spPr>
        <p:txBody>
          <a:bodyPr>
            <a:noAutofit/>
          </a:bodyPr>
          <a:lstStyle/>
          <a:p>
            <a:r>
              <a:rPr lang="ru-RU" dirty="0">
                <a:solidFill>
                  <a:schemeClr val="tx1"/>
                </a:solidFill>
                <a:latin typeface="Times New Roman" panose="02020603050405020304" pitchFamily="18" charset="0"/>
                <a:cs typeface="Times New Roman" panose="02020603050405020304" pitchFamily="18" charset="0"/>
              </a:rPr>
              <a:t>• Внутренний разрыв нормальной архитектуры мениска ± </a:t>
            </a:r>
            <a:r>
              <a:rPr lang="ru-RU" dirty="0" err="1">
                <a:solidFill>
                  <a:schemeClr val="tx1"/>
                </a:solidFill>
                <a:latin typeface="Times New Roman" panose="02020603050405020304" pitchFamily="18" charset="0"/>
                <a:cs typeface="Times New Roman" panose="02020603050405020304" pitchFamily="18" charset="0"/>
              </a:rPr>
              <a:t>муцинозная</a:t>
            </a:r>
            <a:r>
              <a:rPr lang="ru-RU" dirty="0">
                <a:solidFill>
                  <a:schemeClr val="tx1"/>
                </a:solidFill>
                <a:latin typeface="Times New Roman" panose="02020603050405020304" pitchFamily="18" charset="0"/>
                <a:cs typeface="Times New Roman" panose="02020603050405020304" pitchFamily="18" charset="0"/>
              </a:rPr>
              <a:t> дегенерация с отсутствием распространения на суставную поверхность = дегенерация </a:t>
            </a:r>
            <a:endParaRPr lang="ru-RU" dirty="0" smtClean="0">
              <a:solidFill>
                <a:schemeClr val="tx1"/>
              </a:solidFill>
              <a:latin typeface="Times New Roman" panose="02020603050405020304" pitchFamily="18" charset="0"/>
              <a:cs typeface="Times New Roman" panose="02020603050405020304" pitchFamily="18" charset="0"/>
            </a:endParaRPr>
          </a:p>
          <a:p>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Неровность свободного края мениска с отсутствием линейного разрыва; или аморфный </a:t>
            </a:r>
            <a:r>
              <a:rPr lang="ru-RU" dirty="0" err="1">
                <a:solidFill>
                  <a:schemeClr val="tx1"/>
                </a:solidFill>
                <a:latin typeface="Times New Roman" panose="02020603050405020304" pitchFamily="18" charset="0"/>
                <a:cs typeface="Times New Roman" panose="02020603050405020304" pitchFamily="18" charset="0"/>
              </a:rPr>
              <a:t>гиперинтенсинвый</a:t>
            </a:r>
            <a:r>
              <a:rPr lang="ru-RU" dirty="0">
                <a:solidFill>
                  <a:schemeClr val="tx1"/>
                </a:solidFill>
                <a:latin typeface="Times New Roman" panose="02020603050405020304" pitchFamily="18" charset="0"/>
                <a:cs typeface="Times New Roman" panose="02020603050405020304" pitchFamily="18" charset="0"/>
              </a:rPr>
              <a:t> сигнал от свободного края = </a:t>
            </a:r>
            <a:r>
              <a:rPr lang="ru-RU" dirty="0" smtClean="0">
                <a:solidFill>
                  <a:schemeClr val="tx1"/>
                </a:solidFill>
                <a:latin typeface="Times New Roman" panose="02020603050405020304" pitchFamily="18" charset="0"/>
                <a:cs typeface="Times New Roman" panose="02020603050405020304" pitchFamily="18" charset="0"/>
              </a:rPr>
              <a:t>изнашивание</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7170" name="Picture 2" descr="Признаки дегенерации менисков коленного суста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696" y="559955"/>
            <a:ext cx="7048500" cy="33909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95696" y="4184072"/>
            <a:ext cx="11996304" cy="2246769"/>
          </a:xfrm>
          <a:prstGeom prst="rect">
            <a:avLst/>
          </a:prstGeom>
        </p:spPr>
        <p:txBody>
          <a:bodyPr wrap="square">
            <a:spAutoFit/>
          </a:bodyPr>
          <a:lstStyle/>
          <a:p>
            <a:r>
              <a:rPr lang="ru-RU" sz="2000" dirty="0">
                <a:solidFill>
                  <a:srgbClr val="000000"/>
                </a:solidFill>
                <a:latin typeface="Times New Roman" panose="02020603050405020304" pitchFamily="18" charset="0"/>
                <a:cs typeface="Times New Roman" panose="02020603050405020304" pitchFamily="18" charset="0"/>
              </a:rPr>
              <a:t>(Слева) На рисунке сагиттального среза показана центральная </a:t>
            </a:r>
            <a:r>
              <a:rPr lang="ru-RU" sz="2000" dirty="0" err="1">
                <a:solidFill>
                  <a:srgbClr val="000000"/>
                </a:solidFill>
                <a:latin typeface="Times New Roman" panose="02020603050405020304" pitchFamily="18" charset="0"/>
                <a:cs typeface="Times New Roman" panose="02020603050405020304" pitchFamily="18" charset="0"/>
              </a:rPr>
              <a:t>муцинозная</a:t>
            </a:r>
            <a:r>
              <a:rPr lang="ru-RU" sz="2000" dirty="0">
                <a:solidFill>
                  <a:srgbClr val="000000"/>
                </a:solidFill>
                <a:latin typeface="Times New Roman" panose="02020603050405020304" pitchFamily="18" charset="0"/>
                <a:cs typeface="Times New Roman" panose="02020603050405020304" pitchFamily="18" charset="0"/>
              </a:rPr>
              <a:t> дегенерация мениска вследствие нарушения образования коллагена и утраты целостности волокон. Линейный разрыв не отмечается. (Справа) MPT PDBИ, режим подавления сигнала от жира, сагиттальный срез: у мужчины 74 лет определяется диффузный неясный </a:t>
            </a:r>
            <a:r>
              <a:rPr lang="ru-RU" sz="2000" dirty="0" err="1">
                <a:solidFill>
                  <a:srgbClr val="000000"/>
                </a:solidFill>
                <a:latin typeface="Times New Roman" panose="02020603050405020304" pitchFamily="18" charset="0"/>
                <a:cs typeface="Times New Roman" panose="02020603050405020304" pitchFamily="18" charset="0"/>
              </a:rPr>
              <a:t>гиперинтенсивный</a:t>
            </a:r>
            <a:r>
              <a:rPr lang="ru-RU" sz="2000" dirty="0">
                <a:solidFill>
                  <a:srgbClr val="000000"/>
                </a:solidFill>
                <a:latin typeface="Times New Roman" panose="02020603050405020304" pitchFamily="18" charset="0"/>
                <a:cs typeface="Times New Roman" panose="02020603050405020304" pitchFamily="18" charset="0"/>
              </a:rPr>
              <a:t> сигнал по всему заднему рогу медиального мениска. Тщательное изучение сагиттальных и коронарных изображений, включая короткие ТЕ последовательности (Т1ВИ или PDBИ) необходимо для исключения разрыва, распространяющегося на суставную поверхность мениска</a:t>
            </a:r>
            <a:r>
              <a:rPr lang="ru-RU" sz="2000" dirty="0" smtClean="0">
                <a:solidFill>
                  <a:srgbClr val="000000"/>
                </a:solidFill>
                <a:latin typeface="Times New Roman" panose="02020603050405020304" pitchFamily="18" charset="0"/>
                <a:cs typeface="Times New Roman" panose="02020603050405020304" pitchFamily="18" charset="0"/>
              </a:rPr>
              <a:t>. </a:t>
            </a:r>
            <a:endParaRPr lang="ru-RU"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020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0110" y="3990109"/>
            <a:ext cx="12011890" cy="2588633"/>
          </a:xfrm>
        </p:spPr>
        <p:txBody>
          <a:bodyPr>
            <a:normAutofit/>
          </a:bodyPr>
          <a:lstStyle/>
          <a:p>
            <a:r>
              <a:rPr lang="ru-RU" sz="2400" dirty="0">
                <a:solidFill>
                  <a:schemeClr val="tx1"/>
                </a:solidFill>
                <a:latin typeface="Times New Roman" panose="02020603050405020304" pitchFamily="18" charset="0"/>
                <a:cs typeface="Times New Roman" panose="02020603050405020304" pitchFamily="18" charset="0"/>
              </a:rPr>
              <a:t>(Слева) На рисунке коронарного среза показано изнашивание свободного края мениска, характерное для </a:t>
            </a:r>
            <a:r>
              <a:rPr lang="ru-RU" sz="2400" dirty="0" err="1">
                <a:solidFill>
                  <a:schemeClr val="tx1"/>
                </a:solidFill>
                <a:latin typeface="Times New Roman" panose="02020603050405020304" pitchFamily="18" charset="0"/>
                <a:cs typeface="Times New Roman" panose="02020603050405020304" pitchFamily="18" charset="0"/>
              </a:rPr>
              <a:t>разволокнения</a:t>
            </a:r>
            <a:r>
              <a:rPr lang="ru-RU" sz="2400" dirty="0">
                <a:solidFill>
                  <a:schemeClr val="tx1"/>
                </a:solidFill>
                <a:latin typeface="Times New Roman" panose="02020603050405020304" pitchFamily="18" charset="0"/>
                <a:cs typeface="Times New Roman" panose="02020603050405020304" pitchFamily="18" charset="0"/>
              </a:rPr>
              <a:t>, и неровности нормальной, гладкой и суженной поверхности. Это зачастую отмечается при остеоартрите и может быть признаком отдельною горизонтального или радиального разрыва. (Справа) MPT PDBИ, сагиттальный срез: определяется неровность/нечеткость свободного края заднего рога латеральною мениска. При </a:t>
            </a:r>
            <a:r>
              <a:rPr lang="ru-RU" sz="2400" dirty="0" err="1">
                <a:solidFill>
                  <a:schemeClr val="tx1"/>
                </a:solidFill>
                <a:latin typeface="Times New Roman" panose="02020603050405020304" pitchFamily="18" charset="0"/>
                <a:cs typeface="Times New Roman" panose="02020603050405020304" pitchFamily="18" charset="0"/>
              </a:rPr>
              <a:t>артроскопии</a:t>
            </a:r>
            <a:r>
              <a:rPr lang="ru-RU" sz="2400" dirty="0">
                <a:solidFill>
                  <a:schemeClr val="tx1"/>
                </a:solidFill>
                <a:latin typeface="Times New Roman" panose="02020603050405020304" pitchFamily="18" charset="0"/>
                <a:cs typeface="Times New Roman" panose="02020603050405020304" pitchFamily="18" charset="0"/>
              </a:rPr>
              <a:t> это может быть описано как изнашивание, неровность или разрыв. Необходим поиск других линейных разрывов</a:t>
            </a:r>
            <a:r>
              <a:rPr lang="ru-RU" sz="2400" dirty="0" smtClean="0">
                <a:solidFill>
                  <a:schemeClr val="tx1"/>
                </a:solidFill>
                <a:latin typeface="Times New Roman" panose="02020603050405020304" pitchFamily="18" charset="0"/>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8194" name="Picture 2" descr="Признаки дегенерации менисков коленного суста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366" y="269945"/>
            <a:ext cx="8561221" cy="372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700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7037" y="1845733"/>
            <a:ext cx="11845636" cy="4471939"/>
          </a:xfrm>
        </p:spPr>
        <p:txBody>
          <a:bodyPr>
            <a:noAutofit/>
          </a:bodyPr>
          <a:lstStyle/>
          <a:p>
            <a:pPr marL="201168" lvl="1" indent="0" algn="just">
              <a:buNone/>
            </a:pPr>
            <a:r>
              <a:rPr lang="ru-RU" sz="2400" dirty="0" smtClean="0">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Мениски </a:t>
            </a:r>
            <a:r>
              <a:rPr lang="ru-RU" sz="2400" dirty="0">
                <a:solidFill>
                  <a:schemeClr val="tx1"/>
                </a:solidFill>
                <a:latin typeface="Times New Roman" panose="02020603050405020304" pitchFamily="18" charset="0"/>
                <a:cs typeface="Times New Roman" panose="02020603050405020304" pitchFamily="18" charset="0"/>
              </a:rPr>
              <a:t>коленного сустава представляют собой хрящевые прокладки, которые выполняют роль амортизаторов в суставе, а так же стабилизируют коленный сустав и увеличивают </a:t>
            </a:r>
            <a:r>
              <a:rPr lang="ru-RU" sz="2400" dirty="0" err="1">
                <a:solidFill>
                  <a:schemeClr val="tx1"/>
                </a:solidFill>
                <a:latin typeface="Times New Roman" panose="02020603050405020304" pitchFamily="18" charset="0"/>
                <a:cs typeface="Times New Roman" panose="02020603050405020304" pitchFamily="18" charset="0"/>
              </a:rPr>
              <a:t>конгруентность</a:t>
            </a:r>
            <a:r>
              <a:rPr lang="ru-RU" sz="2400" dirty="0">
                <a:solidFill>
                  <a:schemeClr val="tx1"/>
                </a:solidFill>
                <a:latin typeface="Times New Roman" panose="02020603050405020304" pitchFamily="18" charset="0"/>
                <a:cs typeface="Times New Roman" panose="02020603050405020304" pitchFamily="18" charset="0"/>
              </a:rPr>
              <a:t> суставных поверхностей в коленном суставе</a:t>
            </a:r>
            <a:r>
              <a:rPr lang="ru-RU" sz="2400" dirty="0" smtClean="0">
                <a:solidFill>
                  <a:schemeClr val="tx1"/>
                </a:solidFill>
                <a:latin typeface="Times New Roman" panose="02020603050405020304" pitchFamily="18" charset="0"/>
                <a:cs typeface="Times New Roman" panose="02020603050405020304" pitchFamily="18" charset="0"/>
              </a:rPr>
              <a:t>.</a:t>
            </a:r>
          </a:p>
          <a:p>
            <a:pPr marL="201168" lvl="1" indent="0" algn="just">
              <a:buNone/>
            </a:pPr>
            <a:r>
              <a:rPr lang="ru-RU" sz="2400" dirty="0" smtClean="0">
                <a:solidFill>
                  <a:schemeClr val="tx1"/>
                </a:solidFill>
                <a:latin typeface="Times New Roman" panose="02020603050405020304" pitchFamily="18" charset="0"/>
                <a:cs typeface="Times New Roman" panose="02020603050405020304" pitchFamily="18" charset="0"/>
              </a:rPr>
              <a:t>	При </a:t>
            </a:r>
            <a:r>
              <a:rPr lang="ru-RU" sz="2400" dirty="0">
                <a:solidFill>
                  <a:schemeClr val="tx1"/>
                </a:solidFill>
                <a:latin typeface="Times New Roman" panose="02020603050405020304" pitchFamily="18" charset="0"/>
                <a:cs typeface="Times New Roman" panose="02020603050405020304" pitchFamily="18" charset="0"/>
              </a:rPr>
              <a:t>движениях в коленном суставе мениски сжимаются, их форма изменяется. Менисков в коленном суставе два - наружный (латеральный) и внутренний (медиальный). Спереди сустава они соединяются поперечной связкой</a:t>
            </a:r>
            <a:r>
              <a:rPr lang="ru-RU" sz="2400" dirty="0" smtClean="0">
                <a:solidFill>
                  <a:schemeClr val="tx1"/>
                </a:solidFill>
                <a:latin typeface="Times New Roman" panose="02020603050405020304" pitchFamily="18" charset="0"/>
                <a:cs typeface="Times New Roman" panose="02020603050405020304" pitchFamily="18" charset="0"/>
              </a:rPr>
              <a:t>.</a:t>
            </a:r>
          </a:p>
          <a:p>
            <a:pPr marL="201168" lvl="1" indent="0" algn="just">
              <a:buNone/>
            </a:pPr>
            <a:r>
              <a:rPr lang="ru-RU" sz="2400" dirty="0" smtClean="0">
                <a:solidFill>
                  <a:schemeClr val="tx1"/>
                </a:solidFill>
                <a:latin typeface="Times New Roman" panose="02020603050405020304" pitchFamily="18" charset="0"/>
                <a:cs typeface="Times New Roman" panose="02020603050405020304" pitchFamily="18" charset="0"/>
              </a:rPr>
              <a:t>	Наружный </a:t>
            </a:r>
            <a:r>
              <a:rPr lang="ru-RU" sz="2400" dirty="0">
                <a:solidFill>
                  <a:schemeClr val="tx1"/>
                </a:solidFill>
                <a:latin typeface="Times New Roman" panose="02020603050405020304" pitchFamily="18" charset="0"/>
                <a:cs typeface="Times New Roman" panose="02020603050405020304" pitchFamily="18" charset="0"/>
              </a:rPr>
              <a:t>мениск более подвижен, чем внутренний, поэтому его травматические </a:t>
            </a:r>
            <a:r>
              <a:rPr lang="ru-RU" sz="2400" dirty="0" smtClean="0">
                <a:solidFill>
                  <a:schemeClr val="tx1"/>
                </a:solidFill>
                <a:latin typeface="Times New Roman" panose="02020603050405020304" pitchFamily="18" charset="0"/>
                <a:cs typeface="Times New Roman" panose="02020603050405020304" pitchFamily="18" charset="0"/>
              </a:rPr>
              <a:t>повреждения происходят реже.</a:t>
            </a:r>
            <a:r>
              <a:rPr lang="ru-RU" sz="2400" dirty="0">
                <a:solidFill>
                  <a:schemeClr val="tx1"/>
                </a:solidFill>
                <a:latin typeface="Times New Roman" panose="02020603050405020304" pitchFamily="18" charset="0"/>
                <a:cs typeface="Times New Roman" panose="02020603050405020304" pitchFamily="18" charset="0"/>
              </a:rPr>
              <a:t> </a:t>
            </a:r>
            <a:endParaRPr lang="ru-RU" sz="2400" dirty="0" smtClean="0">
              <a:solidFill>
                <a:schemeClr val="tx1"/>
              </a:solidFill>
              <a:latin typeface="Times New Roman" panose="02020603050405020304" pitchFamily="18" charset="0"/>
              <a:cs typeface="Times New Roman" panose="02020603050405020304" pitchFamily="18" charset="0"/>
            </a:endParaRPr>
          </a:p>
          <a:p>
            <a:pPr marL="201168" lvl="1" indent="0" algn="just">
              <a:buNone/>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Внутренний </a:t>
            </a:r>
            <a:r>
              <a:rPr lang="ru-RU" sz="2400" dirty="0">
                <a:solidFill>
                  <a:schemeClr val="tx1"/>
                </a:solidFill>
                <a:latin typeface="Times New Roman" panose="02020603050405020304" pitchFamily="18" charset="0"/>
                <a:cs typeface="Times New Roman" panose="02020603050405020304" pitchFamily="18" charset="0"/>
              </a:rPr>
              <a:t>мениск менее подвижен и связан с внутренней боковой связкой коленного сустава, поэтому травма часто сочетается с повреждением и этой связки.</a:t>
            </a:r>
          </a:p>
        </p:txBody>
      </p:sp>
      <p:sp>
        <p:nvSpPr>
          <p:cNvPr id="4" name="Прямоугольник с двумя скругленными противолежащими углами 3"/>
          <p:cNvSpPr/>
          <p:nvPr/>
        </p:nvSpPr>
        <p:spPr>
          <a:xfrm>
            <a:off x="1233055" y="457199"/>
            <a:ext cx="9753600" cy="1025237"/>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АНАТОМИЯ МЕНИСКОВ </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490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7818" y="1651769"/>
            <a:ext cx="11984182" cy="3612957"/>
          </a:xfrm>
        </p:spPr>
        <p:txBody>
          <a:bodyPr>
            <a:noAutofit/>
          </a:bodyPr>
          <a:lstStyle/>
          <a:p>
            <a:r>
              <a:rPr lang="ru-RU" sz="2800" dirty="0" smtClean="0">
                <a:solidFill>
                  <a:schemeClr val="tx1"/>
                </a:solidFill>
                <a:latin typeface="Times New Roman" panose="02020603050405020304" pitchFamily="18" charset="0"/>
                <a:cs typeface="Times New Roman" panose="02020603050405020304" pitchFamily="18" charset="0"/>
              </a:rPr>
              <a:t>1</a:t>
            </a:r>
            <a:r>
              <a:rPr lang="ru-RU" sz="2800" dirty="0">
                <a:solidFill>
                  <a:schemeClr val="tx1"/>
                </a:solidFill>
                <a:latin typeface="Times New Roman" panose="02020603050405020304" pitchFamily="18" charset="0"/>
                <a:cs typeface="Times New Roman" panose="02020603050405020304" pitchFamily="18" charset="0"/>
              </a:rPr>
              <a:t>. Проявления: </a:t>
            </a:r>
            <a:endParaRPr lang="ru-RU" sz="2800" dirty="0" smtClean="0">
              <a:solidFill>
                <a:schemeClr val="tx1"/>
              </a:solidFill>
              <a:latin typeface="Times New Roman" panose="02020603050405020304" pitchFamily="18" charset="0"/>
              <a:cs typeface="Times New Roman" panose="02020603050405020304" pitchFamily="18" charset="0"/>
            </a:endParaRPr>
          </a:p>
          <a:p>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Типичные признаки/симптомы: о Обычно </a:t>
            </a:r>
            <a:r>
              <a:rPr lang="ru-RU" sz="2800" dirty="0" smtClean="0">
                <a:solidFill>
                  <a:schemeClr val="tx1"/>
                </a:solidFill>
                <a:latin typeface="Times New Roman" panose="02020603050405020304" pitchFamily="18" charset="0"/>
                <a:cs typeface="Times New Roman" panose="02020603050405020304" pitchFamily="18" charset="0"/>
              </a:rPr>
              <a:t>бессимптомная</a:t>
            </a:r>
          </a:p>
          <a:p>
            <a:r>
              <a:rPr lang="ru-RU" sz="2800" dirty="0" smtClean="0">
                <a:solidFill>
                  <a:schemeClr val="tx1"/>
                </a:solidFill>
                <a:latin typeface="Times New Roman" panose="02020603050405020304" pitchFamily="18" charset="0"/>
                <a:cs typeface="Times New Roman" panose="02020603050405020304" pitchFamily="18" charset="0"/>
              </a:rPr>
              <a:t>2</a:t>
            </a:r>
            <a:r>
              <a:rPr lang="ru-RU" sz="2800" dirty="0">
                <a:solidFill>
                  <a:schemeClr val="tx1"/>
                </a:solidFill>
                <a:latin typeface="Times New Roman" panose="02020603050405020304" pitchFamily="18" charset="0"/>
                <a:cs typeface="Times New Roman" panose="02020603050405020304" pitchFamily="18" charset="0"/>
              </a:rPr>
              <a:t>. Демография: </a:t>
            </a:r>
            <a:endParaRPr lang="ru-RU" sz="2800" dirty="0">
              <a:solidFill>
                <a:schemeClr val="tx1"/>
              </a:solidFill>
              <a:latin typeface="Times New Roman" panose="02020603050405020304" pitchFamily="18" charset="0"/>
              <a:cs typeface="Times New Roman" panose="02020603050405020304" pitchFamily="18" charset="0"/>
            </a:endParaRPr>
          </a:p>
          <a:p>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Возраст: о Пожилые </a:t>
            </a:r>
            <a:r>
              <a:rPr lang="ru-RU" sz="2800" dirty="0" smtClean="0">
                <a:solidFill>
                  <a:schemeClr val="tx1"/>
                </a:solidFill>
                <a:latin typeface="Times New Roman" panose="02020603050405020304" pitchFamily="18" charset="0"/>
                <a:cs typeface="Times New Roman" panose="02020603050405020304" pitchFamily="18" charset="0"/>
              </a:rPr>
              <a:t>взрослые</a:t>
            </a:r>
          </a:p>
          <a:p>
            <a:pPr marL="0" indent="0">
              <a:buNone/>
            </a:pPr>
            <a:r>
              <a:rPr lang="ru-RU" sz="2800" dirty="0" smtClean="0">
                <a:solidFill>
                  <a:schemeClr val="tx1"/>
                </a:solidFill>
                <a:latin typeface="Times New Roman" panose="02020603050405020304" pitchFamily="18" charset="0"/>
                <a:cs typeface="Times New Roman" panose="02020603050405020304" pitchFamily="18" charset="0"/>
              </a:rPr>
              <a:t>3</a:t>
            </a:r>
            <a:r>
              <a:rPr lang="ru-RU" sz="2800" dirty="0">
                <a:solidFill>
                  <a:schemeClr val="tx1"/>
                </a:solidFill>
                <a:latin typeface="Times New Roman" panose="02020603050405020304" pitchFamily="18" charset="0"/>
                <a:cs typeface="Times New Roman" panose="02020603050405020304" pitchFamily="18" charset="0"/>
              </a:rPr>
              <a:t>. Течение и прогноз: </a:t>
            </a:r>
            <a:endParaRPr lang="ru-RU" sz="28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Может прогрессировать в разрыв о Особенно горизонтальный разрыв с расщеплением </a:t>
            </a:r>
            <a:endParaRPr lang="ru-RU" sz="28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sz="2800" dirty="0" smtClean="0">
                <a:solidFill>
                  <a:schemeClr val="tx1"/>
                </a:solidFill>
                <a:latin typeface="Times New Roman" panose="02020603050405020304" pitchFamily="18" charset="0"/>
                <a:cs typeface="Times New Roman" panose="02020603050405020304" pitchFamily="18" charset="0"/>
              </a:rPr>
              <a:t>4</a:t>
            </a:r>
            <a:r>
              <a:rPr lang="ru-RU" sz="2800" dirty="0">
                <a:solidFill>
                  <a:schemeClr val="tx1"/>
                </a:solidFill>
                <a:latin typeface="Times New Roman" panose="02020603050405020304" pitchFamily="18" charset="0"/>
                <a:cs typeface="Times New Roman" panose="02020603050405020304" pitchFamily="18" charset="0"/>
              </a:rPr>
              <a:t>. Лечение: </a:t>
            </a:r>
            <a:endParaRPr lang="ru-RU" sz="28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smtClean="0">
                <a:solidFill>
                  <a:schemeClr val="tx1"/>
                </a:solidFill>
                <a:latin typeface="Times New Roman" panose="02020603050405020304" pitchFamily="18" charset="0"/>
                <a:cs typeface="Times New Roman" panose="02020603050405020304" pitchFamily="18" charset="0"/>
              </a:rPr>
              <a:t>Консервативное</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с двумя скругленными противолежащими углами 3"/>
          <p:cNvSpPr/>
          <p:nvPr/>
        </p:nvSpPr>
        <p:spPr>
          <a:xfrm>
            <a:off x="1179714" y="164988"/>
            <a:ext cx="10033462" cy="1311839"/>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КЛИНИЧЕСКИЕ ОСОБЕННОСТИ</a:t>
            </a:r>
            <a:endParaRPr lang="ru-R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5085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1889"/>
            <a:ext cx="12192000" cy="1325563"/>
          </a:xfrm>
        </p:spPr>
        <p:txBody>
          <a:bodyPr>
            <a:normAutofit fontScale="90000"/>
          </a:bodyPr>
          <a:lstStyle/>
          <a:p>
            <a:pPr algn="ctr"/>
            <a:r>
              <a:rPr lang="ru-RU" dirty="0">
                <a:solidFill>
                  <a:schemeClr val="tx1"/>
                </a:solidFill>
                <a:latin typeface="Times New Roman" panose="02020603050405020304" pitchFamily="18" charset="0"/>
                <a:cs typeface="Times New Roman" panose="02020603050405020304" pitchFamily="18" charset="0"/>
              </a:rPr>
              <a:t>Признаки горизонтального разрыва мениска коленного </a:t>
            </a:r>
            <a:r>
              <a:rPr lang="ru-RU" dirty="0" smtClean="0">
                <a:solidFill>
                  <a:schemeClr val="tx1"/>
                </a:solidFill>
                <a:latin typeface="Times New Roman" panose="02020603050405020304" pitchFamily="18" charset="0"/>
                <a:cs typeface="Times New Roman" panose="02020603050405020304" pitchFamily="18" charset="0"/>
              </a:rPr>
              <a:t>сустава</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6309" y="1828799"/>
            <a:ext cx="11811000" cy="4641273"/>
          </a:xfrm>
        </p:spPr>
        <p:txBody>
          <a:bodyPr>
            <a:normAutofit/>
          </a:bodyPr>
          <a:lstStyle/>
          <a:p>
            <a:pPr marL="0" indent="0">
              <a:buNone/>
            </a:pPr>
            <a:r>
              <a:rPr lang="ru-RU" dirty="0">
                <a:solidFill>
                  <a:schemeClr val="tx1"/>
                </a:solidFill>
                <a:latin typeface="Times New Roman" panose="02020603050405020304" pitchFamily="18" charset="0"/>
                <a:cs typeface="Times New Roman" panose="02020603050405020304" pitchFamily="18" charset="0"/>
              </a:rPr>
              <a:t>• Горизонтально-ориентированный линейный </a:t>
            </a:r>
            <a:r>
              <a:rPr lang="ru-RU" dirty="0" err="1">
                <a:solidFill>
                  <a:schemeClr val="tx1"/>
                </a:solidFill>
                <a:latin typeface="Times New Roman" panose="02020603050405020304" pitchFamily="18" charset="0"/>
                <a:cs typeface="Times New Roman" panose="02020603050405020304" pitchFamily="18" charset="0"/>
              </a:rPr>
              <a:t>гиперинтенсивный</a:t>
            </a:r>
            <a:r>
              <a:rPr lang="ru-RU" dirty="0">
                <a:solidFill>
                  <a:schemeClr val="tx1"/>
                </a:solidFill>
                <a:latin typeface="Times New Roman" panose="02020603050405020304" pitchFamily="18" charset="0"/>
                <a:cs typeface="Times New Roman" panose="02020603050405020304" pitchFamily="18" charset="0"/>
              </a:rPr>
              <a:t> сигнал от внутреннего вещества мениска, четко распространяющийся на суставную поверхность </a:t>
            </a:r>
            <a:endParaRPr lang="ru-RU"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Обычно начинается от свободного края и распространяется на периферию </a:t>
            </a:r>
            <a:endParaRPr lang="ru-RU"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Варьирует от </a:t>
            </a:r>
            <a:r>
              <a:rPr lang="ru-RU" dirty="0" smtClean="0">
                <a:solidFill>
                  <a:schemeClr val="tx1"/>
                </a:solidFill>
                <a:latin typeface="Times New Roman" panose="02020603050405020304" pitchFamily="18" charset="0"/>
                <a:cs typeface="Times New Roman" panose="02020603050405020304" pitchFamily="18" charset="0"/>
              </a:rPr>
              <a:t>изнашивания </a:t>
            </a:r>
            <a:r>
              <a:rPr lang="ru-RU" dirty="0">
                <a:solidFill>
                  <a:schemeClr val="tx1"/>
                </a:solidFill>
                <a:latin typeface="Times New Roman" panose="02020603050405020304" pitchFamily="18" charset="0"/>
                <a:cs typeface="Times New Roman" panose="02020603050405020304" pitchFamily="18" charset="0"/>
              </a:rPr>
              <a:t>свободного края и до разделения мениска надвое, на всю толщину </a:t>
            </a:r>
            <a:endParaRPr lang="ru-RU"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Иногда лучше визуализируется на коротких ТЕ последовательностях </a:t>
            </a:r>
            <a:endParaRPr lang="ru-RU"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Может быть ассоциирован с </a:t>
            </a:r>
            <a:r>
              <a:rPr lang="ru-RU" dirty="0" err="1">
                <a:solidFill>
                  <a:schemeClr val="tx1"/>
                </a:solidFill>
                <a:latin typeface="Times New Roman" panose="02020603050405020304" pitchFamily="18" charset="0"/>
                <a:cs typeface="Times New Roman" panose="02020603050405020304" pitchFamily="18" charset="0"/>
              </a:rPr>
              <a:t>параменисковой</a:t>
            </a:r>
            <a:r>
              <a:rPr lang="ru-RU" dirty="0">
                <a:solidFill>
                  <a:schemeClr val="tx1"/>
                </a:solidFill>
                <a:latin typeface="Times New Roman" panose="02020603050405020304" pitchFamily="18" charset="0"/>
                <a:cs typeface="Times New Roman" panose="02020603050405020304" pitchFamily="18" charset="0"/>
              </a:rPr>
              <a:t> кистой или, изредка, </a:t>
            </a:r>
            <a:r>
              <a:rPr lang="ru-RU" dirty="0" err="1">
                <a:solidFill>
                  <a:schemeClr val="tx1"/>
                </a:solidFill>
                <a:latin typeface="Times New Roman" panose="02020603050405020304" pitchFamily="18" charset="0"/>
                <a:cs typeface="Times New Roman" panose="02020603050405020304" pitchFamily="18" charset="0"/>
              </a:rPr>
              <a:t>внутрименисковой</a:t>
            </a:r>
            <a:r>
              <a:rPr lang="ru-RU" dirty="0">
                <a:solidFill>
                  <a:schemeClr val="tx1"/>
                </a:solidFill>
                <a:latin typeface="Times New Roman" panose="02020603050405020304" pitchFamily="18" charset="0"/>
                <a:cs typeface="Times New Roman" panose="02020603050405020304" pitchFamily="18" charset="0"/>
              </a:rPr>
              <a:t> кистой </a:t>
            </a:r>
            <a:endParaRPr lang="ru-RU"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При полном разрыве нижний фрагмент может смещаться </a:t>
            </a:r>
            <a:endParaRPr lang="ru-RU"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Подвывих мениска </a:t>
            </a:r>
            <a:endParaRPr lang="ru-RU"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Сопутствующие изменения при остеоартрите </a:t>
            </a:r>
            <a:endParaRPr lang="ru-RU"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При патологической морфологии мениска необходима оценка смещенного лоскута • Горизонтальный разрыв + смещенный лоскут = горизонтальный разрыв </a:t>
            </a:r>
            <a:r>
              <a:rPr lang="ru-RU" dirty="0" smtClean="0">
                <a:solidFill>
                  <a:schemeClr val="tx1"/>
                </a:solidFill>
                <a:latin typeface="Times New Roman" panose="02020603050405020304" pitchFamily="18" charset="0"/>
                <a:cs typeface="Times New Roman" panose="02020603050405020304" pitchFamily="18" charset="0"/>
              </a:rPr>
              <a:t>лоскута</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8348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2400" y="4197927"/>
            <a:ext cx="11928763" cy="2366962"/>
          </a:xfrm>
        </p:spPr>
        <p:txBody>
          <a:bodyPr>
            <a:normAutofit/>
          </a:bodyPr>
          <a:lstStyle/>
          <a:p>
            <a:r>
              <a:rPr lang="ru-RU" dirty="0">
                <a:solidFill>
                  <a:schemeClr val="tx1"/>
                </a:solidFill>
                <a:latin typeface="Times New Roman" panose="02020603050405020304" pitchFamily="18" charset="0"/>
                <a:cs typeface="Times New Roman" panose="02020603050405020304" pitchFamily="18" charset="0"/>
              </a:rPr>
              <a:t>(Слева) На рисунке сагиттального среза показан горизонтальный разрыв мениска. Разрыв распространяется от свободного края мениска к периферии и может достигать края капсулы. Горизонтальные разрывы иногда возникают в менисках при сопутствующей </a:t>
            </a:r>
            <a:r>
              <a:rPr lang="ru-RU" dirty="0" err="1">
                <a:solidFill>
                  <a:schemeClr val="tx1"/>
                </a:solidFill>
                <a:latin typeface="Times New Roman" panose="02020603050405020304" pitchFamily="18" charset="0"/>
                <a:cs typeface="Times New Roman" panose="02020603050405020304" pitchFamily="18" charset="0"/>
              </a:rPr>
              <a:t>муцинозной</a:t>
            </a:r>
            <a:r>
              <a:rPr lang="ru-RU" dirty="0">
                <a:solidFill>
                  <a:schemeClr val="tx1"/>
                </a:solidFill>
                <a:latin typeface="Times New Roman" panose="02020603050405020304" pitchFamily="18" charset="0"/>
                <a:cs typeface="Times New Roman" panose="02020603050405020304" pitchFamily="18" charset="0"/>
              </a:rPr>
              <a:t> дегенерации. </a:t>
            </a:r>
            <a:endParaRPr lang="ru-RU" dirty="0" smtClean="0">
              <a:solidFill>
                <a:schemeClr val="tx1"/>
              </a:solidFill>
              <a:latin typeface="Times New Roman" panose="02020603050405020304" pitchFamily="18" charset="0"/>
              <a:cs typeface="Times New Roman" panose="02020603050405020304" pitchFamily="18" charset="0"/>
            </a:endParaRPr>
          </a:p>
          <a:p>
            <a:r>
              <a:rPr lang="ru-RU" dirty="0" smtClean="0">
                <a:solidFill>
                  <a:schemeClr val="tx1"/>
                </a:solidFill>
                <a:latin typeface="Times New Roman" panose="02020603050405020304" pitchFamily="18" charset="0"/>
                <a:cs typeface="Times New Roman" panose="02020603050405020304" pitchFamily="18" charset="0"/>
              </a:rPr>
              <a:t>(</a:t>
            </a:r>
            <a:r>
              <a:rPr lang="ru-RU" dirty="0">
                <a:solidFill>
                  <a:schemeClr val="tx1"/>
                </a:solidFill>
                <a:latin typeface="Times New Roman" panose="02020603050405020304" pitchFamily="18" charset="0"/>
                <a:cs typeface="Times New Roman" panose="02020603050405020304" pitchFamily="18" charset="0"/>
              </a:rPr>
              <a:t>Справа) МРТ PDВИ, режим подавления сигнала от жира, сагиттальный срез: определяется горизонтальный разрыв заднего рога медиального мениска. Линейный сигнал от внутреннего вещества мениска четко контактирует с нижней суставной поверхностью</a:t>
            </a:r>
            <a:r>
              <a:rPr lang="ru-RU" dirty="0" smtClean="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9218" name="Picture 2" descr="Признаки горизонтального разрыва мениска коленного суста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993" y="153121"/>
            <a:ext cx="8254136" cy="393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992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0109" y="3962400"/>
            <a:ext cx="11757025" cy="2754889"/>
          </a:xfrm>
        </p:spPr>
        <p:txBody>
          <a:bodyPr>
            <a:normAutofit/>
          </a:bodyPr>
          <a:lstStyle/>
          <a:p>
            <a:r>
              <a:rPr lang="ru-RU" sz="2400" dirty="0">
                <a:solidFill>
                  <a:schemeClr val="tx1"/>
                </a:solidFill>
                <a:latin typeface="Times New Roman" panose="02020603050405020304" pitchFamily="18" charset="0"/>
                <a:cs typeface="Times New Roman" panose="02020603050405020304" pitchFamily="18" charset="0"/>
              </a:rPr>
              <a:t>(Слева) МРТ Т1ВИ, коронарный срез: у этого же пациента определяется широкий пучок </a:t>
            </a:r>
            <a:r>
              <a:rPr lang="ru-RU" sz="2400" dirty="0" err="1">
                <a:solidFill>
                  <a:schemeClr val="tx1"/>
                </a:solidFill>
                <a:latin typeface="Times New Roman" panose="02020603050405020304" pitchFamily="18" charset="0"/>
                <a:cs typeface="Times New Roman" panose="02020603050405020304" pitchFamily="18" charset="0"/>
              </a:rPr>
              <a:t>гиперинтенсивного</a:t>
            </a:r>
            <a:r>
              <a:rPr lang="ru-RU" sz="2400" dirty="0">
                <a:solidFill>
                  <a:schemeClr val="tx1"/>
                </a:solidFill>
                <a:latin typeface="Times New Roman" panose="02020603050405020304" pitchFamily="18" charset="0"/>
                <a:cs typeface="Times New Roman" panose="02020603050405020304" pitchFamily="18" charset="0"/>
              </a:rPr>
              <a:t> сигнала от тела и заднего рога медиального мениска, контактирующий со свободным краем и распространяющийся к периферии.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a:t>
            </a:r>
            <a:r>
              <a:rPr lang="ru-RU" sz="2400" dirty="0">
                <a:solidFill>
                  <a:schemeClr val="tx1"/>
                </a:solidFill>
                <a:latin typeface="Times New Roman" panose="02020603050405020304" pitchFamily="18" charset="0"/>
                <a:cs typeface="Times New Roman" panose="02020603050405020304" pitchFamily="18" charset="0"/>
              </a:rPr>
              <a:t>Справа) MPT Т2ВИ, режим подавления сигнала от жира, коронарный срез: у этого же пациента лучше определяется горизонтальная морфология разрыва. Небольшой фрагмент на нижней поверхности мениска смещен в нижний медиальный желоб</a:t>
            </a:r>
            <a:r>
              <a:rPr lang="ru-RU" sz="2400" dirty="0" smtClean="0">
                <a:solidFill>
                  <a:schemeClr val="tx1"/>
                </a:solidFill>
                <a:latin typeface="Times New Roman" panose="02020603050405020304" pitchFamily="18" charset="0"/>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10242" name="Picture 2" descr="Признаки горизонтального разрыва мениска коленного суста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655" y="235528"/>
            <a:ext cx="8298584" cy="358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676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35096"/>
            <a:ext cx="5922818" cy="706582"/>
          </a:xfrm>
        </p:spPr>
        <p:txBody>
          <a:bodyPr>
            <a:normAutofit fontScale="90000"/>
          </a:bodyPr>
          <a:lstStyle/>
          <a:p>
            <a:pPr algn="ctr"/>
            <a:r>
              <a:rPr lang="ru-RU" dirty="0">
                <a:solidFill>
                  <a:schemeClr val="tx1"/>
                </a:solidFill>
                <a:latin typeface="Times New Roman" panose="02020603050405020304" pitchFamily="18" charset="0"/>
                <a:cs typeface="Times New Roman" panose="02020603050405020304" pitchFamily="18" charset="0"/>
              </a:rPr>
              <a:t>Клинические особенности</a:t>
            </a:r>
          </a:p>
        </p:txBody>
      </p:sp>
      <p:sp>
        <p:nvSpPr>
          <p:cNvPr id="3" name="Объект 2"/>
          <p:cNvSpPr>
            <a:spLocks noGrp="1"/>
          </p:cNvSpPr>
          <p:nvPr>
            <p:ph idx="1"/>
          </p:nvPr>
        </p:nvSpPr>
        <p:spPr>
          <a:xfrm>
            <a:off x="90055" y="1759528"/>
            <a:ext cx="5922818" cy="4849090"/>
          </a:xfrm>
        </p:spPr>
        <p:txBody>
          <a:bodyPr>
            <a:normAutofit/>
          </a:bodyPr>
          <a:lstStyle/>
          <a:p>
            <a:r>
              <a:rPr lang="ru-RU" sz="3200" dirty="0" smtClean="0">
                <a:solidFill>
                  <a:schemeClr val="tx1"/>
                </a:solidFill>
                <a:latin typeface="Times New Roman" panose="02020603050405020304" pitchFamily="18" charset="0"/>
                <a:cs typeface="Times New Roman" panose="02020603050405020304" pitchFamily="18" charset="0"/>
              </a:rPr>
              <a:t>• </a:t>
            </a:r>
            <a:r>
              <a:rPr lang="ru-RU" sz="3200" dirty="0">
                <a:solidFill>
                  <a:schemeClr val="tx1"/>
                </a:solidFill>
                <a:latin typeface="Times New Roman" panose="02020603050405020304" pitchFamily="18" charset="0"/>
                <a:cs typeface="Times New Roman" panose="02020603050405020304" pitchFamily="18" charset="0"/>
              </a:rPr>
              <a:t>Не всегда с клинической картиной </a:t>
            </a:r>
            <a:endParaRPr lang="ru-RU" sz="3200" dirty="0" smtClean="0">
              <a:solidFill>
                <a:schemeClr val="tx1"/>
              </a:solidFill>
              <a:latin typeface="Times New Roman" panose="02020603050405020304" pitchFamily="18" charset="0"/>
              <a:cs typeface="Times New Roman" panose="02020603050405020304" pitchFamily="18" charset="0"/>
            </a:endParaRPr>
          </a:p>
          <a:p>
            <a:r>
              <a:rPr lang="ru-RU" sz="3200" dirty="0" smtClean="0">
                <a:solidFill>
                  <a:schemeClr val="tx1"/>
                </a:solidFill>
                <a:latin typeface="Times New Roman" panose="02020603050405020304" pitchFamily="18" charset="0"/>
                <a:cs typeface="Times New Roman" panose="02020603050405020304" pitchFamily="18" charset="0"/>
              </a:rPr>
              <a:t>• </a:t>
            </a:r>
            <a:r>
              <a:rPr lang="ru-RU" sz="3200" dirty="0">
                <a:solidFill>
                  <a:schemeClr val="tx1"/>
                </a:solidFill>
                <a:latin typeface="Times New Roman" panose="02020603050405020304" pitchFamily="18" charset="0"/>
                <a:cs typeface="Times New Roman" panose="02020603050405020304" pitchFamily="18" charset="0"/>
              </a:rPr>
              <a:t>Иногда встречается у взрослых старше 40 лет </a:t>
            </a:r>
            <a:endParaRPr lang="ru-RU" sz="3200" dirty="0" smtClean="0">
              <a:solidFill>
                <a:schemeClr val="tx1"/>
              </a:solidFill>
              <a:latin typeface="Times New Roman" panose="02020603050405020304" pitchFamily="18" charset="0"/>
              <a:cs typeface="Times New Roman" panose="02020603050405020304" pitchFamily="18" charset="0"/>
            </a:endParaRPr>
          </a:p>
          <a:p>
            <a:r>
              <a:rPr lang="ru-RU" sz="3200" dirty="0" smtClean="0">
                <a:solidFill>
                  <a:schemeClr val="tx1"/>
                </a:solidFill>
                <a:latin typeface="Times New Roman" panose="02020603050405020304" pitchFamily="18" charset="0"/>
                <a:cs typeface="Times New Roman" panose="02020603050405020304" pitchFamily="18" charset="0"/>
              </a:rPr>
              <a:t>• </a:t>
            </a:r>
            <a:r>
              <a:rPr lang="ru-RU" sz="3200" dirty="0">
                <a:solidFill>
                  <a:schemeClr val="tx1"/>
                </a:solidFill>
                <a:latin typeface="Times New Roman" panose="02020603050405020304" pitchFamily="18" charset="0"/>
                <a:cs typeface="Times New Roman" panose="02020603050405020304" pitchFamily="18" charset="0"/>
              </a:rPr>
              <a:t>Хирургическая обработка или формирование блюдцеобразного углубления для резекции оторванной части мениска до стабильного </a:t>
            </a:r>
            <a:r>
              <a:rPr lang="ru-RU" sz="3200" dirty="0" smtClean="0">
                <a:solidFill>
                  <a:schemeClr val="tx1"/>
                </a:solidFill>
                <a:latin typeface="Times New Roman" panose="02020603050405020304" pitchFamily="18" charset="0"/>
                <a:cs typeface="Times New Roman" panose="02020603050405020304" pitchFamily="18" charset="0"/>
              </a:rPr>
              <a:t>края.  </a:t>
            </a:r>
            <a:endParaRPr lang="ru-RU" sz="3200" dirty="0">
              <a:solidFill>
                <a:schemeClr val="tx1"/>
              </a:solidFill>
              <a:latin typeface="Times New Roman" panose="02020603050405020304" pitchFamily="18" charset="0"/>
              <a:cs typeface="Times New Roman" panose="02020603050405020304" pitchFamily="18" charset="0"/>
            </a:endParaRPr>
          </a:p>
          <a:p>
            <a:endParaRPr lang="ru-RU" dirty="0"/>
          </a:p>
        </p:txBody>
      </p:sp>
      <p:sp>
        <p:nvSpPr>
          <p:cNvPr id="5" name="Объект 2"/>
          <p:cNvSpPr txBox="1">
            <a:spLocks/>
          </p:cNvSpPr>
          <p:nvPr/>
        </p:nvSpPr>
        <p:spPr>
          <a:xfrm>
            <a:off x="6123709" y="1759528"/>
            <a:ext cx="5957455" cy="427787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dirty="0" smtClean="0"/>
              <a:t>• </a:t>
            </a:r>
            <a:r>
              <a:rPr lang="ru-RU" dirty="0"/>
              <a:t>Консервативное</a:t>
            </a:r>
            <a:r>
              <a:rPr lang="ru-RU" dirty="0" smtClean="0"/>
              <a:t>: </a:t>
            </a:r>
            <a:r>
              <a:rPr lang="ru-RU" dirty="0"/>
              <a:t>Может </a:t>
            </a:r>
            <a:r>
              <a:rPr lang="ru-RU" dirty="0" smtClean="0"/>
              <a:t>применяться </a:t>
            </a:r>
            <a:r>
              <a:rPr lang="ru-RU" dirty="0"/>
              <a:t>при изнашивании свободного края или при небольших бессимптомных разрывах с отсутствием смещения </a:t>
            </a:r>
            <a:endParaRPr lang="ru-RU" dirty="0" smtClean="0"/>
          </a:p>
          <a:p>
            <a:pPr marL="0" indent="0">
              <a:buNone/>
            </a:pPr>
            <a:r>
              <a:rPr lang="ru-RU" dirty="0" smtClean="0"/>
              <a:t>• </a:t>
            </a:r>
            <a:r>
              <a:rPr lang="ru-RU" dirty="0"/>
              <a:t>Хирургическое: </a:t>
            </a:r>
            <a:r>
              <a:rPr lang="ru-RU" dirty="0" smtClean="0"/>
              <a:t> </a:t>
            </a:r>
            <a:r>
              <a:rPr lang="ru-RU" dirty="0"/>
              <a:t>Хирургическая обработка или формирование блюдцеобразного углубления для резекции оторванной части мениска до стабильного края </a:t>
            </a:r>
            <a:endParaRPr lang="ru-RU" dirty="0" smtClean="0"/>
          </a:p>
          <a:p>
            <a:r>
              <a:rPr lang="ru-RU" dirty="0" smtClean="0"/>
              <a:t>Может </a:t>
            </a:r>
            <a:r>
              <a:rPr lang="ru-RU" dirty="0"/>
              <a:t>привести к формированию остаточного сигнала внутри мениска, контактирующего с послеоперационной поверхностью </a:t>
            </a:r>
            <a:r>
              <a:rPr lang="ru-RU" dirty="0" smtClean="0"/>
              <a:t>мениска</a:t>
            </a:r>
            <a:endParaRPr lang="ru-RU" dirty="0"/>
          </a:p>
        </p:txBody>
      </p:sp>
      <p:sp>
        <p:nvSpPr>
          <p:cNvPr id="4" name="Прямоугольник 3"/>
          <p:cNvSpPr/>
          <p:nvPr/>
        </p:nvSpPr>
        <p:spPr>
          <a:xfrm>
            <a:off x="7671022" y="491990"/>
            <a:ext cx="3301779" cy="707886"/>
          </a:xfrm>
          <a:prstGeom prst="rect">
            <a:avLst/>
          </a:prstGeom>
        </p:spPr>
        <p:txBody>
          <a:bodyPr wrap="square">
            <a:spAutoFit/>
          </a:bodyPr>
          <a:lstStyle/>
          <a:p>
            <a:r>
              <a:rPr lang="ru-RU" sz="4000" dirty="0" smtClean="0">
                <a:latin typeface="Times New Roman" panose="02020603050405020304" pitchFamily="18" charset="0"/>
                <a:cs typeface="Times New Roman" panose="02020603050405020304" pitchFamily="18" charset="0"/>
              </a:rPr>
              <a:t>Лечение </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4032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5563"/>
          </a:xfrm>
        </p:spPr>
        <p:txBody>
          <a:bodyPr>
            <a:normAutofit fontScale="90000"/>
          </a:bodyPr>
          <a:lstStyle/>
          <a:p>
            <a:pPr algn="ctr"/>
            <a:r>
              <a:rPr lang="ru-RU" dirty="0">
                <a:solidFill>
                  <a:schemeClr val="tx1"/>
                </a:solidFill>
                <a:latin typeface="Times New Roman" panose="02020603050405020304" pitchFamily="18" charset="0"/>
                <a:cs typeface="Times New Roman" panose="02020603050405020304" pitchFamily="18" charset="0"/>
              </a:rPr>
              <a:t>Признаки радиального разрыва мениска коленного </a:t>
            </a:r>
            <a:r>
              <a:rPr lang="ru-RU" dirty="0" smtClean="0">
                <a:solidFill>
                  <a:schemeClr val="tx1"/>
                </a:solidFill>
                <a:latin typeface="Times New Roman" panose="02020603050405020304" pitchFamily="18" charset="0"/>
                <a:cs typeface="Times New Roman" panose="02020603050405020304" pitchFamily="18" charset="0"/>
              </a:rPr>
              <a:t>сустава</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637916"/>
            <a:ext cx="12095018" cy="4499648"/>
          </a:xfrm>
        </p:spPr>
        <p:txBody>
          <a:bodyPr>
            <a:noAutofit/>
          </a:bodyPr>
          <a:lstStyle/>
          <a:p>
            <a:r>
              <a:rPr lang="ru-RU" sz="2400" dirty="0">
                <a:solidFill>
                  <a:schemeClr val="tx1"/>
                </a:solidFill>
                <a:latin typeface="Times New Roman" panose="02020603050405020304" pitchFamily="18" charset="0"/>
                <a:cs typeface="Times New Roman" panose="02020603050405020304" pitchFamily="18" charset="0"/>
              </a:rPr>
              <a:t>• Очаговое усечение свободного края мениска: о Лучше визуализируется на коронарных изображениях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Усечение задней ветви: о Особенно медиального мениска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Лучше визуализируется на коронарных изображениях в виде вертикального дефекта через наиболее заднюю поверхность мениска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Признак промежутка на сагиттальных изображениях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Признак призрачного мениска: отсутствие ткани мениска на изображении через плоскость РР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Т2ВИ более специфичны в отношении морфологических изменений мениска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При крупном РР может быть ассоциирован с отеком костного мозга вследствие утраты амортизации </a:t>
            </a:r>
            <a:r>
              <a:rPr lang="ru-RU" sz="2400" dirty="0" smtClean="0">
                <a:solidFill>
                  <a:schemeClr val="tx1"/>
                </a:solidFill>
                <a:latin typeface="Times New Roman" panose="02020603050405020304" pitchFamily="18" charset="0"/>
                <a:cs typeface="Times New Roman" panose="02020603050405020304" pitchFamily="18" charset="0"/>
              </a:rPr>
              <a:t>мениска</a:t>
            </a: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20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1618" y="3820173"/>
            <a:ext cx="11935691" cy="2275827"/>
          </a:xfrm>
        </p:spPr>
        <p:txBody>
          <a:bodyPr>
            <a:noAutofit/>
          </a:bodyPr>
          <a:lstStyle/>
          <a:p>
            <a:r>
              <a:rPr lang="ru-RU" dirty="0">
                <a:solidFill>
                  <a:schemeClr val="tx1"/>
                </a:solidFill>
                <a:latin typeface="Times New Roman" panose="02020603050405020304" pitchFamily="18" charset="0"/>
                <a:cs typeface="Times New Roman" panose="02020603050405020304" pitchFamily="18" charset="0"/>
              </a:rPr>
              <a:t>(Слева) На рисунке </a:t>
            </a:r>
            <a:r>
              <a:rPr lang="ru-RU" dirty="0" err="1">
                <a:solidFill>
                  <a:schemeClr val="tx1"/>
                </a:solidFill>
                <a:latin typeface="Times New Roman" panose="02020603050405020304" pitchFamily="18" charset="0"/>
                <a:cs typeface="Times New Roman" panose="02020603050405020304" pitchFamily="18" charset="0"/>
              </a:rPr>
              <a:t>передне</a:t>
            </a:r>
            <a:r>
              <a:rPr lang="ru-RU" dirty="0">
                <a:solidFill>
                  <a:schemeClr val="tx1"/>
                </a:solidFill>
                <a:latin typeface="Times New Roman" panose="02020603050405020304" pitchFamily="18" charset="0"/>
                <a:cs typeface="Times New Roman" panose="02020603050405020304" pitchFamily="18" charset="0"/>
              </a:rPr>
              <a:t>-верхней проекции показан радиальный разрыв на часть толщины латерального мениска в области соединения тела и переднего рога. Радиальные разрывы начинаются со свободного края мениска и распространяются на различное расстояние вперед к краю на периферии (капсуле). </a:t>
            </a:r>
            <a:endParaRPr lang="ru-RU" dirty="0" smtClean="0">
              <a:solidFill>
                <a:schemeClr val="tx1"/>
              </a:solidFill>
              <a:latin typeface="Times New Roman" panose="02020603050405020304" pitchFamily="18" charset="0"/>
              <a:cs typeface="Times New Roman" panose="02020603050405020304" pitchFamily="18" charset="0"/>
            </a:endParaRPr>
          </a:p>
          <a:p>
            <a:r>
              <a:rPr lang="ru-RU" dirty="0" smtClean="0">
                <a:solidFill>
                  <a:schemeClr val="tx1"/>
                </a:solidFill>
                <a:latin typeface="Times New Roman" panose="02020603050405020304" pitchFamily="18" charset="0"/>
                <a:cs typeface="Times New Roman" panose="02020603050405020304" pitchFamily="18" charset="0"/>
              </a:rPr>
              <a:t>(</a:t>
            </a:r>
            <a:r>
              <a:rPr lang="ru-RU" dirty="0">
                <a:solidFill>
                  <a:schemeClr val="tx1"/>
                </a:solidFill>
                <a:latin typeface="Times New Roman" panose="02020603050405020304" pitchFamily="18" charset="0"/>
                <a:cs typeface="Times New Roman" panose="02020603050405020304" pitchFamily="18" charset="0"/>
              </a:rPr>
              <a:t>Справа) МРТ PDВИ, режим подавления сигнала от жира, аксиальный срез: определяется радиальный разрыв на всю толщину в области соединения переднего рога и тела латерального мениска. Тонкий срез (&lt;3 мм) аксиальных изображений последовательностей, чувствительных к жидкости, иногда также позволяет визуализировать радиальные разрывы</a:t>
            </a:r>
            <a:r>
              <a:rPr lang="ru-RU" dirty="0" smtClean="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11266" name="Picture 2" descr="Признаки радиального разрыва мениска коленного суста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135" y="110837"/>
            <a:ext cx="8271163" cy="358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117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1718" y="3394364"/>
            <a:ext cx="11870173" cy="2840181"/>
          </a:xfrm>
        </p:spPr>
        <p:txBody>
          <a:bodyPr>
            <a:noAutofit/>
          </a:bodyPr>
          <a:lstStyle/>
          <a:p>
            <a:r>
              <a:rPr lang="ru-RU" sz="2400" dirty="0">
                <a:solidFill>
                  <a:schemeClr val="tx1"/>
                </a:solidFill>
                <a:latin typeface="Times New Roman" panose="02020603050405020304" pitchFamily="18" charset="0"/>
                <a:cs typeface="Times New Roman" panose="02020603050405020304" pitchFamily="18" charset="0"/>
              </a:rPr>
              <a:t>(Слева) МРТ PDВИ, сагиттальный срез: у этого же пациента определяется небольшой прямоугольный промежуток в свободном крае латерального мениска, характерный для радиального разрыва. Этот признак может быть слабо-выраженным, но довольно специфичным при небольших радиальных разрывах.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a:t>
            </a:r>
            <a:r>
              <a:rPr lang="ru-RU" sz="2400" dirty="0">
                <a:solidFill>
                  <a:schemeClr val="tx1"/>
                </a:solidFill>
                <a:latin typeface="Times New Roman" panose="02020603050405020304" pitchFamily="18" charset="0"/>
                <a:cs typeface="Times New Roman" panose="02020603050405020304" pitchFamily="18" charset="0"/>
              </a:rPr>
              <a:t>Справа) МРТ Т2ВИ, режим подавления сигнала от жира, коронарный срез: у этого же пациента определяется усечение свободного края латерального мениска, указывающее на радиальный разрыв. Этот признак может определяться после оперативного вмешательства или при дегенеративном подвывихе </a:t>
            </a:r>
            <a:r>
              <a:rPr lang="ru-RU" sz="2400" dirty="0" smtClean="0">
                <a:solidFill>
                  <a:schemeClr val="tx1"/>
                </a:solidFill>
                <a:latin typeface="Times New Roman" panose="02020603050405020304" pitchFamily="18" charset="0"/>
                <a:cs typeface="Times New Roman" panose="02020603050405020304" pitchFamily="18" charset="0"/>
              </a:rPr>
              <a:t>мениска. </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12290" name="Picture 2" descr="Признаки радиального разрыва мениска коленного суста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564" y="190788"/>
            <a:ext cx="7442222" cy="307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0102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4691" y="1856509"/>
            <a:ext cx="11887199" cy="4372803"/>
          </a:xfrm>
        </p:spPr>
        <p:txBody>
          <a:bodyPr>
            <a:normAutofit/>
          </a:bodyPr>
          <a:lstStyle/>
          <a:p>
            <a:pPr marL="514350" indent="-514350">
              <a:buAutoNum type="arabicPeriod"/>
            </a:pPr>
            <a:r>
              <a:rPr lang="ru-RU" sz="2800" dirty="0" smtClean="0">
                <a:solidFill>
                  <a:schemeClr val="tx1"/>
                </a:solidFill>
                <a:latin typeface="Times New Roman" panose="02020603050405020304" pitchFamily="18" charset="0"/>
                <a:cs typeface="Times New Roman" panose="02020603050405020304" pitchFamily="18" charset="0"/>
              </a:rPr>
              <a:t>Проявления</a:t>
            </a:r>
            <a:r>
              <a:rPr lang="ru-RU" sz="2800" dirty="0">
                <a:solidFill>
                  <a:schemeClr val="tx1"/>
                </a:solidFill>
                <a:latin typeface="Times New Roman" panose="02020603050405020304" pitchFamily="18" charset="0"/>
                <a:cs typeface="Times New Roman" panose="02020603050405020304" pitchFamily="18" charset="0"/>
              </a:rPr>
              <a:t>: • Типичные признаки/симптомы: о Боль и болезненность по линии сустава о Небольшие разрывы свободного края могут быть бессимптомными </a:t>
            </a:r>
            <a:endParaRPr lang="ru-RU" sz="2800" dirty="0" smtClean="0">
              <a:solidFill>
                <a:schemeClr val="tx1"/>
              </a:solidFill>
              <a:latin typeface="Times New Roman" panose="02020603050405020304" pitchFamily="18" charset="0"/>
              <a:cs typeface="Times New Roman" panose="02020603050405020304" pitchFamily="18" charset="0"/>
            </a:endParaRPr>
          </a:p>
          <a:p>
            <a:pPr marL="514350" indent="-514350">
              <a:buAutoNum type="arabicPeriod"/>
            </a:pPr>
            <a:r>
              <a:rPr lang="ru-RU" sz="2800" dirty="0" smtClean="0">
                <a:solidFill>
                  <a:schemeClr val="tx1"/>
                </a:solidFill>
                <a:latin typeface="Times New Roman" panose="02020603050405020304" pitchFamily="18" charset="0"/>
                <a:cs typeface="Times New Roman" panose="02020603050405020304" pitchFamily="18" charset="0"/>
              </a:rPr>
              <a:t>Течение </a:t>
            </a:r>
            <a:r>
              <a:rPr lang="ru-RU" sz="2800" dirty="0">
                <a:solidFill>
                  <a:schemeClr val="tx1"/>
                </a:solidFill>
                <a:latin typeface="Times New Roman" panose="02020603050405020304" pitchFamily="18" charset="0"/>
                <a:cs typeface="Times New Roman" panose="02020603050405020304" pitchFamily="18" charset="0"/>
              </a:rPr>
              <a:t>и прогноз: </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Может увеличиваться и распространяться на периферическую зону • Может прогрессировать до лоскутного разрыва ± смещение </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Смещение может ускорять остеоартрит </a:t>
            </a:r>
            <a:endParaRPr lang="ru-RU" sz="2800" dirty="0" smtClean="0">
              <a:solidFill>
                <a:schemeClr val="tx1"/>
              </a:solidFill>
              <a:latin typeface="Times New Roman" panose="02020603050405020304" pitchFamily="18" charset="0"/>
              <a:cs typeface="Times New Roman" panose="02020603050405020304" pitchFamily="18" charset="0"/>
            </a:endParaRPr>
          </a:p>
          <a:p>
            <a:pPr marL="514350" indent="-514350">
              <a:buAutoNum type="arabicPeriod"/>
            </a:pPr>
            <a:r>
              <a:rPr lang="ru-RU" sz="2800" dirty="0" smtClean="0">
                <a:solidFill>
                  <a:schemeClr val="tx1"/>
                </a:solidFill>
                <a:latin typeface="Times New Roman" panose="02020603050405020304" pitchFamily="18" charset="0"/>
                <a:cs typeface="Times New Roman" panose="02020603050405020304" pitchFamily="18" charset="0"/>
              </a:rPr>
              <a:t>Лечение</a:t>
            </a:r>
            <a:r>
              <a:rPr lang="ru-RU" sz="2800" dirty="0">
                <a:solidFill>
                  <a:schemeClr val="tx1"/>
                </a:solidFill>
                <a:latin typeface="Times New Roman" panose="02020603050405020304" pitchFamily="18" charset="0"/>
                <a:cs typeface="Times New Roman" panose="02020603050405020304" pitchFamily="18" charset="0"/>
              </a:rPr>
              <a:t>: • Консервативное: при небольшом РР и с отсутствием клинической картины </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Хирургическое: формирование блюдцеобразного углубления (обширное хирургическая обработка разрыва свободного края для стабилизации ткани мениска</a:t>
            </a:r>
            <a:r>
              <a:rPr lang="ru-RU" sz="2800" dirty="0" smtClean="0">
                <a:solidFill>
                  <a:schemeClr val="tx1"/>
                </a:solidFill>
                <a:latin typeface="Times New Roman" panose="02020603050405020304" pitchFamily="18" charset="0"/>
                <a:cs typeface="Times New Roman" panose="02020603050405020304" pitchFamily="18" charset="0"/>
              </a:rPr>
              <a:t>)</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с двумя скругленными противолежащими углами 3"/>
          <p:cNvSpPr/>
          <p:nvPr/>
        </p:nvSpPr>
        <p:spPr>
          <a:xfrm>
            <a:off x="1179714" y="164988"/>
            <a:ext cx="10033462" cy="1311839"/>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КЛИНИЧЕСКИЕ ОСОБЕННОСТИ</a:t>
            </a:r>
            <a:endParaRPr lang="ru-R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938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5563"/>
          </a:xfrm>
        </p:spPr>
        <p:txBody>
          <a:bodyPr>
            <a:normAutofit fontScale="90000"/>
          </a:bodyPr>
          <a:lstStyle/>
          <a:p>
            <a:pPr algn="ctr"/>
            <a:r>
              <a:rPr lang="ru-RU" dirty="0">
                <a:solidFill>
                  <a:schemeClr val="tx1"/>
                </a:solidFill>
                <a:latin typeface="Times New Roman" panose="02020603050405020304" pitchFamily="18" charset="0"/>
                <a:cs typeface="Times New Roman" panose="02020603050405020304" pitchFamily="18" charset="0"/>
              </a:rPr>
              <a:t>Признаки вертикального продольного разрыва мениска коленного </a:t>
            </a:r>
            <a:r>
              <a:rPr lang="ru-RU" dirty="0" smtClean="0">
                <a:solidFill>
                  <a:schemeClr val="tx1"/>
                </a:solidFill>
                <a:latin typeface="Times New Roman" panose="02020603050405020304" pitchFamily="18" charset="0"/>
                <a:cs typeface="Times New Roman" panose="02020603050405020304" pitchFamily="18" charset="0"/>
              </a:rPr>
              <a:t>сустава</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90945" y="1831878"/>
            <a:ext cx="11901055" cy="4527357"/>
          </a:xfrm>
        </p:spPr>
        <p:txBody>
          <a:bodyPr>
            <a:normAutofit fontScale="92500" lnSpcReduction="20000"/>
          </a:bodyPr>
          <a:lstStyle/>
          <a:p>
            <a:r>
              <a:rPr lang="ru-RU" sz="3200" dirty="0">
                <a:solidFill>
                  <a:schemeClr val="tx1"/>
                </a:solidFill>
                <a:latin typeface="Times New Roman" panose="02020603050405020304" pitchFamily="18" charset="0"/>
                <a:cs typeface="Times New Roman" panose="02020603050405020304" pitchFamily="18" charset="0"/>
              </a:rPr>
              <a:t>• Линейный, вертикально-ориентированный сигнал умеренной/высокой интенсивности от мениска </a:t>
            </a:r>
            <a:endParaRPr lang="ru-RU" sz="3200" dirty="0" smtClean="0">
              <a:solidFill>
                <a:schemeClr val="tx1"/>
              </a:solidFill>
              <a:latin typeface="Times New Roman" panose="02020603050405020304" pitchFamily="18" charset="0"/>
              <a:cs typeface="Times New Roman" panose="02020603050405020304" pitchFamily="18" charset="0"/>
            </a:endParaRPr>
          </a:p>
          <a:p>
            <a:r>
              <a:rPr lang="ru-RU" sz="3200" dirty="0" smtClean="0">
                <a:solidFill>
                  <a:schemeClr val="tx1"/>
                </a:solidFill>
                <a:latin typeface="Times New Roman" panose="02020603050405020304" pitchFamily="18" charset="0"/>
                <a:cs typeface="Times New Roman" panose="02020603050405020304" pitchFamily="18" charset="0"/>
              </a:rPr>
              <a:t>• </a:t>
            </a:r>
            <a:r>
              <a:rPr lang="ru-RU" sz="3200" dirty="0">
                <a:solidFill>
                  <a:schemeClr val="tx1"/>
                </a:solidFill>
                <a:latin typeface="Times New Roman" panose="02020603050405020304" pitchFamily="18" charset="0"/>
                <a:cs typeface="Times New Roman" panose="02020603050405020304" pitchFamily="18" charset="0"/>
              </a:rPr>
              <a:t>Обычно локализуется в заднем роге </a:t>
            </a:r>
            <a:endParaRPr lang="ru-RU" sz="3200" dirty="0" smtClean="0">
              <a:solidFill>
                <a:schemeClr val="tx1"/>
              </a:solidFill>
              <a:latin typeface="Times New Roman" panose="02020603050405020304" pitchFamily="18" charset="0"/>
              <a:cs typeface="Times New Roman" panose="02020603050405020304" pitchFamily="18" charset="0"/>
            </a:endParaRPr>
          </a:p>
          <a:p>
            <a:r>
              <a:rPr lang="ru-RU" sz="3200" dirty="0" smtClean="0">
                <a:solidFill>
                  <a:schemeClr val="tx1"/>
                </a:solidFill>
                <a:latin typeface="Times New Roman" panose="02020603050405020304" pitchFamily="18" charset="0"/>
                <a:cs typeface="Times New Roman" panose="02020603050405020304" pitchFamily="18" charset="0"/>
              </a:rPr>
              <a:t>• </a:t>
            </a:r>
            <a:r>
              <a:rPr lang="ru-RU" sz="3200" dirty="0">
                <a:solidFill>
                  <a:schemeClr val="tx1"/>
                </a:solidFill>
                <a:latin typeface="Times New Roman" panose="02020603050405020304" pitchFamily="18" charset="0"/>
                <a:cs typeface="Times New Roman" panose="02020603050405020304" pitchFamily="18" charset="0"/>
              </a:rPr>
              <a:t>Обычно во внешней трети мениска (в красной зоне) </a:t>
            </a:r>
            <a:endParaRPr lang="ru-RU" sz="3200" dirty="0" smtClean="0">
              <a:solidFill>
                <a:schemeClr val="tx1"/>
              </a:solidFill>
              <a:latin typeface="Times New Roman" panose="02020603050405020304" pitchFamily="18" charset="0"/>
              <a:cs typeface="Times New Roman" panose="02020603050405020304" pitchFamily="18" charset="0"/>
            </a:endParaRPr>
          </a:p>
          <a:p>
            <a:r>
              <a:rPr lang="ru-RU" sz="3200" dirty="0" smtClean="0">
                <a:solidFill>
                  <a:schemeClr val="tx1"/>
                </a:solidFill>
                <a:latin typeface="Times New Roman" panose="02020603050405020304" pitchFamily="18" charset="0"/>
                <a:cs typeface="Times New Roman" panose="02020603050405020304" pitchFamily="18" charset="0"/>
              </a:rPr>
              <a:t>• </a:t>
            </a:r>
            <a:r>
              <a:rPr lang="ru-RU" sz="3200" dirty="0">
                <a:solidFill>
                  <a:schemeClr val="tx1"/>
                </a:solidFill>
                <a:latin typeface="Times New Roman" panose="02020603050405020304" pitchFamily="18" charset="0"/>
                <a:cs typeface="Times New Roman" panose="02020603050405020304" pitchFamily="18" charset="0"/>
              </a:rPr>
              <a:t>Редко в белой зоне (возле свободного края) </a:t>
            </a:r>
            <a:endParaRPr lang="ru-RU" sz="3200" dirty="0" smtClean="0">
              <a:solidFill>
                <a:schemeClr val="tx1"/>
              </a:solidFill>
              <a:latin typeface="Times New Roman" panose="02020603050405020304" pitchFamily="18" charset="0"/>
              <a:cs typeface="Times New Roman" panose="02020603050405020304" pitchFamily="18" charset="0"/>
            </a:endParaRPr>
          </a:p>
          <a:p>
            <a:r>
              <a:rPr lang="ru-RU" sz="3200" dirty="0" smtClean="0">
                <a:solidFill>
                  <a:schemeClr val="tx1"/>
                </a:solidFill>
                <a:latin typeface="Times New Roman" panose="02020603050405020304" pitchFamily="18" charset="0"/>
                <a:cs typeface="Times New Roman" panose="02020603050405020304" pitchFamily="18" charset="0"/>
              </a:rPr>
              <a:t>• </a:t>
            </a:r>
            <a:r>
              <a:rPr lang="ru-RU" sz="3200" dirty="0">
                <a:solidFill>
                  <a:schemeClr val="tx1"/>
                </a:solidFill>
                <a:latin typeface="Times New Roman" panose="02020603050405020304" pitchFamily="18" charset="0"/>
                <a:cs typeface="Times New Roman" panose="02020603050405020304" pitchFamily="18" charset="0"/>
              </a:rPr>
              <a:t>Может визуализироваться изолированное поражение нижней &gt; верхней суставной поверхности </a:t>
            </a:r>
            <a:endParaRPr lang="ru-RU" sz="3200" dirty="0" smtClean="0">
              <a:solidFill>
                <a:schemeClr val="tx1"/>
              </a:solidFill>
              <a:latin typeface="Times New Roman" panose="02020603050405020304" pitchFamily="18" charset="0"/>
              <a:cs typeface="Times New Roman" panose="02020603050405020304" pitchFamily="18" charset="0"/>
            </a:endParaRPr>
          </a:p>
          <a:p>
            <a:r>
              <a:rPr lang="ru-RU" sz="3200" dirty="0" smtClean="0">
                <a:solidFill>
                  <a:schemeClr val="tx1"/>
                </a:solidFill>
                <a:latin typeface="Times New Roman" panose="02020603050405020304" pitchFamily="18" charset="0"/>
                <a:cs typeface="Times New Roman" panose="02020603050405020304" pitchFamily="18" charset="0"/>
              </a:rPr>
              <a:t>• </a:t>
            </a:r>
            <a:r>
              <a:rPr lang="ru-RU" sz="3200" dirty="0">
                <a:solidFill>
                  <a:schemeClr val="tx1"/>
                </a:solidFill>
                <a:latin typeface="Times New Roman" panose="02020603050405020304" pitchFamily="18" charset="0"/>
                <a:cs typeface="Times New Roman" panose="02020603050405020304" pitchFamily="18" charset="0"/>
              </a:rPr>
              <a:t>Взаимосвязь коротких ТЕ коронарных и сагиттальных последовательностей для обнаружения полного распространения </a:t>
            </a:r>
            <a:r>
              <a:rPr lang="ru-RU" sz="3200" dirty="0" smtClean="0">
                <a:solidFill>
                  <a:schemeClr val="tx1"/>
                </a:solidFill>
                <a:latin typeface="Times New Roman" panose="02020603050405020304" pitchFamily="18" charset="0"/>
                <a:cs typeface="Times New Roman" panose="02020603050405020304" pitchFamily="18" charset="0"/>
              </a:rPr>
              <a:t>разрыва.</a:t>
            </a:r>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106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7819" y="1734898"/>
            <a:ext cx="11845636" cy="4023360"/>
          </a:xfrm>
        </p:spPr>
        <p:txBody>
          <a:bodyPr>
            <a:noAutofit/>
          </a:bodyPr>
          <a:lstStyle/>
          <a:p>
            <a:pPr marL="201168" lvl="1" indent="0">
              <a:buNone/>
            </a:pPr>
            <a:r>
              <a:rPr lang="ru-RU" sz="2600" dirty="0" smtClean="0">
                <a:solidFill>
                  <a:schemeClr val="tx1"/>
                </a:solidFill>
                <a:latin typeface="Times New Roman" panose="02020603050405020304" pitchFamily="18" charset="0"/>
                <a:cs typeface="Times New Roman" panose="02020603050405020304" pitchFamily="18" charset="0"/>
              </a:rPr>
              <a:t>	</a:t>
            </a:r>
            <a:r>
              <a:rPr lang="ru-RU" sz="3200" dirty="0" smtClean="0">
                <a:solidFill>
                  <a:schemeClr val="tx1"/>
                </a:solidFill>
                <a:latin typeface="Times New Roman" panose="02020603050405020304" pitchFamily="18" charset="0"/>
                <a:cs typeface="Times New Roman" panose="02020603050405020304" pitchFamily="18" charset="0"/>
              </a:rPr>
              <a:t>Сбоку </a:t>
            </a:r>
            <a:r>
              <a:rPr lang="ru-RU" sz="3200" dirty="0">
                <a:solidFill>
                  <a:schemeClr val="tx1"/>
                </a:solidFill>
                <a:latin typeface="Times New Roman" panose="02020603050405020304" pitchFamily="18" charset="0"/>
                <a:cs typeface="Times New Roman" panose="02020603050405020304" pitchFamily="18" charset="0"/>
              </a:rPr>
              <a:t>от сустава мениски сращены с капсулой сустава и имеют кровоснабжение от артерий капсулы. Внутренние части находятся в глубине сустава и собственного кровоснабжения не имеют, а питание их тканей осуществляется за счет циркуляции внутрисуставной жидкости</a:t>
            </a:r>
            <a:r>
              <a:rPr lang="ru-RU" sz="3200" dirty="0" smtClean="0">
                <a:solidFill>
                  <a:schemeClr val="tx1"/>
                </a:solidFill>
                <a:latin typeface="Times New Roman" panose="02020603050405020304" pitchFamily="18" charset="0"/>
                <a:cs typeface="Times New Roman" panose="02020603050405020304" pitchFamily="18" charset="0"/>
              </a:rPr>
              <a:t>.</a:t>
            </a:r>
          </a:p>
          <a:p>
            <a:pPr marL="201168" lvl="1" indent="0">
              <a:buNone/>
            </a:pPr>
            <a:r>
              <a:rPr lang="ru-RU" sz="3200" dirty="0" smtClean="0">
                <a:solidFill>
                  <a:schemeClr val="tx1"/>
                </a:solidFill>
                <a:latin typeface="Times New Roman" panose="02020603050405020304" pitchFamily="18" charset="0"/>
                <a:cs typeface="Times New Roman" panose="02020603050405020304" pitchFamily="18" charset="0"/>
              </a:rPr>
              <a:t>	Поэтому </a:t>
            </a:r>
            <a:r>
              <a:rPr lang="ru-RU" sz="3200" dirty="0">
                <a:solidFill>
                  <a:schemeClr val="tx1"/>
                </a:solidFill>
                <a:latin typeface="Times New Roman" panose="02020603050405020304" pitchFamily="18" charset="0"/>
                <a:cs typeface="Times New Roman" panose="02020603050405020304" pitchFamily="18" charset="0"/>
              </a:rPr>
              <a:t>повреждения менисков рядом с капсулой сустава срастаются хорошо, а разрывы внутренней части, в глубине коленного сустава не срастаются </a:t>
            </a:r>
            <a:r>
              <a:rPr lang="ru-RU" sz="3200" dirty="0" smtClean="0">
                <a:solidFill>
                  <a:schemeClr val="tx1"/>
                </a:solidFill>
                <a:latin typeface="Times New Roman" panose="02020603050405020304" pitchFamily="18" charset="0"/>
                <a:cs typeface="Times New Roman" panose="02020603050405020304" pitchFamily="18" charset="0"/>
              </a:rPr>
              <a:t>совсем. Распространенность травм менисков.</a:t>
            </a:r>
            <a:r>
              <a:rPr lang="ru-RU" sz="3200" dirty="0" smtClean="0">
                <a:solidFill>
                  <a:schemeClr val="tx1"/>
                </a:solidFill>
                <a:latin typeface="Times New Roman" panose="02020603050405020304" pitchFamily="18" charset="0"/>
                <a:cs typeface="Times New Roman" panose="02020603050405020304" pitchFamily="18" charset="0"/>
              </a:rPr>
              <a:t/>
            </a:r>
            <a:br>
              <a:rPr lang="ru-RU" sz="3200" dirty="0" smtClean="0">
                <a:solidFill>
                  <a:schemeClr val="tx1"/>
                </a:solidFill>
                <a:latin typeface="Times New Roman" panose="02020603050405020304" pitchFamily="18" charset="0"/>
                <a:cs typeface="Times New Roman" panose="02020603050405020304" pitchFamily="18" charset="0"/>
              </a:rPr>
            </a:b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с двумя скругленными противолежащими углами 3"/>
          <p:cNvSpPr/>
          <p:nvPr/>
        </p:nvSpPr>
        <p:spPr>
          <a:xfrm>
            <a:off x="1233055" y="457199"/>
            <a:ext cx="9753600" cy="1025237"/>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АНАТОМИЯ МЕНИСКОВ </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1167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6982" y="3671454"/>
            <a:ext cx="11901054" cy="2466108"/>
          </a:xfrm>
        </p:spPr>
        <p:txBody>
          <a:bodyPr>
            <a:noAutofit/>
          </a:bodyPr>
          <a:lstStyle/>
          <a:p>
            <a:r>
              <a:rPr lang="ru-RU" sz="2400" dirty="0">
                <a:solidFill>
                  <a:schemeClr val="tx1"/>
                </a:solidFill>
                <a:latin typeface="Times New Roman" panose="02020603050405020304" pitchFamily="18" charset="0"/>
                <a:cs typeface="Times New Roman" panose="02020603050405020304" pitchFamily="18" charset="0"/>
              </a:rPr>
              <a:t>(Слева) На рисунке сагиттального среза показан вертикальный продольный разрыв (ВПР) в области перехода красной зоны мениска в белую. ВПР следуют за продольной осью мениска и остаются на таком же расстоянии от свободного края. Они обычно локализуются в заднем роге и могут распространяться в тело и передний рог.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a:t>
            </a:r>
            <a:r>
              <a:rPr lang="ru-RU" sz="2400" dirty="0">
                <a:solidFill>
                  <a:schemeClr val="tx1"/>
                </a:solidFill>
                <a:latin typeface="Times New Roman" panose="02020603050405020304" pitchFamily="18" charset="0"/>
                <a:cs typeface="Times New Roman" panose="02020603050405020304" pitchFamily="18" charset="0"/>
              </a:rPr>
              <a:t>Справа) МРТ PDВИ, сагиттальный срез: определяется вертикальный продольный разрыв в области перехода красной зоны медиальною мениска в белую. Вертикальные разрывы чаще всего возникают в красной зоне мениска</a:t>
            </a:r>
            <a:r>
              <a:rPr lang="ru-RU" sz="2400" dirty="0" smtClean="0">
                <a:solidFill>
                  <a:schemeClr val="tx1"/>
                </a:solidFill>
                <a:latin typeface="Times New Roman" panose="02020603050405020304" pitchFamily="18" charset="0"/>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13314" name="Picture 2" descr="Признаки вертикального продольного разрыва мениска коленного суста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02465"/>
            <a:ext cx="7282873" cy="356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891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616037"/>
            <a:ext cx="12192000" cy="3115108"/>
          </a:xfrm>
        </p:spPr>
        <p:txBody>
          <a:bodyPr>
            <a:noAutofit/>
          </a:bodyPr>
          <a:lstStyle/>
          <a:p>
            <a:r>
              <a:rPr lang="ru-RU" sz="2400" dirty="0">
                <a:solidFill>
                  <a:schemeClr val="tx1"/>
                </a:solidFill>
                <a:latin typeface="Times New Roman" panose="02020603050405020304" pitchFamily="18" charset="0"/>
                <a:cs typeface="Times New Roman" panose="02020603050405020304" pitchFamily="18" charset="0"/>
              </a:rPr>
              <a:t>(Слева) MPT PDBИ, режим подавления сигнала от жира, аксиальный срез: у этою же пациента определяется вертикальный продольный разрыв задней поверхности медиального мениска. Когда вертикальные разрывы распространяются вдоль крупной части мениска, они могут смещаться и становится разрывами по типу ручки лейки. Визуализируется радиальный разрыв задней ветви латерального мениска.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a:t>
            </a:r>
            <a:r>
              <a:rPr lang="ru-RU" sz="2400" dirty="0">
                <a:solidFill>
                  <a:schemeClr val="tx1"/>
                </a:solidFill>
                <a:latin typeface="Times New Roman" panose="02020603050405020304" pitchFamily="18" charset="0"/>
                <a:cs typeface="Times New Roman" panose="02020603050405020304" pitchFamily="18" charset="0"/>
              </a:rPr>
              <a:t>Справа) MPT PDBИ, сагиттальный срез: определяется вертикальный продольный </a:t>
            </a:r>
            <a:r>
              <a:rPr lang="ru-RU" sz="2400" dirty="0" smtClean="0">
                <a:solidFill>
                  <a:schemeClr val="tx1"/>
                </a:solidFill>
                <a:latin typeface="Times New Roman" panose="02020603050405020304" pitchFamily="18" charset="0"/>
                <a:cs typeface="Times New Roman" panose="02020603050405020304" pitchFamily="18" charset="0"/>
              </a:rPr>
              <a:t>разрыв</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14338" name="Picture 2" descr="Признаки вертикального продольного разрыва мениска коленного суста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326" y="193964"/>
            <a:ext cx="7920183" cy="329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7236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327" y="537153"/>
            <a:ext cx="6525491" cy="568036"/>
          </a:xfrm>
        </p:spPr>
        <p:txBody>
          <a:bodyPr>
            <a:normAutofit fontScale="90000"/>
          </a:bodyPr>
          <a:lstStyle/>
          <a:p>
            <a:r>
              <a:rPr lang="ru-RU" sz="3900" dirty="0" smtClean="0">
                <a:solidFill>
                  <a:schemeClr val="tx1"/>
                </a:solidFill>
                <a:latin typeface="Times New Roman" panose="02020603050405020304" pitchFamily="18" charset="0"/>
                <a:cs typeface="Times New Roman" panose="02020603050405020304" pitchFamily="18" charset="0"/>
              </a:rPr>
              <a:t>КЛИНИЧЕСКИЕ ОСОБЕННОСТИ</a:t>
            </a:r>
            <a:r>
              <a:rPr lang="ru-RU" dirty="0" smtClean="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805056" y="1739323"/>
            <a:ext cx="6276109" cy="4481369"/>
          </a:xfrm>
        </p:spPr>
        <p:txBody>
          <a:bodyPr>
            <a:noAutofit/>
          </a:bodyPr>
          <a:lstStyle/>
          <a:p>
            <a:r>
              <a:rPr lang="ru-RU" sz="2400" dirty="0">
                <a:solidFill>
                  <a:schemeClr val="tx1"/>
                </a:solidFill>
                <a:latin typeface="Times New Roman" panose="02020603050405020304" pitchFamily="18" charset="0"/>
                <a:cs typeface="Times New Roman" panose="02020603050405020304" pitchFamily="18" charset="0"/>
              </a:rPr>
              <a:t>• Небольшие разрывы в области красной зоны с отсутствием смещения часто заживают спонтанно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Могут распространяться в продольном направлении (кзади → спереди)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Срединный фрагмент может смещаться → разрыв по типу ручки лейки: о Обычно распространяется с нижней на верхнюю суставную поверхность (т.е. разрыв на всю толщину)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Крупная резекция мениска → прогрессирующий </a:t>
            </a:r>
            <a:r>
              <a:rPr lang="ru-RU" sz="2400" dirty="0" smtClean="0">
                <a:solidFill>
                  <a:schemeClr val="tx1"/>
                </a:solidFill>
                <a:latin typeface="Times New Roman" panose="02020603050405020304" pitchFamily="18" charset="0"/>
                <a:cs typeface="Times New Roman" panose="02020603050405020304" pitchFamily="18" charset="0"/>
              </a:rPr>
              <a:t>остеоартрит.</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6151417" y="758826"/>
            <a:ext cx="6040583" cy="5680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500" dirty="0" smtClean="0">
                <a:latin typeface="Times New Roman" panose="02020603050405020304" pitchFamily="18" charset="0"/>
                <a:cs typeface="Times New Roman" panose="02020603050405020304" pitchFamily="18" charset="0"/>
              </a:rPr>
              <a:t>ТЕЧЕНИЕ И ПРОГНОЗ:</a:t>
            </a:r>
            <a:endParaRPr lang="ru-RU" sz="3500" dirty="0">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0" y="1105189"/>
            <a:ext cx="5334000" cy="575281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dirty="0" smtClean="0">
                <a:latin typeface="Times New Roman" panose="02020603050405020304" pitchFamily="18" charset="0"/>
                <a:cs typeface="Times New Roman" panose="02020603050405020304" pitchFamily="18" charset="0"/>
              </a:rPr>
              <a:t>• Подростки и молодые, активные взрослые </a:t>
            </a:r>
          </a:p>
          <a:p>
            <a:pPr marL="0" indent="0">
              <a:buFont typeface="Arial" panose="020B0604020202020204" pitchFamily="34" charset="0"/>
              <a:buNone/>
            </a:pPr>
            <a:r>
              <a:rPr lang="ru-RU" dirty="0" smtClean="0">
                <a:latin typeface="Times New Roman" panose="02020603050405020304" pitchFamily="18" charset="0"/>
                <a:cs typeface="Times New Roman" panose="02020603050405020304" pitchFamily="18" charset="0"/>
              </a:rPr>
              <a:t>• Небольшие разрывы в области красной зоны с отсутствием смещения иногда заживают спонтанно </a:t>
            </a:r>
          </a:p>
          <a:p>
            <a:pPr marL="0" indent="0">
              <a:buFont typeface="Arial" panose="020B0604020202020204" pitchFamily="34" charset="0"/>
              <a:buNone/>
            </a:pPr>
            <a:r>
              <a:rPr lang="ru-RU" dirty="0" smtClean="0">
                <a:latin typeface="Times New Roman" panose="02020603050405020304" pitchFamily="18" charset="0"/>
                <a:cs typeface="Times New Roman" panose="02020603050405020304" pitchFamily="18" charset="0"/>
              </a:rPr>
              <a:t>• Срединный фрагмент может смещаться → разрыв по типу ручки от лейки </a:t>
            </a:r>
          </a:p>
          <a:p>
            <a:pPr marL="0" indent="0">
              <a:buFont typeface="Arial" panose="020B0604020202020204" pitchFamily="34" charset="0"/>
              <a:buNone/>
            </a:pPr>
            <a:r>
              <a:rPr lang="ru-RU" dirty="0" smtClean="0">
                <a:latin typeface="Times New Roman" panose="02020603050405020304" pitchFamily="18" charset="0"/>
                <a:cs typeface="Times New Roman" panose="02020603050405020304" pitchFamily="18" charset="0"/>
              </a:rPr>
              <a:t>• При возможности предпочтение отдается хирургическому восстановлению мениска </a:t>
            </a:r>
          </a:p>
          <a:p>
            <a:pPr marL="0" indent="0">
              <a:buFont typeface="Arial" panose="020B0604020202020204" pitchFamily="34" charset="0"/>
              <a:buNone/>
            </a:pPr>
            <a:r>
              <a:rPr lang="ru-RU" dirty="0" smtClean="0">
                <a:latin typeface="Times New Roman" panose="02020603050405020304" pitchFamily="18" charset="0"/>
                <a:cs typeface="Times New Roman" panose="02020603050405020304" pitchFamily="18" charset="0"/>
              </a:rPr>
              <a:t>• Крупная резекция мениска → прогрессирующий остеоартрит </a:t>
            </a:r>
          </a:p>
          <a:p>
            <a:pPr marL="0" indent="0">
              <a:buFont typeface="Arial" panose="020B0604020202020204" pitchFamily="34" charset="0"/>
              <a:buNone/>
            </a:pPr>
            <a:r>
              <a:rPr lang="ru-RU" dirty="0" smtClean="0">
                <a:latin typeface="Times New Roman" panose="02020603050405020304" pitchFamily="18" charset="0"/>
                <a:cs typeface="Times New Roman" panose="02020603050405020304" pitchFamily="18" charset="0"/>
              </a:rPr>
              <a:t>• Хирургическое восстановление мениска: разрывы в области красной зоны, стабильные при </a:t>
            </a:r>
            <a:r>
              <a:rPr lang="ru-RU" dirty="0" err="1" smtClean="0">
                <a:latin typeface="Times New Roman" panose="02020603050405020304" pitchFamily="18" charset="0"/>
                <a:cs typeface="Times New Roman" panose="02020603050405020304" pitchFamily="18" charset="0"/>
              </a:rPr>
              <a:t>артроскопии</a:t>
            </a:r>
            <a:r>
              <a:rPr lang="ru-RU" dirty="0" smtClean="0">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ru-RU" dirty="0" smtClean="0">
                <a:latin typeface="Times New Roman" panose="02020603050405020304" pitchFamily="18" charset="0"/>
                <a:cs typeface="Times New Roman" panose="02020603050405020304" pitchFamily="18" charset="0"/>
              </a:rPr>
              <a:t>• Резекция мениска: нестабильные, неправильные разрывы в области красной зоны; любые разрывы в области перехода красной зоны в белую и разрывы в области белой зоны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811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96982" y="1801091"/>
            <a:ext cx="11984182" cy="4619726"/>
          </a:xfrm>
          <a:prstGeom prst="rect">
            <a:avLst/>
          </a:prstGeom>
        </p:spPr>
        <p:txBody>
          <a:bodyPr wrap="square">
            <a:spAutoFit/>
          </a:bodyPr>
          <a:lstStyle/>
          <a:p>
            <a:r>
              <a:rPr lang="ru-RU" sz="3200" dirty="0" smtClean="0">
                <a:solidFill>
                  <a:schemeClr val="tx1"/>
                </a:solidFill>
                <a:latin typeface="Times New Roman" panose="02020603050405020304" pitchFamily="18" charset="0"/>
                <a:cs typeface="Times New Roman" panose="02020603050405020304" pitchFamily="18" charset="0"/>
              </a:rPr>
              <a:t>• </a:t>
            </a:r>
            <a:r>
              <a:rPr lang="ru-RU" sz="3200" dirty="0">
                <a:solidFill>
                  <a:schemeClr val="tx1"/>
                </a:solidFill>
                <a:latin typeface="Times New Roman" panose="02020603050405020304" pitchFamily="18" charset="0"/>
                <a:cs typeface="Times New Roman" panose="02020603050405020304" pitchFamily="18" charset="0"/>
              </a:rPr>
              <a:t>Консервативное: небольшие разрывы в области красной зоны с отсутствием смещения могут заживать спонтанно </a:t>
            </a:r>
            <a:endParaRPr lang="ru-RU" sz="3200" dirty="0" smtClean="0">
              <a:solidFill>
                <a:schemeClr val="tx1"/>
              </a:solidFill>
              <a:latin typeface="Times New Roman" panose="02020603050405020304" pitchFamily="18" charset="0"/>
              <a:cs typeface="Times New Roman" panose="02020603050405020304" pitchFamily="18" charset="0"/>
            </a:endParaRPr>
          </a:p>
          <a:p>
            <a:r>
              <a:rPr lang="ru-RU" sz="3200" dirty="0" smtClean="0">
                <a:solidFill>
                  <a:schemeClr val="tx1"/>
                </a:solidFill>
                <a:latin typeface="Times New Roman" panose="02020603050405020304" pitchFamily="18" charset="0"/>
                <a:cs typeface="Times New Roman" panose="02020603050405020304" pitchFamily="18" charset="0"/>
              </a:rPr>
              <a:t>• </a:t>
            </a:r>
            <a:r>
              <a:rPr lang="ru-RU" sz="3200" dirty="0">
                <a:solidFill>
                  <a:schemeClr val="tx1"/>
                </a:solidFill>
                <a:latin typeface="Times New Roman" panose="02020603050405020304" pitchFamily="18" charset="0"/>
                <a:cs typeface="Times New Roman" panose="02020603050405020304" pitchFamily="18" charset="0"/>
              </a:rPr>
              <a:t>Хирургическое: о При сохранности ткани мениска, по возможности, → хирургическое восстановление </a:t>
            </a:r>
            <a:endParaRPr lang="ru-RU" sz="3200" dirty="0" smtClean="0">
              <a:solidFill>
                <a:schemeClr val="tx1"/>
              </a:solidFill>
              <a:latin typeface="Times New Roman" panose="02020603050405020304" pitchFamily="18" charset="0"/>
              <a:cs typeface="Times New Roman" panose="02020603050405020304" pitchFamily="18" charset="0"/>
            </a:endParaRPr>
          </a:p>
          <a:p>
            <a:r>
              <a:rPr lang="ru-RU" sz="3200" dirty="0" smtClean="0">
                <a:solidFill>
                  <a:schemeClr val="tx1"/>
                </a:solidFill>
                <a:latin typeface="Times New Roman" panose="02020603050405020304" pitchFamily="18" charset="0"/>
                <a:cs typeface="Times New Roman" panose="02020603050405020304" pitchFamily="18" charset="0"/>
              </a:rPr>
              <a:t>о </a:t>
            </a:r>
            <a:r>
              <a:rPr lang="ru-RU" sz="3200" dirty="0">
                <a:solidFill>
                  <a:schemeClr val="tx1"/>
                </a:solidFill>
                <a:latin typeface="Times New Roman" panose="02020603050405020304" pitchFamily="18" charset="0"/>
                <a:cs typeface="Times New Roman" panose="02020603050405020304" pitchFamily="18" charset="0"/>
              </a:rPr>
              <a:t>Хирургическое восстановление мениска: разрывы в области красной зоны, стабильные при </a:t>
            </a:r>
            <a:r>
              <a:rPr lang="ru-RU" sz="3200" dirty="0" err="1">
                <a:solidFill>
                  <a:schemeClr val="tx1"/>
                </a:solidFill>
                <a:latin typeface="Times New Roman" panose="02020603050405020304" pitchFamily="18" charset="0"/>
                <a:cs typeface="Times New Roman" panose="02020603050405020304" pitchFamily="18" charset="0"/>
              </a:rPr>
              <a:t>артроскопии</a:t>
            </a:r>
            <a:r>
              <a:rPr lang="ru-RU" sz="3200" dirty="0">
                <a:solidFill>
                  <a:schemeClr val="tx1"/>
                </a:solidFill>
                <a:latin typeface="Times New Roman" panose="02020603050405020304" pitchFamily="18" charset="0"/>
                <a:cs typeface="Times New Roman" panose="02020603050405020304" pitchFamily="18" charset="0"/>
              </a:rPr>
              <a:t>, не являются сложными </a:t>
            </a:r>
            <a:endParaRPr lang="ru-RU" sz="3200" dirty="0" smtClean="0">
              <a:solidFill>
                <a:schemeClr val="tx1"/>
              </a:solidFill>
              <a:latin typeface="Times New Roman" panose="02020603050405020304" pitchFamily="18" charset="0"/>
              <a:cs typeface="Times New Roman" panose="02020603050405020304" pitchFamily="18" charset="0"/>
            </a:endParaRPr>
          </a:p>
          <a:p>
            <a:r>
              <a:rPr lang="ru-RU" sz="3200" dirty="0" smtClean="0">
                <a:solidFill>
                  <a:schemeClr val="tx1"/>
                </a:solidFill>
                <a:latin typeface="Times New Roman" panose="02020603050405020304" pitchFamily="18" charset="0"/>
                <a:cs typeface="Times New Roman" panose="02020603050405020304" pitchFamily="18" charset="0"/>
              </a:rPr>
              <a:t>о </a:t>
            </a:r>
            <a:r>
              <a:rPr lang="ru-RU" sz="3200" dirty="0">
                <a:solidFill>
                  <a:schemeClr val="tx1"/>
                </a:solidFill>
                <a:latin typeface="Times New Roman" panose="02020603050405020304" pitchFamily="18" charset="0"/>
                <a:cs typeface="Times New Roman" panose="02020603050405020304" pitchFamily="18" charset="0"/>
              </a:rPr>
              <a:t>Резекция мениска: нестабильные, неправильные разрывы в области красной зоны; любые разрывы в области перехода красной зоны в белую и разрывы в области белой </a:t>
            </a:r>
            <a:r>
              <a:rPr lang="ru-RU" sz="3200" dirty="0" smtClean="0">
                <a:solidFill>
                  <a:schemeClr val="tx1"/>
                </a:solidFill>
                <a:latin typeface="Times New Roman" panose="02020603050405020304" pitchFamily="18" charset="0"/>
                <a:cs typeface="Times New Roman" panose="02020603050405020304" pitchFamily="18" charset="0"/>
              </a:rPr>
              <a:t>зоны.</a:t>
            </a:r>
            <a:endParaRPr lang="ru-RU" sz="3200" b="0" i="0" dirty="0">
              <a:solidFill>
                <a:schemeClr val="tx1"/>
              </a:solidFill>
              <a:effectLst/>
              <a:latin typeface="Times New Roman" panose="02020603050405020304" pitchFamily="18" charset="0"/>
              <a:cs typeface="Times New Roman" panose="02020603050405020304" pitchFamily="18" charset="0"/>
            </a:endParaRPr>
          </a:p>
        </p:txBody>
      </p:sp>
      <p:sp>
        <p:nvSpPr>
          <p:cNvPr id="3" name="Прямоугольник с двумя скругленными противолежащими углами 2"/>
          <p:cNvSpPr/>
          <p:nvPr/>
        </p:nvSpPr>
        <p:spPr>
          <a:xfrm>
            <a:off x="1401386" y="193963"/>
            <a:ext cx="10033462" cy="1311839"/>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solidFill>
                  <a:schemeClr val="bg1"/>
                </a:solidFill>
                <a:latin typeface="Times New Roman" panose="02020603050405020304" pitchFamily="18" charset="0"/>
                <a:cs typeface="Times New Roman" panose="02020603050405020304" pitchFamily="18" charset="0"/>
              </a:rPr>
              <a:t>ЛЕЧЕНИЕ ВЕРТИКАЛЬНОГО ПРОДОЛЬНОГО РАЗРЫВА МЕНИСКА: </a:t>
            </a:r>
            <a:endParaRPr lang="ru-R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43866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000" dirty="0">
                <a:solidFill>
                  <a:schemeClr val="tx1"/>
                </a:solidFill>
                <a:latin typeface="Times New Roman" panose="02020603050405020304" pitchFamily="18" charset="0"/>
                <a:cs typeface="Times New Roman" panose="02020603050405020304" pitchFamily="18" charset="0"/>
              </a:rPr>
              <a:t>Лечение, включая медикаментозную и немедикаментозную терапии, диетотерапию, обезболивание, медицинские показания и противопоказания к применению методов лечения</a:t>
            </a:r>
          </a:p>
        </p:txBody>
      </p:sp>
      <p:sp>
        <p:nvSpPr>
          <p:cNvPr id="3" name="Объект 2"/>
          <p:cNvSpPr>
            <a:spLocks noGrp="1"/>
          </p:cNvSpPr>
          <p:nvPr>
            <p:ph idx="1"/>
          </p:nvPr>
        </p:nvSpPr>
        <p:spPr>
          <a:xfrm>
            <a:off x="138545" y="1842655"/>
            <a:ext cx="11859491" cy="4026439"/>
          </a:xfrm>
        </p:spPr>
        <p:txBody>
          <a:bodyPr>
            <a:noAutofit/>
          </a:bodyPr>
          <a:lstStyle/>
          <a:p>
            <a:r>
              <a:rPr lang="ru-RU" sz="2400" dirty="0">
                <a:solidFill>
                  <a:schemeClr val="tx1"/>
                </a:solidFill>
                <a:latin typeface="Times New Roman" panose="02020603050405020304" pitchFamily="18" charset="0"/>
                <a:cs typeface="Times New Roman" panose="02020603050405020304" pitchFamily="18" charset="0"/>
              </a:rPr>
              <a:t>Консервативное </a:t>
            </a:r>
            <a:r>
              <a:rPr lang="ru-RU" sz="2400" dirty="0" smtClean="0">
                <a:solidFill>
                  <a:schemeClr val="tx1"/>
                </a:solidFill>
                <a:latin typeface="Times New Roman" panose="02020603050405020304" pitchFamily="18" charset="0"/>
                <a:cs typeface="Times New Roman" panose="02020603050405020304" pitchFamily="18" charset="0"/>
              </a:rPr>
              <a:t>лечение:</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Не рекомендуется консервативное лечение ввиду неэффективности в большинстве случаев.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Уровень </a:t>
            </a:r>
            <a:r>
              <a:rPr lang="ru-RU" sz="2400" dirty="0">
                <a:solidFill>
                  <a:schemeClr val="tx1"/>
                </a:solidFill>
                <a:latin typeface="Times New Roman" panose="02020603050405020304" pitchFamily="18" charset="0"/>
                <a:cs typeface="Times New Roman" panose="02020603050405020304" pitchFamily="18" charset="0"/>
              </a:rPr>
              <a:t>убедительности рекомендаций C (уровень достоверности доказательств 5) Комментарии: консервативное лечение может включать ограничение физических нагрузок, прохождении курсов физиотерапевтического лечения, применение нестероидных противовоспалительных препаратов.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Рекомендуется при наличии противопоказаний к хирургическому лечению и включает лечебную физкультуру для укрепления четырехглавой мышцы бедра</a:t>
            </a:r>
            <a:r>
              <a:rPr lang="ru-RU" sz="2400" dirty="0" smtClean="0">
                <a:solidFill>
                  <a:schemeClr val="tx1"/>
                </a:solidFill>
                <a:latin typeface="Times New Roman" panose="02020603050405020304" pitchFamily="18" charset="0"/>
                <a:cs typeface="Times New Roman" panose="02020603050405020304" pitchFamily="18" charset="0"/>
              </a:rPr>
              <a:t>. </a:t>
            </a:r>
          </a:p>
          <a:p>
            <a:r>
              <a:rPr lang="ru-RU" sz="2400" dirty="0" smtClean="0">
                <a:solidFill>
                  <a:schemeClr val="tx1"/>
                </a:solidFill>
                <a:latin typeface="Times New Roman" panose="02020603050405020304" pitchFamily="18" charset="0"/>
                <a:cs typeface="Times New Roman" panose="02020603050405020304" pitchFamily="18" charset="0"/>
              </a:rPr>
              <a:t>Уровень </a:t>
            </a:r>
            <a:r>
              <a:rPr lang="ru-RU" sz="2400" dirty="0">
                <a:solidFill>
                  <a:schemeClr val="tx1"/>
                </a:solidFill>
                <a:latin typeface="Times New Roman" panose="02020603050405020304" pitchFamily="18" charset="0"/>
                <a:cs typeface="Times New Roman" panose="02020603050405020304" pitchFamily="18" charset="0"/>
              </a:rPr>
              <a:t>убедительности рекомендаций C (уровень достоверности доказательств 5</a:t>
            </a:r>
            <a:r>
              <a:rPr lang="ru-RU" sz="2400" dirty="0" smtClean="0">
                <a:solidFill>
                  <a:schemeClr val="tx1"/>
                </a:solidFill>
                <a:latin typeface="Times New Roman" panose="02020603050405020304" pitchFamily="18" charset="0"/>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3865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4262" y="-156743"/>
            <a:ext cx="10058400" cy="1450757"/>
          </a:xfrm>
        </p:spPr>
        <p:txBody>
          <a:bodyPr/>
          <a:lstStyle/>
          <a:p>
            <a:pPr algn="ctr"/>
            <a:r>
              <a:rPr lang="ru-RU" dirty="0">
                <a:latin typeface="Times New Roman" panose="02020603050405020304" pitchFamily="18" charset="0"/>
                <a:cs typeface="Times New Roman" panose="02020603050405020304" pitchFamily="18" charset="0"/>
              </a:rPr>
              <a:t>Хирургическое лечение</a:t>
            </a:r>
          </a:p>
        </p:txBody>
      </p:sp>
      <p:sp>
        <p:nvSpPr>
          <p:cNvPr id="3" name="Объект 2"/>
          <p:cNvSpPr>
            <a:spLocks noGrp="1"/>
          </p:cNvSpPr>
          <p:nvPr>
            <p:ph idx="1"/>
          </p:nvPr>
        </p:nvSpPr>
        <p:spPr>
          <a:xfrm>
            <a:off x="314498" y="1998133"/>
            <a:ext cx="11817927" cy="4277975"/>
          </a:xfrm>
        </p:spPr>
        <p:txBody>
          <a:bodyPr>
            <a:noAutofit/>
          </a:bodyPr>
          <a:lstStyle/>
          <a:p>
            <a:r>
              <a:rPr lang="ru-RU" sz="2400" dirty="0">
                <a:solidFill>
                  <a:schemeClr val="tx1"/>
                </a:solidFill>
                <a:latin typeface="Times New Roman" panose="02020603050405020304" pitchFamily="18" charset="0"/>
                <a:cs typeface="Times New Roman" panose="02020603050405020304" pitchFamily="18" charset="0"/>
              </a:rPr>
              <a:t>- Рекомендуется хирургическое лечение при наличии блокады сустава, затрудняющей нормальное передвижение пациента и выполнение им профессиональной (спортивной) деятельности для устранения блокады и болевого синдрома</a:t>
            </a:r>
            <a:r>
              <a:rPr lang="ru-RU" sz="2400" dirty="0" smtClean="0">
                <a:solidFill>
                  <a:schemeClr val="tx1"/>
                </a:solidFill>
                <a:latin typeface="Times New Roman" panose="02020603050405020304" pitchFamily="18" charset="0"/>
                <a:cs typeface="Times New Roman" panose="02020603050405020304" pitchFamily="18" charset="0"/>
              </a:rPr>
              <a:t>.</a:t>
            </a:r>
          </a:p>
          <a:p>
            <a:r>
              <a:rPr lang="ru-RU" sz="2400" dirty="0">
                <a:solidFill>
                  <a:schemeClr val="tx1"/>
                </a:solidFill>
                <a:latin typeface="Times New Roman" panose="02020603050405020304" pitchFamily="18" charset="0"/>
                <a:cs typeface="Times New Roman" panose="02020603050405020304" pitchFamily="18" charset="0"/>
              </a:rPr>
              <a:t>Уровень убедительности рекомендаций C (уровень достоверности доказательств 5</a:t>
            </a:r>
            <a:r>
              <a:rPr lang="ru-RU" sz="2400" dirty="0" smtClean="0">
                <a:solidFill>
                  <a:schemeClr val="tx1"/>
                </a:solidFill>
                <a:latin typeface="Times New Roman" panose="02020603050405020304" pitchFamily="18" charset="0"/>
                <a:cs typeface="Times New Roman" panose="02020603050405020304" pitchFamily="18" charset="0"/>
              </a:rPr>
              <a:t>)</a:t>
            </a:r>
          </a:p>
          <a:p>
            <a:r>
              <a:rPr lang="ru-RU" sz="2400" dirty="0">
                <a:solidFill>
                  <a:schemeClr val="tx1"/>
                </a:solidFill>
                <a:latin typeface="Times New Roman" panose="02020603050405020304" pitchFamily="18" charset="0"/>
                <a:cs typeface="Times New Roman" panose="02020603050405020304" pitchFamily="18" charset="0"/>
              </a:rPr>
              <a:t>- Рекомендуется с целью наилучшего результата активная хирургическая тактика в случаях появления клинико-рентгенологических признаков развивающегося </a:t>
            </a:r>
            <a:r>
              <a:rPr lang="ru-RU" sz="2400" dirty="0" err="1">
                <a:solidFill>
                  <a:schemeClr val="tx1"/>
                </a:solidFill>
                <a:latin typeface="Times New Roman" panose="02020603050405020304" pitchFamily="18" charset="0"/>
                <a:cs typeface="Times New Roman" panose="02020603050405020304" pitchFamily="18" charset="0"/>
              </a:rPr>
              <a:t>гонартроза</a:t>
            </a:r>
            <a:r>
              <a:rPr lang="ru-RU" sz="2400" dirty="0">
                <a:solidFill>
                  <a:schemeClr val="tx1"/>
                </a:solidFill>
                <a:latin typeface="Times New Roman" panose="02020603050405020304" pitchFamily="18" charset="0"/>
                <a:cs typeface="Times New Roman" panose="02020603050405020304" pitchFamily="18" charset="0"/>
              </a:rPr>
              <a:t>. Уровень убедительности рекомендаций C (уровень достоверности доказательств 5</a:t>
            </a:r>
            <a:r>
              <a:rPr lang="ru-RU" sz="2400" dirty="0" smtClean="0">
                <a:solidFill>
                  <a:schemeClr val="tx1"/>
                </a:solidFill>
                <a:latin typeface="Times New Roman" panose="02020603050405020304" pitchFamily="18" charset="0"/>
                <a:cs typeface="Times New Roman" panose="02020603050405020304" pitchFamily="18" charset="0"/>
              </a:rPr>
              <a:t>)</a:t>
            </a:r>
          </a:p>
          <a:p>
            <a:r>
              <a:rPr lang="ru-RU" sz="2400" dirty="0">
                <a:solidFill>
                  <a:schemeClr val="tx1"/>
                </a:solidFill>
                <a:latin typeface="Times New Roman" panose="02020603050405020304" pitchFamily="18" charset="0"/>
                <a:cs typeface="Times New Roman" panose="02020603050405020304" pitchFamily="18" charset="0"/>
              </a:rPr>
              <a:t>- Рекомендуется эндоскопическая </a:t>
            </a:r>
            <a:r>
              <a:rPr lang="ru-RU" sz="2400" dirty="0" err="1">
                <a:solidFill>
                  <a:schemeClr val="tx1"/>
                </a:solidFill>
                <a:latin typeface="Times New Roman" panose="02020603050405020304" pitchFamily="18" charset="0"/>
                <a:cs typeface="Times New Roman" panose="02020603050405020304" pitchFamily="18" charset="0"/>
              </a:rPr>
              <a:t>менискэктомия</a:t>
            </a:r>
            <a:r>
              <a:rPr lang="ru-RU" sz="2400" dirty="0">
                <a:solidFill>
                  <a:schemeClr val="tx1"/>
                </a:solidFill>
                <a:latin typeface="Times New Roman" panose="02020603050405020304" pitchFamily="18" charset="0"/>
                <a:cs typeface="Times New Roman" panose="02020603050405020304" pitchFamily="18" charset="0"/>
              </a:rPr>
              <a:t> или шов мениска у лиц молодого возраста, активно занимающихся спортом с целью устранения болевого синдрома</a:t>
            </a:r>
          </a:p>
        </p:txBody>
      </p:sp>
    </p:spTree>
    <p:extLst>
      <p:ext uri="{BB962C8B-B14F-4D97-AF65-F5344CB8AC3E}">
        <p14:creationId xmlns:p14="http://schemas.microsoft.com/office/powerpoint/2010/main" val="9136949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5011" y="1934383"/>
            <a:ext cx="11736879" cy="4351338"/>
          </a:xfrm>
        </p:spPr>
        <p:txBody>
          <a:bodyPr>
            <a:normAutofit/>
          </a:bodyPr>
          <a:lstStyle/>
          <a:p>
            <a:pPr marL="201168" lvl="1" indent="0">
              <a:buNone/>
            </a:pPr>
            <a:r>
              <a:rPr lang="ru-RU" sz="2800" dirty="0" smtClean="0">
                <a:solidFill>
                  <a:schemeClr val="tx1"/>
                </a:solidFill>
                <a:latin typeface="Times New Roman" panose="02020603050405020304" pitchFamily="18" charset="0"/>
                <a:cs typeface="Times New Roman" panose="02020603050405020304" pitchFamily="18" charset="0"/>
              </a:rPr>
              <a:t>	Уровень </a:t>
            </a:r>
            <a:r>
              <a:rPr lang="ru-RU" sz="2800" dirty="0">
                <a:solidFill>
                  <a:schemeClr val="tx1"/>
                </a:solidFill>
                <a:latin typeface="Times New Roman" panose="02020603050405020304" pitchFamily="18" charset="0"/>
                <a:cs typeface="Times New Roman" panose="02020603050405020304" pitchFamily="18" charset="0"/>
              </a:rPr>
              <a:t>убедительности рекомендаций C (уровень достоверности доказательств 5) Комментарии: </a:t>
            </a:r>
            <a:r>
              <a:rPr lang="ru-RU" sz="2800" dirty="0" err="1">
                <a:solidFill>
                  <a:schemeClr val="tx1"/>
                </a:solidFill>
                <a:latin typeface="Times New Roman" panose="02020603050405020304" pitchFamily="18" charset="0"/>
                <a:cs typeface="Times New Roman" panose="02020603050405020304" pitchFamily="18" charset="0"/>
              </a:rPr>
              <a:t>артроскопическая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менискэктомия</a:t>
            </a:r>
            <a:r>
              <a:rPr lang="ru-RU" sz="2800" dirty="0">
                <a:solidFill>
                  <a:schemeClr val="tx1"/>
                </a:solidFill>
                <a:latin typeface="Times New Roman" panose="02020603050405020304" pitchFamily="18" charset="0"/>
                <a:cs typeface="Times New Roman" panose="02020603050405020304" pitchFamily="18" charset="0"/>
              </a:rPr>
              <a:t> обладает рядом преимуществ перед открытой, так как, являясь малотравматичной методикой, дает возможность осмотра и манипуляций практически во всех отделах коленного сустава, в особенности, в задних, относящихся ранее к "слепым" зонам, кроме того, </a:t>
            </a:r>
            <a:r>
              <a:rPr lang="ru-RU" sz="2800" dirty="0" err="1">
                <a:solidFill>
                  <a:schemeClr val="tx1"/>
                </a:solidFill>
                <a:latin typeface="Times New Roman" panose="02020603050405020304" pitchFamily="18" charset="0"/>
                <a:cs typeface="Times New Roman" panose="02020603050405020304" pitchFamily="18" charset="0"/>
              </a:rPr>
              <a:t>артроскопическая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менискэктомия</a:t>
            </a:r>
            <a:r>
              <a:rPr lang="ru-RU" sz="2800" dirty="0">
                <a:solidFill>
                  <a:schemeClr val="tx1"/>
                </a:solidFill>
                <a:latin typeface="Times New Roman" panose="02020603050405020304" pitchFamily="18" charset="0"/>
                <a:cs typeface="Times New Roman" panose="02020603050405020304" pitchFamily="18" charset="0"/>
              </a:rPr>
              <a:t> предоставляет возможность экономного удаления только оторванной и </a:t>
            </a:r>
            <a:r>
              <a:rPr lang="ru-RU" sz="2800" dirty="0" err="1">
                <a:solidFill>
                  <a:schemeClr val="tx1"/>
                </a:solidFill>
                <a:latin typeface="Times New Roman" panose="02020603050405020304" pitchFamily="18" charset="0"/>
                <a:cs typeface="Times New Roman" panose="02020603050405020304" pitchFamily="18" charset="0"/>
              </a:rPr>
              <a:t>гипермобильной</a:t>
            </a:r>
            <a:r>
              <a:rPr lang="ru-RU" sz="2800" dirty="0">
                <a:solidFill>
                  <a:schemeClr val="tx1"/>
                </a:solidFill>
                <a:latin typeface="Times New Roman" panose="02020603050405020304" pitchFamily="18" charset="0"/>
                <a:cs typeface="Times New Roman" panose="02020603050405020304" pitchFamily="18" charset="0"/>
              </a:rPr>
              <a:t> части мениска с минимальным нарушением контактной площади сустава, что значительно сокращает сроки восстановительного лечения больных. </a:t>
            </a:r>
          </a:p>
        </p:txBody>
      </p:sp>
    </p:spTree>
    <p:extLst>
      <p:ext uri="{BB962C8B-B14F-4D97-AF65-F5344CB8AC3E}">
        <p14:creationId xmlns:p14="http://schemas.microsoft.com/office/powerpoint/2010/main" val="19666495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8546" y="1832552"/>
            <a:ext cx="11956472" cy="6355484"/>
          </a:xfrm>
        </p:spPr>
        <p:txBody>
          <a:bodyPr>
            <a:normAutofit/>
          </a:bodyPr>
          <a:lstStyle/>
          <a:p>
            <a:pPr marL="201168" lvl="1" indent="0">
              <a:buNone/>
            </a:pPr>
            <a:r>
              <a:rPr lang="ru-RU" sz="2800" dirty="0" smtClean="0">
                <a:latin typeface="Times New Roman" panose="02020603050405020304" pitchFamily="18" charset="0"/>
                <a:cs typeface="Times New Roman" panose="02020603050405020304" pitchFamily="18" charset="0"/>
              </a:rPr>
              <a:t>	Используются </a:t>
            </a:r>
            <a:r>
              <a:rPr lang="ru-RU" sz="2800" dirty="0">
                <a:latin typeface="Times New Roman" panose="02020603050405020304" pitchFamily="18" charset="0"/>
                <a:cs typeface="Times New Roman" panose="02020603050405020304" pitchFamily="18" charset="0"/>
              </a:rPr>
              <a:t>стандартные </a:t>
            </a:r>
            <a:r>
              <a:rPr lang="ru-RU" sz="2800" dirty="0" err="1">
                <a:latin typeface="Times New Roman" panose="02020603050405020304" pitchFamily="18" charset="0"/>
                <a:cs typeface="Times New Roman" panose="02020603050405020304" pitchFamily="18" charset="0"/>
              </a:rPr>
              <a:t>артроскопические</a:t>
            </a:r>
            <a:r>
              <a:rPr lang="ru-RU" sz="2800" dirty="0">
                <a:latin typeface="Times New Roman" panose="02020603050405020304" pitchFamily="18" charset="0"/>
                <a:cs typeface="Times New Roman" panose="02020603050405020304" pitchFamily="18" charset="0"/>
              </a:rPr>
              <a:t> доступы, латеральный доступ выполняется узким скальпелем (45 градусов к фронтальной плоскости колена) в треугольнике, ограниченном латеральным краем </a:t>
            </a:r>
            <a:r>
              <a:rPr lang="ru-RU" sz="2800" dirty="0" err="1">
                <a:latin typeface="Times New Roman" panose="02020603050405020304" pitchFamily="18" charset="0"/>
                <a:cs typeface="Times New Roman" panose="02020603050405020304" pitchFamily="18" charset="0"/>
              </a:rPr>
              <a:t>lig</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patella</a:t>
            </a:r>
            <a:r>
              <a:rPr lang="ru-RU" sz="2800" dirty="0">
                <a:latin typeface="Times New Roman" panose="02020603050405020304" pitchFamily="18" charset="0"/>
                <a:cs typeface="Times New Roman" panose="02020603050405020304" pitchFamily="18" charset="0"/>
              </a:rPr>
              <a:t> (1 см от него), латеральным мыщелком бедра и плато большеберцовой кости (1 см над ним). Медиальный доступ производится скальпелем аналогично, но под визуальным контролем введенного в полость сустава с латеральной стороны </a:t>
            </a:r>
            <a:r>
              <a:rPr lang="ru-RU" sz="2800" dirty="0" err="1">
                <a:latin typeface="Times New Roman" panose="02020603050405020304" pitchFamily="18" charset="0"/>
                <a:cs typeface="Times New Roman" panose="02020603050405020304" pitchFamily="18" charset="0"/>
              </a:rPr>
              <a:t>артроскопа</a:t>
            </a:r>
            <a:r>
              <a:rPr lang="ru-RU" sz="2800" dirty="0">
                <a:latin typeface="Times New Roman" panose="02020603050405020304" pitchFamily="18" charset="0"/>
                <a:cs typeface="Times New Roman" panose="02020603050405020304" pitchFamily="18" charset="0"/>
              </a:rPr>
              <a:t> и по ходу иглы – проводника, которой предварительно пунктируется колено в медиальном треугольнике. Последний доступ используется для введения хирургического ручного и </a:t>
            </a:r>
            <a:r>
              <a:rPr lang="ru-RU" sz="2800" dirty="0" err="1" smtClean="0">
                <a:latin typeface="Times New Roman" panose="02020603050405020304" pitchFamily="18" charset="0"/>
                <a:cs typeface="Times New Roman" panose="02020603050405020304" pitchFamily="18" charset="0"/>
              </a:rPr>
              <a:t>электроинструментария</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953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3271" y="1748038"/>
            <a:ext cx="11574780" cy="6495415"/>
          </a:xfrm>
        </p:spPr>
        <p:txBody>
          <a:bodyPr>
            <a:normAutofit/>
          </a:bodyPr>
          <a:lstStyle/>
          <a:p>
            <a:pPr marL="0" indent="0">
              <a:buNone/>
            </a:pPr>
            <a:r>
              <a:rPr lang="ru-RU" sz="2400" dirty="0" smtClean="0">
                <a:solidFill>
                  <a:schemeClr val="tx1"/>
                </a:solidFill>
                <a:latin typeface="Times New Roman" panose="02020603050405020304" pitchFamily="18" charset="0"/>
                <a:cs typeface="Times New Roman" panose="02020603050405020304" pitchFamily="18" charset="0"/>
              </a:rPr>
              <a:t>	Первым </a:t>
            </a:r>
            <a:r>
              <a:rPr lang="ru-RU" sz="2400" dirty="0">
                <a:solidFill>
                  <a:schemeClr val="tx1"/>
                </a:solidFill>
                <a:latin typeface="Times New Roman" panose="02020603050405020304" pitchFamily="18" charset="0"/>
                <a:cs typeface="Times New Roman" panose="02020603050405020304" pitchFamily="18" charset="0"/>
              </a:rPr>
              <a:t>этапом выполняется диагностическая </a:t>
            </a:r>
            <a:r>
              <a:rPr lang="ru-RU" sz="2400" dirty="0" err="1">
                <a:solidFill>
                  <a:schemeClr val="tx1"/>
                </a:solidFill>
                <a:latin typeface="Times New Roman" panose="02020603050405020304" pitchFamily="18" charset="0"/>
                <a:cs typeface="Times New Roman" panose="02020603050405020304" pitchFamily="18" charset="0"/>
              </a:rPr>
              <a:t>артроскопия</a:t>
            </a:r>
            <a:r>
              <a:rPr lang="ru-RU" sz="2400" dirty="0">
                <a:solidFill>
                  <a:schemeClr val="tx1"/>
                </a:solidFill>
                <a:latin typeface="Times New Roman" panose="02020603050405020304" pitchFamily="18" charset="0"/>
                <a:cs typeface="Times New Roman" panose="02020603050405020304" pitchFamily="18" charset="0"/>
              </a:rPr>
              <a:t> в классической последовательности: - осмотр верхних отделов сустава и </a:t>
            </a:r>
            <a:r>
              <a:rPr lang="ru-RU" sz="2400" dirty="0" err="1">
                <a:solidFill>
                  <a:schemeClr val="tx1"/>
                </a:solidFill>
                <a:latin typeface="Times New Roman" panose="02020603050405020304" pitchFamily="18" charset="0"/>
                <a:cs typeface="Times New Roman" panose="02020603050405020304" pitchFamily="18" charset="0"/>
              </a:rPr>
              <a:t>пателло-феморального</a:t>
            </a:r>
            <a:r>
              <a:rPr lang="ru-RU" sz="2400" dirty="0">
                <a:solidFill>
                  <a:schemeClr val="tx1"/>
                </a:solidFill>
                <a:latin typeface="Times New Roman" panose="02020603050405020304" pitchFamily="18" charset="0"/>
                <a:cs typeface="Times New Roman" panose="02020603050405020304" pitchFamily="18" charset="0"/>
              </a:rPr>
              <a:t> сочленения при разогнутом колене; - ревизия медиального отдела при разогнутом и согнутом колене с вальгусным отклонением голени и расширением медиальной суставной щели; - обзор медиального, а затем межмыщелкового пространства при постепенном сгибании сустава до 90 градусов; - осмотр латерального отдела в положении сгибания коленного сустава с </a:t>
            </a:r>
            <a:r>
              <a:rPr lang="ru-RU" sz="2400" dirty="0" err="1">
                <a:solidFill>
                  <a:schemeClr val="tx1"/>
                </a:solidFill>
                <a:latin typeface="Times New Roman" panose="02020603050405020304" pitchFamily="18" charset="0"/>
                <a:cs typeface="Times New Roman" panose="02020603050405020304" pitchFamily="18" charset="0"/>
              </a:rPr>
              <a:t>варусным</a:t>
            </a:r>
            <a:r>
              <a:rPr lang="ru-RU" sz="2400" dirty="0">
                <a:solidFill>
                  <a:schemeClr val="tx1"/>
                </a:solidFill>
                <a:latin typeface="Times New Roman" panose="02020603050405020304" pitchFamily="18" charset="0"/>
                <a:cs typeface="Times New Roman" panose="02020603050405020304" pitchFamily="18" charset="0"/>
              </a:rPr>
              <a:t> отклонением голени, при котором расширяется латеральная суставная щель</a:t>
            </a:r>
            <a:r>
              <a:rPr lang="ru-RU" sz="24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ru-RU" sz="2400" dirty="0" smtClean="0">
                <a:solidFill>
                  <a:schemeClr val="tx1"/>
                </a:solidFill>
                <a:latin typeface="Times New Roman" panose="02020603050405020304" pitchFamily="18" charset="0"/>
                <a:cs typeface="Times New Roman" panose="02020603050405020304" pitchFamily="18" charset="0"/>
              </a:rPr>
              <a:t>	Для </a:t>
            </a:r>
            <a:r>
              <a:rPr lang="ru-RU" sz="2400" dirty="0">
                <a:solidFill>
                  <a:schemeClr val="tx1"/>
                </a:solidFill>
                <a:latin typeface="Times New Roman" panose="02020603050405020304" pitchFamily="18" charset="0"/>
                <a:cs typeface="Times New Roman" panose="02020603050405020304" pitchFamily="18" charset="0"/>
              </a:rPr>
              <a:t>повышения точности диагностики обследование должно сопровождаться дополнительными манипуляциями: </a:t>
            </a:r>
            <a:r>
              <a:rPr lang="ru-RU" sz="2400" dirty="0" err="1">
                <a:solidFill>
                  <a:schemeClr val="tx1"/>
                </a:solidFill>
                <a:latin typeface="Times New Roman" panose="02020603050405020304" pitchFamily="18" charset="0"/>
                <a:cs typeface="Times New Roman" panose="02020603050405020304" pitchFamily="18" charset="0"/>
              </a:rPr>
              <a:t>сгибательно</a:t>
            </a:r>
            <a:r>
              <a:rPr lang="ru-RU" sz="2400" dirty="0">
                <a:solidFill>
                  <a:schemeClr val="tx1"/>
                </a:solidFill>
                <a:latin typeface="Times New Roman" panose="02020603050405020304" pitchFamily="18" charset="0"/>
                <a:cs typeface="Times New Roman" panose="02020603050405020304" pitchFamily="18" charset="0"/>
              </a:rPr>
              <a:t>-разгибательными и ротационными движениями голени, пальпацией суставной щели и боковыми смещениями надколенника снаружи, ощупыванием внутрисуставных элементов </a:t>
            </a:r>
            <a:r>
              <a:rPr lang="ru-RU" sz="2400" dirty="0" err="1">
                <a:solidFill>
                  <a:schemeClr val="tx1"/>
                </a:solidFill>
                <a:latin typeface="Times New Roman" panose="02020603050405020304" pitchFamily="18" charset="0"/>
                <a:cs typeface="Times New Roman" panose="02020603050405020304" pitchFamily="18" charset="0"/>
              </a:rPr>
              <a:t>артроскопическим</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зондом.</a:t>
            </a: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67970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9462" y="297238"/>
            <a:ext cx="10474036" cy="1325563"/>
          </a:xfrm>
        </p:spPr>
        <p:txBody>
          <a:bodyPr>
            <a:noAutofit/>
          </a:bodyPr>
          <a:lstStyle/>
          <a:p>
            <a:pPr algn="ctr"/>
            <a:r>
              <a:rPr lang="ru-RU" sz="3500" dirty="0">
                <a:latin typeface="Times New Roman" panose="02020603050405020304" pitchFamily="18" charset="0"/>
                <a:cs typeface="Times New Roman" panose="02020603050405020304" pitchFamily="18" charset="0"/>
              </a:rPr>
              <a:t>Вторым этапом являются </a:t>
            </a:r>
            <a:r>
              <a:rPr lang="ru-RU" sz="3500" dirty="0" err="1">
                <a:latin typeface="Times New Roman" panose="02020603050405020304" pitchFamily="18" charset="0"/>
                <a:cs typeface="Times New Roman" panose="02020603050405020304" pitchFamily="18" charset="0"/>
              </a:rPr>
              <a:t>артроскопические</a:t>
            </a:r>
            <a:r>
              <a:rPr lang="ru-RU" sz="3500" dirty="0">
                <a:latin typeface="Times New Roman" panose="02020603050405020304" pitchFamily="18" charset="0"/>
                <a:cs typeface="Times New Roman" panose="02020603050405020304" pitchFamily="18" charset="0"/>
              </a:rPr>
              <a:t> хирургические вмешательства на поврежденных элементах коленного </a:t>
            </a:r>
            <a:r>
              <a:rPr lang="ru-RU" sz="3500" dirty="0" smtClean="0">
                <a:latin typeface="Times New Roman" panose="02020603050405020304" pitchFamily="18" charset="0"/>
                <a:cs typeface="Times New Roman" panose="02020603050405020304" pitchFamily="18" charset="0"/>
              </a:rPr>
              <a:t>сустава</a:t>
            </a:r>
            <a:endParaRPr lang="ru-RU" sz="35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4691" y="1845733"/>
            <a:ext cx="11970327" cy="4277975"/>
          </a:xfrm>
        </p:spPr>
        <p:txBody>
          <a:bodyPr/>
          <a:lstStyle/>
          <a:p>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Резекция</a:t>
            </a:r>
          </a:p>
          <a:p>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Резекция мениска – наиболее часто выполняемое </a:t>
            </a:r>
            <a:r>
              <a:rPr lang="ru-RU" sz="2800" dirty="0" err="1">
                <a:latin typeface="Times New Roman" panose="02020603050405020304" pitchFamily="18" charset="0"/>
                <a:cs typeface="Times New Roman" panose="02020603050405020304" pitchFamily="18" charset="0"/>
              </a:rPr>
              <a:t>артроскопическое</a:t>
            </a:r>
            <a:r>
              <a:rPr lang="ru-RU" sz="2800" dirty="0">
                <a:latin typeface="Times New Roman" panose="02020603050405020304" pitchFamily="18" charset="0"/>
                <a:cs typeface="Times New Roman" panose="02020603050405020304" pitchFamily="18" charset="0"/>
              </a:rPr>
              <a:t> вмешательство, при котором удаляются нестабильные разорванные участки, а также области дегенеративных рубцовых изменений ткани мениска. Существуют несколько методик резекции: резекция по частям, резекция единым блоком, комбинация резекции по частям и единым блоком. Выбор объема резекции является ключевым моментом. Важно удаление настолько малой площади мениска, насколько возможно, и настолько большой, насколько необходимо</a:t>
            </a:r>
            <a:r>
              <a:rPr lang="ru-RU" sz="2800" dirty="0" smtClean="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335928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995055"/>
            <a:ext cx="12039600" cy="4488872"/>
          </a:xfrm>
        </p:spPr>
        <p:txBody>
          <a:bodyPr>
            <a:noAutofit/>
          </a:bodyPr>
          <a:lstStyle/>
          <a:p>
            <a:pPr marL="201168" lvl="1" indent="0">
              <a:buNone/>
            </a:pPr>
            <a:r>
              <a:rPr lang="ru-RU" sz="2400" dirty="0" smtClean="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Среди </a:t>
            </a:r>
            <a:r>
              <a:rPr lang="ru-RU" sz="2000" dirty="0">
                <a:solidFill>
                  <a:schemeClr val="tx1"/>
                </a:solidFill>
                <a:latin typeface="Times New Roman" panose="02020603050405020304" pitchFamily="18" charset="0"/>
                <a:cs typeface="Times New Roman" panose="02020603050405020304" pitchFamily="18" charset="0"/>
              </a:rPr>
              <a:t>внутренних повреждений коленного сустава повреждения мениска занимают первое место. По данным клиники спортивной и балетной травмы ЦИТО, где проходят лечение в основном спортсмены, у которых эта травма встречается наиболее часто, повреждения менисков составляют 60,4% на 3019 человек, из них 75% — больные с повреждениями внутреннего мениска, 21% — с повреждениями и заболеваниями наружного мениска и 4% — с повреждениями обоих менисков</a:t>
            </a:r>
            <a:r>
              <a:rPr lang="ru-RU"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a:p>
            <a:pPr marL="201168" lvl="1" indent="0">
              <a:buNone/>
            </a:pPr>
            <a:r>
              <a:rPr lang="ru-RU" sz="2000" dirty="0" smtClean="0">
                <a:solidFill>
                  <a:schemeClr val="tx1"/>
                </a:solidFill>
                <a:latin typeface="Times New Roman" panose="02020603050405020304" pitchFamily="18" charset="0"/>
                <a:cs typeface="Times New Roman" panose="02020603050405020304" pitchFamily="18" charset="0"/>
              </a:rPr>
              <a:t>	</a:t>
            </a:r>
          </a:p>
          <a:p>
            <a:pPr marL="201168" lvl="1" indent="0">
              <a:buNone/>
            </a:pPr>
            <a:r>
              <a:rPr lang="ru-RU" sz="2000" dirty="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Пропорция </a:t>
            </a:r>
            <a:r>
              <a:rPr lang="ru-RU" sz="2000" dirty="0">
                <a:solidFill>
                  <a:schemeClr val="tx1"/>
                </a:solidFill>
                <a:latin typeface="Times New Roman" panose="02020603050405020304" pitchFamily="18" charset="0"/>
                <a:cs typeface="Times New Roman" panose="02020603050405020304" pitchFamily="18" charset="0"/>
              </a:rPr>
              <a:t>повреждений менисков соответственно 4:1. Это связано с контингентом больных и улучшением диагностики (</a:t>
            </a:r>
            <a:r>
              <a:rPr lang="ru-RU" sz="2000" dirty="0" err="1">
                <a:solidFill>
                  <a:schemeClr val="tx1"/>
                </a:solidFill>
                <a:latin typeface="Times New Roman" panose="02020603050405020304" pitchFamily="18" charset="0"/>
                <a:cs typeface="Times New Roman" panose="02020603050405020304" pitchFamily="18" charset="0"/>
              </a:rPr>
              <a:t>артроскопия</a:t>
            </a:r>
            <a:r>
              <a:rPr lang="ru-RU" sz="2000" dirty="0">
                <a:solidFill>
                  <a:schemeClr val="tx1"/>
                </a:solidFill>
                <a:latin typeface="Times New Roman" panose="02020603050405020304" pitchFamily="18" charset="0"/>
                <a:cs typeface="Times New Roman" panose="02020603050405020304" pitchFamily="18" charset="0"/>
              </a:rPr>
              <a:t> и другие методы). Таким образом, наиболее часто мениски повреждаются у спортсменов и лиц физического труда в возрасте от 18 до 40 лет.</a:t>
            </a:r>
            <a:r>
              <a:rPr lang="ru-RU" sz="2000" dirty="0" smtClean="0">
                <a:solidFill>
                  <a:schemeClr val="tx1"/>
                </a:solidFill>
                <a:latin typeface="Times New Roman" panose="02020603050405020304" pitchFamily="18" charset="0"/>
                <a:cs typeface="Times New Roman" panose="02020603050405020304" pitchFamily="18" charset="0"/>
              </a:rPr>
              <a:t/>
            </a:r>
            <a:br>
              <a:rPr lang="ru-RU" sz="2000" dirty="0" smtClean="0">
                <a:solidFill>
                  <a:schemeClr val="tx1"/>
                </a:solidFill>
                <a:latin typeface="Times New Roman" panose="02020603050405020304" pitchFamily="18" charset="0"/>
                <a:cs typeface="Times New Roman" panose="02020603050405020304" pitchFamily="18" charset="0"/>
              </a:rPr>
            </a:br>
            <a:endParaRPr lang="ru-RU" sz="2000" dirty="0" smtClean="0">
              <a:solidFill>
                <a:schemeClr val="tx1"/>
              </a:solidFill>
              <a:latin typeface="Times New Roman" panose="02020603050405020304" pitchFamily="18" charset="0"/>
              <a:cs typeface="Times New Roman" panose="02020603050405020304" pitchFamily="18" charset="0"/>
            </a:endParaRPr>
          </a:p>
          <a:p>
            <a:pPr marL="201168" lvl="1" indent="0">
              <a:buNone/>
            </a:pPr>
            <a:r>
              <a:rPr lang="ru-RU" sz="2000" dirty="0" smtClean="0">
                <a:solidFill>
                  <a:schemeClr val="tx1"/>
                </a:solidFill>
                <a:latin typeface="Times New Roman" panose="02020603050405020304" pitchFamily="18" charset="0"/>
                <a:cs typeface="Times New Roman" panose="02020603050405020304" pitchFamily="18" charset="0"/>
              </a:rPr>
              <a:t>	У </a:t>
            </a:r>
            <a:r>
              <a:rPr lang="ru-RU" sz="2000" dirty="0">
                <a:solidFill>
                  <a:schemeClr val="tx1"/>
                </a:solidFill>
                <a:latin typeface="Times New Roman" panose="02020603050405020304" pitchFamily="18" charset="0"/>
                <a:cs typeface="Times New Roman" panose="02020603050405020304" pitchFamily="18" charset="0"/>
              </a:rPr>
              <a:t>детей моложе 14 лет разрыв мениска в силу анатомо-</a:t>
            </a:r>
            <a:r>
              <a:rPr lang="ru-RU" sz="2000" dirty="0" err="1">
                <a:solidFill>
                  <a:schemeClr val="tx1"/>
                </a:solidFill>
                <a:latin typeface="Times New Roman" panose="02020603050405020304" pitchFamily="18" charset="0"/>
                <a:cs typeface="Times New Roman" panose="02020603050405020304" pitchFamily="18" charset="0"/>
              </a:rPr>
              <a:t>физиоло</a:t>
            </a:r>
            <a:r>
              <a:rPr lang="ru-RU" sz="2000" dirty="0">
                <a:solidFill>
                  <a:schemeClr val="tx1"/>
                </a:solidFill>
                <a:latin typeface="Times New Roman" panose="02020603050405020304" pitchFamily="18" charset="0"/>
                <a:cs typeface="Times New Roman" panose="02020603050405020304" pitchFamily="18" charset="0"/>
              </a:rPr>
              <a:t>-</a:t>
            </a:r>
            <a:r>
              <a:rPr lang="ru-RU" sz="2000" dirty="0" err="1">
                <a:solidFill>
                  <a:schemeClr val="tx1"/>
                </a:solidFill>
                <a:latin typeface="Times New Roman" panose="02020603050405020304" pitchFamily="18" charset="0"/>
                <a:cs typeface="Times New Roman" panose="02020603050405020304" pitchFamily="18" charset="0"/>
              </a:rPr>
              <a:t>гических</a:t>
            </a:r>
            <a:r>
              <a:rPr lang="ru-RU" sz="2000" dirty="0">
                <a:solidFill>
                  <a:schemeClr val="tx1"/>
                </a:solidFill>
                <a:latin typeface="Times New Roman" panose="02020603050405020304" pitchFamily="18" charset="0"/>
                <a:cs typeface="Times New Roman" panose="02020603050405020304" pitchFamily="18" charset="0"/>
              </a:rPr>
              <a:t> особенностей наступает сравнительно редко. Повреждение менисков у мужчин встречается чаще, чем у женщин, — в соотношении 3:2, правый и левый поражаются в равной степени.</a:t>
            </a:r>
          </a:p>
        </p:txBody>
      </p:sp>
      <p:sp>
        <p:nvSpPr>
          <p:cNvPr id="4" name="Прямоугольник с двумя скругленными противолежащими углами 3"/>
          <p:cNvSpPr/>
          <p:nvPr/>
        </p:nvSpPr>
        <p:spPr>
          <a:xfrm>
            <a:off x="1233055" y="457199"/>
            <a:ext cx="9753600" cy="1025237"/>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АНАТОМИЯ МЕНИСКОВ </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73507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s://ortoweb.ru/files/some/sub/path/menisc%20%2B%20sv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2" y="2829790"/>
            <a:ext cx="11623964" cy="39275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akartidningen.se/wp-content/uploads/OldWebArticleImages/4/4666/large/2006KV1696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74"/>
            <a:ext cx="3311236" cy="29294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chirurgie-orthopedique-nantes.fr/wp-content/uploads/2015/10/FullSizeRen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1055" y="4748"/>
            <a:ext cx="4530436" cy="292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2049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3334" y="0"/>
            <a:ext cx="10217727" cy="610033"/>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2. Сшивание </a:t>
            </a:r>
          </a:p>
        </p:txBody>
      </p:sp>
      <p:sp>
        <p:nvSpPr>
          <p:cNvPr id="3" name="Объект 2"/>
          <p:cNvSpPr>
            <a:spLocks noGrp="1"/>
          </p:cNvSpPr>
          <p:nvPr>
            <p:ph idx="1"/>
          </p:nvPr>
        </p:nvSpPr>
        <p:spPr>
          <a:xfrm>
            <a:off x="138544" y="693161"/>
            <a:ext cx="12067309" cy="4931784"/>
          </a:xfrm>
        </p:spPr>
        <p:txBody>
          <a:bodyPr>
            <a:noAutofit/>
          </a:bodyPr>
          <a:lstStyle/>
          <a:p>
            <a:r>
              <a:rPr lang="ru-RU" sz="1400" dirty="0" smtClean="0">
                <a:solidFill>
                  <a:schemeClr val="tx1"/>
                </a:solidFill>
                <a:latin typeface="Times New Roman" panose="02020603050405020304" pitchFamily="18" charset="0"/>
                <a:cs typeface="Times New Roman" panose="02020603050405020304" pitchFamily="18" charset="0"/>
              </a:rPr>
              <a:t>Техника </a:t>
            </a:r>
            <a:r>
              <a:rPr lang="ru-RU" sz="1400" dirty="0">
                <a:solidFill>
                  <a:schemeClr val="tx1"/>
                </a:solidFill>
                <a:latin typeface="Times New Roman" panose="02020603050405020304" pitchFamily="18" charset="0"/>
                <a:cs typeface="Times New Roman" panose="02020603050405020304" pitchFamily="18" charset="0"/>
              </a:rPr>
              <a:t>сшивания мениска должна быть простой и быстрой. Вне зависимости от применяемой техники фиксации реконструкция состоит </a:t>
            </a:r>
            <a:r>
              <a:rPr lang="ru-RU" sz="1400" dirty="0" smtClean="0">
                <a:solidFill>
                  <a:schemeClr val="tx1"/>
                </a:solidFill>
                <a:latin typeface="Times New Roman" panose="02020603050405020304" pitchFamily="18" charset="0"/>
                <a:cs typeface="Times New Roman" panose="02020603050405020304" pitchFamily="18" charset="0"/>
              </a:rPr>
              <a:t>из </a:t>
            </a:r>
            <a:r>
              <a:rPr lang="ru-RU" sz="1400" dirty="0">
                <a:solidFill>
                  <a:schemeClr val="tx1"/>
                </a:solidFill>
                <a:latin typeface="Times New Roman" panose="02020603050405020304" pitchFamily="18" charset="0"/>
                <a:cs typeface="Times New Roman" panose="02020603050405020304" pitchFamily="18" charset="0"/>
              </a:rPr>
              <a:t>двух этапов: </a:t>
            </a:r>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a:solidFill>
                  <a:schemeClr val="tx1"/>
                </a:solidFill>
                <a:latin typeface="Times New Roman" panose="02020603050405020304" pitchFamily="18" charset="0"/>
                <a:cs typeface="Times New Roman" panose="02020603050405020304" pitchFamily="18" charset="0"/>
              </a:rPr>
              <a:t>1. Освежение зоны разрыва </a:t>
            </a:r>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2</a:t>
            </a:r>
            <a:r>
              <a:rPr lang="ru-RU" sz="1400" dirty="0">
                <a:solidFill>
                  <a:schemeClr val="tx1"/>
                </a:solidFill>
                <a:latin typeface="Times New Roman" panose="02020603050405020304" pitchFamily="18" charset="0"/>
                <a:cs typeface="Times New Roman" panose="02020603050405020304" pitchFamily="18" charset="0"/>
              </a:rPr>
              <a:t>. Восстановление разрыва. Все используемые в настоящее время техники сшивания менисков можно разделить на три основные группы: </a:t>
            </a:r>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 Снаружи </a:t>
            </a:r>
            <a:r>
              <a:rPr lang="ru-RU" sz="1400" dirty="0">
                <a:solidFill>
                  <a:schemeClr val="tx1"/>
                </a:solidFill>
                <a:latin typeface="Times New Roman" panose="02020603050405020304" pitchFamily="18" charset="0"/>
                <a:cs typeface="Times New Roman" panose="02020603050405020304" pitchFamily="18" charset="0"/>
              </a:rPr>
              <a:t>внутрь </a:t>
            </a:r>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Изнутри наружу </a:t>
            </a:r>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Все </a:t>
            </a:r>
            <a:r>
              <a:rPr lang="ru-RU" sz="1400" dirty="0" smtClean="0">
                <a:solidFill>
                  <a:schemeClr val="tx1"/>
                </a:solidFill>
                <a:latin typeface="Times New Roman" panose="02020603050405020304" pitchFamily="18" charset="0"/>
                <a:cs typeface="Times New Roman" panose="02020603050405020304" pitchFamily="18" charset="0"/>
              </a:rPr>
              <a:t>изнутри</a:t>
            </a:r>
          </a:p>
          <a:p>
            <a:r>
              <a:rPr lang="ru-RU" sz="1400" dirty="0" smtClean="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Возможно применение как шовного материала, так и различных фиксаторов: </a:t>
            </a:r>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Горизонтальный шов </a:t>
            </a:r>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Одиночный вертикальный шов </a:t>
            </a:r>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Двойной вертикальный шов </a:t>
            </a:r>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Mitek</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Meniscal</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Repair</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System</a:t>
            </a:r>
            <a:r>
              <a:rPr lang="ru-RU" sz="1400" dirty="0">
                <a:solidFill>
                  <a:schemeClr val="tx1"/>
                </a:solidFill>
                <a:latin typeface="Times New Roman" panose="02020603050405020304" pitchFamily="18" charset="0"/>
                <a:cs typeface="Times New Roman" panose="02020603050405020304" pitchFamily="18" charset="0"/>
              </a:rPr>
              <a:t> (H-</a:t>
            </a:r>
            <a:r>
              <a:rPr lang="ru-RU" sz="1400" dirty="0" err="1">
                <a:solidFill>
                  <a:schemeClr val="tx1"/>
                </a:solidFill>
                <a:latin typeface="Times New Roman" panose="02020603050405020304" pitchFamily="18" charset="0"/>
                <a:cs typeface="Times New Roman" panose="02020603050405020304" pitchFamily="18" charset="0"/>
              </a:rPr>
              <a:t>fix</a:t>
            </a:r>
            <a:r>
              <a:rPr lang="ru-RU" sz="1400" dirty="0" smtClean="0">
                <a:solidFill>
                  <a:schemeClr val="tx1"/>
                </a:solidFill>
                <a:latin typeface="Times New Roman" panose="02020603050405020304" pitchFamily="18" charset="0"/>
                <a:cs typeface="Times New Roman" panose="02020603050405020304" pitchFamily="18" charset="0"/>
              </a:rPr>
              <a:t>)</a:t>
            </a:r>
          </a:p>
          <a:p>
            <a:r>
              <a:rPr lang="ru-RU" sz="1400" dirty="0" smtClean="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Clearfix</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Meniscal</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Screw</a:t>
            </a:r>
            <a:r>
              <a:rPr lang="ru-RU" sz="1400" dirty="0">
                <a:solidFill>
                  <a:schemeClr val="tx1"/>
                </a:solidFill>
                <a:latin typeface="Times New Roman" panose="02020603050405020304" pitchFamily="18" charset="0"/>
                <a:cs typeface="Times New Roman" panose="02020603050405020304" pitchFamily="18" charset="0"/>
              </a:rPr>
              <a:t> - </a:t>
            </a:r>
            <a:r>
              <a:rPr lang="ru-RU" sz="1400" dirty="0" err="1">
                <a:solidFill>
                  <a:schemeClr val="tx1"/>
                </a:solidFill>
                <a:latin typeface="Times New Roman" panose="02020603050405020304" pitchFamily="18" charset="0"/>
                <a:cs typeface="Times New Roman" panose="02020603050405020304" pitchFamily="18" charset="0"/>
              </a:rPr>
              <a:t>Arrow</a:t>
            </a:r>
            <a:r>
              <a:rPr lang="ru-RU" sz="1400" dirty="0">
                <a:solidFill>
                  <a:schemeClr val="tx1"/>
                </a:solidFill>
                <a:latin typeface="Times New Roman" panose="02020603050405020304" pitchFamily="18" charset="0"/>
                <a:cs typeface="Times New Roman" panose="02020603050405020304" pitchFamily="18" charset="0"/>
              </a:rPr>
              <a:t> (ручной или автомат) </a:t>
            </a:r>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T-</a:t>
            </a:r>
            <a:r>
              <a:rPr lang="ru-RU" sz="1400" dirty="0" err="1">
                <a:solidFill>
                  <a:schemeClr val="tx1"/>
                </a:solidFill>
                <a:latin typeface="Times New Roman" panose="02020603050405020304" pitchFamily="18" charset="0"/>
                <a:cs typeface="Times New Roman" panose="02020603050405020304" pitchFamily="18" charset="0"/>
              </a:rPr>
              <a:t>fix</a:t>
            </a:r>
            <a:r>
              <a:rPr lang="ru-RU" sz="1400" dirty="0">
                <a:solidFill>
                  <a:schemeClr val="tx1"/>
                </a:solidFill>
                <a:latin typeface="Times New Roman" panose="02020603050405020304" pitchFamily="18" charset="0"/>
                <a:cs typeface="Times New Roman" panose="02020603050405020304" pitchFamily="18" charset="0"/>
              </a:rPr>
              <a:t> - </a:t>
            </a:r>
            <a:r>
              <a:rPr lang="ru-RU" sz="1400" dirty="0" err="1">
                <a:solidFill>
                  <a:schemeClr val="tx1"/>
                </a:solidFill>
                <a:latin typeface="Times New Roman" panose="02020603050405020304" pitchFamily="18" charset="0"/>
                <a:cs typeface="Times New Roman" panose="02020603050405020304" pitchFamily="18" charset="0"/>
              </a:rPr>
              <a:t>Biostinger</a:t>
            </a:r>
            <a:r>
              <a:rPr lang="ru-RU" sz="1400" dirty="0">
                <a:solidFill>
                  <a:schemeClr val="tx1"/>
                </a:solidFill>
                <a:latin typeface="Times New Roman" panose="02020603050405020304" pitchFamily="18" charset="0"/>
                <a:cs typeface="Times New Roman" panose="02020603050405020304" pitchFamily="18" charset="0"/>
              </a:rPr>
              <a:t> </a:t>
            </a:r>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3</a:t>
            </a:r>
            <a:r>
              <a:rPr lang="ru-RU" sz="1400" dirty="0">
                <a:solidFill>
                  <a:schemeClr val="tx1"/>
                </a:solidFill>
                <a:latin typeface="Times New Roman" panose="02020603050405020304" pitchFamily="18" charset="0"/>
                <a:cs typeface="Times New Roman" panose="02020603050405020304" pitchFamily="18" charset="0"/>
              </a:rPr>
              <a:t>. Комбинация резекции и </a:t>
            </a:r>
            <a:r>
              <a:rPr lang="ru-RU" sz="1400" dirty="0" smtClean="0">
                <a:solidFill>
                  <a:schemeClr val="tx1"/>
                </a:solidFill>
                <a:latin typeface="Times New Roman" panose="02020603050405020304" pitchFamily="18" charset="0"/>
                <a:cs typeface="Times New Roman" panose="02020603050405020304" pitchFamily="18" charset="0"/>
              </a:rPr>
              <a:t>сшивания </a:t>
            </a:r>
          </a:p>
          <a:p>
            <a:r>
              <a:rPr lang="ru-RU" sz="1400" dirty="0" smtClean="0">
                <a:solidFill>
                  <a:schemeClr val="tx1"/>
                </a:solidFill>
                <a:latin typeface="Times New Roman" panose="02020603050405020304" pitchFamily="18" charset="0"/>
                <a:cs typeface="Times New Roman" panose="02020603050405020304" pitchFamily="18" charset="0"/>
              </a:rPr>
              <a:t>4. </a:t>
            </a:r>
            <a:r>
              <a:rPr lang="ru-RU" sz="1400" dirty="0">
                <a:solidFill>
                  <a:schemeClr val="tx1"/>
                </a:solidFill>
                <a:latin typeface="Times New Roman" panose="02020603050405020304" pitchFamily="18" charset="0"/>
                <a:cs typeface="Times New Roman" panose="02020603050405020304" pitchFamily="18" charset="0"/>
              </a:rPr>
              <a:t>Освежение краев разрыва Все раны ушиваются послойно наглухо. </a:t>
            </a:r>
            <a:r>
              <a:rPr lang="ru-RU" sz="1400" dirty="0" smtClean="0">
                <a:solidFill>
                  <a:schemeClr val="tx1"/>
                </a:solidFill>
                <a:latin typeface="Times New Roman" panose="02020603050405020304" pitchFamily="18" charset="0"/>
                <a:cs typeface="Times New Roman" panose="02020603050405020304" pitchFamily="18" charset="0"/>
              </a:rPr>
              <a:t>Накладывается </a:t>
            </a:r>
            <a:r>
              <a:rPr lang="ru-RU" sz="1400" dirty="0">
                <a:solidFill>
                  <a:schemeClr val="tx1"/>
                </a:solidFill>
                <a:latin typeface="Times New Roman" panose="02020603050405020304" pitchFamily="18" charset="0"/>
                <a:cs typeface="Times New Roman" panose="02020603050405020304" pitchFamily="18" charset="0"/>
              </a:rPr>
              <a:t>асептическая повязка. При выполнении шва мениска проводится иммобилизация конечности.</a:t>
            </a:r>
          </a:p>
        </p:txBody>
      </p:sp>
    </p:spTree>
    <p:extLst>
      <p:ext uri="{BB962C8B-B14F-4D97-AF65-F5344CB8AC3E}">
        <p14:creationId xmlns:p14="http://schemas.microsoft.com/office/powerpoint/2010/main" val="18707765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dramynrajani.com/wp-content/uploads/2018/05/fast-fix-meniscal-repa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94532"/>
            <a:ext cx="11741750" cy="32634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f.ppt-online.org/files1/slide/6/6OvKr2Fwdi1a07AV9Z8kjYMURsluQIgPCSLcnXTDH/slide-10.jpg"/>
          <p:cNvPicPr>
            <a:picLocks noChangeAspect="1" noChangeArrowheads="1"/>
          </p:cNvPicPr>
          <p:nvPr/>
        </p:nvPicPr>
        <p:blipFill rotWithShape="1">
          <a:blip r:embed="rId3">
            <a:extLst>
              <a:ext uri="{28A0092B-C50C-407E-A947-70E740481C1C}">
                <a14:useLocalDpi xmlns:a14="http://schemas.microsoft.com/office/drawing/2010/main" val="0"/>
              </a:ext>
            </a:extLst>
          </a:blip>
          <a:srcRect l="1814" t="15842" r="284" b="190"/>
          <a:stretch/>
        </p:blipFill>
        <p:spPr bwMode="auto">
          <a:xfrm>
            <a:off x="96982" y="243665"/>
            <a:ext cx="4475018" cy="28748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mage.slideserve.com/452570/slide40-n.jpg"/>
          <p:cNvPicPr>
            <a:picLocks noChangeAspect="1" noChangeArrowheads="1"/>
          </p:cNvPicPr>
          <p:nvPr/>
        </p:nvPicPr>
        <p:blipFill rotWithShape="1">
          <a:blip r:embed="rId4">
            <a:extLst>
              <a:ext uri="{28A0092B-C50C-407E-A947-70E740481C1C}">
                <a14:useLocalDpi xmlns:a14="http://schemas.microsoft.com/office/drawing/2010/main" val="0"/>
              </a:ext>
            </a:extLst>
          </a:blip>
          <a:srcRect l="7273" t="21058" r="8080" b="9177"/>
          <a:stretch/>
        </p:blipFill>
        <p:spPr bwMode="auto">
          <a:xfrm>
            <a:off x="5347855" y="297381"/>
            <a:ext cx="5334000" cy="329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148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s://image.slideserve.com/452570/slide41-n.jpg"/>
          <p:cNvPicPr>
            <a:picLocks noChangeAspect="1" noChangeArrowheads="1"/>
          </p:cNvPicPr>
          <p:nvPr/>
        </p:nvPicPr>
        <p:blipFill rotWithShape="1">
          <a:blip r:embed="rId2">
            <a:extLst>
              <a:ext uri="{28A0092B-C50C-407E-A947-70E740481C1C}">
                <a14:useLocalDpi xmlns:a14="http://schemas.microsoft.com/office/drawing/2010/main" val="0"/>
              </a:ext>
            </a:extLst>
          </a:blip>
          <a:srcRect l="7428" t="29973" r="4491" b="17232"/>
          <a:stretch/>
        </p:blipFill>
        <p:spPr bwMode="auto">
          <a:xfrm>
            <a:off x="34276" y="581890"/>
            <a:ext cx="5732389" cy="257694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image.slideserve.com/452570/slide42-n.jpg"/>
          <p:cNvPicPr>
            <a:picLocks noChangeAspect="1" noChangeArrowheads="1"/>
          </p:cNvPicPr>
          <p:nvPr/>
        </p:nvPicPr>
        <p:blipFill rotWithShape="1">
          <a:blip r:embed="rId3">
            <a:extLst>
              <a:ext uri="{28A0092B-C50C-407E-A947-70E740481C1C}">
                <a14:useLocalDpi xmlns:a14="http://schemas.microsoft.com/office/drawing/2010/main" val="0"/>
              </a:ext>
            </a:extLst>
          </a:blip>
          <a:srcRect l="9045" t="32371" r="5703" b="24531"/>
          <a:stretch/>
        </p:blipFill>
        <p:spPr bwMode="auto">
          <a:xfrm>
            <a:off x="2479964" y="3449780"/>
            <a:ext cx="7015946" cy="26600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mage.slideserve.com/452570/slide43-n.jpg"/>
          <p:cNvPicPr>
            <a:picLocks noChangeAspect="1" noChangeArrowheads="1"/>
          </p:cNvPicPr>
          <p:nvPr/>
        </p:nvPicPr>
        <p:blipFill rotWithShape="1">
          <a:blip r:embed="rId4">
            <a:extLst>
              <a:ext uri="{28A0092B-C50C-407E-A947-70E740481C1C}">
                <a14:useLocalDpi xmlns:a14="http://schemas.microsoft.com/office/drawing/2010/main" val="0"/>
              </a:ext>
            </a:extLst>
          </a:blip>
          <a:srcRect l="6015" t="19663" r="7319" b="14074"/>
          <a:stretch/>
        </p:blipFill>
        <p:spPr bwMode="auto">
          <a:xfrm>
            <a:off x="5766665" y="166253"/>
            <a:ext cx="5943600" cy="340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8106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4262" y="-101324"/>
            <a:ext cx="10058400" cy="1450757"/>
          </a:xfrm>
        </p:spPr>
        <p:txBody>
          <a:bodyPr/>
          <a:lstStyle/>
          <a:p>
            <a:pPr algn="ctr"/>
            <a:r>
              <a:rPr lang="ru-RU" dirty="0" smtClean="0">
                <a:latin typeface="Times New Roman" panose="02020603050405020304" pitchFamily="18" charset="0"/>
                <a:cs typeface="Times New Roman" panose="02020603050405020304" pitchFamily="18" charset="0"/>
              </a:rPr>
              <a:t>Реабилитационные протоколы:</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66255" y="1845734"/>
            <a:ext cx="12025745" cy="4347248"/>
          </a:xfrm>
        </p:spPr>
        <p:txBody>
          <a:bodyPr>
            <a:noAutofit/>
          </a:bodyPr>
          <a:lstStyle/>
          <a:p>
            <a:r>
              <a:rPr lang="ru-RU" sz="2400" dirty="0" smtClean="0">
                <a:solidFill>
                  <a:schemeClr val="tx1"/>
                </a:solidFill>
                <a:latin typeface="Times New Roman" panose="02020603050405020304" pitchFamily="18" charset="0"/>
                <a:cs typeface="Times New Roman" panose="02020603050405020304" pitchFamily="18" charset="0"/>
              </a:rPr>
              <a:t>Рекомендация мениска:</a:t>
            </a:r>
          </a:p>
          <a:p>
            <a:r>
              <a:rPr lang="ru-RU" sz="2400" dirty="0" smtClean="0">
                <a:solidFill>
                  <a:schemeClr val="tx1"/>
                </a:solidFill>
                <a:latin typeface="Times New Roman" panose="02020603050405020304" pitchFamily="18" charset="0"/>
                <a:cs typeface="Times New Roman" panose="02020603050405020304" pitchFamily="18" charset="0"/>
              </a:rPr>
              <a:t>0-3 недели: Не допускается ношение тяжестей, повторяющиеся физические упражнения</a:t>
            </a:r>
          </a:p>
          <a:p>
            <a:r>
              <a:rPr lang="ru-RU" sz="2400" dirty="0" smtClean="0">
                <a:solidFill>
                  <a:schemeClr val="tx1"/>
                </a:solidFill>
                <a:latin typeface="Times New Roman" panose="02020603050405020304" pitchFamily="18" charset="0"/>
                <a:cs typeface="Times New Roman" panose="02020603050405020304" pitchFamily="18" charset="0"/>
              </a:rPr>
              <a:t>3 недели – 2 месяца: Допускается ношение тяжестей, Упражнения с легкими нагрузками.</a:t>
            </a:r>
          </a:p>
          <a:p>
            <a:r>
              <a:rPr lang="ru-RU" sz="2400" dirty="0" smtClean="0">
                <a:solidFill>
                  <a:schemeClr val="tx1"/>
                </a:solidFill>
                <a:latin typeface="Times New Roman" panose="02020603050405020304" pitchFamily="18" charset="0"/>
                <a:cs typeface="Times New Roman" panose="02020603050405020304" pitchFamily="18" charset="0"/>
              </a:rPr>
              <a:t>2-3 месяца: Упражнения с максимальными нагрузками.</a:t>
            </a:r>
          </a:p>
          <a:p>
            <a:r>
              <a:rPr lang="ru-RU" sz="2400" dirty="0" smtClean="0">
                <a:solidFill>
                  <a:schemeClr val="tx1"/>
                </a:solidFill>
                <a:latin typeface="Times New Roman" panose="02020603050405020304" pitchFamily="18" charset="0"/>
                <a:cs typeface="Times New Roman" panose="02020603050405020304" pitchFamily="18" charset="0"/>
              </a:rPr>
              <a:t>3-4 месяца: Бег, быстрый виды спорта, если не беспокоит боль</a:t>
            </a:r>
            <a:r>
              <a:rPr lang="ru-RU" sz="2400" dirty="0" smtClean="0">
                <a:solidFill>
                  <a:schemeClr val="tx1"/>
                </a:solidFill>
                <a:latin typeface="Times New Roman" panose="02020603050405020304" pitchFamily="18" charset="0"/>
                <a:cs typeface="Times New Roman" panose="02020603050405020304" pitchFamily="18" charset="0"/>
              </a:rPr>
              <a:t>.</a:t>
            </a:r>
            <a:endParaRPr lang="ru-RU" sz="2400" dirty="0">
              <a:solidFill>
                <a:schemeClr val="tx1"/>
              </a:solidFill>
              <a:latin typeface="Times New Roman" panose="02020603050405020304" pitchFamily="18" charset="0"/>
              <a:cs typeface="Times New Roman" panose="02020603050405020304" pitchFamily="18" charset="0"/>
            </a:endParaRPr>
          </a:p>
          <a:p>
            <a:r>
              <a:rPr lang="ru-RU" sz="2400" dirty="0" err="1" smtClean="0">
                <a:solidFill>
                  <a:schemeClr val="tx1"/>
                </a:solidFill>
                <a:latin typeface="Times New Roman" panose="02020603050405020304" pitchFamily="18" charset="0"/>
                <a:cs typeface="Times New Roman" panose="02020603050405020304" pitchFamily="18" charset="0"/>
              </a:rPr>
              <a:t>Менискотомия</a:t>
            </a:r>
            <a:r>
              <a:rPr lang="ru-RU" sz="2400" dirty="0" smtClean="0">
                <a:solidFill>
                  <a:schemeClr val="tx1"/>
                </a:solidFill>
                <a:latin typeface="Times New Roman" panose="02020603050405020304" pitchFamily="18" charset="0"/>
                <a:cs typeface="Times New Roman" panose="02020603050405020304" pitchFamily="18" charset="0"/>
              </a:rPr>
              <a:t>:</a:t>
            </a:r>
          </a:p>
          <a:p>
            <a:r>
              <a:rPr lang="ru-RU" sz="2400" dirty="0" smtClean="0">
                <a:solidFill>
                  <a:schemeClr val="tx1"/>
                </a:solidFill>
                <a:latin typeface="Times New Roman" panose="02020603050405020304" pitchFamily="18" charset="0"/>
                <a:cs typeface="Times New Roman" panose="02020603050405020304" pitchFamily="18" charset="0"/>
              </a:rPr>
              <a:t>5-7 Дни: Длительные прогулки на костылях</a:t>
            </a:r>
          </a:p>
          <a:p>
            <a:r>
              <a:rPr lang="ru-RU" sz="2400" dirty="0" smtClean="0">
                <a:solidFill>
                  <a:schemeClr val="tx1"/>
                </a:solidFill>
                <a:latin typeface="Times New Roman" panose="02020603050405020304" pitchFamily="18" charset="0"/>
                <a:cs typeface="Times New Roman" panose="02020603050405020304" pitchFamily="18" charset="0"/>
              </a:rPr>
              <a:t>4-6 Недели: Возвращение к обычной активности.</a:t>
            </a: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4108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4981" y="157307"/>
            <a:ext cx="8880764" cy="618547"/>
          </a:xfrm>
        </p:spPr>
        <p:txBody>
          <a:bodyPr>
            <a:normAutofit fontScale="90000"/>
          </a:bodyPr>
          <a:lstStyle/>
          <a:p>
            <a:r>
              <a:rPr lang="ru-RU" dirty="0" smtClean="0"/>
              <a:t>Список литературы:</a:t>
            </a:r>
            <a:endParaRPr lang="ru-RU" dirty="0"/>
          </a:p>
        </p:txBody>
      </p:sp>
      <p:sp>
        <p:nvSpPr>
          <p:cNvPr id="3" name="Объект 2"/>
          <p:cNvSpPr>
            <a:spLocks noGrp="1"/>
          </p:cNvSpPr>
          <p:nvPr>
            <p:ph idx="1"/>
          </p:nvPr>
        </p:nvSpPr>
        <p:spPr>
          <a:xfrm>
            <a:off x="0" y="775854"/>
            <a:ext cx="12025745" cy="5600411"/>
          </a:xfrm>
        </p:spPr>
        <p:txBody>
          <a:bodyPr>
            <a:normAutofit fontScale="70000" lnSpcReduction="20000"/>
          </a:bodyPr>
          <a:lstStyle/>
          <a:p>
            <a:r>
              <a:rPr lang="en-US" dirty="0" smtClean="0">
                <a:hlinkClick r:id="rId2"/>
              </a:rPr>
              <a:t>Meniscal </a:t>
            </a:r>
            <a:r>
              <a:rPr lang="en-US" dirty="0">
                <a:hlinkClick r:id="rId2"/>
              </a:rPr>
              <a:t>tears by Nicola </a:t>
            </a:r>
            <a:r>
              <a:rPr lang="en-US" dirty="0" err="1">
                <a:hlinkClick r:id="rId2"/>
              </a:rPr>
              <a:t>Maffulli</a:t>
            </a:r>
            <a:r>
              <a:rPr lang="en-US" dirty="0">
                <a:hlinkClick r:id="rId2"/>
              </a:rPr>
              <a:t>, </a:t>
            </a:r>
            <a:r>
              <a:rPr lang="en-US" dirty="0" err="1">
                <a:hlinkClick r:id="rId2"/>
              </a:rPr>
              <a:t>Umile</a:t>
            </a:r>
            <a:r>
              <a:rPr lang="en-US" dirty="0">
                <a:hlinkClick r:id="rId2"/>
              </a:rPr>
              <a:t> Giuseppe Longo, Stefano </a:t>
            </a:r>
            <a:r>
              <a:rPr lang="en-US" dirty="0" err="1">
                <a:hlinkClick r:id="rId2"/>
              </a:rPr>
              <a:t>Campi</a:t>
            </a:r>
            <a:r>
              <a:rPr lang="en-US" dirty="0">
                <a:hlinkClick r:id="rId2"/>
              </a:rPr>
              <a:t>, and Vincenzo </a:t>
            </a:r>
            <a:r>
              <a:rPr lang="en-US" dirty="0" err="1" smtClean="0">
                <a:hlinkClick r:id="rId2"/>
              </a:rPr>
              <a:t>Denaro</a:t>
            </a:r>
            <a:endParaRPr lang="ru-RU" dirty="0" smtClean="0"/>
          </a:p>
          <a:p>
            <a:r>
              <a:rPr lang="ru-RU" dirty="0"/>
              <a:t>Травматология и ортопедия /Руководство для врачей. В 3-х томах /под ред. </a:t>
            </a:r>
            <a:r>
              <a:rPr lang="ru-RU" dirty="0" err="1"/>
              <a:t>Шапошника</a:t>
            </a:r>
            <a:r>
              <a:rPr lang="ru-RU" dirty="0"/>
              <a:t> Ю.Г.- М.: «Медицина», 1997</a:t>
            </a:r>
            <a:r>
              <a:rPr lang="ru-RU" dirty="0" smtClean="0"/>
              <a:t>.</a:t>
            </a:r>
          </a:p>
          <a:p>
            <a:r>
              <a:rPr lang="en-US" dirty="0"/>
              <a:t>Clinical Sports Medicine / Peter </a:t>
            </a:r>
            <a:r>
              <a:rPr lang="en-US" dirty="0" err="1"/>
              <a:t>Brukner</a:t>
            </a:r>
            <a:r>
              <a:rPr lang="en-US" dirty="0"/>
              <a:t> and </a:t>
            </a:r>
            <a:r>
              <a:rPr lang="en-US" dirty="0" err="1"/>
              <a:t>Kharim</a:t>
            </a:r>
            <a:r>
              <a:rPr lang="en-US" dirty="0"/>
              <a:t> Khan - Third edition, "</a:t>
            </a:r>
            <a:r>
              <a:rPr lang="en-US" dirty="0" smtClean="0"/>
              <a:t>McGraw</a:t>
            </a:r>
            <a:endParaRPr lang="ru-RU" dirty="0" smtClean="0"/>
          </a:p>
          <a:p>
            <a:r>
              <a:rPr lang="ru-RU" dirty="0"/>
              <a:t>Еськин Н.А., Атабекова Л.А., Бурков С.Г. </a:t>
            </a:r>
            <a:r>
              <a:rPr lang="ru-RU" u="sng" dirty="0" err="1">
                <a:hlinkClick r:id="rId3"/>
              </a:rPr>
              <a:t>Ультрасонография</a:t>
            </a:r>
            <a:r>
              <a:rPr lang="ru-RU" u="sng" dirty="0">
                <a:hlinkClick r:id="rId3"/>
              </a:rPr>
              <a:t> коленных суставов (методика и ультразвуковая анатомия)</a:t>
            </a:r>
            <a:r>
              <a:rPr lang="ru-RU" dirty="0"/>
              <a:t>. - </a:t>
            </a:r>
            <a:r>
              <a:rPr lang="en-US" dirty="0" err="1"/>
              <a:t>SonoAce</a:t>
            </a:r>
            <a:r>
              <a:rPr lang="en-US" dirty="0"/>
              <a:t> International. - </a:t>
            </a:r>
            <a:r>
              <a:rPr lang="ru-RU" dirty="0"/>
              <a:t>М., 2002. - </a:t>
            </a:r>
            <a:r>
              <a:rPr lang="en-US" dirty="0"/>
              <a:t>N 10. - </a:t>
            </a:r>
            <a:r>
              <a:rPr lang="ru-RU" dirty="0"/>
              <a:t>С. 85-92.</a:t>
            </a:r>
          </a:p>
          <a:p>
            <a:r>
              <a:rPr lang="ru-RU" dirty="0"/>
              <a:t>Миронов C.П., </a:t>
            </a:r>
            <a:r>
              <a:rPr lang="ru-RU" dirty="0" err="1"/>
              <a:t>Орлецкий</a:t>
            </a:r>
            <a:r>
              <a:rPr lang="ru-RU" dirty="0"/>
              <a:t> А.К., </a:t>
            </a:r>
            <a:r>
              <a:rPr lang="ru-RU" dirty="0" err="1"/>
              <a:t>Цыкунов</a:t>
            </a:r>
            <a:r>
              <a:rPr lang="ru-RU" dirty="0"/>
              <a:t> М.Б. Коленный сустав. - М., 2002. - 357 с</a:t>
            </a:r>
            <a:r>
              <a:rPr lang="ru-RU" dirty="0" smtClean="0"/>
              <a:t>.</a:t>
            </a:r>
          </a:p>
          <a:p>
            <a:r>
              <a:rPr lang="en-US" dirty="0" err="1" smtClean="0"/>
              <a:t>Fischenich</a:t>
            </a:r>
            <a:r>
              <a:rPr lang="en-US" dirty="0" smtClean="0"/>
              <a:t> </a:t>
            </a:r>
            <a:r>
              <a:rPr lang="ru-RU" dirty="0"/>
              <a:t>КМ </a:t>
            </a:r>
            <a:r>
              <a:rPr lang="en-US" dirty="0"/>
              <a:t>et al: Effects of degeneration on the compressive and tensile properties of human meniscus. J </a:t>
            </a:r>
            <a:r>
              <a:rPr lang="en-US" dirty="0" err="1"/>
              <a:t>Biomech</a:t>
            </a:r>
            <a:r>
              <a:rPr lang="en-US" dirty="0"/>
              <a:t>. 48(8): 1407-11, 2015 </a:t>
            </a:r>
            <a:endParaRPr lang="ru-RU" dirty="0" smtClean="0"/>
          </a:p>
          <a:p>
            <a:r>
              <a:rPr lang="en-US" dirty="0" smtClean="0"/>
              <a:t>Howell </a:t>
            </a:r>
            <a:r>
              <a:rPr lang="en-US" dirty="0"/>
              <a:t>R et al: Degenerative meniscus: Pathogenesis, diagnosis, and treatment options. World J </a:t>
            </a:r>
            <a:r>
              <a:rPr lang="en-US" dirty="0" err="1"/>
              <a:t>Orthop</a:t>
            </a:r>
            <a:r>
              <a:rPr lang="en-US" dirty="0"/>
              <a:t>. 5(5):597-602, 2014 </a:t>
            </a:r>
            <a:endParaRPr lang="ru-RU" dirty="0" smtClean="0"/>
          </a:p>
          <a:p>
            <a:r>
              <a:rPr lang="en-US" dirty="0" smtClean="0"/>
              <a:t> </a:t>
            </a:r>
            <a:r>
              <a:rPr lang="en-US" dirty="0" err="1" smtClean="0"/>
              <a:t>McWalter</a:t>
            </a:r>
            <a:r>
              <a:rPr lang="en-US" dirty="0" smtClean="0"/>
              <a:t> </a:t>
            </a:r>
            <a:r>
              <a:rPr lang="en-US" dirty="0"/>
              <a:t>EJ et al: UTE T2 mapping detects sub-clinical meniscus degeneration. Osteoarthritis Cartilage. 20(6):471-2, </a:t>
            </a:r>
            <a:r>
              <a:rPr lang="en-US" dirty="0" smtClean="0"/>
              <a:t>2012</a:t>
            </a:r>
            <a:endParaRPr lang="ru-RU" dirty="0" smtClean="0"/>
          </a:p>
          <a:p>
            <a:r>
              <a:rPr lang="en-US" dirty="0" smtClean="0"/>
              <a:t>Nguyen </a:t>
            </a:r>
            <a:r>
              <a:rPr lang="en-US" dirty="0"/>
              <a:t>JC et al: MR imaging-based diagnosis and classification of meniscal tears. </a:t>
            </a:r>
            <a:r>
              <a:rPr lang="en-US" dirty="0" err="1"/>
              <a:t>Radiographics</a:t>
            </a:r>
            <a:r>
              <a:rPr lang="en-US" dirty="0"/>
              <a:t>. 34(4):981-99, 2014 </a:t>
            </a:r>
            <a:endParaRPr lang="ru-RU" dirty="0" smtClean="0"/>
          </a:p>
          <a:p>
            <a:r>
              <a:rPr lang="en-US" dirty="0" smtClean="0"/>
              <a:t>Davis </a:t>
            </a:r>
            <a:r>
              <a:rPr lang="en-US" dirty="0"/>
              <a:t>KW et al: Magnetic resonance imaging and arthroscopic appearance of the menisci of the knee. </a:t>
            </a:r>
            <a:r>
              <a:rPr lang="en-US" dirty="0" err="1"/>
              <a:t>Clin</a:t>
            </a:r>
            <a:r>
              <a:rPr lang="en-US" dirty="0"/>
              <a:t> Sports Med. 32(3):449-75, </a:t>
            </a:r>
            <a:r>
              <a:rPr lang="en-US" dirty="0" smtClean="0"/>
              <a:t>2013</a:t>
            </a:r>
            <a:endParaRPr lang="ru-RU" dirty="0" smtClean="0"/>
          </a:p>
          <a:p>
            <a:r>
              <a:rPr lang="en-US" dirty="0" err="1" smtClean="0"/>
              <a:t>Majewski</a:t>
            </a:r>
            <a:r>
              <a:rPr lang="en-US" dirty="0" smtClean="0"/>
              <a:t> </a:t>
            </a:r>
            <a:r>
              <a:rPr lang="en-US" dirty="0"/>
              <a:t>M et al: Midterm and long-term results after arthroscopic suture repair of isolated, longitudinal, vertical meniscal tears in stable knees. Am J Sports Med. 34(71:1072-6, 2006 </a:t>
            </a:r>
            <a:endParaRPr lang="ru-RU" dirty="0" smtClean="0"/>
          </a:p>
          <a:p>
            <a:r>
              <a:rPr lang="en-US" dirty="0" smtClean="0"/>
              <a:t>1Terzidis </a:t>
            </a:r>
            <a:r>
              <a:rPr lang="en-US" dirty="0"/>
              <a:t>IP et al: Meniscal tear characteristics in young athletes with a stable knee: arthroscopic evaluation. Am J Sports Med. 34(7): 1170-5, 2006 </a:t>
            </a:r>
            <a:endParaRPr lang="ru-RU" dirty="0" smtClean="0"/>
          </a:p>
          <a:p>
            <a:r>
              <a:rPr lang="en-US" dirty="0" err="1" smtClean="0"/>
              <a:t>Jee</a:t>
            </a:r>
            <a:r>
              <a:rPr lang="en-US" dirty="0" smtClean="0"/>
              <a:t> </a:t>
            </a:r>
            <a:r>
              <a:rPr lang="en-US" dirty="0"/>
              <a:t>WH et al: Meniscal tear configurations: categorization with MR imaging. AJR Am J </a:t>
            </a:r>
            <a:r>
              <a:rPr lang="en-US" dirty="0" err="1"/>
              <a:t>Roentgenol</a:t>
            </a:r>
            <a:r>
              <a:rPr lang="en-US" dirty="0"/>
              <a:t>. 180( 1):93-7, 2003 </a:t>
            </a:r>
            <a:endParaRPr lang="ru-RU" dirty="0" smtClean="0"/>
          </a:p>
          <a:p>
            <a:r>
              <a:rPr lang="en-US" dirty="0" err="1" smtClean="0"/>
              <a:t>Papachristou</a:t>
            </a:r>
            <a:r>
              <a:rPr lang="en-US" dirty="0" smtClean="0"/>
              <a:t> </a:t>
            </a:r>
            <a:r>
              <a:rPr lang="en-US" dirty="0"/>
              <a:t>G et al: Isolated meniscal repair in the avascular area. </a:t>
            </a:r>
            <a:r>
              <a:rPr lang="en-US" dirty="0" err="1"/>
              <a:t>Acta</a:t>
            </a:r>
            <a:r>
              <a:rPr lang="en-US" dirty="0"/>
              <a:t> </a:t>
            </a:r>
            <a:r>
              <a:rPr lang="en-US" dirty="0" err="1"/>
              <a:t>Orthop</a:t>
            </a:r>
            <a:r>
              <a:rPr lang="en-US" dirty="0"/>
              <a:t> Belg. 69(41:341-5, 2003 21. </a:t>
            </a:r>
            <a:r>
              <a:rPr lang="en-US" dirty="0" err="1"/>
              <a:t>Roeddecker</a:t>
            </a:r>
            <a:r>
              <a:rPr lang="en-US" dirty="0"/>
              <a:t> </a:t>
            </a:r>
            <a:r>
              <a:rPr lang="ru-RU" dirty="0"/>
              <a:t>К </a:t>
            </a:r>
            <a:r>
              <a:rPr lang="en-US" dirty="0"/>
              <a:t>et al: Arthroscopic repair of traumatic longitudinal meniscal tears. A 3 to 5-year follow-up. </a:t>
            </a:r>
            <a:r>
              <a:rPr lang="en-US" dirty="0" err="1"/>
              <a:t>Surg</a:t>
            </a:r>
            <a:r>
              <a:rPr lang="en-US" dirty="0"/>
              <a:t> </a:t>
            </a:r>
            <a:r>
              <a:rPr lang="en-US" dirty="0" err="1"/>
              <a:t>Endosc</a:t>
            </a:r>
            <a:r>
              <a:rPr lang="en-US" dirty="0"/>
              <a:t>. 7(1):46-51, </a:t>
            </a:r>
            <a:r>
              <a:rPr lang="en-US" dirty="0" smtClean="0"/>
              <a:t>1993</a:t>
            </a:r>
            <a:endParaRPr lang="ru-RU" dirty="0" smtClean="0"/>
          </a:p>
          <a:p>
            <a:r>
              <a:rPr lang="ru-RU" dirty="0" err="1"/>
              <a:t>Каратеев</a:t>
            </a:r>
            <a:r>
              <a:rPr lang="ru-RU" dirty="0"/>
              <a:t> А.Е., Насонов Е.Л., Ивашкин В.Т., Мартынов А.И., </a:t>
            </a:r>
            <a:r>
              <a:rPr lang="ru-RU" dirty="0" err="1"/>
              <a:t>Яхно</a:t>
            </a:r>
            <a:r>
              <a:rPr lang="ru-RU" dirty="0"/>
              <a:t> Н.Н., Арутюнов Г.П., Алексеева Л.И., </a:t>
            </a:r>
            <a:r>
              <a:rPr lang="ru-RU" dirty="0" err="1"/>
              <a:t>Абузарова</a:t>
            </a:r>
            <a:r>
              <a:rPr lang="ru-RU" dirty="0"/>
              <a:t> Г.Р., Евсеев М.А., Кукушкин М.Л., </a:t>
            </a:r>
            <a:r>
              <a:rPr lang="ru-RU" dirty="0" err="1"/>
              <a:t>Копенкин</a:t>
            </a:r>
            <a:r>
              <a:rPr lang="ru-RU" dirty="0"/>
              <a:t> С.С., Лила А.М., Лапина Т.Л., Новикова Д.С., Попкова Т.В., Ребров А.П., </a:t>
            </a:r>
            <a:r>
              <a:rPr lang="ru-RU" dirty="0" err="1"/>
              <a:t>Скоробогатых</a:t>
            </a:r>
            <a:r>
              <a:rPr lang="ru-RU" dirty="0"/>
              <a:t> К.В., </a:t>
            </a:r>
            <a:r>
              <a:rPr lang="ru-RU" dirty="0" err="1"/>
              <a:t>Чичасова</a:t>
            </a:r>
            <a:r>
              <a:rPr lang="ru-RU" dirty="0"/>
              <a:t> Н.В. Рациональное использование нестероидных противовоспалительных препаратов. Клинические рекомендации//Научно-практическая ревматология. 2018. Т. 56. С. 1-29. </a:t>
            </a:r>
          </a:p>
        </p:txBody>
      </p:sp>
    </p:spTree>
    <p:extLst>
      <p:ext uri="{BB962C8B-B14F-4D97-AF65-F5344CB8AC3E}">
        <p14:creationId xmlns:p14="http://schemas.microsoft.com/office/powerpoint/2010/main" val="1587897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4691" y="1762605"/>
            <a:ext cx="11970327" cy="4388811"/>
          </a:xfrm>
        </p:spPr>
        <p:txBody>
          <a:bodyPr>
            <a:noAutofit/>
          </a:bodyPr>
          <a:lstStyle/>
          <a:p>
            <a:pPr marL="201168" lvl="1" indent="0">
              <a:buNone/>
            </a:pPr>
            <a:r>
              <a:rPr lang="ru-RU" sz="2400" dirty="0" smtClean="0">
                <a:solidFill>
                  <a:schemeClr val="tx1"/>
                </a:solidFill>
                <a:latin typeface="Times New Roman" panose="02020603050405020304" pitchFamily="18" charset="0"/>
                <a:cs typeface="Times New Roman" panose="02020603050405020304" pitchFamily="18" charset="0"/>
              </a:rPr>
              <a:t>	Причиной </a:t>
            </a:r>
            <a:r>
              <a:rPr lang="ru-RU" sz="2400" dirty="0">
                <a:solidFill>
                  <a:schemeClr val="tx1"/>
                </a:solidFill>
                <a:latin typeface="Times New Roman" panose="02020603050405020304" pitchFamily="18" charset="0"/>
                <a:cs typeface="Times New Roman" panose="02020603050405020304" pitchFamily="18" charset="0"/>
              </a:rPr>
              <a:t>разрыва мениска является непрямая или комбинированная травма, сопровождающаяся ротацией голени кнаружи (для медиального мениска), </a:t>
            </a:r>
            <a:r>
              <a:rPr lang="ru-RU" sz="2400" dirty="0" err="1">
                <a:solidFill>
                  <a:schemeClr val="tx1"/>
                </a:solidFill>
                <a:latin typeface="Times New Roman" panose="02020603050405020304" pitchFamily="18" charset="0"/>
                <a:cs typeface="Times New Roman" panose="02020603050405020304" pitchFamily="18" charset="0"/>
              </a:rPr>
              <a:t>кнутри</a:t>
            </a:r>
            <a:r>
              <a:rPr lang="ru-RU" sz="2400" dirty="0">
                <a:solidFill>
                  <a:schemeClr val="tx1"/>
                </a:solidFill>
                <a:latin typeface="Times New Roman" panose="02020603050405020304" pitchFamily="18" charset="0"/>
                <a:cs typeface="Times New Roman" panose="02020603050405020304" pitchFamily="18" charset="0"/>
              </a:rPr>
              <a:t> (для наружного мениска). Кроме того, повреждение менисков возможно при резком чрезмерном разгибании сустава из согнутого положения, отведении и приведении голени, реже — при воздействии прямой травмы (удар суставом о край ступеньки или нанесение удара каким-либо движущимся предметом). Повторная прямая травма (ушибы) может привести к хронической </a:t>
            </a:r>
            <a:r>
              <a:rPr lang="ru-RU" sz="2400" dirty="0" err="1">
                <a:solidFill>
                  <a:schemeClr val="tx1"/>
                </a:solidFill>
                <a:latin typeface="Times New Roman" panose="02020603050405020304" pitchFamily="18" charset="0"/>
                <a:cs typeface="Times New Roman" panose="02020603050405020304" pitchFamily="18" charset="0"/>
              </a:rPr>
              <a:t>травматизации</a:t>
            </a:r>
            <a:r>
              <a:rPr lang="ru-RU" sz="2400" dirty="0">
                <a:solidFill>
                  <a:schemeClr val="tx1"/>
                </a:solidFill>
                <a:latin typeface="Times New Roman" panose="02020603050405020304" pitchFamily="18" charset="0"/>
                <a:cs typeface="Times New Roman" panose="02020603050405020304" pitchFamily="18" charset="0"/>
              </a:rPr>
              <a:t> менисков (</a:t>
            </a:r>
            <a:r>
              <a:rPr lang="ru-RU" sz="2400" dirty="0" err="1">
                <a:solidFill>
                  <a:schemeClr val="tx1"/>
                </a:solidFill>
                <a:latin typeface="Times New Roman" panose="02020603050405020304" pitchFamily="18" charset="0"/>
                <a:cs typeface="Times New Roman" panose="02020603050405020304" pitchFamily="18" charset="0"/>
              </a:rPr>
              <a:t>менископатия</a:t>
            </a:r>
            <a:r>
              <a:rPr lang="ru-RU" sz="2400" dirty="0">
                <a:solidFill>
                  <a:schemeClr val="tx1"/>
                </a:solidFill>
                <a:latin typeface="Times New Roman" panose="02020603050405020304" pitchFamily="18" charset="0"/>
                <a:cs typeface="Times New Roman" panose="02020603050405020304" pitchFamily="18" charset="0"/>
              </a:rPr>
              <a:t>) и в дальнейшем к разрыву его (после приседания или резкого поворота).</a:t>
            </a:r>
            <a:r>
              <a:rPr lang="ru-RU" sz="2400" dirty="0" smtClean="0">
                <a:solidFill>
                  <a:schemeClr val="tx1"/>
                </a:solidFill>
                <a:latin typeface="Times New Roman" panose="02020603050405020304" pitchFamily="18" charset="0"/>
                <a:cs typeface="Times New Roman" panose="02020603050405020304" pitchFamily="18" charset="0"/>
              </a:rPr>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Дегенеративные </a:t>
            </a:r>
            <a:r>
              <a:rPr lang="ru-RU" sz="2400" dirty="0">
                <a:solidFill>
                  <a:schemeClr val="tx1"/>
                </a:solidFill>
                <a:latin typeface="Times New Roman" panose="02020603050405020304" pitchFamily="18" charset="0"/>
                <a:cs typeface="Times New Roman" panose="02020603050405020304" pitchFamily="18" charset="0"/>
              </a:rPr>
              <a:t>изменения мениска могут развиться в результате хронической микротравмы, после </a:t>
            </a:r>
            <a:r>
              <a:rPr lang="ru-RU" sz="2400" dirty="0" err="1">
                <a:solidFill>
                  <a:schemeClr val="tx1"/>
                </a:solidFill>
                <a:latin typeface="Times New Roman" panose="02020603050405020304" pitchFamily="18" charset="0"/>
                <a:cs typeface="Times New Roman" panose="02020603050405020304" pitchFamily="18" charset="0"/>
              </a:rPr>
              <a:t>ревматризма</a:t>
            </a:r>
            <a:r>
              <a:rPr lang="ru-RU" sz="2400" dirty="0">
                <a:solidFill>
                  <a:schemeClr val="tx1"/>
                </a:solidFill>
                <a:latin typeface="Times New Roman" panose="02020603050405020304" pitchFamily="18" charset="0"/>
                <a:cs typeface="Times New Roman" panose="02020603050405020304" pitchFamily="18" charset="0"/>
              </a:rPr>
              <a:t>, подагры, хронической интоксикации, особенно если последние имеются у лиц, которым приходится много ходить или работать стоя. При комбинированном механизме травмы, кроме менисков, обычно повреждаются капсула, связочный аппарат, жировое тело, хрящ и другие внутренние компоненты сустава.</a:t>
            </a:r>
          </a:p>
        </p:txBody>
      </p:sp>
      <p:sp>
        <p:nvSpPr>
          <p:cNvPr id="4" name="Прямоугольник с двумя скругленными противолежащими углами 3"/>
          <p:cNvSpPr/>
          <p:nvPr/>
        </p:nvSpPr>
        <p:spPr>
          <a:xfrm>
            <a:off x="1233055" y="457199"/>
            <a:ext cx="9753600" cy="1025237"/>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4000" dirty="0" smtClean="0">
                <a:latin typeface="Times New Roman" panose="02020603050405020304" pitchFamily="18" charset="0"/>
                <a:cs typeface="Times New Roman" panose="02020603050405020304" pitchFamily="18" charset="0"/>
              </a:rPr>
              <a:t>ПРИЧИНЫ:</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048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a:srcRect l="55431" t="45549" r="4744" b="15814"/>
          <a:stretch/>
        </p:blipFill>
        <p:spPr>
          <a:xfrm>
            <a:off x="5791201" y="1440874"/>
            <a:ext cx="6400800" cy="3713018"/>
          </a:xfrm>
          <a:prstGeom prst="rect">
            <a:avLst/>
          </a:prstGeom>
        </p:spPr>
      </p:pic>
      <p:pic>
        <p:nvPicPr>
          <p:cNvPr id="4" name="Объект 3"/>
          <p:cNvPicPr>
            <a:picLocks noGrp="1" noChangeAspect="1"/>
          </p:cNvPicPr>
          <p:nvPr>
            <p:ph idx="1"/>
          </p:nvPr>
        </p:nvPicPr>
        <p:blipFill rotWithShape="1">
          <a:blip r:embed="rId4"/>
          <a:srcRect l="25343" t="21733" r="28258" b="31647"/>
          <a:stretch/>
        </p:blipFill>
        <p:spPr>
          <a:xfrm>
            <a:off x="0" y="1440873"/>
            <a:ext cx="5791200" cy="4073236"/>
          </a:xfrm>
          <a:prstGeom prst="rect">
            <a:avLst/>
          </a:prstGeom>
        </p:spPr>
      </p:pic>
      <p:sp>
        <p:nvSpPr>
          <p:cNvPr id="6" name="Прямоугольник с двумя скругленными противолежащими углами 5"/>
          <p:cNvSpPr/>
          <p:nvPr/>
        </p:nvSpPr>
        <p:spPr>
          <a:xfrm>
            <a:off x="1330037" y="221672"/>
            <a:ext cx="9753600" cy="1025237"/>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АНАТОМИЯ МЕНИСКА </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721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5476" t="29048" r="41944" b="6636"/>
          <a:stretch/>
        </p:blipFill>
        <p:spPr>
          <a:xfrm>
            <a:off x="0" y="1508352"/>
            <a:ext cx="3976255" cy="4413203"/>
          </a:xfrm>
          <a:prstGeom prst="rect">
            <a:avLst/>
          </a:prstGeom>
        </p:spPr>
      </p:pic>
      <p:sp>
        <p:nvSpPr>
          <p:cNvPr id="5" name="Прямоугольник 4"/>
          <p:cNvSpPr/>
          <p:nvPr/>
        </p:nvSpPr>
        <p:spPr>
          <a:xfrm>
            <a:off x="3584865" y="1711662"/>
            <a:ext cx="3262745" cy="923330"/>
          </a:xfrm>
          <a:prstGeom prst="rect">
            <a:avLst/>
          </a:prstGeom>
        </p:spPr>
        <p:txBody>
          <a:bodyPr wrap="square">
            <a:spAutoFit/>
          </a:bodyPr>
          <a:lstStyle/>
          <a:p>
            <a:r>
              <a:rPr lang="ru-RU" b="0" i="0" dirty="0" smtClean="0">
                <a:solidFill>
                  <a:srgbClr val="000000"/>
                </a:solidFill>
                <a:effectLst/>
                <a:latin typeface="Arial" panose="020B0604020202020204" pitchFamily="34" charset="0"/>
              </a:rPr>
              <a:t>А – Радиальные волокна</a:t>
            </a:r>
          </a:p>
          <a:p>
            <a:r>
              <a:rPr lang="ru-RU" dirty="0" smtClean="0">
                <a:solidFill>
                  <a:srgbClr val="000000"/>
                </a:solidFill>
                <a:latin typeface="Arial" panose="020B0604020202020204" pitchFamily="34" charset="0"/>
              </a:rPr>
              <a:t>Б – Циркулярные волокна</a:t>
            </a:r>
          </a:p>
          <a:p>
            <a:r>
              <a:rPr lang="ru-RU" b="0" i="0" dirty="0" smtClean="0">
                <a:solidFill>
                  <a:srgbClr val="000000"/>
                </a:solidFill>
                <a:effectLst/>
                <a:latin typeface="Arial" panose="020B0604020202020204" pitchFamily="34" charset="0"/>
              </a:rPr>
              <a:t>В – </a:t>
            </a:r>
            <a:r>
              <a:rPr lang="ru-RU" b="0" i="0" dirty="0" err="1" smtClean="0">
                <a:solidFill>
                  <a:srgbClr val="000000"/>
                </a:solidFill>
                <a:effectLst/>
                <a:latin typeface="Arial" panose="020B0604020202020204" pitchFamily="34" charset="0"/>
              </a:rPr>
              <a:t>Перфорантные</a:t>
            </a:r>
            <a:r>
              <a:rPr lang="ru-RU" b="0" i="0" dirty="0" smtClean="0">
                <a:solidFill>
                  <a:srgbClr val="000000"/>
                </a:solidFill>
                <a:effectLst/>
                <a:latin typeface="Arial" panose="020B0604020202020204" pitchFamily="34" charset="0"/>
              </a:rPr>
              <a:t> волокна</a:t>
            </a:r>
            <a:endParaRPr lang="ru-RU" b="0" i="0" dirty="0">
              <a:solidFill>
                <a:srgbClr val="000000"/>
              </a:solidFill>
              <a:effectLst/>
              <a:latin typeface="Arial" panose="020B0604020202020204" pitchFamily="34" charset="0"/>
            </a:endParaRPr>
          </a:p>
        </p:txBody>
      </p:sp>
      <p:sp>
        <p:nvSpPr>
          <p:cNvPr id="6" name="Прямоугольник 5"/>
          <p:cNvSpPr/>
          <p:nvPr/>
        </p:nvSpPr>
        <p:spPr>
          <a:xfrm>
            <a:off x="3761510" y="4240137"/>
            <a:ext cx="3086100" cy="2031325"/>
          </a:xfrm>
          <a:prstGeom prst="rect">
            <a:avLst/>
          </a:prstGeom>
        </p:spPr>
        <p:txBody>
          <a:bodyPr wrap="square">
            <a:spAutoFit/>
          </a:bodyPr>
          <a:lstStyle/>
          <a:p>
            <a:r>
              <a:rPr lang="ru-RU" b="0" i="0" dirty="0" smtClean="0">
                <a:solidFill>
                  <a:srgbClr val="000000"/>
                </a:solidFill>
                <a:effectLst/>
                <a:latin typeface="Arial" panose="020B0604020202020204" pitchFamily="34" charset="0"/>
              </a:rPr>
              <a:t>1 – Красная зона (</a:t>
            </a:r>
            <a:r>
              <a:rPr lang="ru-RU" b="0" i="0" dirty="0" err="1" smtClean="0">
                <a:solidFill>
                  <a:srgbClr val="000000"/>
                </a:solidFill>
                <a:effectLst/>
                <a:latin typeface="Arial" panose="020B0604020202020204" pitchFamily="34" charset="0"/>
              </a:rPr>
              <a:t>Кровоснабжаемая</a:t>
            </a:r>
            <a:r>
              <a:rPr lang="ru-RU" dirty="0">
                <a:solidFill>
                  <a:srgbClr val="000000"/>
                </a:solidFill>
                <a:latin typeface="Arial" panose="020B0604020202020204" pitchFamily="34" charset="0"/>
              </a:rPr>
              <a:t> </a:t>
            </a:r>
            <a:r>
              <a:rPr lang="ru-RU" dirty="0" smtClean="0">
                <a:solidFill>
                  <a:srgbClr val="000000"/>
                </a:solidFill>
                <a:latin typeface="Arial" panose="020B0604020202020204" pitchFamily="34" charset="0"/>
              </a:rPr>
              <a:t>зона)</a:t>
            </a:r>
          </a:p>
          <a:p>
            <a:r>
              <a:rPr lang="ru-RU" b="0" i="0" dirty="0" smtClean="0">
                <a:solidFill>
                  <a:srgbClr val="000000"/>
                </a:solidFill>
                <a:effectLst/>
                <a:latin typeface="Arial" panose="020B0604020202020204" pitchFamily="34" charset="0"/>
              </a:rPr>
              <a:t>2 – Красно-Белая зона (Промежуточная зона) Не полное кровоснабжение) </a:t>
            </a:r>
          </a:p>
          <a:p>
            <a:r>
              <a:rPr lang="ru-RU" dirty="0" smtClean="0">
                <a:solidFill>
                  <a:srgbClr val="000000"/>
                </a:solidFill>
                <a:latin typeface="Arial" panose="020B0604020202020204" pitchFamily="34" charset="0"/>
              </a:rPr>
              <a:t>3 – Белая зона (Нет кровоснабжения) </a:t>
            </a:r>
            <a:endParaRPr lang="ru-RU" b="0" i="0" dirty="0">
              <a:solidFill>
                <a:srgbClr val="000000"/>
              </a:solidFill>
              <a:effectLst/>
              <a:latin typeface="Arial" panose="020B0604020202020204" pitchFamily="34" charset="0"/>
            </a:endParaRPr>
          </a:p>
        </p:txBody>
      </p:sp>
      <p:pic>
        <p:nvPicPr>
          <p:cNvPr id="7" name="Рисунок 6"/>
          <p:cNvPicPr>
            <a:picLocks noChangeAspect="1"/>
          </p:cNvPicPr>
          <p:nvPr/>
        </p:nvPicPr>
        <p:blipFill rotWithShape="1">
          <a:blip r:embed="rId3"/>
          <a:srcRect l="60223" t="41572" r="4531" b="16762"/>
          <a:stretch/>
        </p:blipFill>
        <p:spPr>
          <a:xfrm>
            <a:off x="6632865" y="3334807"/>
            <a:ext cx="5559135" cy="3523193"/>
          </a:xfrm>
          <a:prstGeom prst="rect">
            <a:avLst/>
          </a:prstGeom>
        </p:spPr>
      </p:pic>
      <p:sp>
        <p:nvSpPr>
          <p:cNvPr id="8" name="Прямоугольник с двумя скругленными противолежащими углами 7"/>
          <p:cNvSpPr/>
          <p:nvPr/>
        </p:nvSpPr>
        <p:spPr>
          <a:xfrm>
            <a:off x="1371601" y="483115"/>
            <a:ext cx="9753600" cy="1025237"/>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ВНУТРЕННЕЕ СТРОЕНИЕ МЕНИСКА</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7588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759528"/>
            <a:ext cx="12095019" cy="4655127"/>
          </a:xfrm>
        </p:spPr>
        <p:txBody>
          <a:bodyPr>
            <a:normAutofit lnSpcReduction="10000"/>
          </a:bodyPr>
          <a:lstStyle/>
          <a:p>
            <a:r>
              <a:rPr lang="ru-RU" sz="2800" b="1" dirty="0">
                <a:solidFill>
                  <a:schemeClr val="tx1"/>
                </a:solidFill>
                <a:latin typeface="Times New Roman" panose="02020603050405020304" pitchFamily="18" charset="0"/>
                <a:cs typeface="Times New Roman" panose="02020603050405020304" pitchFamily="18" charset="0"/>
              </a:rPr>
              <a:t>Различают следующие виды травмы менисков</a:t>
            </a:r>
            <a:r>
              <a:rPr lang="ru-RU" sz="2800" b="1" dirty="0" smtClean="0">
                <a:solidFill>
                  <a:schemeClr val="tx1"/>
                </a:solidFill>
                <a:latin typeface="Times New Roman" panose="02020603050405020304" pitchFamily="18" charset="0"/>
                <a:cs typeface="Times New Roman" panose="02020603050405020304" pitchFamily="18" charset="0"/>
              </a:rPr>
              <a:t>: </a:t>
            </a:r>
          </a:p>
          <a:p>
            <a:pPr lvl="1"/>
            <a:r>
              <a:rPr lang="ru-RU" sz="2800" dirty="0" smtClean="0">
                <a:solidFill>
                  <a:schemeClr val="tx1"/>
                </a:solidFill>
                <a:latin typeface="Times New Roman" panose="02020603050405020304" pitchFamily="18" charset="0"/>
                <a:cs typeface="Times New Roman" panose="02020603050405020304" pitchFamily="18" charset="0"/>
              </a:rPr>
              <a:t>отрыв </a:t>
            </a:r>
            <a:r>
              <a:rPr lang="ru-RU" sz="2800" dirty="0">
                <a:solidFill>
                  <a:schemeClr val="tx1"/>
                </a:solidFill>
                <a:latin typeface="Times New Roman" panose="02020603050405020304" pitchFamily="18" charset="0"/>
                <a:cs typeface="Times New Roman" panose="02020603050405020304" pitchFamily="18" charset="0"/>
              </a:rPr>
              <a:t>мениска от мест прикрепления в области заднего и переднего рогов и тела мениска в </a:t>
            </a:r>
            <a:r>
              <a:rPr lang="ru-RU" sz="2800" dirty="0" err="1">
                <a:solidFill>
                  <a:schemeClr val="tx1"/>
                </a:solidFill>
                <a:latin typeface="Times New Roman" panose="02020603050405020304" pitchFamily="18" charset="0"/>
                <a:cs typeface="Times New Roman" panose="02020603050405020304" pitchFamily="18" charset="0"/>
              </a:rPr>
              <a:t>паракапсулярной</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smtClean="0">
                <a:solidFill>
                  <a:schemeClr val="tx1"/>
                </a:solidFill>
                <a:latin typeface="Times New Roman" panose="02020603050405020304" pitchFamily="18" charset="0"/>
                <a:cs typeface="Times New Roman" panose="02020603050405020304" pitchFamily="18" charset="0"/>
              </a:rPr>
              <a:t>зоне;</a:t>
            </a:r>
            <a:endParaRPr lang="ru-RU" sz="2800" dirty="0">
              <a:solidFill>
                <a:schemeClr val="tx1"/>
              </a:solidFill>
              <a:latin typeface="Times New Roman" panose="02020603050405020304" pitchFamily="18" charset="0"/>
              <a:cs typeface="Times New Roman" panose="02020603050405020304" pitchFamily="18" charset="0"/>
            </a:endParaRPr>
          </a:p>
          <a:p>
            <a:pPr lvl="1"/>
            <a:r>
              <a:rPr lang="ru-RU" sz="2800" dirty="0" smtClean="0">
                <a:solidFill>
                  <a:schemeClr val="tx1"/>
                </a:solidFill>
                <a:latin typeface="Times New Roman" panose="02020603050405020304" pitchFamily="18" charset="0"/>
                <a:cs typeface="Times New Roman" panose="02020603050405020304" pitchFamily="18" charset="0"/>
              </a:rPr>
              <a:t>разрывы </a:t>
            </a:r>
            <a:r>
              <a:rPr lang="ru-RU" sz="2800" dirty="0">
                <a:solidFill>
                  <a:schemeClr val="tx1"/>
                </a:solidFill>
                <a:latin typeface="Times New Roman" panose="02020603050405020304" pitchFamily="18" charset="0"/>
                <a:cs typeface="Times New Roman" panose="02020603050405020304" pitchFamily="18" charset="0"/>
              </a:rPr>
              <a:t>заднего и переднего рогов и тела мениска в </a:t>
            </a:r>
            <a:r>
              <a:rPr lang="ru-RU" sz="2800" dirty="0" err="1">
                <a:solidFill>
                  <a:schemeClr val="tx1"/>
                </a:solidFill>
                <a:latin typeface="Times New Roman" panose="02020603050405020304" pitchFamily="18" charset="0"/>
                <a:cs typeface="Times New Roman" panose="02020603050405020304" pitchFamily="18" charset="0"/>
              </a:rPr>
              <a:t>трансхондральной</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smtClean="0">
                <a:solidFill>
                  <a:schemeClr val="tx1"/>
                </a:solidFill>
                <a:latin typeface="Times New Roman" panose="02020603050405020304" pitchFamily="18" charset="0"/>
                <a:cs typeface="Times New Roman" panose="02020603050405020304" pitchFamily="18" charset="0"/>
              </a:rPr>
              <a:t>зоне;</a:t>
            </a:r>
            <a:endParaRPr lang="ru-RU" sz="2800" dirty="0">
              <a:solidFill>
                <a:schemeClr val="tx1"/>
              </a:solidFill>
              <a:latin typeface="Times New Roman" panose="02020603050405020304" pitchFamily="18" charset="0"/>
              <a:cs typeface="Times New Roman" panose="02020603050405020304" pitchFamily="18" charset="0"/>
            </a:endParaRPr>
          </a:p>
          <a:p>
            <a:pPr lvl="1"/>
            <a:r>
              <a:rPr lang="ru-RU" sz="2800" dirty="0" smtClean="0">
                <a:solidFill>
                  <a:schemeClr val="tx1"/>
                </a:solidFill>
                <a:latin typeface="Times New Roman" panose="02020603050405020304" pitchFamily="18" charset="0"/>
                <a:cs typeface="Times New Roman" panose="02020603050405020304" pitchFamily="18" charset="0"/>
              </a:rPr>
              <a:t>различные </a:t>
            </a:r>
            <a:r>
              <a:rPr lang="ru-RU" sz="2800" dirty="0">
                <a:solidFill>
                  <a:schemeClr val="tx1"/>
                </a:solidFill>
                <a:latin typeface="Times New Roman" panose="02020603050405020304" pitchFamily="18" charset="0"/>
                <a:cs typeface="Times New Roman" panose="02020603050405020304" pitchFamily="18" charset="0"/>
              </a:rPr>
              <a:t>комбинации перечисленных </a:t>
            </a:r>
            <a:r>
              <a:rPr lang="ru-RU" sz="2800" dirty="0" smtClean="0">
                <a:solidFill>
                  <a:schemeClr val="tx1"/>
                </a:solidFill>
                <a:latin typeface="Times New Roman" panose="02020603050405020304" pitchFamily="18" charset="0"/>
                <a:cs typeface="Times New Roman" panose="02020603050405020304" pitchFamily="18" charset="0"/>
              </a:rPr>
              <a:t>повреждений;</a:t>
            </a:r>
          </a:p>
          <a:p>
            <a:pPr lvl="1"/>
            <a:r>
              <a:rPr lang="ru-RU" sz="2800" dirty="0" smtClean="0">
                <a:solidFill>
                  <a:schemeClr val="tx1"/>
                </a:solidFill>
                <a:latin typeface="Times New Roman" panose="02020603050405020304" pitchFamily="18" charset="0"/>
                <a:cs typeface="Times New Roman" panose="02020603050405020304" pitchFamily="18" charset="0"/>
              </a:rPr>
              <a:t>чрезмерная </a:t>
            </a:r>
            <a:r>
              <a:rPr lang="ru-RU" sz="2800" dirty="0">
                <a:solidFill>
                  <a:schemeClr val="tx1"/>
                </a:solidFill>
                <a:latin typeface="Times New Roman" panose="02020603050405020304" pitchFamily="18" charset="0"/>
                <a:cs typeface="Times New Roman" panose="02020603050405020304" pitchFamily="18" charset="0"/>
              </a:rPr>
              <a:t>подвижность менисков (разрыв </a:t>
            </a:r>
            <a:r>
              <a:rPr lang="ru-RU" sz="2800" dirty="0" err="1">
                <a:solidFill>
                  <a:schemeClr val="tx1"/>
                </a:solidFill>
                <a:latin typeface="Times New Roman" panose="02020603050405020304" pitchFamily="18" charset="0"/>
                <a:cs typeface="Times New Roman" panose="02020603050405020304" pitchFamily="18" charset="0"/>
              </a:rPr>
              <a:t>межменисковых</a:t>
            </a:r>
            <a:r>
              <a:rPr lang="ru-RU" sz="2800" dirty="0">
                <a:solidFill>
                  <a:schemeClr val="tx1"/>
                </a:solidFill>
                <a:latin typeface="Times New Roman" panose="02020603050405020304" pitchFamily="18" charset="0"/>
                <a:cs typeface="Times New Roman" panose="02020603050405020304" pitchFamily="18" charset="0"/>
              </a:rPr>
              <a:t> связок, </a:t>
            </a:r>
            <a:r>
              <a:rPr lang="ru-RU" sz="2800" dirty="0" err="1">
                <a:solidFill>
                  <a:schemeClr val="tx1"/>
                </a:solidFill>
                <a:latin typeface="Times New Roman" panose="02020603050405020304" pitchFamily="18" charset="0"/>
                <a:cs typeface="Times New Roman" panose="02020603050405020304" pitchFamily="18" charset="0"/>
              </a:rPr>
              <a:t>дегенераця</a:t>
            </a:r>
            <a:r>
              <a:rPr lang="ru-RU" sz="2800" dirty="0">
                <a:solidFill>
                  <a:schemeClr val="tx1"/>
                </a:solidFill>
                <a:latin typeface="Times New Roman" panose="02020603050405020304" pitchFamily="18" charset="0"/>
                <a:cs typeface="Times New Roman" panose="02020603050405020304" pitchFamily="18" charset="0"/>
              </a:rPr>
              <a:t> мениска</a:t>
            </a:r>
            <a:r>
              <a:rPr lang="ru-RU" sz="2800" dirty="0" smtClean="0">
                <a:solidFill>
                  <a:schemeClr val="tx1"/>
                </a:solidFill>
                <a:latin typeface="Times New Roman" panose="02020603050405020304" pitchFamily="18" charset="0"/>
                <a:cs typeface="Times New Roman" panose="02020603050405020304" pitchFamily="18" charset="0"/>
              </a:rPr>
              <a:t>);</a:t>
            </a:r>
            <a:endParaRPr lang="ru-RU" sz="2800" dirty="0">
              <a:solidFill>
                <a:schemeClr val="tx1"/>
              </a:solidFill>
              <a:latin typeface="Times New Roman" panose="02020603050405020304" pitchFamily="18" charset="0"/>
              <a:cs typeface="Times New Roman" panose="02020603050405020304" pitchFamily="18" charset="0"/>
            </a:endParaRPr>
          </a:p>
          <a:p>
            <a:pPr lvl="1"/>
            <a:r>
              <a:rPr lang="ru-RU" sz="2800" dirty="0" smtClean="0">
                <a:solidFill>
                  <a:schemeClr val="tx1"/>
                </a:solidFill>
                <a:latin typeface="Times New Roman" panose="02020603050405020304" pitchFamily="18" charset="0"/>
                <a:cs typeface="Times New Roman" panose="02020603050405020304" pitchFamily="18" charset="0"/>
              </a:rPr>
              <a:t>хроническая </a:t>
            </a:r>
            <a:r>
              <a:rPr lang="ru-RU" sz="2800" dirty="0" err="1">
                <a:solidFill>
                  <a:schemeClr val="tx1"/>
                </a:solidFill>
                <a:latin typeface="Times New Roman" panose="02020603050405020304" pitchFamily="18" charset="0"/>
                <a:cs typeface="Times New Roman" panose="02020603050405020304" pitchFamily="18" charset="0"/>
              </a:rPr>
              <a:t>травматизация</a:t>
            </a:r>
            <a:r>
              <a:rPr lang="ru-RU" sz="2800" dirty="0">
                <a:solidFill>
                  <a:schemeClr val="tx1"/>
                </a:solidFill>
                <a:latin typeface="Times New Roman" panose="02020603050405020304" pitchFamily="18" charset="0"/>
                <a:cs typeface="Times New Roman" panose="02020603050405020304" pitchFamily="18" charset="0"/>
              </a:rPr>
              <a:t> и дегенерация менисков (</a:t>
            </a:r>
            <a:r>
              <a:rPr lang="ru-RU" sz="2800" dirty="0" err="1">
                <a:solidFill>
                  <a:schemeClr val="tx1"/>
                </a:solidFill>
                <a:latin typeface="Times New Roman" panose="02020603050405020304" pitchFamily="18" charset="0"/>
                <a:cs typeface="Times New Roman" panose="02020603050405020304" pitchFamily="18" charset="0"/>
              </a:rPr>
              <a:t>менископатия</a:t>
            </a:r>
            <a:r>
              <a:rPr lang="ru-RU" sz="2800" dirty="0">
                <a:solidFill>
                  <a:schemeClr val="tx1"/>
                </a:solidFill>
                <a:latin typeface="Times New Roman" panose="02020603050405020304" pitchFamily="18" charset="0"/>
                <a:cs typeface="Times New Roman" panose="02020603050405020304" pitchFamily="18" charset="0"/>
              </a:rPr>
              <a:t> посттравматического и статического характера — </a:t>
            </a:r>
            <a:r>
              <a:rPr lang="ru-RU" sz="2800" dirty="0" err="1">
                <a:solidFill>
                  <a:schemeClr val="tx1"/>
                </a:solidFill>
                <a:latin typeface="Times New Roman" panose="02020603050405020304" pitchFamily="18" charset="0"/>
                <a:cs typeface="Times New Roman" panose="02020603050405020304" pitchFamily="18" charset="0"/>
              </a:rPr>
              <a:t>варусное</a:t>
            </a:r>
            <a:r>
              <a:rPr lang="ru-RU" sz="2800" dirty="0">
                <a:solidFill>
                  <a:schemeClr val="tx1"/>
                </a:solidFill>
                <a:latin typeface="Times New Roman" panose="02020603050405020304" pitchFamily="18" charset="0"/>
                <a:cs typeface="Times New Roman" panose="02020603050405020304" pitchFamily="18" charset="0"/>
              </a:rPr>
              <a:t> или вальгусное колено (см. </a:t>
            </a:r>
            <a:r>
              <a:rPr lang="ru-RU" sz="2800" dirty="0" err="1">
                <a:solidFill>
                  <a:schemeClr val="tx1"/>
                </a:solidFill>
                <a:latin typeface="Times New Roman" panose="02020603050405020304" pitchFamily="18" charset="0"/>
                <a:cs typeface="Times New Roman" panose="02020603050405020304" pitchFamily="18" charset="0"/>
              </a:rPr>
              <a:t>варус</a:t>
            </a:r>
            <a:r>
              <a:rPr lang="ru-RU" sz="2800" dirty="0">
                <a:solidFill>
                  <a:schemeClr val="tx1"/>
                </a:solidFill>
                <a:latin typeface="Times New Roman" panose="02020603050405020304" pitchFamily="18" charset="0"/>
                <a:cs typeface="Times New Roman" panose="02020603050405020304" pitchFamily="18" charset="0"/>
              </a:rPr>
              <a:t> и </a:t>
            </a:r>
            <a:r>
              <a:rPr lang="ru-RU" sz="2800" dirty="0" err="1">
                <a:solidFill>
                  <a:schemeClr val="tx1"/>
                </a:solidFill>
                <a:latin typeface="Times New Roman" panose="02020603050405020304" pitchFamily="18" charset="0"/>
                <a:cs typeface="Times New Roman" panose="02020603050405020304" pitchFamily="18" charset="0"/>
              </a:rPr>
              <a:t>вальгус</a:t>
            </a:r>
            <a:r>
              <a:rPr lang="ru-RU" sz="2800" dirty="0" smtClean="0">
                <a:solidFill>
                  <a:schemeClr val="tx1"/>
                </a:solidFill>
                <a:latin typeface="Times New Roman" panose="02020603050405020304" pitchFamily="18" charset="0"/>
                <a:cs typeface="Times New Roman" panose="02020603050405020304" pitchFamily="18" charset="0"/>
              </a:rPr>
              <a:t>);</a:t>
            </a:r>
            <a:endParaRPr lang="ru-RU" sz="2800" dirty="0">
              <a:solidFill>
                <a:schemeClr val="tx1"/>
              </a:solidFill>
              <a:latin typeface="Times New Roman" panose="02020603050405020304" pitchFamily="18" charset="0"/>
              <a:cs typeface="Times New Roman" panose="02020603050405020304" pitchFamily="18" charset="0"/>
            </a:endParaRPr>
          </a:p>
          <a:p>
            <a:pPr lvl="1"/>
            <a:r>
              <a:rPr lang="ru-RU" sz="2800" dirty="0" smtClean="0">
                <a:solidFill>
                  <a:schemeClr val="tx1"/>
                </a:solidFill>
                <a:latin typeface="Times New Roman" panose="02020603050405020304" pitchFamily="18" charset="0"/>
                <a:cs typeface="Times New Roman" panose="02020603050405020304" pitchFamily="18" charset="0"/>
              </a:rPr>
              <a:t>кистозное </a:t>
            </a:r>
            <a:r>
              <a:rPr lang="ru-RU" sz="2800" dirty="0">
                <a:solidFill>
                  <a:schemeClr val="tx1"/>
                </a:solidFill>
                <a:latin typeface="Times New Roman" panose="02020603050405020304" pitchFamily="18" charset="0"/>
                <a:cs typeface="Times New Roman" panose="02020603050405020304" pitchFamily="18" charset="0"/>
              </a:rPr>
              <a:t>перерождение менисков (главным образом наружного).</a:t>
            </a:r>
          </a:p>
        </p:txBody>
      </p:sp>
      <p:sp>
        <p:nvSpPr>
          <p:cNvPr id="4" name="Прямоугольник с двумя скругленными противолежащими углами 3"/>
          <p:cNvSpPr/>
          <p:nvPr/>
        </p:nvSpPr>
        <p:spPr>
          <a:xfrm>
            <a:off x="1371601" y="483115"/>
            <a:ext cx="9753600" cy="1025237"/>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ВИДЫ ПОВРЕЖДЕНИЯ МЕНИСКОВ:</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1766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419</TotalTime>
  <Words>2621</Words>
  <Application>Microsoft Office PowerPoint</Application>
  <PresentationFormat>Широкоэкранный</PresentationFormat>
  <Paragraphs>259</Paragraphs>
  <Slides>55</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55</vt:i4>
      </vt:variant>
    </vt:vector>
  </HeadingPairs>
  <TitlesOfParts>
    <vt:vector size="62" baseType="lpstr">
      <vt:lpstr>Arial</vt:lpstr>
      <vt:lpstr>Calibri</vt:lpstr>
      <vt:lpstr>Calibri (Основной текст)</vt:lpstr>
      <vt:lpstr>Calibri Light</vt:lpstr>
      <vt:lpstr>Times New Roman</vt:lpstr>
      <vt:lpstr>Wingdings</vt:lpstr>
      <vt:lpstr>Ретро</vt:lpstr>
      <vt:lpstr>Травмы и лечение при повреждениях мениска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Признаки дегенерации менисков коленного сустава </vt:lpstr>
      <vt:lpstr>Презентация PowerPoint</vt:lpstr>
      <vt:lpstr>Презентация PowerPoint</vt:lpstr>
      <vt:lpstr>Признаки горизонтального разрыва мениска коленного сустава</vt:lpstr>
      <vt:lpstr>Презентация PowerPoint</vt:lpstr>
      <vt:lpstr>Презентация PowerPoint</vt:lpstr>
      <vt:lpstr>Клинические особенности</vt:lpstr>
      <vt:lpstr>Признаки радиального разрыва мениска коленного сустава</vt:lpstr>
      <vt:lpstr>Презентация PowerPoint</vt:lpstr>
      <vt:lpstr>Презентация PowerPoint</vt:lpstr>
      <vt:lpstr>Презентация PowerPoint</vt:lpstr>
      <vt:lpstr>Признаки вертикального продольного разрыва мениска коленного сустава</vt:lpstr>
      <vt:lpstr>Презентация PowerPoint</vt:lpstr>
      <vt:lpstr>Презентация PowerPoint</vt:lpstr>
      <vt:lpstr>КЛИНИЧЕСКИЕ ОСОБЕННОСТИ: </vt:lpstr>
      <vt:lpstr>Презентация PowerPoint</vt:lpstr>
      <vt:lpstr>Лечение, включая медикаментозную и немедикаментозную терапии, диетотерапию, обезболивание, медицинские показания и противопоказания к применению методов лечения</vt:lpstr>
      <vt:lpstr>Хирургическое лечение</vt:lpstr>
      <vt:lpstr>Презентация PowerPoint</vt:lpstr>
      <vt:lpstr>Презентация PowerPoint</vt:lpstr>
      <vt:lpstr>Презентация PowerPoint</vt:lpstr>
      <vt:lpstr>Вторым этапом являются артроскопические хирургические вмешательства на поврежденных элементах коленного сустава</vt:lpstr>
      <vt:lpstr>Презентация PowerPoint</vt:lpstr>
      <vt:lpstr>2. Сшивание </vt:lpstr>
      <vt:lpstr>Презентация PowerPoint</vt:lpstr>
      <vt:lpstr>Презентация PowerPoint</vt:lpstr>
      <vt:lpstr>Реабилитационные протоколы:</vt:lpstr>
      <vt:lpstr>Список литературы: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Травмы и лечение при повреждениях мениска</dc:title>
  <dc:creator>Пользователь Windows</dc:creator>
  <cp:lastModifiedBy>Пользователь Windows</cp:lastModifiedBy>
  <cp:revision>48</cp:revision>
  <dcterms:created xsi:type="dcterms:W3CDTF">2023-01-22T10:53:16Z</dcterms:created>
  <dcterms:modified xsi:type="dcterms:W3CDTF">2023-02-26T17:07:42Z</dcterms:modified>
</cp:coreProperties>
</file>