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6" r:id="rId24"/>
    <p:sldId id="281" r:id="rId25"/>
    <p:sldId id="279" r:id="rId26"/>
    <p:sldId id="284" r:id="rId27"/>
    <p:sldId id="282" r:id="rId28"/>
    <p:sldId id="285" r:id="rId29"/>
    <p:sldId id="287" r:id="rId30"/>
    <p:sldId id="28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3BF7-302D-48BB-B616-6CDEE2F31D1E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15F1-734E-41AD-8515-B1CAB44AD6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3BF7-302D-48BB-B616-6CDEE2F31D1E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15F1-734E-41AD-8515-B1CAB44AD6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3BF7-302D-48BB-B616-6CDEE2F31D1E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15F1-734E-41AD-8515-B1CAB44AD6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3BF7-302D-48BB-B616-6CDEE2F31D1E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15F1-734E-41AD-8515-B1CAB44AD6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3BF7-302D-48BB-B616-6CDEE2F31D1E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15F1-734E-41AD-8515-B1CAB44AD6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3BF7-302D-48BB-B616-6CDEE2F31D1E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15F1-734E-41AD-8515-B1CAB44AD6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3BF7-302D-48BB-B616-6CDEE2F31D1E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15F1-734E-41AD-8515-B1CAB44AD6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3BF7-302D-48BB-B616-6CDEE2F31D1E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15F1-734E-41AD-8515-B1CAB44AD6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3BF7-302D-48BB-B616-6CDEE2F31D1E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15F1-734E-41AD-8515-B1CAB44AD6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3BF7-302D-48BB-B616-6CDEE2F31D1E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15F1-734E-41AD-8515-B1CAB44AD6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3BF7-302D-48BB-B616-6CDEE2F31D1E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15F1-734E-41AD-8515-B1CAB44AD6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13BF7-302D-48BB-B616-6CDEE2F31D1E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A15F1-734E-41AD-8515-B1CAB44AD6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 консервирования  пищевых продуктов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1143000"/>
          </a:xfrm>
        </p:spPr>
        <p:txBody>
          <a:bodyPr>
            <a:normAutofit/>
          </a:bodyPr>
          <a:lstStyle/>
          <a:p>
            <a:r>
              <a:rPr lang="nn-NO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Консервирование воздействием температурных факторов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ru-RU" dirty="0"/>
              <a:t>1.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Консервирование воздействием температурных факторов</a:t>
            </a:r>
            <a:endParaRPr lang="ru-RU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а)Стерилизация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обработка продукта высокой температурой (100-140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С) – оказывает бактерицидный эффект. </a:t>
            </a:r>
          </a:p>
          <a:p>
            <a:pPr lvl="0">
              <a:buNone/>
            </a:pPr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б)Пастеризация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(нагрев до 60-70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15-30 мин., либо 90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30 сек., либо дробная пастеризация при 70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с быстрым охлаждением) обеспечивает гибель вегетативных клеток термофобных бактерий, дрожжей и микроскопических грибов (споры выдерживают длительное кипячение).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ru-RU" b="1" dirty="0">
                <a:solidFill>
                  <a:prstClr val="black"/>
                </a:solidFill>
              </a:rPr>
              <a:t>2. Консервирование воздействием температурных факторов</a:t>
            </a:r>
            <a:endParaRPr lang="ru-RU" i="1" dirty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ru-RU" i="1" dirty="0">
                <a:solidFill>
                  <a:prstClr val="black"/>
                </a:solidFill>
              </a:rPr>
              <a:t>а)Охлаждение</a:t>
            </a:r>
            <a:r>
              <a:rPr lang="ru-RU" dirty="0">
                <a:solidFill>
                  <a:prstClr val="black"/>
                </a:solidFill>
              </a:rPr>
              <a:t> пищевого продукта до +4…0</a:t>
            </a:r>
            <a:r>
              <a:rPr lang="ru-RU" dirty="0">
                <a:solidFill>
                  <a:prstClr val="black"/>
                </a:solidFill>
                <a:sym typeface="Symbol"/>
              </a:rPr>
              <a:t></a:t>
            </a:r>
            <a:r>
              <a:rPr lang="ru-RU" dirty="0">
                <a:solidFill>
                  <a:prstClr val="black"/>
                </a:solidFill>
              </a:rPr>
              <a:t>С  обеспечивает бактериостатический эффект. Б</a:t>
            </a:r>
          </a:p>
          <a:p>
            <a:pPr lvl="0">
              <a:buNone/>
            </a:pPr>
            <a:r>
              <a:rPr lang="ru-RU" i="1" dirty="0">
                <a:solidFill>
                  <a:prstClr val="black"/>
                </a:solidFill>
              </a:rPr>
              <a:t>б)Замораживание</a:t>
            </a:r>
            <a:r>
              <a:rPr lang="ru-RU" dirty="0">
                <a:solidFill>
                  <a:prstClr val="black"/>
                </a:solidFill>
              </a:rPr>
              <a:t> – охлаждение продукта до температуры ниже </a:t>
            </a:r>
            <a:r>
              <a:rPr lang="ru-RU" dirty="0" err="1">
                <a:solidFill>
                  <a:prstClr val="black"/>
                </a:solidFill>
              </a:rPr>
              <a:t>криоскопической</a:t>
            </a:r>
            <a:r>
              <a:rPr lang="ru-RU" dirty="0">
                <a:solidFill>
                  <a:prstClr val="black"/>
                </a:solidFill>
              </a:rPr>
              <a:t> точки продукта (мясо -0,6…-1,2</a:t>
            </a:r>
            <a:r>
              <a:rPr lang="ru-RU" dirty="0">
                <a:solidFill>
                  <a:prstClr val="black"/>
                </a:solidFill>
                <a:sym typeface="Symbol"/>
              </a:rPr>
              <a:t></a:t>
            </a:r>
            <a:r>
              <a:rPr lang="ru-RU" dirty="0">
                <a:solidFill>
                  <a:prstClr val="black"/>
                </a:solidFill>
              </a:rPr>
              <a:t>С, молоко -0,55</a:t>
            </a:r>
            <a:r>
              <a:rPr lang="ru-RU" dirty="0">
                <a:solidFill>
                  <a:prstClr val="black"/>
                </a:solidFill>
                <a:sym typeface="Symbol"/>
              </a:rPr>
              <a:t></a:t>
            </a:r>
            <a:r>
              <a:rPr lang="ru-RU" dirty="0">
                <a:solidFill>
                  <a:prstClr val="black"/>
                </a:solidFill>
              </a:rPr>
              <a:t>С, яйца -0,5</a:t>
            </a:r>
            <a:r>
              <a:rPr lang="ru-RU" dirty="0">
                <a:solidFill>
                  <a:prstClr val="black"/>
                </a:solidFill>
                <a:sym typeface="Symbol"/>
              </a:rPr>
              <a:t></a:t>
            </a:r>
            <a:r>
              <a:rPr lang="ru-RU" dirty="0">
                <a:solidFill>
                  <a:prstClr val="black"/>
                </a:solidFill>
              </a:rPr>
              <a:t>С, рыба -0,6…-2</a:t>
            </a:r>
            <a:r>
              <a:rPr lang="ru-RU" dirty="0">
                <a:solidFill>
                  <a:prstClr val="black"/>
                </a:solidFill>
                <a:sym typeface="Symbol"/>
              </a:rPr>
              <a:t></a:t>
            </a:r>
            <a:r>
              <a:rPr lang="ru-RU" dirty="0">
                <a:solidFill>
                  <a:prstClr val="black"/>
                </a:solidFill>
              </a:rPr>
              <a:t>С). </a:t>
            </a:r>
          </a:p>
          <a:p>
            <a:pPr lvl="0">
              <a:buNone/>
            </a:pPr>
            <a:r>
              <a:rPr lang="ru-RU" dirty="0">
                <a:solidFill>
                  <a:prstClr val="black"/>
                </a:solidFill>
              </a:rPr>
              <a:t>     При глубоком замораживании (-18…-25</a:t>
            </a:r>
            <a:r>
              <a:rPr lang="ru-RU" dirty="0">
                <a:solidFill>
                  <a:prstClr val="black"/>
                </a:solidFill>
                <a:sym typeface="Symbol"/>
              </a:rPr>
              <a:t></a:t>
            </a:r>
            <a:r>
              <a:rPr lang="ru-RU" dirty="0">
                <a:solidFill>
                  <a:prstClr val="black"/>
                </a:solidFill>
              </a:rPr>
              <a:t>С) жизнедеятельность микроорганизмов прекращается, ферменты становятся неактивными, при длительном глубоком замораживании имеет место бактерицидный эффект.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3.Консервирование с помощью токов ультравысокой частоты</a:t>
            </a:r>
            <a:endParaRPr lang="ru-RU" i="1" dirty="0">
              <a:latin typeface="Times New Roman"/>
              <a:ea typeface="Times New Roman"/>
            </a:endParaRPr>
          </a:p>
          <a:p>
            <a:pPr>
              <a:buNone/>
            </a:pPr>
            <a:r>
              <a:rPr lang="ru-RU" i="1" dirty="0">
                <a:latin typeface="Times New Roman"/>
                <a:ea typeface="Times New Roman"/>
              </a:rPr>
              <a:t>а)Ультразвуковая стерилизация</a:t>
            </a:r>
            <a:r>
              <a:rPr lang="ru-RU" dirty="0">
                <a:latin typeface="Times New Roman"/>
                <a:ea typeface="Times New Roman"/>
              </a:rPr>
              <a:t> при длине волны соответствующей размеру бактериальных клеток оказывает бактерицидный эффект, но не разрушает клетки пищевого продукта. </a:t>
            </a:r>
          </a:p>
          <a:p>
            <a:pPr algn="just">
              <a:spcAft>
                <a:spcPts val="0"/>
              </a:spcAft>
              <a:buNone/>
            </a:pPr>
            <a:r>
              <a:rPr lang="ru-RU" i="1" dirty="0">
                <a:latin typeface="Times New Roman"/>
                <a:ea typeface="Times New Roman"/>
              </a:rPr>
              <a:t>б)Коротковолновое ультрафиолетовое излучение</a:t>
            </a:r>
            <a:r>
              <a:rPr lang="ru-RU" dirty="0">
                <a:latin typeface="Times New Roman"/>
                <a:ea typeface="Times New Roman"/>
              </a:rPr>
              <a:t> применяется для стерилизации поверхности твердого продукта (сыра) или прозрачной жидкости (растительные масла). </a:t>
            </a:r>
          </a:p>
          <a:p>
            <a:pPr algn="just">
              <a:spcAft>
                <a:spcPts val="0"/>
              </a:spcAft>
              <a:buNone/>
            </a:pPr>
            <a:r>
              <a:rPr lang="ru-RU" i="1" dirty="0">
                <a:latin typeface="Times New Roman"/>
                <a:ea typeface="Times New Roman"/>
              </a:rPr>
              <a:t>в)</a:t>
            </a:r>
            <a:r>
              <a:rPr lang="ru-RU" dirty="0">
                <a:latin typeface="Times New Roman"/>
                <a:ea typeface="Times New Roman"/>
              </a:rPr>
              <a:t>Радиоактивное </a:t>
            </a:r>
            <a:r>
              <a:rPr lang="ru-RU" i="1" dirty="0">
                <a:latin typeface="Times New Roman"/>
                <a:ea typeface="Times New Roman"/>
                <a:sym typeface="Symbol"/>
              </a:rPr>
              <a:t></a:t>
            </a:r>
            <a:r>
              <a:rPr lang="ru-RU" i="1" dirty="0">
                <a:latin typeface="Times New Roman"/>
                <a:ea typeface="Times New Roman"/>
              </a:rPr>
              <a:t>-излучение</a:t>
            </a:r>
            <a:r>
              <a:rPr lang="ru-RU" dirty="0">
                <a:latin typeface="Times New Roman"/>
                <a:ea typeface="Times New Roman"/>
              </a:rPr>
              <a:t> используется для стерилизации мяса от трихинелл, ведет к окислению жиров, разрушению белков и витаминов, </a:t>
            </a:r>
            <a:r>
              <a:rPr lang="ru-RU" dirty="0" err="1">
                <a:latin typeface="Times New Roman"/>
                <a:ea typeface="Times New Roman"/>
              </a:rPr>
              <a:t>карамелизации</a:t>
            </a:r>
            <a:r>
              <a:rPr lang="ru-RU" dirty="0">
                <a:latin typeface="Times New Roman"/>
                <a:ea typeface="Times New Roman"/>
              </a:rPr>
              <a:t> углеводов и образованию свободных радикалов, что снижает пищевую ценность, создает мутагенную активность продукта и делает невозможным дальнейшее использование мяса в пищу. </a:t>
            </a:r>
            <a:endParaRPr lang="ru-RU" sz="36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1143000"/>
          </a:xfrm>
        </p:spPr>
        <p:txBody>
          <a:bodyPr>
            <a:normAutofit/>
          </a:bodyPr>
          <a:lstStyle/>
          <a:p>
            <a:r>
              <a:rPr lang="nn-NO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Консервирование обезвоживанием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i="1" dirty="0">
                <a:latin typeface="Times New Roman" pitchFamily="18" charset="0"/>
                <a:ea typeface="Times New Roman"/>
                <a:cs typeface="Times New Roman" pitchFamily="18" charset="0"/>
              </a:rPr>
              <a:t>1. Обезвоживание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 продукта приводит к гибели вегетативных форм микроорганизмов за счет увеличения концентрации сухих веществ и осмотического давления в клетках (споры сохраняются).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Способы: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 естественные (вяление рыбы и дыни в тени, сушка фруктов на солнце (урюк, чернослив, изюм);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искусственные (сушка в печах, сублимационная сушка или лиофилизация).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Сушка в печах горячим воздухом разрушает витамины, белки, </a:t>
            </a:r>
            <a:r>
              <a:rPr lang="ru-RU" dirty="0" err="1">
                <a:latin typeface="Times New Roman" pitchFamily="18" charset="0"/>
                <a:ea typeface="Times New Roman"/>
                <a:cs typeface="Times New Roman" pitchFamily="18" charset="0"/>
              </a:rPr>
              <a:t>карамелизует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 сахара. </a:t>
            </a:r>
          </a:p>
          <a:p>
            <a:pPr marL="0" lvl="0" indent="0">
              <a:buNone/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 marL="0" lvl="0" indent="0">
              <a:buNone/>
            </a:pPr>
            <a:r>
              <a:rPr lang="ru-RU" i="1" dirty="0">
                <a:latin typeface="Times New Roman" pitchFamily="18" charset="0"/>
                <a:ea typeface="Times New Roman"/>
                <a:cs typeface="Times New Roman" pitchFamily="18" charset="0"/>
              </a:rPr>
              <a:t>2.Сублимационную сушку (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распыление жидкости из форсунок под вакуумом 1 мм </a:t>
            </a:r>
            <a:r>
              <a:rPr lang="ru-RU" dirty="0" err="1">
                <a:latin typeface="Times New Roman" pitchFamily="18" charset="0"/>
                <a:ea typeface="Times New Roman"/>
                <a:cs typeface="Times New Roman" pitchFamily="18" charset="0"/>
              </a:rPr>
              <a:t>рт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. ст. и при  пониженной температуре), что сохраняет пищевую ценность продукта.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3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Используют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консервирования жидких и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пюреобразных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продуктов (сухое молоко, картофельное пюре, растворимый кофе).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n-NO" sz="2800" b="1" dirty="0">
                <a:solidFill>
                  <a:srgbClr val="FF0000"/>
                </a:solidFill>
              </a:rPr>
              <a:t>III </a:t>
            </a:r>
            <a:r>
              <a:rPr lang="ru-RU" sz="2800" b="1" dirty="0">
                <a:solidFill>
                  <a:srgbClr val="FF0000"/>
                </a:solidFill>
              </a:rPr>
              <a:t>.Консервирование изменением свойств среды</a:t>
            </a:r>
            <a:endParaRPr lang="ru-RU" sz="28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2800" b="1" dirty="0">
                <a:solidFill>
                  <a:prstClr val="black"/>
                </a:solidFill>
              </a:rPr>
              <a:t>1.</a:t>
            </a:r>
            <a:r>
              <a:rPr lang="ru-RU" sz="2800" b="1" u="sng" dirty="0">
                <a:solidFill>
                  <a:prstClr val="black"/>
                </a:solidFill>
              </a:rPr>
              <a:t>Консервирование повышением осмотического давления</a:t>
            </a:r>
            <a:r>
              <a:rPr lang="ru-RU" sz="2800" b="1" dirty="0">
                <a:solidFill>
                  <a:prstClr val="black"/>
                </a:solidFill>
              </a:rPr>
              <a:t>:</a:t>
            </a:r>
            <a:endParaRPr lang="ru-RU" sz="2800" b="1" i="1" dirty="0">
              <a:latin typeface="Times New Roman"/>
              <a:ea typeface="Times New Roman"/>
            </a:endParaRPr>
          </a:p>
          <a:p>
            <a:pPr>
              <a:buNone/>
            </a:pPr>
            <a:r>
              <a:rPr lang="ru-RU" sz="2400" i="1" dirty="0">
                <a:latin typeface="Times New Roman"/>
                <a:ea typeface="Times New Roman"/>
              </a:rPr>
              <a:t>а)Поваренная соль </a:t>
            </a:r>
            <a:r>
              <a:rPr lang="ru-RU" sz="2400" dirty="0">
                <a:latin typeface="Times New Roman"/>
                <a:ea typeface="Times New Roman"/>
              </a:rPr>
              <a:t>применяется в концентрации 10-12% для мяса, 14% - рыбы, 10% - томатной пасты и часто используется при квашении или вялении.</a:t>
            </a:r>
          </a:p>
          <a:p>
            <a:pPr>
              <a:buNone/>
            </a:pPr>
            <a:r>
              <a:rPr lang="ru-RU" sz="2400" i="1" dirty="0">
                <a:latin typeface="Times New Roman"/>
                <a:ea typeface="Times New Roman"/>
              </a:rPr>
              <a:t>б)Сахар </a:t>
            </a:r>
            <a:r>
              <a:rPr lang="ru-RU" sz="2400" dirty="0">
                <a:latin typeface="Times New Roman"/>
                <a:ea typeface="Times New Roman"/>
              </a:rPr>
              <a:t>обладает консервирующим действием в концентрации &gt;60-65% (варенье, джем) (в гипертоническом растворе сахара микробные клетки подвергаются плазмолизу).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консервирование повышением концентрации водородных ионов:</a:t>
            </a:r>
            <a:endParaRPr lang="ru-RU" b="1" u="sng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buNone/>
            </a:pPr>
            <a:r>
              <a:rPr lang="ru-RU" sz="2800" i="1" dirty="0">
                <a:solidFill>
                  <a:prstClr val="black"/>
                </a:solidFill>
                <a:latin typeface="Times New Roman"/>
                <a:ea typeface="Times New Roman"/>
              </a:rPr>
              <a:t>а)Маринование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 органическими кислотами (уксусной Е260, лимонной Е330, яблочной и пр.) возможно при их концентрации 1,2-1,8%.</a:t>
            </a:r>
            <a:endParaRPr lang="ru-RU" sz="28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Times New Roman"/>
              </a:rPr>
              <a:t>б)При </a:t>
            </a:r>
            <a:r>
              <a:rPr lang="ru-RU" sz="2800" i="1" dirty="0">
                <a:latin typeface="Times New Roman"/>
                <a:ea typeface="Times New Roman"/>
              </a:rPr>
              <a:t>квашении капусты, мочении яблок, солении огурцов </a:t>
            </a:r>
            <a:r>
              <a:rPr lang="ru-RU" sz="2800" dirty="0">
                <a:latin typeface="Times New Roman"/>
                <a:ea typeface="Times New Roman"/>
              </a:rPr>
              <a:t>происходит сбраживание молочнокислыми бактериями сахаров с образованием молочной кислоты, которая в концентрации &gt;0,7% обладает консервирующим действием. Все эти способы включают также добавление соли. Условия хранения: 0 … +4</a:t>
            </a:r>
            <a:r>
              <a:rPr lang="ru-RU" sz="2800" dirty="0">
                <a:latin typeface="Times New Roman"/>
                <a:ea typeface="Times New Roman"/>
                <a:sym typeface="Symbol"/>
              </a:rPr>
              <a:t></a:t>
            </a:r>
            <a:r>
              <a:rPr lang="ru-RU" sz="2800" dirty="0">
                <a:latin typeface="Times New Roman"/>
                <a:ea typeface="Times New Roman"/>
              </a:rPr>
              <a:t>С.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725470"/>
          </a:xfrm>
        </p:spPr>
        <p:txBody>
          <a:bodyPr>
            <a:noAutofit/>
          </a:bodyPr>
          <a:lstStyle/>
          <a:p>
            <a:r>
              <a:rPr lang="nn-NO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Консервирование химическими веществами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1.Консервирование химическими веществами</a:t>
            </a:r>
            <a:endParaRPr lang="ru-RU" i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а)Консервирование нитратами и нитритами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используют в качестве консервирующего средства для повышения стойкости окраски мяса, мясных продуктов и рыбных изделий. Используются вместе с поваренной солью и сахаром при засолки, мяса. Из - за их вредного воздействия на организм человека установлена предельно допустимая норма содержания нитратов и нитритов: в вареных мясопродуктах должно быть не &gt; З мг на 100 г; в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полукопченых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5мг, в копченых - 10мг.</a:t>
            </a:r>
          </a:p>
          <a:p>
            <a:pPr lvl="0">
              <a:buNone/>
            </a:pPr>
            <a:r>
              <a:rPr lang="ru-RU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Консервирование газами</a:t>
            </a:r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сохранения качества и удлинения сроков хранения пищевых продуктов применяют озон, обладающий дезинфицирующими и дезодорирующими свойствами.</a:t>
            </a:r>
          </a:p>
          <a:p>
            <a:pPr lvl="0">
              <a:buNone/>
            </a:pPr>
            <a:r>
              <a:rPr lang="ru-RU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Углекислый газ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повышенных концентрациях подавляет или полностью прекращает жизнедеятельность микроорганизмов.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Бензойная кислота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вводится в повидло, мармелад, меланж, плодово-ягодные полуфабрикаты, маргарин, икру рыбную. Обладает невысокими антисептическими свойствами. Безвредна для человека. Действие ее как консерванта проявляется в кислой среде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выше 5,0. </a:t>
            </a:r>
          </a:p>
          <a:p>
            <a:pPr>
              <a:buNone/>
            </a:pPr>
            <a:r>
              <a:rPr lang="ru-RU" sz="2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Борная кислота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небезопасна для здоровья. </a:t>
            </a:r>
          </a:p>
          <a:p>
            <a:pPr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 используется для сохранения икры, в отношении которой другие методы  консервирования неприемлемы.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Сернистая кислота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в плодовоовощной промышленности.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сульфитации разрешены: сернистый ангидрид, сернистая кислота, бисульфит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пиросульфит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натрия. </a:t>
            </a:r>
          </a:p>
          <a:p>
            <a:pPr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Сульфитированные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продукты подвергаются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десульфитации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процессе тепловой обработки, но 30% сернистого ангидрида в них остается. </a:t>
            </a:r>
          </a:p>
          <a:p>
            <a:pPr>
              <a:buNone/>
            </a:pPr>
            <a:r>
              <a:rPr lang="ru-RU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Сорбиновая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активное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антимикробное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действие, особенно – дрожжевых грибов.   Не обладает токсичностью канцерогенными свойствами (безалкогольные напитки, плодово-ягодные соки, сгущенное молоко, икра лососевых рыб).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2.Консервирование антибиотиками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С целью сохранности качества некоторых пищевых продуктов (мясо, рыбы, птица), подавления роста микроорганизмов применяются антибиотики. </a:t>
            </a:r>
          </a:p>
          <a:p>
            <a:pPr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К антибиотикам предъявляются следующие требования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они не должны изменять органолептические свойства продуктов,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быть устойчивыми в окружающей среде и при тепловой обработке продуктов.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Антибиотики имеют ограниченное применение, так как * могут вызвать изменчивость микробов и появление устойчивых к антибиотикам форм.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План лекции: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1.Классификация методов консервирования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2.Консервирования температурой,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изменение состава среды,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изучением, комбинированные методы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</a:t>
            </a:r>
            <a:r>
              <a:rPr lang="ru-RU" sz="2800" b="1" dirty="0">
                <a:solidFill>
                  <a:srgbClr val="FF0000"/>
                </a:solidFill>
              </a:rPr>
              <a:t>. Комбинированные методы консервирования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62500" lnSpcReduction="20000"/>
          </a:bodyPr>
          <a:lstStyle/>
          <a:p>
            <a:pPr lvl="0" algn="just">
              <a:buNone/>
            </a:pPr>
            <a:r>
              <a:rPr lang="ru-RU" b="1" i="1" dirty="0">
                <a:latin typeface="Times New Roman"/>
                <a:ea typeface="Times New Roman"/>
              </a:rPr>
              <a:t>1.Копчение</a:t>
            </a:r>
            <a:r>
              <a:rPr lang="ru-RU" dirty="0">
                <a:latin typeface="Times New Roman"/>
                <a:ea typeface="Times New Roman"/>
              </a:rPr>
              <a:t> (антисептик - продукты возгонки древесины - фенолы, формальдегиды, полициклические углеводороды и уксусная кислота) применяется для мяса, колбас и рыбы. </a:t>
            </a:r>
          </a:p>
          <a:p>
            <a:pPr marL="0" lvl="0" indent="0" algn="just">
              <a:buNone/>
            </a:pPr>
            <a:r>
              <a:rPr lang="ru-RU" u="sng" dirty="0">
                <a:latin typeface="Times New Roman"/>
                <a:ea typeface="Times New Roman"/>
              </a:rPr>
              <a:t>Способы:</a:t>
            </a:r>
            <a:r>
              <a:rPr lang="ru-RU" dirty="0">
                <a:latin typeface="Times New Roman"/>
                <a:ea typeface="Times New Roman"/>
              </a:rPr>
              <a:t> </a:t>
            </a:r>
          </a:p>
          <a:p>
            <a:pPr lvl="0" algn="just"/>
            <a:r>
              <a:rPr lang="ru-RU" dirty="0">
                <a:latin typeface="Times New Roman"/>
                <a:ea typeface="Times New Roman"/>
              </a:rPr>
              <a:t>холодное (</a:t>
            </a:r>
            <a:r>
              <a:rPr lang="en-US" dirty="0">
                <a:latin typeface="Times New Roman"/>
                <a:ea typeface="Times New Roman"/>
              </a:rPr>
              <a:t>t</a:t>
            </a:r>
            <a:r>
              <a:rPr lang="ru-RU" dirty="0">
                <a:latin typeface="Times New Roman"/>
                <a:ea typeface="Times New Roman"/>
              </a:rPr>
              <a:t>≤24</a:t>
            </a:r>
            <a:r>
              <a:rPr lang="ru-RU" dirty="0">
                <a:latin typeface="Times New Roman"/>
                <a:ea typeface="Times New Roman"/>
                <a:cs typeface="Times New Roman"/>
                <a:sym typeface="Symbol"/>
              </a:rPr>
              <a:t></a:t>
            </a:r>
            <a:r>
              <a:rPr lang="ru-RU" dirty="0">
                <a:latin typeface="Times New Roman"/>
                <a:ea typeface="Times New Roman"/>
              </a:rPr>
              <a:t>С), </a:t>
            </a:r>
          </a:p>
          <a:p>
            <a:pPr lvl="0" algn="just"/>
            <a:r>
              <a:rPr lang="ru-RU" dirty="0">
                <a:latin typeface="Times New Roman"/>
                <a:ea typeface="Times New Roman"/>
              </a:rPr>
              <a:t>горячее (</a:t>
            </a:r>
            <a:r>
              <a:rPr lang="en-US" dirty="0">
                <a:latin typeface="Times New Roman"/>
                <a:ea typeface="Times New Roman"/>
              </a:rPr>
              <a:t>t</a:t>
            </a:r>
            <a:r>
              <a:rPr lang="ru-RU" dirty="0">
                <a:latin typeface="Times New Roman"/>
                <a:ea typeface="Times New Roman"/>
              </a:rPr>
              <a:t>&gt;24</a:t>
            </a:r>
            <a:r>
              <a:rPr lang="ru-RU" dirty="0">
                <a:latin typeface="Times New Roman"/>
                <a:ea typeface="Times New Roman"/>
                <a:cs typeface="Times New Roman"/>
                <a:sym typeface="Symbol"/>
              </a:rPr>
              <a:t></a:t>
            </a:r>
            <a:r>
              <a:rPr lang="ru-RU" dirty="0">
                <a:latin typeface="Times New Roman"/>
                <a:ea typeface="Times New Roman"/>
              </a:rPr>
              <a:t>С) </a:t>
            </a:r>
          </a:p>
          <a:p>
            <a:pPr lvl="0" algn="just"/>
            <a:r>
              <a:rPr lang="ru-RU" dirty="0">
                <a:latin typeface="Times New Roman"/>
                <a:ea typeface="Times New Roman"/>
              </a:rPr>
              <a:t>химическое копчение (последнее подразумевает применение жидкого концентрата продуктов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возгонки древесины). </a:t>
            </a:r>
          </a:p>
          <a:p>
            <a:pPr marL="0" lvl="0" indent="0" algn="just">
              <a:buNone/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При копчении продукты возгонки древесины </a:t>
            </a:r>
            <a:r>
              <a:rPr lang="ru-RU" u="sng" dirty="0">
                <a:solidFill>
                  <a:srgbClr val="C00000"/>
                </a:solidFill>
                <a:latin typeface="Times New Roman"/>
                <a:ea typeface="Times New Roman"/>
              </a:rPr>
              <a:t>(</a:t>
            </a:r>
            <a:r>
              <a:rPr lang="ru-RU" u="sng" dirty="0" err="1">
                <a:solidFill>
                  <a:srgbClr val="C00000"/>
                </a:solidFill>
                <a:latin typeface="Times New Roman"/>
                <a:ea typeface="Times New Roman"/>
              </a:rPr>
              <a:t>бенз</a:t>
            </a:r>
            <a:r>
              <a:rPr lang="ru-RU" u="sng" dirty="0">
                <a:solidFill>
                  <a:srgbClr val="C00000"/>
                </a:solidFill>
                <a:latin typeface="Times New Roman"/>
                <a:ea typeface="Times New Roman"/>
              </a:rPr>
              <a:t>(а)</a:t>
            </a:r>
            <a:r>
              <a:rPr lang="ru-RU" u="sng" dirty="0" err="1">
                <a:solidFill>
                  <a:srgbClr val="C00000"/>
                </a:solidFill>
                <a:latin typeface="Times New Roman"/>
                <a:ea typeface="Times New Roman"/>
              </a:rPr>
              <a:t>пирен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)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с дымом оседают на поверхности продукта в концентрации 2-8 мкг/кг. </a:t>
            </a:r>
          </a:p>
          <a:p>
            <a:pPr marL="0" lvl="0" indent="0" algn="just">
              <a:buNone/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Постоянное употребление копченых продуктов является фактором риска развития </a:t>
            </a:r>
            <a:r>
              <a:rPr lang="ru-RU" u="sng" dirty="0">
                <a:solidFill>
                  <a:srgbClr val="C00000"/>
                </a:solidFill>
                <a:latin typeface="Times New Roman"/>
                <a:ea typeface="Times New Roman"/>
              </a:rPr>
              <a:t>онкологических заболеваний. </a:t>
            </a:r>
          </a:p>
          <a:p>
            <a:pPr marL="0" indent="0" algn="just">
              <a:buNone/>
            </a:pPr>
            <a:r>
              <a:rPr lang="ru-RU" i="1" u="sng" dirty="0">
                <a:solidFill>
                  <a:srgbClr val="C00000"/>
                </a:solidFill>
                <a:latin typeface="Times New Roman"/>
                <a:ea typeface="Times New Roman"/>
              </a:rPr>
              <a:t>  </a:t>
            </a:r>
            <a:r>
              <a:rPr lang="ru-RU" i="1" dirty="0">
                <a:latin typeface="Times New Roman"/>
                <a:ea typeface="Times New Roman"/>
              </a:rPr>
              <a:t>2</a:t>
            </a:r>
            <a:r>
              <a:rPr lang="ru-RU" b="1" i="1" dirty="0">
                <a:latin typeface="Times New Roman"/>
                <a:ea typeface="Times New Roman"/>
              </a:rPr>
              <a:t>.Пресервирование</a:t>
            </a:r>
            <a:r>
              <a:rPr lang="ru-RU" dirty="0">
                <a:latin typeface="Times New Roman"/>
                <a:ea typeface="Times New Roman"/>
              </a:rPr>
              <a:t> – это консервирование рыбы без стерилизации в острой заливке, где консервантами выступают соль, уксусная кислота и специи (эфирные масла). Пресервы хранят до 6 месяцев при 0 …+5</a:t>
            </a:r>
            <a:r>
              <a:rPr lang="ru-RU" dirty="0">
                <a:latin typeface="Times New Roman"/>
                <a:ea typeface="Times New Roman"/>
                <a:sym typeface="Symbol"/>
              </a:rPr>
              <a:t></a:t>
            </a:r>
            <a:r>
              <a:rPr lang="ru-RU" dirty="0">
                <a:latin typeface="Times New Roman"/>
                <a:ea typeface="Times New Roman"/>
              </a:rPr>
              <a:t>С. </a:t>
            </a:r>
          </a:p>
          <a:p>
            <a:pPr marL="0" lvl="0" indent="0" algn="just">
              <a:buNone/>
            </a:pPr>
            <a:endParaRPr lang="ru-RU" i="1" u="sng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Оптимальные условия хранения консервов — температура от О до 20 °С, относительная влажность воздуха не выше 75 % (для варенья, джемов и повидла во избежание засахаривания — от 15 °С) в обычных складских помещениях в течение длительных сроков (обычно несколько лет). Пресервы следует хранить при низких температурах (ниже 0°С).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Санитарная экспертиза консервов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Качество консервированных пищевых продуктов устанавливают для каждой однородной партии на основании осмотра и результатов испытания исходного и среднего образцов, отобранных от этой партии.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Оттиски обозначают: 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Вид консервов (Р- рыба, М- мясо, К- фрукты и овощи). 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Номер завода , выпускающего консервы. 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Год изготовления консервов (последняя цифра года 1999-9, 2001-1). 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Порядковый номер смены. 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Число выпуска консервов.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7472386" cy="512744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 основным видам брака консервов относятся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928670"/>
            <a:ext cx="4614866" cy="5197493"/>
          </a:xfrm>
        </p:spPr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истинный бомбаж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(вздутие крышек и донышек вследствие газообразования в результате жизнедеятельности микроорганиз­мов при недостаточной стерилизации —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биологический бомбаж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или при взаимодействии кислот продукта с металлом в нелакированных банках —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химический бомбаж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ложный бомбаж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(при чрезмерном наполнении банок, нагревании или замораживании);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 деформация банок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хлопуши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птички);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4) ржавление.</a:t>
            </a:r>
          </a:p>
          <a:p>
            <a:endParaRPr lang="ru-RU" dirty="0"/>
          </a:p>
        </p:txBody>
      </p:sp>
      <p:pic>
        <p:nvPicPr>
          <p:cNvPr id="1026" name="Picture 2" descr="C:\Users\oorjak\Desktop\botulizm-v-konservatsii-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928670"/>
            <a:ext cx="3857652" cy="2603897"/>
          </a:xfrm>
          <a:prstGeom prst="rect">
            <a:avLst/>
          </a:prstGeom>
          <a:noFill/>
        </p:spPr>
      </p:pic>
      <p:pic>
        <p:nvPicPr>
          <p:cNvPr id="1027" name="Picture 3" descr="C:\Users\oorjak\Desktop\Perlina_Alaski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571876"/>
            <a:ext cx="3857652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К микробиологическим показателям безопасности</a:t>
            </a:r>
          </a:p>
          <a:p>
            <a:pPr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(промышленной стерильности) полных консервов (групп А, Б, В и Г) относятся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спорообразующие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мезофильные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аэробные и факультативно-анаэробные микроорганизмы группы В.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subtilis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спорообразующие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мезофильные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аэробные и факультативно-анаэробные микроорганизмы группы В.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cereus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В.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polymyxa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мезофильные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клостридии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неспорообразующие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микроорганизмы,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молочно-кислые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микроорганизмы, плесневые грибы, дрожжи;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спорообразующие термофильные анаэробы, аэробные и факультативно-анаэробные микроорганизмы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86874" cy="47688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Микробиологические показатели безопасности неполных консервов включают в себя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КМАФАнМ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БГКП,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сульфитредуцирующие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клостридии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сальмонеллы,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cereus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aureus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u="sng" dirty="0"/>
              <a:t>С позиций химической безопасности в</a:t>
            </a:r>
          </a:p>
          <a:p>
            <a:pPr>
              <a:buNone/>
            </a:pPr>
            <a:r>
              <a:rPr lang="ru-RU" u="sng" dirty="0"/>
              <a:t>консервированных продуктах контролируются 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содержание олова и хрома (для консервов в сборной жестяной и </a:t>
            </a:r>
            <a:r>
              <a:rPr lang="ru-RU" dirty="0" err="1"/>
              <a:t>хромированой</a:t>
            </a:r>
            <a:r>
              <a:rPr lang="ru-RU" dirty="0"/>
              <a:t> таре),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продуктов деструкции полимерных и других синтетических материалов (в зависимости от класса применяемого полимера), 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концентрации используемых пищевых добавок (консервантов).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543956" cy="4983179"/>
          </a:xfrm>
        </p:spPr>
        <p:txBody>
          <a:bodyPr>
            <a:normAutofit lnSpcReduction="10000"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При соприкосновении с консервируемыми пищевыми продуктами, содержащими органические кислоты, электрический потенциал олова изменяется в зависимости от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консервной среды, и начинается переход олова в консервы.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По этой причине органы здравоохранения нормировали содержание </a:t>
            </a:r>
            <a:r>
              <a:rPr lang="ru-RU" sz="2600" u="sng" dirty="0">
                <a:latin typeface="Times New Roman" pitchFamily="18" charset="0"/>
                <a:cs typeface="Times New Roman" pitchFamily="18" charset="0"/>
              </a:rPr>
              <a:t>олова в консервах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Максимальное содержание олова </a:t>
            </a:r>
            <a:r>
              <a:rPr lang="ru-RU" sz="2600" u="sng" dirty="0">
                <a:latin typeface="Times New Roman" pitchFamily="18" charset="0"/>
                <a:cs typeface="Times New Roman" pitchFamily="18" charset="0"/>
              </a:rPr>
              <a:t>в овощных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 прочих видах консервов не должно превышать 200 мг в 1 кг. Покрытие лаком или эмалью внутренней поверхности банок значительно уменьшает переход олова в консервы.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Тестовый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контроль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Цель консервирования: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а) сохранить на длительный срок продукты питания и предохранить их от порчи в результате действия на них микробов;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б) сохранить вкус и свежесть продуктов;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в) изготовить и запастись едой на холодное время года.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2.Причинные факторы химического бомбажа баночных консервов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а) развитие остаточной микрофлоры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б) нарушение герметичности банки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в) действие кислой среды продукта на стенки банки 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Консервирование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надежный способ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сохранения биологической ценности,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вкусовых свойств и эпидемиологической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безопасности продуктов питания на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длительный срок.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4542" t="29358" r="32322" b="18555"/>
          <a:stretch>
            <a:fillRect/>
          </a:stretch>
        </p:blipFill>
        <p:spPr bwMode="auto">
          <a:xfrm>
            <a:off x="3929058" y="3643314"/>
            <a:ext cx="485778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/>
                </a:solidFill>
              </a:rPr>
              <a:t>Спасибо за внимание!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495" t="15271" r="41479" b="43158"/>
          <a:stretch>
            <a:fillRect/>
          </a:stretch>
        </p:blipFill>
        <p:spPr bwMode="auto">
          <a:xfrm>
            <a:off x="357158" y="1571612"/>
            <a:ext cx="821537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Применение консервирования позволяет уменьшить влияние сезонности в употреблении продуктов, особенно плодов, ягод, овощей и продуктов их переработки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Консервированные продукты могут транспортироваться на далекие расстояния, что дает возможность включать их в рацион питания участников экспедиций, туристов и населения тех стран и областей, где данные продукты не производятся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Методы консервирования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Консервированию подвергаются только доброкачественные продукты.</a:t>
            </a:r>
          </a:p>
          <a:p>
            <a:pPr>
              <a:buNone/>
            </a:pPr>
            <a:r>
              <a:rPr lang="nn-NO" dirty="0"/>
              <a:t>I</a:t>
            </a:r>
            <a:r>
              <a:rPr lang="ru-RU" dirty="0"/>
              <a:t>.</a:t>
            </a:r>
            <a:r>
              <a:rPr lang="nn-NO" dirty="0"/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Консервирование воздействием температурных факторов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консервирование с помощью высокой температуры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а) стерилизация,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б)пастеризация;</a:t>
            </a:r>
          </a:p>
          <a:p>
            <a:pPr>
              <a:buNone/>
            </a:pP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2. консервирование с помощью низкой температуры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а)охлаждение,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б)замораживание;</a:t>
            </a:r>
          </a:p>
          <a:p>
            <a:pPr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.консервирование с помощью токов ультравысокой частоты.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26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n-NO" dirty="0">
                <a:solidFill>
                  <a:srgbClr val="FF0000"/>
                </a:solidFill>
              </a:rPr>
              <a:t>II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Консервирование обезвоживанием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обезвоживание (сушка) в условиях атмосферного давления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а) естественная сушка,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б) искусственная сушка (камерная) распылительным, струйным, пленочным способом;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обезвоживание в условиях вакуума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а) вакуумная сушка, 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б) сублимационная сушка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686800" cy="53403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n-NO" b="1" dirty="0">
                <a:solidFill>
                  <a:srgbClr val="FF0000"/>
                </a:solidFill>
              </a:rPr>
              <a:t>III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Консервирование изменением свойств среды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консервирование повышением осмотического давления: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а) консервирование солением, 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б) консервирование сахаром;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консервирование повышением концентрации водородных ионов: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а) маринование,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б) квашение.</a:t>
            </a:r>
            <a:r>
              <a:rPr lang="nn-NO" sz="2800" dirty="0"/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686800" cy="5197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n-NO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Консервирование химическими веществами:</a:t>
            </a:r>
          </a:p>
          <a:p>
            <a:pPr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1.консервирование антисептиками, </a:t>
            </a:r>
          </a:p>
          <a:p>
            <a:pPr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2.консервирование антибиотиками, </a:t>
            </a:r>
          </a:p>
          <a:p>
            <a:pPr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3.применение антиокислителей;</a:t>
            </a:r>
          </a:p>
          <a:p>
            <a:pPr>
              <a:buNone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n-NO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Комбинированные методы консервирования:</a:t>
            </a:r>
          </a:p>
          <a:p>
            <a:pPr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1.копченые,</a:t>
            </a:r>
          </a:p>
          <a:p>
            <a:pPr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2.пресервирование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1780</Words>
  <Application>Microsoft Office PowerPoint</Application>
  <PresentationFormat>Экран (4:3)</PresentationFormat>
  <Paragraphs>145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Тема Office</vt:lpstr>
      <vt:lpstr>Методы консервирования  пищевых продуктов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Методы консервирования</vt:lpstr>
      <vt:lpstr>Презентация PowerPoint</vt:lpstr>
      <vt:lpstr>Презентация PowerPoint</vt:lpstr>
      <vt:lpstr>Презентация PowerPoint</vt:lpstr>
      <vt:lpstr>I. Консервирование воздействием температурных факторов</vt:lpstr>
      <vt:lpstr>Презентация PowerPoint</vt:lpstr>
      <vt:lpstr>Презентация PowerPoint</vt:lpstr>
      <vt:lpstr>II. Консервирование обезвоживанием</vt:lpstr>
      <vt:lpstr>Презентация PowerPoint</vt:lpstr>
      <vt:lpstr>Презентация PowerPoint</vt:lpstr>
      <vt:lpstr>IV. Консервирование химическими веществами</vt:lpstr>
      <vt:lpstr>Презентация PowerPoint</vt:lpstr>
      <vt:lpstr>Презентация PowerPoint</vt:lpstr>
      <vt:lpstr>Презентация PowerPoint</vt:lpstr>
      <vt:lpstr>V. Комбинированные методы консервирования</vt:lpstr>
      <vt:lpstr>Презентация PowerPoint</vt:lpstr>
      <vt:lpstr>Санитарная экспертиза консервов</vt:lpstr>
      <vt:lpstr>Презентация PowerPoint</vt:lpstr>
      <vt:lpstr>К основным видам брака консервов относятся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Тестовый контроль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консервирования  пищевых продуктов</dc:title>
  <dc:creator>oorjak</dc:creator>
  <cp:lastModifiedBy>пользователь пользователь</cp:lastModifiedBy>
  <cp:revision>9</cp:revision>
  <dcterms:created xsi:type="dcterms:W3CDTF">2020-10-10T06:56:35Z</dcterms:created>
  <dcterms:modified xsi:type="dcterms:W3CDTF">2020-10-10T10:26:01Z</dcterms:modified>
</cp:coreProperties>
</file>