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12"/>
  </p:notesMasterIdLst>
  <p:sldIdLst>
    <p:sldId id="268" r:id="rId2"/>
    <p:sldId id="258" r:id="rId3"/>
    <p:sldId id="272" r:id="rId4"/>
    <p:sldId id="273" r:id="rId5"/>
    <p:sldId id="274" r:id="rId6"/>
    <p:sldId id="275" r:id="rId7"/>
    <p:sldId id="276" r:id="rId8"/>
    <p:sldId id="277" r:id="rId9"/>
    <p:sldId id="278"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A6B6FF0-6864-41C4-BA61-F7AE863709C9}">
          <p14:sldIdLst>
            <p14:sldId id="268"/>
            <p14:sldId id="258"/>
            <p14:sldId id="272"/>
            <p14:sldId id="273"/>
            <p14:sldId id="274"/>
            <p14:sldId id="275"/>
            <p14:sldId id="276"/>
            <p14:sldId id="277"/>
            <p14:sldId id="278"/>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F972-0E12-4B5C-BAEF-71E7C03B42EA}" type="datetimeFigureOut">
              <a:rPr lang="ru-RU" smtClean="0"/>
              <a:t>28.05.2020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B3E26-0415-4D90-8169-76B1B2F8CFF7}" type="slidenum">
              <a:rPr lang="ru-RU" smtClean="0"/>
              <a:t>‹#›</a:t>
            </a:fld>
            <a:endParaRPr lang="ru-RU"/>
          </a:p>
        </p:txBody>
      </p:sp>
    </p:spTree>
    <p:extLst>
      <p:ext uri="{BB962C8B-B14F-4D97-AF65-F5344CB8AC3E}">
        <p14:creationId xmlns:p14="http://schemas.microsoft.com/office/powerpoint/2010/main" val="238577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C8A121C-1826-4182-AD2A-AECB338E8559}" type="datetime1">
              <a:rPr lang="ru-RU" smtClean="0"/>
              <a:t>28.05.2020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17487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99605DC-0ACF-4C8D-BCAD-5140115C7E34}" type="datetime1">
              <a:rPr lang="ru-RU" smtClean="0"/>
              <a:t>28.05.2020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37429380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99605DC-0ACF-4C8D-BCAD-5140115C7E34}" type="datetime1">
              <a:rPr lang="ru-RU" smtClean="0"/>
              <a:t>28.05.2020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E2CAF1-37E5-4B20-A00E-9CF7D5ED7F5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64424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99605DC-0ACF-4C8D-BCAD-5140115C7E34}" type="datetime1">
              <a:rPr lang="ru-RU" smtClean="0"/>
              <a:t>28.05.2020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30582974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99605DC-0ACF-4C8D-BCAD-5140115C7E34}" type="datetime1">
              <a:rPr lang="ru-RU" smtClean="0"/>
              <a:t>28.05.2020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E2CAF1-37E5-4B20-A00E-9CF7D5ED7F5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07577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99605DC-0ACF-4C8D-BCAD-5140115C7E34}" type="datetime1">
              <a:rPr lang="ru-RU" smtClean="0"/>
              <a:t>28.05.2020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16294731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F0B28E-DD88-4120-89F4-56B7AEEAB9F7}" type="datetime1">
              <a:rPr lang="ru-RU" smtClean="0"/>
              <a:t>28.05.2020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1645861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B28F14C-E510-4625-9822-489FB4A4FD8A}" type="datetime1">
              <a:rPr lang="ru-RU" smtClean="0"/>
              <a:t>28.05.2020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379593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C16B49-BDE4-4CA2-A6B6-6828D6B0BB6F}" type="datetime1">
              <a:rPr lang="ru-RU" smtClean="0"/>
              <a:t>28.05.2020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168254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2C280E-0013-4250-8612-6EE9DA6FEC86}" type="datetime1">
              <a:rPr lang="ru-RU" smtClean="0"/>
              <a:t>28.05.2020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129414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A0F2F4F-26B5-4768-AA41-C60FF3733B13}" type="datetime1">
              <a:rPr lang="ru-RU" smtClean="0"/>
              <a:t>28.05.2020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353043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F78F587-D06D-44A2-977B-AB6DEDDCC0E4}" type="datetime1">
              <a:rPr lang="ru-RU" smtClean="0"/>
              <a:t>28.05.2020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72319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073C87-BC0F-4FF4-A633-6E72B7AFCAE4}" type="datetime1">
              <a:rPr lang="ru-RU" smtClean="0"/>
              <a:t>28.05.2020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325156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AD56F-310C-4694-94EF-7E2A583A35B6}" type="datetime1">
              <a:rPr lang="ru-RU" smtClean="0"/>
              <a:t>28.05.2020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323561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D8C97F7-779C-4791-8EC5-B94AE0788FB7}" type="datetime1">
              <a:rPr lang="ru-RU" smtClean="0"/>
              <a:t>28.05.2020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199502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4101B3-13B6-4B17-85FE-303829257BB0}" type="datetime1">
              <a:rPr lang="ru-RU" smtClean="0"/>
              <a:t>28.05.2020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E2CAF1-37E5-4B20-A00E-9CF7D5ED7F5A}" type="slidenum">
              <a:rPr lang="ru-RU" smtClean="0"/>
              <a:t>‹#›</a:t>
            </a:fld>
            <a:endParaRPr lang="ru-RU"/>
          </a:p>
        </p:txBody>
      </p:sp>
    </p:spTree>
    <p:extLst>
      <p:ext uri="{BB962C8B-B14F-4D97-AF65-F5344CB8AC3E}">
        <p14:creationId xmlns:p14="http://schemas.microsoft.com/office/powerpoint/2010/main" val="312057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99605DC-0ACF-4C8D-BCAD-5140115C7E34}" type="datetime1">
              <a:rPr lang="ru-RU" smtClean="0"/>
              <a:t>28.05.2020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CE2CAF1-37E5-4B20-A00E-9CF7D5ED7F5A}" type="slidenum">
              <a:rPr lang="ru-RU" smtClean="0"/>
              <a:t>‹#›</a:t>
            </a:fld>
            <a:endParaRPr lang="ru-RU"/>
          </a:p>
        </p:txBody>
      </p:sp>
    </p:spTree>
    <p:extLst>
      <p:ext uri="{BB962C8B-B14F-4D97-AF65-F5344CB8AC3E}">
        <p14:creationId xmlns:p14="http://schemas.microsoft.com/office/powerpoint/2010/main" val="39247662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40339" y="307360"/>
            <a:ext cx="9491766" cy="1911928"/>
          </a:xfrm>
        </p:spPr>
        <p:txBody>
          <a:bodyPr>
            <a:normAutofit fontScale="90000"/>
          </a:bodyPr>
          <a:lstStyle/>
          <a:p>
            <a:pPr algn="ctr"/>
            <a:r>
              <a:rPr lang="ru-RU" sz="18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Министерства здравоохранения Российской Федерации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Фармацевтический колледж</a:t>
            </a:r>
            <a:br>
              <a:rPr lang="ru-RU" dirty="0">
                <a:latin typeface="Times New Roman" panose="02020603050405020304" pitchFamily="18" charset="0"/>
                <a:cs typeface="Times New Roman" panose="02020603050405020304" pitchFamily="18" charset="0"/>
              </a:rPr>
            </a:br>
            <a:endParaRPr lang="ru-RU" dirty="0"/>
          </a:p>
        </p:txBody>
      </p:sp>
      <p:sp>
        <p:nvSpPr>
          <p:cNvPr id="3" name="Текст 2"/>
          <p:cNvSpPr>
            <a:spLocks noGrp="1"/>
          </p:cNvSpPr>
          <p:nvPr>
            <p:ph type="subTitle" idx="1"/>
          </p:nvPr>
        </p:nvSpPr>
        <p:spPr>
          <a:xfrm>
            <a:off x="2809424" y="2979555"/>
            <a:ext cx="6878273" cy="544855"/>
          </a:xfrm>
        </p:spPr>
        <p:txBody>
          <a:bodyPr>
            <a:noAutofit/>
          </a:bodyPr>
          <a:lstStyle/>
          <a:p>
            <a:r>
              <a:rPr lang="ru-RU" sz="3600" b="1" dirty="0">
                <a:latin typeface="Times New Roman" pitchFamily="18" charset="0"/>
                <a:cs typeface="Times New Roman" pitchFamily="18" charset="0"/>
              </a:rPr>
              <a:t>Тема: «Планирование семьи»</a:t>
            </a:r>
          </a:p>
        </p:txBody>
      </p:sp>
      <p:sp>
        <p:nvSpPr>
          <p:cNvPr id="5" name="Текст 4"/>
          <p:cNvSpPr>
            <a:spLocks noGrp="1"/>
          </p:cNvSpPr>
          <p:nvPr>
            <p:ph type="body" sz="quarter" idx="4294967295"/>
          </p:nvPr>
        </p:nvSpPr>
        <p:spPr>
          <a:xfrm>
            <a:off x="8621713" y="5135563"/>
            <a:ext cx="3570287" cy="1414462"/>
          </a:xfrm>
        </p:spPr>
        <p:txBody>
          <a:bodyPr>
            <a:normAutofit/>
          </a:bodyPr>
          <a:lstStyle/>
          <a:p>
            <a:r>
              <a:rPr lang="ru-RU" sz="2000" dirty="0">
                <a:latin typeface="Times New Roman" panose="02020603050405020304" pitchFamily="18" charset="0"/>
                <a:cs typeface="Times New Roman" panose="02020603050405020304" pitchFamily="18" charset="0"/>
              </a:rPr>
              <a:t>Выполнена: студенткой отделения Сестринское дело гр. 209-2 Казаковой А.С. </a:t>
            </a:r>
          </a:p>
        </p:txBody>
      </p:sp>
      <p:sp>
        <p:nvSpPr>
          <p:cNvPr id="4" name="TextBox 3"/>
          <p:cNvSpPr txBox="1"/>
          <p:nvPr/>
        </p:nvSpPr>
        <p:spPr>
          <a:xfrm>
            <a:off x="4428910" y="3630730"/>
            <a:ext cx="3314625" cy="369332"/>
          </a:xfrm>
          <a:prstGeom prst="rect">
            <a:avLst/>
          </a:prstGeom>
          <a:noFill/>
        </p:spPr>
        <p:txBody>
          <a:bodyPr wrap="none" rtlCol="0">
            <a:spAutoFit/>
          </a:bodyPr>
          <a:lstStyle/>
          <a:p>
            <a:pPr algn="ctr"/>
            <a:r>
              <a:rPr lang="ru-RU" dirty="0">
                <a:latin typeface="Times New Roman" panose="02020603050405020304" pitchFamily="18" charset="0"/>
                <a:cs typeface="Times New Roman" panose="02020603050405020304" pitchFamily="18" charset="0"/>
              </a:rPr>
              <a:t>Дисциплина: Здоровый человек</a:t>
            </a:r>
          </a:p>
        </p:txBody>
      </p:sp>
      <p:sp>
        <p:nvSpPr>
          <p:cNvPr id="6" name="Прямоугольник 5"/>
          <p:cNvSpPr/>
          <p:nvPr/>
        </p:nvSpPr>
        <p:spPr>
          <a:xfrm>
            <a:off x="5036129" y="6150530"/>
            <a:ext cx="2100190" cy="400110"/>
          </a:xfrm>
          <a:prstGeom prst="rect">
            <a:avLst/>
          </a:prstGeom>
        </p:spPr>
        <p:txBody>
          <a:bodyPr wrap="none">
            <a:spAutoFit/>
          </a:bodyPr>
          <a:lstStyle/>
          <a:p>
            <a:r>
              <a:rPr lang="ru-RU" sz="2000" dirty="0">
                <a:latin typeface="Times New Roman" panose="02020603050405020304" pitchFamily="18" charset="0"/>
                <a:cs typeface="Times New Roman" panose="02020603050405020304" pitchFamily="18" charset="0"/>
              </a:rPr>
              <a:t>Красноярск, 2020</a:t>
            </a:r>
          </a:p>
        </p:txBody>
      </p:sp>
    </p:spTree>
    <p:extLst>
      <p:ext uri="{BB962C8B-B14F-4D97-AF65-F5344CB8AC3E}">
        <p14:creationId xmlns:p14="http://schemas.microsoft.com/office/powerpoint/2010/main" val="134184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5EB60E-EBE4-4E47-903A-65FFF0889D83}"/>
              </a:ext>
            </a:extLst>
          </p:cNvPr>
          <p:cNvSpPr>
            <a:spLocks noGrp="1"/>
          </p:cNvSpPr>
          <p:nvPr>
            <p:ph type="ctrTitle"/>
          </p:nvPr>
        </p:nvSpPr>
        <p:spPr>
          <a:xfrm>
            <a:off x="2047103" y="2780270"/>
            <a:ext cx="8097794" cy="648730"/>
          </a:xfrm>
        </p:spPr>
        <p:txBody>
          <a:bodyPr>
            <a:noAutofit/>
          </a:bodyPr>
          <a:lstStyle/>
          <a:p>
            <a:pPr algn="ctr"/>
            <a:r>
              <a:rPr lang="ru-RU" sz="34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9601165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E7411DE-1CA2-4B0A-8CBB-CA6655FCCA52}"/>
              </a:ext>
            </a:extLst>
          </p:cNvPr>
          <p:cNvSpPr>
            <a:spLocks noGrp="1"/>
          </p:cNvSpPr>
          <p:nvPr>
            <p:ph idx="1"/>
          </p:nvPr>
        </p:nvSpPr>
        <p:spPr>
          <a:xfrm>
            <a:off x="1655804" y="531341"/>
            <a:ext cx="3373396" cy="5795319"/>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Семья - это малая социальная группа, которая основана на супружеском союзе и родственных связях (отношения мужа с женой, родителей и детей, братьев и сестёр), которые живут вместе и ведут общее домашнее хозяйство. Важнейшие характеристики семьи это её функции, структура и динамика.</a:t>
            </a:r>
          </a:p>
          <a:p>
            <a:pPr marL="0" indent="0" algn="just">
              <a:buNone/>
            </a:pPr>
            <a:endParaRPr lang="ru-RU" sz="2200" dirty="0">
              <a:latin typeface="Times New Roman" panose="02020603050405020304" pitchFamily="18"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9969D45A-C281-41C7-B9AD-C6E1BC89F261}"/>
              </a:ext>
            </a:extLst>
          </p:cNvPr>
          <p:cNvSpPr>
            <a:spLocks noGrp="1"/>
          </p:cNvSpPr>
          <p:nvPr>
            <p:ph type="sldNum" sz="quarter" idx="12"/>
          </p:nvPr>
        </p:nvSpPr>
        <p:spPr/>
        <p:txBody>
          <a:bodyPr/>
          <a:lstStyle/>
          <a:p>
            <a:fld id="{4CE2CAF1-37E5-4B20-A00E-9CF7D5ED7F5A}" type="slidenum">
              <a:rPr lang="ru-RU" smtClean="0"/>
              <a:t>2</a:t>
            </a:fld>
            <a:endParaRPr lang="ru-RU"/>
          </a:p>
        </p:txBody>
      </p:sp>
      <p:pic>
        <p:nvPicPr>
          <p:cNvPr id="5" name="Рисунок 4">
            <a:extLst>
              <a:ext uri="{FF2B5EF4-FFF2-40B4-BE49-F238E27FC236}">
                <a16:creationId xmlns:a16="http://schemas.microsoft.com/office/drawing/2014/main" id="{18B55AD4-41BF-4A46-9158-31E69AEB4416}"/>
              </a:ext>
            </a:extLst>
          </p:cNvPr>
          <p:cNvPicPr>
            <a:picLocks noChangeAspect="1"/>
          </p:cNvPicPr>
          <p:nvPr/>
        </p:nvPicPr>
        <p:blipFill rotWithShape="1">
          <a:blip r:embed="rId2"/>
          <a:srcRect b="6971"/>
          <a:stretch/>
        </p:blipFill>
        <p:spPr>
          <a:xfrm>
            <a:off x="6096000" y="531341"/>
            <a:ext cx="5494879" cy="5111840"/>
          </a:xfrm>
          <a:prstGeom prst="rect">
            <a:avLst/>
          </a:prstGeom>
        </p:spPr>
      </p:pic>
    </p:spTree>
    <p:extLst>
      <p:ext uri="{BB962C8B-B14F-4D97-AF65-F5344CB8AC3E}">
        <p14:creationId xmlns:p14="http://schemas.microsoft.com/office/powerpoint/2010/main" val="209797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332F1-814A-4456-AF30-B6CD302E3504}"/>
              </a:ext>
            </a:extLst>
          </p:cNvPr>
          <p:cNvSpPr>
            <a:spLocks noGrp="1"/>
          </p:cNvSpPr>
          <p:nvPr>
            <p:ph type="title"/>
          </p:nvPr>
        </p:nvSpPr>
        <p:spPr>
          <a:xfrm>
            <a:off x="1655805" y="624110"/>
            <a:ext cx="9848808" cy="528797"/>
          </a:xfrm>
        </p:spPr>
        <p:txBody>
          <a:bodyPr>
            <a:normAutofit fontScale="90000"/>
          </a:bodyPr>
          <a:lstStyle/>
          <a:p>
            <a:r>
              <a:rPr lang="ru-RU" dirty="0">
                <a:latin typeface="Times New Roman" panose="02020603050405020304" pitchFamily="18" charset="0"/>
                <a:cs typeface="Times New Roman" panose="02020603050405020304" pitchFamily="18" charset="0"/>
              </a:rPr>
              <a:t>Планирование семьи</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C897169-59B5-47A4-9E94-7E0A025FEF95}"/>
              </a:ext>
            </a:extLst>
          </p:cNvPr>
          <p:cNvSpPr>
            <a:spLocks noGrp="1"/>
          </p:cNvSpPr>
          <p:nvPr>
            <p:ph type="sldNum" sz="quarter" idx="12"/>
          </p:nvPr>
        </p:nvSpPr>
        <p:spPr/>
        <p:txBody>
          <a:bodyPr/>
          <a:lstStyle/>
          <a:p>
            <a:fld id="{4CE2CAF1-37E5-4B20-A00E-9CF7D5ED7F5A}" type="slidenum">
              <a:rPr lang="ru-RU" smtClean="0"/>
              <a:t>3</a:t>
            </a:fld>
            <a:endParaRPr lang="ru-RU"/>
          </a:p>
        </p:txBody>
      </p:sp>
      <p:sp>
        <p:nvSpPr>
          <p:cNvPr id="6" name="Объект 2">
            <a:extLst>
              <a:ext uri="{FF2B5EF4-FFF2-40B4-BE49-F238E27FC236}">
                <a16:creationId xmlns:a16="http://schemas.microsoft.com/office/drawing/2014/main" id="{09551E93-B310-4772-9B90-5FD40850C803}"/>
              </a:ext>
            </a:extLst>
          </p:cNvPr>
          <p:cNvSpPr>
            <a:spLocks noGrp="1"/>
          </p:cNvSpPr>
          <p:nvPr>
            <p:ph idx="1"/>
          </p:nvPr>
        </p:nvSpPr>
        <p:spPr>
          <a:xfrm>
            <a:off x="1655803" y="1458097"/>
            <a:ext cx="4720283" cy="4868563"/>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Планирование семьи — это государственная программа по охране репродуктивного здоровья населения. В 1994 было открыто 214 центров по планированию семьи. Программа способствовала продвижению на рынок противозачаточных средств, снизилось количество абортов</a:t>
            </a:r>
          </a:p>
        </p:txBody>
      </p:sp>
      <p:pic>
        <p:nvPicPr>
          <p:cNvPr id="3" name="Рисунок 2">
            <a:extLst>
              <a:ext uri="{FF2B5EF4-FFF2-40B4-BE49-F238E27FC236}">
                <a16:creationId xmlns:a16="http://schemas.microsoft.com/office/drawing/2014/main" id="{7F8C8F5D-D8FA-4A64-B6E4-50C81938EC34}"/>
              </a:ext>
            </a:extLst>
          </p:cNvPr>
          <p:cNvPicPr>
            <a:picLocks noChangeAspect="1"/>
          </p:cNvPicPr>
          <p:nvPr/>
        </p:nvPicPr>
        <p:blipFill>
          <a:blip r:embed="rId2"/>
          <a:stretch>
            <a:fillRect/>
          </a:stretch>
        </p:blipFill>
        <p:spPr>
          <a:xfrm>
            <a:off x="6620994" y="1458097"/>
            <a:ext cx="4883620" cy="3249827"/>
          </a:xfrm>
          <a:prstGeom prst="rect">
            <a:avLst/>
          </a:prstGeom>
        </p:spPr>
      </p:pic>
    </p:spTree>
    <p:extLst>
      <p:ext uri="{BB962C8B-B14F-4D97-AF65-F5344CB8AC3E}">
        <p14:creationId xmlns:p14="http://schemas.microsoft.com/office/powerpoint/2010/main" val="14375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332F1-814A-4456-AF30-B6CD302E3504}"/>
              </a:ext>
            </a:extLst>
          </p:cNvPr>
          <p:cNvSpPr>
            <a:spLocks noGrp="1"/>
          </p:cNvSpPr>
          <p:nvPr>
            <p:ph type="title"/>
          </p:nvPr>
        </p:nvSpPr>
        <p:spPr>
          <a:xfrm>
            <a:off x="1655805" y="624110"/>
            <a:ext cx="9848808" cy="528797"/>
          </a:xfrm>
        </p:spPr>
        <p:txBody>
          <a:bodyPr>
            <a:normAutofit fontScale="90000"/>
          </a:bodyPr>
          <a:lstStyle/>
          <a:p>
            <a:r>
              <a:rPr lang="ru-RU" dirty="0">
                <a:latin typeface="Times New Roman" panose="02020603050405020304" pitchFamily="18" charset="0"/>
                <a:cs typeface="Times New Roman" panose="02020603050405020304" pitchFamily="18" charset="0"/>
              </a:rPr>
              <a:t>Планирование семьи</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C897169-59B5-47A4-9E94-7E0A025FEF95}"/>
              </a:ext>
            </a:extLst>
          </p:cNvPr>
          <p:cNvSpPr>
            <a:spLocks noGrp="1"/>
          </p:cNvSpPr>
          <p:nvPr>
            <p:ph type="sldNum" sz="quarter" idx="12"/>
          </p:nvPr>
        </p:nvSpPr>
        <p:spPr/>
        <p:txBody>
          <a:bodyPr/>
          <a:lstStyle/>
          <a:p>
            <a:fld id="{4CE2CAF1-37E5-4B20-A00E-9CF7D5ED7F5A}" type="slidenum">
              <a:rPr lang="ru-RU" smtClean="0"/>
              <a:t>4</a:t>
            </a:fld>
            <a:endParaRPr lang="ru-RU"/>
          </a:p>
        </p:txBody>
      </p:sp>
      <p:sp>
        <p:nvSpPr>
          <p:cNvPr id="6" name="Объект 2">
            <a:extLst>
              <a:ext uri="{FF2B5EF4-FFF2-40B4-BE49-F238E27FC236}">
                <a16:creationId xmlns:a16="http://schemas.microsoft.com/office/drawing/2014/main" id="{09551E93-B310-4772-9B90-5FD40850C803}"/>
              </a:ext>
            </a:extLst>
          </p:cNvPr>
          <p:cNvSpPr>
            <a:spLocks noGrp="1"/>
          </p:cNvSpPr>
          <p:nvPr>
            <p:ph idx="1"/>
          </p:nvPr>
        </p:nvSpPr>
        <p:spPr>
          <a:xfrm>
            <a:off x="1655803" y="1458097"/>
            <a:ext cx="5511116" cy="4868563"/>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Основные направления работы службы «Планирование семьи»:</a:t>
            </a:r>
          </a:p>
          <a:p>
            <a:pPr marL="0" indent="0" algn="just">
              <a:buNone/>
            </a:pPr>
            <a:r>
              <a:rPr lang="ru-RU" sz="2200" dirty="0">
                <a:latin typeface="Times New Roman" panose="02020603050405020304" pitchFamily="18" charset="0"/>
                <a:cs typeface="Times New Roman" panose="02020603050405020304" pitchFamily="18" charset="0"/>
              </a:rPr>
              <a:t>— профилактика нежелательной беременности;</a:t>
            </a:r>
          </a:p>
          <a:p>
            <a:pPr marL="0" indent="0" algn="just">
              <a:buNone/>
            </a:pPr>
            <a:r>
              <a:rPr lang="ru-RU" sz="2200" dirty="0">
                <a:latin typeface="Times New Roman" panose="02020603050405020304" pitchFamily="18" charset="0"/>
                <a:cs typeface="Times New Roman" panose="02020603050405020304" pitchFamily="18" charset="0"/>
              </a:rPr>
              <a:t>— борьба с абортами;</a:t>
            </a:r>
          </a:p>
          <a:p>
            <a:pPr marL="0" indent="0" algn="just">
              <a:buNone/>
            </a:pPr>
            <a:r>
              <a:rPr lang="ru-RU" sz="2200" dirty="0">
                <a:latin typeface="Times New Roman" panose="02020603050405020304" pitchFamily="18" charset="0"/>
                <a:cs typeface="Times New Roman" panose="02020603050405020304" pitchFamily="18" charset="0"/>
              </a:rPr>
              <a:t>— профилактика инфекций, передающихся половым путем (ИИПП и СПИДа);</a:t>
            </a:r>
          </a:p>
          <a:p>
            <a:pPr marL="0" indent="0" algn="just">
              <a:buNone/>
            </a:pPr>
            <a:r>
              <a:rPr lang="ru-RU" sz="2200" dirty="0">
                <a:latin typeface="Times New Roman" panose="02020603050405020304" pitchFamily="18" charset="0"/>
                <a:cs typeface="Times New Roman" panose="02020603050405020304" pitchFamily="18" charset="0"/>
              </a:rPr>
              <a:t>— пропаганда методов контрацепции;</a:t>
            </a:r>
          </a:p>
          <a:p>
            <a:pPr marL="0" indent="0" algn="just">
              <a:buNone/>
            </a:pPr>
            <a:r>
              <a:rPr lang="ru-RU" sz="2200" dirty="0">
                <a:latin typeface="Times New Roman" panose="02020603050405020304" pitchFamily="18" charset="0"/>
                <a:cs typeface="Times New Roman" panose="02020603050405020304" pitchFamily="18" charset="0"/>
              </a:rPr>
              <a:t>— половое воспитание и просвещение подростков;</a:t>
            </a:r>
          </a:p>
          <a:p>
            <a:pPr marL="0" indent="0" algn="just">
              <a:buNone/>
            </a:pPr>
            <a:r>
              <a:rPr lang="ru-RU" sz="2200" dirty="0">
                <a:latin typeface="Times New Roman" panose="02020603050405020304" pitchFamily="18" charset="0"/>
                <a:cs typeface="Times New Roman" panose="02020603050405020304" pitchFamily="18" charset="0"/>
              </a:rPr>
              <a:t>— пропаганда здорового образа жизни.</a:t>
            </a:r>
          </a:p>
        </p:txBody>
      </p:sp>
      <p:pic>
        <p:nvPicPr>
          <p:cNvPr id="5" name="Рисунок 4">
            <a:extLst>
              <a:ext uri="{FF2B5EF4-FFF2-40B4-BE49-F238E27FC236}">
                <a16:creationId xmlns:a16="http://schemas.microsoft.com/office/drawing/2014/main" id="{9D94F582-B21C-4842-82B3-DC279F584381}"/>
              </a:ext>
            </a:extLst>
          </p:cNvPr>
          <p:cNvPicPr>
            <a:picLocks noChangeAspect="1"/>
          </p:cNvPicPr>
          <p:nvPr/>
        </p:nvPicPr>
        <p:blipFill rotWithShape="1">
          <a:blip r:embed="rId2"/>
          <a:srcRect l="24659" r="11276"/>
          <a:stretch/>
        </p:blipFill>
        <p:spPr>
          <a:xfrm>
            <a:off x="7711088" y="1458097"/>
            <a:ext cx="3793525" cy="4671375"/>
          </a:xfrm>
          <a:prstGeom prst="rect">
            <a:avLst/>
          </a:prstGeom>
        </p:spPr>
      </p:pic>
    </p:spTree>
    <p:extLst>
      <p:ext uri="{BB962C8B-B14F-4D97-AF65-F5344CB8AC3E}">
        <p14:creationId xmlns:p14="http://schemas.microsoft.com/office/powerpoint/2010/main" val="133068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332F1-814A-4456-AF30-B6CD302E3504}"/>
              </a:ext>
            </a:extLst>
          </p:cNvPr>
          <p:cNvSpPr>
            <a:spLocks noGrp="1"/>
          </p:cNvSpPr>
          <p:nvPr>
            <p:ph type="title"/>
          </p:nvPr>
        </p:nvSpPr>
        <p:spPr>
          <a:xfrm>
            <a:off x="1655805" y="624110"/>
            <a:ext cx="9848808" cy="528797"/>
          </a:xfrm>
        </p:spPr>
        <p:txBody>
          <a:bodyPr>
            <a:normAutofit fontScale="90000"/>
          </a:bodyPr>
          <a:lstStyle/>
          <a:p>
            <a:r>
              <a:rPr lang="ru-RU" dirty="0">
                <a:latin typeface="Times New Roman" panose="02020603050405020304" pitchFamily="18" charset="0"/>
                <a:cs typeface="Times New Roman" panose="02020603050405020304" pitchFamily="18" charset="0"/>
              </a:rPr>
              <a:t>Планирование семьи</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C897169-59B5-47A4-9E94-7E0A025FEF95}"/>
              </a:ext>
            </a:extLst>
          </p:cNvPr>
          <p:cNvSpPr>
            <a:spLocks noGrp="1"/>
          </p:cNvSpPr>
          <p:nvPr>
            <p:ph type="sldNum" sz="quarter" idx="12"/>
          </p:nvPr>
        </p:nvSpPr>
        <p:spPr/>
        <p:txBody>
          <a:bodyPr/>
          <a:lstStyle/>
          <a:p>
            <a:fld id="{4CE2CAF1-37E5-4B20-A00E-9CF7D5ED7F5A}" type="slidenum">
              <a:rPr lang="ru-RU" smtClean="0"/>
              <a:t>5</a:t>
            </a:fld>
            <a:endParaRPr lang="ru-RU"/>
          </a:p>
        </p:txBody>
      </p:sp>
      <p:sp>
        <p:nvSpPr>
          <p:cNvPr id="6" name="Объект 2">
            <a:extLst>
              <a:ext uri="{FF2B5EF4-FFF2-40B4-BE49-F238E27FC236}">
                <a16:creationId xmlns:a16="http://schemas.microsoft.com/office/drawing/2014/main" id="{09551E93-B310-4772-9B90-5FD40850C803}"/>
              </a:ext>
            </a:extLst>
          </p:cNvPr>
          <p:cNvSpPr>
            <a:spLocks noGrp="1"/>
          </p:cNvSpPr>
          <p:nvPr>
            <p:ph idx="1"/>
          </p:nvPr>
        </p:nvSpPr>
        <p:spPr>
          <a:xfrm>
            <a:off x="1655803" y="1458097"/>
            <a:ext cx="9848808" cy="4868563"/>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Основные методы работы: санитарно-просветительная и консультативная помощь. В центрах работают акушеры-гинекологи, сексологи, сексопатологи, </a:t>
            </a:r>
            <a:r>
              <a:rPr lang="ru-RU" sz="2200" dirty="0" err="1">
                <a:latin typeface="Times New Roman" panose="02020603050405020304" pitchFamily="18" charset="0"/>
                <a:cs typeface="Times New Roman" panose="02020603050405020304" pitchFamily="18" charset="0"/>
              </a:rPr>
              <a:t>андрологопсихологи</a:t>
            </a:r>
            <a:r>
              <a:rPr lang="ru-RU" sz="2200" dirty="0">
                <a:latin typeface="Times New Roman" panose="02020603050405020304" pitchFamily="18" charset="0"/>
                <a:cs typeface="Times New Roman" panose="02020603050405020304" pitchFamily="18" charset="0"/>
              </a:rPr>
              <a:t>.. Центр решает проблемы семьи, сюда может прийти не только женщина, но и семейная пара, подросток, мужчина. </a:t>
            </a:r>
          </a:p>
          <a:p>
            <a:pPr marL="0" indent="0" algn="just">
              <a:buNone/>
            </a:pPr>
            <a:r>
              <a:rPr lang="ru-RU" sz="2200" dirty="0">
                <a:latin typeface="Times New Roman" panose="02020603050405020304" pitchFamily="18" charset="0"/>
                <a:cs typeface="Times New Roman" panose="02020603050405020304" pitchFamily="18" charset="0"/>
              </a:rPr>
              <a:t>В узком понимании, планирование семьи — это дети по желанию, а не но случаю; это ответственное родительство; это обеспечение здоровья женщины для рождения желанных и здоровых детей.</a:t>
            </a:r>
          </a:p>
          <a:p>
            <a:pPr marL="0" indent="0" algn="just">
              <a:buNone/>
            </a:pPr>
            <a:r>
              <a:rPr lang="ru-RU" sz="2200" dirty="0">
                <a:latin typeface="Times New Roman" panose="02020603050405020304" pitchFamily="18" charset="0"/>
                <a:cs typeface="Times New Roman" panose="02020603050405020304" pitchFamily="18" charset="0"/>
              </a:rPr>
              <a:t>Профилактика нежелательной беременности начинается с разъяснения оптимального возраста для рождения детей — 20—35 лет. Доказано, что если беременность возникает раньше или позже, то протекает с большим числом осложнений и вероятность нарушения здоровья у матери и ребенка выше</a:t>
            </a:r>
          </a:p>
          <a:p>
            <a:pPr marL="0" indent="0" algn="just">
              <a:buNone/>
            </a:pPr>
            <a:r>
              <a:rPr lang="ru-RU" sz="2200" dirty="0">
                <a:latin typeface="Times New Roman" panose="02020603050405020304" pitchFamily="18" charset="0"/>
                <a:cs typeface="Times New Roman" panose="02020603050405020304" pitchFamily="18" charset="0"/>
              </a:rPr>
              <a:t>Интервалы между родами должны быть не менее 2— 2,5 лет, это позволяет женщине восстановить силы для будущих родов, сохранить свое здоровье и здоровье будущих детей.</a:t>
            </a:r>
          </a:p>
          <a:p>
            <a:pPr marL="0" indent="0" algn="just">
              <a:buNone/>
            </a:pPr>
            <a:endParaRPr lang="ru-RU" sz="2200" dirty="0">
              <a:latin typeface="Times New Roman" panose="02020603050405020304" pitchFamily="18" charset="0"/>
              <a:cs typeface="Times New Roman" panose="02020603050405020304" pitchFamily="18" charset="0"/>
            </a:endParaRPr>
          </a:p>
          <a:p>
            <a:pPr marL="0" indent="0" algn="just">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8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332F1-814A-4456-AF30-B6CD302E3504}"/>
              </a:ext>
            </a:extLst>
          </p:cNvPr>
          <p:cNvSpPr>
            <a:spLocks noGrp="1"/>
          </p:cNvSpPr>
          <p:nvPr>
            <p:ph type="title"/>
          </p:nvPr>
        </p:nvSpPr>
        <p:spPr>
          <a:xfrm>
            <a:off x="1655805" y="624110"/>
            <a:ext cx="9848808" cy="528797"/>
          </a:xfrm>
        </p:spPr>
        <p:txBody>
          <a:bodyPr>
            <a:normAutofit fontScale="90000"/>
          </a:bodyPr>
          <a:lstStyle/>
          <a:p>
            <a:r>
              <a:rPr lang="ru-RU" dirty="0">
                <a:latin typeface="Times New Roman" panose="02020603050405020304" pitchFamily="18" charset="0"/>
                <a:cs typeface="Times New Roman" panose="02020603050405020304" pitchFamily="18" charset="0"/>
              </a:rPr>
              <a:t>Благоприятное время для зачатия</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C897169-59B5-47A4-9E94-7E0A025FEF95}"/>
              </a:ext>
            </a:extLst>
          </p:cNvPr>
          <p:cNvSpPr>
            <a:spLocks noGrp="1"/>
          </p:cNvSpPr>
          <p:nvPr>
            <p:ph type="sldNum" sz="quarter" idx="12"/>
          </p:nvPr>
        </p:nvSpPr>
        <p:spPr/>
        <p:txBody>
          <a:bodyPr/>
          <a:lstStyle/>
          <a:p>
            <a:fld id="{4CE2CAF1-37E5-4B20-A00E-9CF7D5ED7F5A}" type="slidenum">
              <a:rPr lang="ru-RU" smtClean="0"/>
              <a:t>6</a:t>
            </a:fld>
            <a:endParaRPr lang="ru-RU"/>
          </a:p>
        </p:txBody>
      </p:sp>
      <p:sp>
        <p:nvSpPr>
          <p:cNvPr id="6" name="Объект 2">
            <a:extLst>
              <a:ext uri="{FF2B5EF4-FFF2-40B4-BE49-F238E27FC236}">
                <a16:creationId xmlns:a16="http://schemas.microsoft.com/office/drawing/2014/main" id="{09551E93-B310-4772-9B90-5FD40850C803}"/>
              </a:ext>
            </a:extLst>
          </p:cNvPr>
          <p:cNvSpPr>
            <a:spLocks noGrp="1"/>
          </p:cNvSpPr>
          <p:nvPr>
            <p:ph idx="1"/>
          </p:nvPr>
        </p:nvSpPr>
        <p:spPr>
          <a:xfrm>
            <a:off x="1655803" y="1458097"/>
            <a:ext cx="5647040" cy="4868563"/>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Благоприятное время для зачатия рассчитывается так: берутся два менструальных цикла за полгода или год - самый короткий и самый продолжительный. От короткого периода отнимают число 18 (это будет первый день самого благоприятного времени для зачатия), от длинного – 11 (последний день благоприятного для зачатия времени). Например: 24 – 18 = 6 (шестой день); 28 - 11 = 17 (семнадцатый день). Это значит, что самые благоприятные для зачатия дни будут с 6 по 17 день менструального цикла.</a:t>
            </a:r>
          </a:p>
          <a:p>
            <a:pPr marL="0" indent="0" algn="just">
              <a:buNone/>
            </a:pPr>
            <a:endParaRPr lang="ru-RU" sz="22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9D132BCF-CED3-4137-A11F-2F2DB263399D}"/>
              </a:ext>
            </a:extLst>
          </p:cNvPr>
          <p:cNvPicPr>
            <a:picLocks noChangeAspect="1"/>
          </p:cNvPicPr>
          <p:nvPr/>
        </p:nvPicPr>
        <p:blipFill>
          <a:blip r:embed="rId2"/>
          <a:stretch>
            <a:fillRect/>
          </a:stretch>
        </p:blipFill>
        <p:spPr>
          <a:xfrm>
            <a:off x="8040688" y="714375"/>
            <a:ext cx="3619500" cy="5429250"/>
          </a:xfrm>
          <a:prstGeom prst="rect">
            <a:avLst/>
          </a:prstGeom>
        </p:spPr>
      </p:pic>
    </p:spTree>
    <p:extLst>
      <p:ext uri="{BB962C8B-B14F-4D97-AF65-F5344CB8AC3E}">
        <p14:creationId xmlns:p14="http://schemas.microsoft.com/office/powerpoint/2010/main" val="245417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332F1-814A-4456-AF30-B6CD302E3504}"/>
              </a:ext>
            </a:extLst>
          </p:cNvPr>
          <p:cNvSpPr>
            <a:spLocks noGrp="1"/>
          </p:cNvSpPr>
          <p:nvPr>
            <p:ph type="title"/>
          </p:nvPr>
        </p:nvSpPr>
        <p:spPr>
          <a:xfrm>
            <a:off x="1655805" y="624110"/>
            <a:ext cx="9848808" cy="528797"/>
          </a:xfrm>
        </p:spPr>
        <p:txBody>
          <a:bodyPr>
            <a:normAutofit fontScale="90000"/>
          </a:bodyPr>
          <a:lstStyle/>
          <a:p>
            <a:r>
              <a:rPr lang="ru-RU" dirty="0">
                <a:latin typeface="Times New Roman" panose="02020603050405020304" pitchFamily="18" charset="0"/>
                <a:cs typeface="Times New Roman" panose="02020603050405020304" pitchFamily="18" charset="0"/>
              </a:rPr>
              <a:t>Благоприятное время для зачатия</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C897169-59B5-47A4-9E94-7E0A025FEF95}"/>
              </a:ext>
            </a:extLst>
          </p:cNvPr>
          <p:cNvSpPr>
            <a:spLocks noGrp="1"/>
          </p:cNvSpPr>
          <p:nvPr>
            <p:ph type="sldNum" sz="quarter" idx="12"/>
          </p:nvPr>
        </p:nvSpPr>
        <p:spPr/>
        <p:txBody>
          <a:bodyPr/>
          <a:lstStyle/>
          <a:p>
            <a:fld id="{4CE2CAF1-37E5-4B20-A00E-9CF7D5ED7F5A}" type="slidenum">
              <a:rPr lang="ru-RU" smtClean="0"/>
              <a:t>7</a:t>
            </a:fld>
            <a:endParaRPr lang="ru-RU"/>
          </a:p>
        </p:txBody>
      </p:sp>
      <p:sp>
        <p:nvSpPr>
          <p:cNvPr id="6" name="Объект 2">
            <a:extLst>
              <a:ext uri="{FF2B5EF4-FFF2-40B4-BE49-F238E27FC236}">
                <a16:creationId xmlns:a16="http://schemas.microsoft.com/office/drawing/2014/main" id="{09551E93-B310-4772-9B90-5FD40850C803}"/>
              </a:ext>
            </a:extLst>
          </p:cNvPr>
          <p:cNvSpPr>
            <a:spLocks noGrp="1"/>
          </p:cNvSpPr>
          <p:nvPr>
            <p:ph idx="1"/>
          </p:nvPr>
        </p:nvSpPr>
        <p:spPr>
          <a:xfrm>
            <a:off x="1655803" y="1458097"/>
            <a:ext cx="9848808" cy="4868563"/>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Периоды менструального цикла, когда возможен безопасный секс, могут иметь относительную и абсолютную безопасность (стерильность). Период относительной стерильности – это первая половина менструального цикла, когда яйцеклетки еще нет, но она вот-вот появится и у сперматозоидов есть шанс ее дождаться. В основном – это три дня, предшествующие овуляции, иногда немного больше. Через двое суток после овуляции (яйцеклетка живет только сутки, но еще один день дается как поправка к ошибке в дате овуляции) наступает время абсолютной стерильности (яйцеклетки нет, и созреет она нескоро), который продолжается до первого дня следующего менструального цикла.</a:t>
            </a:r>
          </a:p>
        </p:txBody>
      </p:sp>
    </p:spTree>
    <p:extLst>
      <p:ext uri="{BB962C8B-B14F-4D97-AF65-F5344CB8AC3E}">
        <p14:creationId xmlns:p14="http://schemas.microsoft.com/office/powerpoint/2010/main" val="166811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332F1-814A-4456-AF30-B6CD302E3504}"/>
              </a:ext>
            </a:extLst>
          </p:cNvPr>
          <p:cNvSpPr>
            <a:spLocks noGrp="1"/>
          </p:cNvSpPr>
          <p:nvPr>
            <p:ph type="title"/>
          </p:nvPr>
        </p:nvSpPr>
        <p:spPr>
          <a:xfrm>
            <a:off x="1655805" y="624110"/>
            <a:ext cx="9848808" cy="528797"/>
          </a:xfrm>
        </p:spPr>
        <p:txBody>
          <a:bodyPr>
            <a:normAutofit fontScale="90000"/>
          </a:bodyPr>
          <a:lstStyle/>
          <a:p>
            <a:r>
              <a:rPr lang="ru-RU" dirty="0">
                <a:latin typeface="Times New Roman" panose="02020603050405020304" pitchFamily="18" charset="0"/>
                <a:cs typeface="Times New Roman" panose="02020603050405020304" pitchFamily="18" charset="0"/>
              </a:rPr>
              <a:t>Менструальный календарь</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C897169-59B5-47A4-9E94-7E0A025FEF95}"/>
              </a:ext>
            </a:extLst>
          </p:cNvPr>
          <p:cNvSpPr>
            <a:spLocks noGrp="1"/>
          </p:cNvSpPr>
          <p:nvPr>
            <p:ph type="sldNum" sz="quarter" idx="12"/>
          </p:nvPr>
        </p:nvSpPr>
        <p:spPr/>
        <p:txBody>
          <a:bodyPr/>
          <a:lstStyle/>
          <a:p>
            <a:fld id="{4CE2CAF1-37E5-4B20-A00E-9CF7D5ED7F5A}" type="slidenum">
              <a:rPr lang="ru-RU" smtClean="0"/>
              <a:t>8</a:t>
            </a:fld>
            <a:endParaRPr lang="ru-RU"/>
          </a:p>
        </p:txBody>
      </p:sp>
      <p:sp>
        <p:nvSpPr>
          <p:cNvPr id="6" name="Объект 2">
            <a:extLst>
              <a:ext uri="{FF2B5EF4-FFF2-40B4-BE49-F238E27FC236}">
                <a16:creationId xmlns:a16="http://schemas.microsoft.com/office/drawing/2014/main" id="{09551E93-B310-4772-9B90-5FD40850C803}"/>
              </a:ext>
            </a:extLst>
          </p:cNvPr>
          <p:cNvSpPr>
            <a:spLocks noGrp="1"/>
          </p:cNvSpPr>
          <p:nvPr>
            <p:ph idx="1"/>
          </p:nvPr>
        </p:nvSpPr>
        <p:spPr>
          <a:xfrm>
            <a:off x="1655803" y="1458097"/>
            <a:ext cx="9848808" cy="4868563"/>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Для того чтобы врач мог правильно и точно оценить состояние женщины, ему нужно хорошо знать сроки наступления у нее менструации, а также характер ее протекания. Для лечения нарушений менструального цикла или для лечения бесплодия такие данные совершенно необходимы. Многие женщины поэтому ведут так называемый менструальный календарь. Бланк менструального календаря по просьбе женщин им выдает медицинская сестра или врач женской консультации. Такой календарь представляет собой вдвое или второе сложенный лист бумаги, на котором обозначены все дни одного года.</a:t>
            </a:r>
          </a:p>
          <a:p>
            <a:pPr marL="0" indent="0" algn="just">
              <a:buNone/>
            </a:pPr>
            <a:r>
              <a:rPr lang="ru-RU" sz="2200" dirty="0">
                <a:latin typeface="Times New Roman" panose="02020603050405020304" pitchFamily="18" charset="0"/>
                <a:cs typeface="Times New Roman" panose="02020603050405020304" pitchFamily="18" charset="0"/>
              </a:rPr>
              <a:t>Напротив соответствующего дня, когда наступает менструация, карандашом или ручкой </a:t>
            </a:r>
            <a:r>
              <a:rPr lang="ru-RU" sz="2200" dirty="0" err="1">
                <a:latin typeface="Times New Roman" panose="02020603050405020304" pitchFamily="18" charset="0"/>
                <a:cs typeface="Times New Roman" panose="02020603050405020304" pitchFamily="18" charset="0"/>
              </a:rPr>
              <a:t>делат</a:t>
            </a:r>
            <a:r>
              <a:rPr lang="ru-RU" sz="2200" dirty="0">
                <a:latin typeface="Times New Roman" panose="02020603050405020304" pitchFamily="18" charset="0"/>
                <a:cs typeface="Times New Roman" panose="02020603050405020304" pitchFamily="18" charset="0"/>
              </a:rPr>
              <a:t> пометку (лучше всего ставить квадратик или кружок)</a:t>
            </a:r>
          </a:p>
        </p:txBody>
      </p:sp>
    </p:spTree>
    <p:extLst>
      <p:ext uri="{BB962C8B-B14F-4D97-AF65-F5344CB8AC3E}">
        <p14:creationId xmlns:p14="http://schemas.microsoft.com/office/powerpoint/2010/main" val="427595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332F1-814A-4456-AF30-B6CD302E3504}"/>
              </a:ext>
            </a:extLst>
          </p:cNvPr>
          <p:cNvSpPr>
            <a:spLocks noGrp="1"/>
          </p:cNvSpPr>
          <p:nvPr>
            <p:ph type="title"/>
          </p:nvPr>
        </p:nvSpPr>
        <p:spPr>
          <a:xfrm>
            <a:off x="1655805" y="624110"/>
            <a:ext cx="9848808" cy="528797"/>
          </a:xfrm>
        </p:spPr>
        <p:txBody>
          <a:bodyPr>
            <a:normAutofit fontScale="90000"/>
          </a:bodyPr>
          <a:lstStyle/>
          <a:p>
            <a:r>
              <a:rPr lang="ru-RU" dirty="0">
                <a:latin typeface="Times New Roman" panose="02020603050405020304" pitchFamily="18" charset="0"/>
                <a:cs typeface="Times New Roman" panose="02020603050405020304" pitchFamily="18" charset="0"/>
              </a:rPr>
              <a:t>Как определить дату овуляции</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C897169-59B5-47A4-9E94-7E0A025FEF95}"/>
              </a:ext>
            </a:extLst>
          </p:cNvPr>
          <p:cNvSpPr>
            <a:spLocks noGrp="1"/>
          </p:cNvSpPr>
          <p:nvPr>
            <p:ph type="sldNum" sz="quarter" idx="12"/>
          </p:nvPr>
        </p:nvSpPr>
        <p:spPr/>
        <p:txBody>
          <a:bodyPr/>
          <a:lstStyle/>
          <a:p>
            <a:fld id="{4CE2CAF1-37E5-4B20-A00E-9CF7D5ED7F5A}" type="slidenum">
              <a:rPr lang="ru-RU" smtClean="0"/>
              <a:t>9</a:t>
            </a:fld>
            <a:endParaRPr lang="ru-RU"/>
          </a:p>
        </p:txBody>
      </p:sp>
      <p:sp>
        <p:nvSpPr>
          <p:cNvPr id="6" name="Объект 2">
            <a:extLst>
              <a:ext uri="{FF2B5EF4-FFF2-40B4-BE49-F238E27FC236}">
                <a16:creationId xmlns:a16="http://schemas.microsoft.com/office/drawing/2014/main" id="{09551E93-B310-4772-9B90-5FD40850C803}"/>
              </a:ext>
            </a:extLst>
          </p:cNvPr>
          <p:cNvSpPr>
            <a:spLocks noGrp="1"/>
          </p:cNvSpPr>
          <p:nvPr>
            <p:ph idx="1"/>
          </p:nvPr>
        </p:nvSpPr>
        <p:spPr>
          <a:xfrm>
            <a:off x="1655803" y="1458097"/>
            <a:ext cx="5844748" cy="4868563"/>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Если во время овуляции никаких ощущений нет, то и в этом случае есть способы узнать ее точную дату. Например, можно ежедневно в середине менструального цикла (при </a:t>
            </a:r>
            <a:r>
              <a:rPr lang="ru-RU" sz="2200" dirty="0" err="1">
                <a:latin typeface="Times New Roman" panose="02020603050405020304" pitchFamily="18" charset="0"/>
                <a:cs typeface="Times New Roman" panose="02020603050405020304" pitchFamily="18" charset="0"/>
              </a:rPr>
              <a:t>двадцативосьмидневном</a:t>
            </a:r>
            <a:r>
              <a:rPr lang="ru-RU" sz="2200" dirty="0">
                <a:latin typeface="Times New Roman" panose="02020603050405020304" pitchFamily="18" charset="0"/>
                <a:cs typeface="Times New Roman" panose="02020603050405020304" pitchFamily="18" charset="0"/>
              </a:rPr>
              <a:t> менструальном цикле это будет 9 – 16 день) измерять температуру в прямой кишке утром, не вставая с постели. Такая температура называется базальной. Признаком овуляции является снижение базальной температуры в день овуляции и повышение ее на следующий день. Определить овуляцию можно и при помощи специальных тест-полосок, которые продаются в аптеке.</a:t>
            </a:r>
          </a:p>
        </p:txBody>
      </p:sp>
      <p:pic>
        <p:nvPicPr>
          <p:cNvPr id="3" name="Рисунок 2">
            <a:extLst>
              <a:ext uri="{FF2B5EF4-FFF2-40B4-BE49-F238E27FC236}">
                <a16:creationId xmlns:a16="http://schemas.microsoft.com/office/drawing/2014/main" id="{DD013B4B-4CCD-47DF-B135-BA461F250768}"/>
              </a:ext>
            </a:extLst>
          </p:cNvPr>
          <p:cNvPicPr>
            <a:picLocks noChangeAspect="1"/>
          </p:cNvPicPr>
          <p:nvPr/>
        </p:nvPicPr>
        <p:blipFill rotWithShape="1">
          <a:blip r:embed="rId2"/>
          <a:srcRect l="36405" r="12876"/>
          <a:stretch/>
        </p:blipFill>
        <p:spPr>
          <a:xfrm>
            <a:off x="7752231" y="787782"/>
            <a:ext cx="4096608" cy="5391150"/>
          </a:xfrm>
          <a:prstGeom prst="rect">
            <a:avLst/>
          </a:prstGeom>
        </p:spPr>
      </p:pic>
    </p:spTree>
    <p:extLst>
      <p:ext uri="{BB962C8B-B14F-4D97-AF65-F5344CB8AC3E}">
        <p14:creationId xmlns:p14="http://schemas.microsoft.com/office/powerpoint/2010/main" val="138947176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992</TotalTime>
  <Words>754</Words>
  <Application>Microsoft Office PowerPoint</Application>
  <PresentationFormat>Широкоэкранный</PresentationFormat>
  <Paragraphs>39</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Century Gothic</vt:lpstr>
      <vt:lpstr>Times New Roman</vt:lpstr>
      <vt:lpstr>Wingdings 3</vt:lpstr>
      <vt:lpstr>Легкий дым</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 </vt:lpstr>
      <vt:lpstr>Презентация PowerPoint</vt:lpstr>
      <vt:lpstr>Планирование семьи </vt:lpstr>
      <vt:lpstr>Планирование семьи </vt:lpstr>
      <vt:lpstr>Планирование семьи </vt:lpstr>
      <vt:lpstr>Благоприятное время для зачатия </vt:lpstr>
      <vt:lpstr>Благоприятное время для зачатия </vt:lpstr>
      <vt:lpstr>Менструальный календарь </vt:lpstr>
      <vt:lpstr>Как определить дату овуляции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 </dc:title>
  <dc:creator>Пользователь Windows</dc:creator>
  <cp:lastModifiedBy>Пользователь Windows</cp:lastModifiedBy>
  <cp:revision>54</cp:revision>
  <dcterms:created xsi:type="dcterms:W3CDTF">2020-05-02T10:30:31Z</dcterms:created>
  <dcterms:modified xsi:type="dcterms:W3CDTF">2020-05-28T08:38:28Z</dcterms:modified>
</cp:coreProperties>
</file>