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41.jpeg"/><Relationship Id="rId1" Type="http://schemas.openxmlformats.org/officeDocument/2006/relationships/image" Target="../media/image31.jpeg"/><Relationship Id="rId5" Type="http://schemas.openxmlformats.org/officeDocument/2006/relationships/image" Target="../media/image71.jpeg"/><Relationship Id="rId4" Type="http://schemas.openxmlformats.org/officeDocument/2006/relationships/image" Target="../media/image6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D96636-636B-4788-B1D8-8F5B6C2980D4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378DCA-84C2-4C45-979D-70A0A577EF2E}">
      <dgm:prSet custT="1"/>
      <dgm:spPr/>
      <dgm:t>
        <a:bodyPr/>
        <a:lstStyle/>
        <a:p>
          <a:pPr rtl="0"/>
          <a:r>
            <a:rPr lang="ru-RU" sz="1700" baseline="0" dirty="0" smtClean="0"/>
            <a:t>21 НОЯБРЯ 1942 – Красноярский медицинский институт. Первый ректор Н.И. </a:t>
          </a:r>
          <a:r>
            <a:rPr lang="ru-RU" sz="1700" baseline="0" dirty="0" err="1" smtClean="0"/>
            <a:t>Озерецкий</a:t>
          </a:r>
          <a:endParaRPr lang="ru-RU" sz="1700" baseline="0" dirty="0"/>
        </a:p>
      </dgm:t>
    </dgm:pt>
    <dgm:pt modelId="{7ACAA9DA-DBB0-49F4-A4E4-5B88B604FA1F}" type="parTrans" cxnId="{CBE54D63-60D1-4461-A914-4325BA5F5F34}">
      <dgm:prSet/>
      <dgm:spPr/>
      <dgm:t>
        <a:bodyPr/>
        <a:lstStyle/>
        <a:p>
          <a:endParaRPr lang="ru-RU"/>
        </a:p>
      </dgm:t>
    </dgm:pt>
    <dgm:pt modelId="{DC4C942E-5022-48E8-959F-3D005625073A}" type="sibTrans" cxnId="{CBE54D63-60D1-4461-A914-4325BA5F5F34}">
      <dgm:prSet/>
      <dgm:spPr/>
      <dgm:t>
        <a:bodyPr/>
        <a:lstStyle/>
        <a:p>
          <a:endParaRPr lang="ru-RU"/>
        </a:p>
      </dgm:t>
    </dgm:pt>
    <dgm:pt modelId="{38B985E7-5E06-43B5-B575-3FF5EC6988E0}">
      <dgm:prSet custT="1"/>
      <dgm:spPr/>
      <dgm:t>
        <a:bodyPr/>
        <a:lstStyle/>
        <a:p>
          <a:pPr rtl="0"/>
          <a:r>
            <a:rPr lang="ru-RU" sz="1700" baseline="0" dirty="0" smtClean="0"/>
            <a:t>1945-1978  </a:t>
          </a:r>
          <a:r>
            <a:rPr lang="ru-RU" sz="1700" baseline="0" dirty="0" err="1" smtClean="0"/>
            <a:t>гг</a:t>
          </a:r>
          <a:r>
            <a:rPr lang="ru-RU" sz="1700" baseline="0" dirty="0" smtClean="0"/>
            <a:t> – руководит ВУЗом профессор П.Г. </a:t>
          </a:r>
          <a:r>
            <a:rPr lang="ru-RU" sz="1700" baseline="0" dirty="0" err="1" smtClean="0"/>
            <a:t>Подзолков</a:t>
          </a:r>
          <a:endParaRPr lang="ru-RU" sz="1700" baseline="0" dirty="0"/>
        </a:p>
      </dgm:t>
    </dgm:pt>
    <dgm:pt modelId="{EF91DDE4-9DBC-47B2-9567-AFAE5AE6F166}" type="parTrans" cxnId="{FF71D538-E924-4354-A58B-2D4C5940249A}">
      <dgm:prSet/>
      <dgm:spPr/>
      <dgm:t>
        <a:bodyPr/>
        <a:lstStyle/>
        <a:p>
          <a:endParaRPr lang="ru-RU"/>
        </a:p>
      </dgm:t>
    </dgm:pt>
    <dgm:pt modelId="{556B1DFF-956F-4215-A52F-836358B3077B}" type="sibTrans" cxnId="{FF71D538-E924-4354-A58B-2D4C5940249A}">
      <dgm:prSet/>
      <dgm:spPr/>
      <dgm:t>
        <a:bodyPr/>
        <a:lstStyle/>
        <a:p>
          <a:endParaRPr lang="ru-RU"/>
        </a:p>
      </dgm:t>
    </dgm:pt>
    <dgm:pt modelId="{14858396-E519-41AF-89CB-64E94DC9494E}">
      <dgm:prSet custT="1"/>
      <dgm:spPr/>
      <dgm:t>
        <a:bodyPr/>
        <a:lstStyle/>
        <a:p>
          <a:pPr rtl="0"/>
          <a:r>
            <a:rPr lang="ru-RU" sz="1700" baseline="0" dirty="0" smtClean="0"/>
            <a:t>1979-1994 </a:t>
          </a:r>
          <a:r>
            <a:rPr lang="ru-RU" sz="1700" baseline="0" dirty="0" err="1" smtClean="0"/>
            <a:t>гг</a:t>
          </a:r>
          <a:r>
            <a:rPr lang="ru-RU" sz="1700" baseline="0" dirty="0" smtClean="0"/>
            <a:t> – руководит ВУЗом профессор Б.С. </a:t>
          </a:r>
          <a:r>
            <a:rPr lang="ru-RU" sz="1700" baseline="0" dirty="0" err="1" smtClean="0"/>
            <a:t>Граков</a:t>
          </a:r>
          <a:endParaRPr lang="ru-RU" sz="1700" baseline="0" dirty="0"/>
        </a:p>
      </dgm:t>
    </dgm:pt>
    <dgm:pt modelId="{7559D3B9-40F1-41AD-8C97-C8F4C4E3110C}" type="parTrans" cxnId="{13D688E7-78B7-430B-8E7E-8B94CA23E422}">
      <dgm:prSet/>
      <dgm:spPr/>
      <dgm:t>
        <a:bodyPr/>
        <a:lstStyle/>
        <a:p>
          <a:endParaRPr lang="ru-RU"/>
        </a:p>
      </dgm:t>
    </dgm:pt>
    <dgm:pt modelId="{BA56AF7A-16C0-4F03-BA48-B016F97D628E}" type="sibTrans" cxnId="{13D688E7-78B7-430B-8E7E-8B94CA23E422}">
      <dgm:prSet/>
      <dgm:spPr/>
      <dgm:t>
        <a:bodyPr/>
        <a:lstStyle/>
        <a:p>
          <a:endParaRPr lang="ru-RU"/>
        </a:p>
      </dgm:t>
    </dgm:pt>
    <dgm:pt modelId="{22EC4F40-A6AD-403B-A40F-68596563903A}">
      <dgm:prSet custT="1"/>
      <dgm:spPr/>
      <dgm:t>
        <a:bodyPr/>
        <a:lstStyle/>
        <a:p>
          <a:pPr rtl="0"/>
          <a:r>
            <a:rPr lang="ru-RU" sz="1700" baseline="0" dirty="0" smtClean="0"/>
            <a:t>1994-2004 </a:t>
          </a:r>
          <a:r>
            <a:rPr lang="ru-RU" sz="1700" baseline="0" dirty="0" err="1" smtClean="0"/>
            <a:t>гг</a:t>
          </a:r>
          <a:r>
            <a:rPr lang="ru-RU" sz="1700" baseline="0" dirty="0" smtClean="0"/>
            <a:t> – руководит ВУЗом профессор В.И. </a:t>
          </a:r>
          <a:r>
            <a:rPr lang="ru-RU" sz="1700" baseline="0" dirty="0" err="1" smtClean="0"/>
            <a:t>Прохоренков</a:t>
          </a:r>
          <a:endParaRPr lang="ru-RU" sz="1700" baseline="0" dirty="0"/>
        </a:p>
      </dgm:t>
    </dgm:pt>
    <dgm:pt modelId="{3070C2A4-7977-4051-9248-E1EB9FA43502}" type="parTrans" cxnId="{452B20A9-62DB-4857-AE87-83D24AA2CD87}">
      <dgm:prSet/>
      <dgm:spPr/>
      <dgm:t>
        <a:bodyPr/>
        <a:lstStyle/>
        <a:p>
          <a:endParaRPr lang="ru-RU"/>
        </a:p>
      </dgm:t>
    </dgm:pt>
    <dgm:pt modelId="{A9AB3011-C858-4488-84C8-9FA231C9D61F}" type="sibTrans" cxnId="{452B20A9-62DB-4857-AE87-83D24AA2CD87}">
      <dgm:prSet/>
      <dgm:spPr/>
      <dgm:t>
        <a:bodyPr/>
        <a:lstStyle/>
        <a:p>
          <a:endParaRPr lang="ru-RU"/>
        </a:p>
      </dgm:t>
    </dgm:pt>
    <dgm:pt modelId="{D0AEE109-4028-446A-BC1D-F7DD883985C7}">
      <dgm:prSet custT="1"/>
      <dgm:spPr/>
      <dgm:t>
        <a:bodyPr/>
        <a:lstStyle/>
        <a:p>
          <a:pPr rtl="0"/>
          <a:r>
            <a:rPr lang="ru-RU" sz="1700" baseline="0" dirty="0" smtClean="0"/>
            <a:t>В настоящее время университетом руководит профессор, д.м.н. Иван Павлович Артюхов</a:t>
          </a:r>
          <a:endParaRPr lang="ru-RU" sz="1700" baseline="0" dirty="0"/>
        </a:p>
      </dgm:t>
    </dgm:pt>
    <dgm:pt modelId="{97E5D84E-1665-4B84-9212-5ACC1186366A}" type="parTrans" cxnId="{2CE36D1F-E365-4FAB-99B0-07D3B9404AF5}">
      <dgm:prSet/>
      <dgm:spPr/>
      <dgm:t>
        <a:bodyPr/>
        <a:lstStyle/>
        <a:p>
          <a:endParaRPr lang="ru-RU"/>
        </a:p>
      </dgm:t>
    </dgm:pt>
    <dgm:pt modelId="{5FF5FBAE-2B7C-4BAD-B2B9-1A8187C01E2E}" type="sibTrans" cxnId="{2CE36D1F-E365-4FAB-99B0-07D3B9404AF5}">
      <dgm:prSet/>
      <dgm:spPr/>
      <dgm:t>
        <a:bodyPr/>
        <a:lstStyle/>
        <a:p>
          <a:endParaRPr lang="ru-RU"/>
        </a:p>
      </dgm:t>
    </dgm:pt>
    <dgm:pt modelId="{A4F976EF-EBFC-4F62-ACB1-EC8E791EAFAB}" type="pres">
      <dgm:prSet presAssocID="{3ED96636-636B-4788-B1D8-8F5B6C2980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C7F25A-5EEC-4201-B586-283EAB0E9EDE}" type="pres">
      <dgm:prSet presAssocID="{3ED96636-636B-4788-B1D8-8F5B6C2980D4}" presName="bkgdShp" presStyleLbl="alignAccFollowNode1" presStyleIdx="0" presStyleCnt="1"/>
      <dgm:spPr/>
    </dgm:pt>
    <dgm:pt modelId="{ECE527F2-F51B-4167-BD17-0A3283B87182}" type="pres">
      <dgm:prSet presAssocID="{3ED96636-636B-4788-B1D8-8F5B6C2980D4}" presName="linComp" presStyleCnt="0"/>
      <dgm:spPr/>
    </dgm:pt>
    <dgm:pt modelId="{901140F5-36E2-4117-9CB8-031C12798108}" type="pres">
      <dgm:prSet presAssocID="{9E378DCA-84C2-4C45-979D-70A0A577EF2E}" presName="compNode" presStyleCnt="0"/>
      <dgm:spPr/>
    </dgm:pt>
    <dgm:pt modelId="{26138C23-5A21-4C2B-ADBD-0AC3F43361EA}" type="pres">
      <dgm:prSet presAssocID="{9E378DCA-84C2-4C45-979D-70A0A577EF2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D12B1-B3E0-441A-9DCB-EC910CD0AD0B}" type="pres">
      <dgm:prSet presAssocID="{9E378DCA-84C2-4C45-979D-70A0A577EF2E}" presName="invisiNode" presStyleLbl="node1" presStyleIdx="0" presStyleCnt="5"/>
      <dgm:spPr/>
    </dgm:pt>
    <dgm:pt modelId="{631605E9-DDC1-430F-9F50-07EC42DC3719}" type="pres">
      <dgm:prSet presAssocID="{9E378DCA-84C2-4C45-979D-70A0A577EF2E}" presName="imagNode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166C059-FCF7-473D-A43C-72DBC18D7C80}" type="pres">
      <dgm:prSet presAssocID="{DC4C942E-5022-48E8-959F-3D005625073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D0B8E01-195B-47D7-BDCA-9C1AABBC008B}" type="pres">
      <dgm:prSet presAssocID="{38B985E7-5E06-43B5-B575-3FF5EC6988E0}" presName="compNode" presStyleCnt="0"/>
      <dgm:spPr/>
    </dgm:pt>
    <dgm:pt modelId="{A72FDF54-D100-43D9-842F-00646D58AB6D}" type="pres">
      <dgm:prSet presAssocID="{38B985E7-5E06-43B5-B575-3FF5EC6988E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452CA5-A7C4-42F6-B58D-7A531A7B3ACD}" type="pres">
      <dgm:prSet presAssocID="{38B985E7-5E06-43B5-B575-3FF5EC6988E0}" presName="invisiNode" presStyleLbl="node1" presStyleIdx="1" presStyleCnt="5"/>
      <dgm:spPr/>
    </dgm:pt>
    <dgm:pt modelId="{27D38629-3E4F-4E93-9509-2F4A6016DDE8}" type="pres">
      <dgm:prSet presAssocID="{38B985E7-5E06-43B5-B575-3FF5EC6988E0}" presName="imagNode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726AD78-979D-41C1-9001-08EECF7DEF69}" type="pres">
      <dgm:prSet presAssocID="{556B1DFF-956F-4215-A52F-836358B3077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36BA92F-55E0-42E3-A372-A1E7B16A739C}" type="pres">
      <dgm:prSet presAssocID="{14858396-E519-41AF-89CB-64E94DC9494E}" presName="compNode" presStyleCnt="0"/>
      <dgm:spPr/>
    </dgm:pt>
    <dgm:pt modelId="{97CB3BF2-9BB4-46F7-A6C5-83D964A40FA7}" type="pres">
      <dgm:prSet presAssocID="{14858396-E519-41AF-89CB-64E94DC94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40342-72AD-49AF-BF00-5C44BF713FF3}" type="pres">
      <dgm:prSet presAssocID="{14858396-E519-41AF-89CB-64E94DC9494E}" presName="invisiNode" presStyleLbl="node1" presStyleIdx="2" presStyleCnt="5"/>
      <dgm:spPr/>
    </dgm:pt>
    <dgm:pt modelId="{AC39325B-B180-4F08-9212-237710D4A3C6}" type="pres">
      <dgm:prSet presAssocID="{14858396-E519-41AF-89CB-64E94DC9494E}" presName="imagNode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27703BA-CC4A-440A-BACC-99013EAC12B3}" type="pres">
      <dgm:prSet presAssocID="{BA56AF7A-16C0-4F03-BA48-B016F97D628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4AC238A-D0A3-417D-A7D8-7150775C0E44}" type="pres">
      <dgm:prSet presAssocID="{22EC4F40-A6AD-403B-A40F-68596563903A}" presName="compNode" presStyleCnt="0"/>
      <dgm:spPr/>
    </dgm:pt>
    <dgm:pt modelId="{DCB991A6-90EF-4286-A1E3-B8B73E04EE48}" type="pres">
      <dgm:prSet presAssocID="{22EC4F40-A6AD-403B-A40F-6859656390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6958F-CC9C-4F2F-9BF9-E06743F47200}" type="pres">
      <dgm:prSet presAssocID="{22EC4F40-A6AD-403B-A40F-68596563903A}" presName="invisiNode" presStyleLbl="node1" presStyleIdx="3" presStyleCnt="5"/>
      <dgm:spPr/>
    </dgm:pt>
    <dgm:pt modelId="{E9625A17-9395-472B-8BA7-5E45C135BF28}" type="pres">
      <dgm:prSet presAssocID="{22EC4F40-A6AD-403B-A40F-68596563903A}" presName="imagNode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3B4B0CE6-D112-41F0-A6BF-E5E2DB178FF3}" type="pres">
      <dgm:prSet presAssocID="{A9AB3011-C858-4488-84C8-9FA231C9D61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596BD44-E621-45EF-AD5D-2F452A1E7ABE}" type="pres">
      <dgm:prSet presAssocID="{D0AEE109-4028-446A-BC1D-F7DD883985C7}" presName="compNode" presStyleCnt="0"/>
      <dgm:spPr/>
    </dgm:pt>
    <dgm:pt modelId="{1EC2E2CC-032C-4C99-ACFD-29874DEB0A55}" type="pres">
      <dgm:prSet presAssocID="{D0AEE109-4028-446A-BC1D-F7DD883985C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6BB05-C17C-4719-91FB-EF0B3E0C4D49}" type="pres">
      <dgm:prSet presAssocID="{D0AEE109-4028-446A-BC1D-F7DD883985C7}" presName="invisiNode" presStyleLbl="node1" presStyleIdx="4" presStyleCnt="5"/>
      <dgm:spPr/>
    </dgm:pt>
    <dgm:pt modelId="{7F651135-C5E6-4B2B-A829-84372433BC33}" type="pres">
      <dgm:prSet presAssocID="{D0AEE109-4028-446A-BC1D-F7DD883985C7}" presName="imagNode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5766CEB8-6725-4EC2-A18B-408436ADA72F}" type="presOf" srcId="{A9AB3011-C858-4488-84C8-9FA231C9D61F}" destId="{3B4B0CE6-D112-41F0-A6BF-E5E2DB178FF3}" srcOrd="0" destOrd="0" presId="urn:microsoft.com/office/officeart/2005/8/layout/pList2"/>
    <dgm:cxn modelId="{13D688E7-78B7-430B-8E7E-8B94CA23E422}" srcId="{3ED96636-636B-4788-B1D8-8F5B6C2980D4}" destId="{14858396-E519-41AF-89CB-64E94DC9494E}" srcOrd="2" destOrd="0" parTransId="{7559D3B9-40F1-41AD-8C97-C8F4C4E3110C}" sibTransId="{BA56AF7A-16C0-4F03-BA48-B016F97D628E}"/>
    <dgm:cxn modelId="{452B20A9-62DB-4857-AE87-83D24AA2CD87}" srcId="{3ED96636-636B-4788-B1D8-8F5B6C2980D4}" destId="{22EC4F40-A6AD-403B-A40F-68596563903A}" srcOrd="3" destOrd="0" parTransId="{3070C2A4-7977-4051-9248-E1EB9FA43502}" sibTransId="{A9AB3011-C858-4488-84C8-9FA231C9D61F}"/>
    <dgm:cxn modelId="{F87F7941-8C8C-4230-80F8-D2D3B85A1622}" type="presOf" srcId="{556B1DFF-956F-4215-A52F-836358B3077B}" destId="{5726AD78-979D-41C1-9001-08EECF7DEF69}" srcOrd="0" destOrd="0" presId="urn:microsoft.com/office/officeart/2005/8/layout/pList2"/>
    <dgm:cxn modelId="{14F47609-1DD5-4D8F-94C9-C44FFE9B1B84}" type="presOf" srcId="{38B985E7-5E06-43B5-B575-3FF5EC6988E0}" destId="{A72FDF54-D100-43D9-842F-00646D58AB6D}" srcOrd="0" destOrd="0" presId="urn:microsoft.com/office/officeart/2005/8/layout/pList2"/>
    <dgm:cxn modelId="{91D87A20-166E-41D6-B322-FA1341DD259C}" type="presOf" srcId="{9E378DCA-84C2-4C45-979D-70A0A577EF2E}" destId="{26138C23-5A21-4C2B-ADBD-0AC3F43361EA}" srcOrd="0" destOrd="0" presId="urn:microsoft.com/office/officeart/2005/8/layout/pList2"/>
    <dgm:cxn modelId="{6C72A85A-51DD-4C64-A665-A14B7B4EF036}" type="presOf" srcId="{DC4C942E-5022-48E8-959F-3D005625073A}" destId="{8166C059-FCF7-473D-A43C-72DBC18D7C80}" srcOrd="0" destOrd="0" presId="urn:microsoft.com/office/officeart/2005/8/layout/pList2"/>
    <dgm:cxn modelId="{FF71D538-E924-4354-A58B-2D4C5940249A}" srcId="{3ED96636-636B-4788-B1D8-8F5B6C2980D4}" destId="{38B985E7-5E06-43B5-B575-3FF5EC6988E0}" srcOrd="1" destOrd="0" parTransId="{EF91DDE4-9DBC-47B2-9567-AFAE5AE6F166}" sibTransId="{556B1DFF-956F-4215-A52F-836358B3077B}"/>
    <dgm:cxn modelId="{AA850425-25E5-4368-AFB9-CDE74B4D3B38}" type="presOf" srcId="{BA56AF7A-16C0-4F03-BA48-B016F97D628E}" destId="{B27703BA-CC4A-440A-BACC-99013EAC12B3}" srcOrd="0" destOrd="0" presId="urn:microsoft.com/office/officeart/2005/8/layout/pList2"/>
    <dgm:cxn modelId="{2CE36D1F-E365-4FAB-99B0-07D3B9404AF5}" srcId="{3ED96636-636B-4788-B1D8-8F5B6C2980D4}" destId="{D0AEE109-4028-446A-BC1D-F7DD883985C7}" srcOrd="4" destOrd="0" parTransId="{97E5D84E-1665-4B84-9212-5ACC1186366A}" sibTransId="{5FF5FBAE-2B7C-4BAD-B2B9-1A8187C01E2E}"/>
    <dgm:cxn modelId="{B46858EC-509C-4E84-A7CA-27BA41A16473}" type="presOf" srcId="{22EC4F40-A6AD-403B-A40F-68596563903A}" destId="{DCB991A6-90EF-4286-A1E3-B8B73E04EE48}" srcOrd="0" destOrd="0" presId="urn:microsoft.com/office/officeart/2005/8/layout/pList2"/>
    <dgm:cxn modelId="{CBE54D63-60D1-4461-A914-4325BA5F5F34}" srcId="{3ED96636-636B-4788-B1D8-8F5B6C2980D4}" destId="{9E378DCA-84C2-4C45-979D-70A0A577EF2E}" srcOrd="0" destOrd="0" parTransId="{7ACAA9DA-DBB0-49F4-A4E4-5B88B604FA1F}" sibTransId="{DC4C942E-5022-48E8-959F-3D005625073A}"/>
    <dgm:cxn modelId="{A8FF24F1-A2D3-492F-982A-EA66EC6CF1AE}" type="presOf" srcId="{D0AEE109-4028-446A-BC1D-F7DD883985C7}" destId="{1EC2E2CC-032C-4C99-ACFD-29874DEB0A55}" srcOrd="0" destOrd="0" presId="urn:microsoft.com/office/officeart/2005/8/layout/pList2"/>
    <dgm:cxn modelId="{E5F132F5-AE5B-4D85-867D-B3353F41DF0A}" type="presOf" srcId="{3ED96636-636B-4788-B1D8-8F5B6C2980D4}" destId="{A4F976EF-EBFC-4F62-ACB1-EC8E791EAFAB}" srcOrd="0" destOrd="0" presId="urn:microsoft.com/office/officeart/2005/8/layout/pList2"/>
    <dgm:cxn modelId="{0983E0D0-D24E-43F4-B532-6652B9DA5093}" type="presOf" srcId="{14858396-E519-41AF-89CB-64E94DC9494E}" destId="{97CB3BF2-9BB4-46F7-A6C5-83D964A40FA7}" srcOrd="0" destOrd="0" presId="urn:microsoft.com/office/officeart/2005/8/layout/pList2"/>
    <dgm:cxn modelId="{350AAA45-EF84-4ABA-A900-77654A34161A}" type="presParOf" srcId="{A4F976EF-EBFC-4F62-ACB1-EC8E791EAFAB}" destId="{07C7F25A-5EEC-4201-B586-283EAB0E9EDE}" srcOrd="0" destOrd="0" presId="urn:microsoft.com/office/officeart/2005/8/layout/pList2"/>
    <dgm:cxn modelId="{C1BEDDB8-6278-4196-A1DF-C38B9BC6FA77}" type="presParOf" srcId="{A4F976EF-EBFC-4F62-ACB1-EC8E791EAFAB}" destId="{ECE527F2-F51B-4167-BD17-0A3283B87182}" srcOrd="1" destOrd="0" presId="urn:microsoft.com/office/officeart/2005/8/layout/pList2"/>
    <dgm:cxn modelId="{984DD383-1A8C-4BD8-B591-65A4926A0E74}" type="presParOf" srcId="{ECE527F2-F51B-4167-BD17-0A3283B87182}" destId="{901140F5-36E2-4117-9CB8-031C12798108}" srcOrd="0" destOrd="0" presId="urn:microsoft.com/office/officeart/2005/8/layout/pList2"/>
    <dgm:cxn modelId="{FA9EECF7-022E-4F3D-935A-F88645397BC2}" type="presParOf" srcId="{901140F5-36E2-4117-9CB8-031C12798108}" destId="{26138C23-5A21-4C2B-ADBD-0AC3F43361EA}" srcOrd="0" destOrd="0" presId="urn:microsoft.com/office/officeart/2005/8/layout/pList2"/>
    <dgm:cxn modelId="{7AFD9FB1-FDCB-44CE-AB69-D7E6D9088A5E}" type="presParOf" srcId="{901140F5-36E2-4117-9CB8-031C12798108}" destId="{5F3D12B1-B3E0-441A-9DCB-EC910CD0AD0B}" srcOrd="1" destOrd="0" presId="urn:microsoft.com/office/officeart/2005/8/layout/pList2"/>
    <dgm:cxn modelId="{F3975E79-D7B9-4B2D-A360-399CC3649D0D}" type="presParOf" srcId="{901140F5-36E2-4117-9CB8-031C12798108}" destId="{631605E9-DDC1-430F-9F50-07EC42DC3719}" srcOrd="2" destOrd="0" presId="urn:microsoft.com/office/officeart/2005/8/layout/pList2"/>
    <dgm:cxn modelId="{673933B5-5F9F-48E5-ACE4-D5C79BCC3B66}" type="presParOf" srcId="{ECE527F2-F51B-4167-BD17-0A3283B87182}" destId="{8166C059-FCF7-473D-A43C-72DBC18D7C80}" srcOrd="1" destOrd="0" presId="urn:microsoft.com/office/officeart/2005/8/layout/pList2"/>
    <dgm:cxn modelId="{3B0085BF-016B-4D97-BA10-2C161263EB06}" type="presParOf" srcId="{ECE527F2-F51B-4167-BD17-0A3283B87182}" destId="{FD0B8E01-195B-47D7-BDCA-9C1AABBC008B}" srcOrd="2" destOrd="0" presId="urn:microsoft.com/office/officeart/2005/8/layout/pList2"/>
    <dgm:cxn modelId="{E767A533-3D78-4401-9F6B-D6ACE28BA7EE}" type="presParOf" srcId="{FD0B8E01-195B-47D7-BDCA-9C1AABBC008B}" destId="{A72FDF54-D100-43D9-842F-00646D58AB6D}" srcOrd="0" destOrd="0" presId="urn:microsoft.com/office/officeart/2005/8/layout/pList2"/>
    <dgm:cxn modelId="{997F8794-F7B2-4BDF-A4D8-97FF05AFA1AC}" type="presParOf" srcId="{FD0B8E01-195B-47D7-BDCA-9C1AABBC008B}" destId="{38452CA5-A7C4-42F6-B58D-7A531A7B3ACD}" srcOrd="1" destOrd="0" presId="urn:microsoft.com/office/officeart/2005/8/layout/pList2"/>
    <dgm:cxn modelId="{E9B4AB3F-5319-4A96-B483-E47E97D44D43}" type="presParOf" srcId="{FD0B8E01-195B-47D7-BDCA-9C1AABBC008B}" destId="{27D38629-3E4F-4E93-9509-2F4A6016DDE8}" srcOrd="2" destOrd="0" presId="urn:microsoft.com/office/officeart/2005/8/layout/pList2"/>
    <dgm:cxn modelId="{A1E3E871-30BC-47BF-9297-E9C3D90EA2FD}" type="presParOf" srcId="{ECE527F2-F51B-4167-BD17-0A3283B87182}" destId="{5726AD78-979D-41C1-9001-08EECF7DEF69}" srcOrd="3" destOrd="0" presId="urn:microsoft.com/office/officeart/2005/8/layout/pList2"/>
    <dgm:cxn modelId="{67C228DC-823A-4195-B1BD-E87EDF470DB4}" type="presParOf" srcId="{ECE527F2-F51B-4167-BD17-0A3283B87182}" destId="{636BA92F-55E0-42E3-A372-A1E7B16A739C}" srcOrd="4" destOrd="0" presId="urn:microsoft.com/office/officeart/2005/8/layout/pList2"/>
    <dgm:cxn modelId="{AF772A5E-988B-462B-A81B-E45CD3483520}" type="presParOf" srcId="{636BA92F-55E0-42E3-A372-A1E7B16A739C}" destId="{97CB3BF2-9BB4-46F7-A6C5-83D964A40FA7}" srcOrd="0" destOrd="0" presId="urn:microsoft.com/office/officeart/2005/8/layout/pList2"/>
    <dgm:cxn modelId="{A96924AF-CE65-42A3-BEA8-15309B4A9077}" type="presParOf" srcId="{636BA92F-55E0-42E3-A372-A1E7B16A739C}" destId="{D7D40342-72AD-49AF-BF00-5C44BF713FF3}" srcOrd="1" destOrd="0" presId="urn:microsoft.com/office/officeart/2005/8/layout/pList2"/>
    <dgm:cxn modelId="{EE7722E9-9062-4543-B83B-DDE361CC3697}" type="presParOf" srcId="{636BA92F-55E0-42E3-A372-A1E7B16A739C}" destId="{AC39325B-B180-4F08-9212-237710D4A3C6}" srcOrd="2" destOrd="0" presId="urn:microsoft.com/office/officeart/2005/8/layout/pList2"/>
    <dgm:cxn modelId="{43798ECD-B6A4-48BA-A980-9155834258CB}" type="presParOf" srcId="{ECE527F2-F51B-4167-BD17-0A3283B87182}" destId="{B27703BA-CC4A-440A-BACC-99013EAC12B3}" srcOrd="5" destOrd="0" presId="urn:microsoft.com/office/officeart/2005/8/layout/pList2"/>
    <dgm:cxn modelId="{6D97020C-A509-436D-83A5-EAC531F89E34}" type="presParOf" srcId="{ECE527F2-F51B-4167-BD17-0A3283B87182}" destId="{D4AC238A-D0A3-417D-A7D8-7150775C0E44}" srcOrd="6" destOrd="0" presId="urn:microsoft.com/office/officeart/2005/8/layout/pList2"/>
    <dgm:cxn modelId="{E8ACC352-5858-4790-B1C2-BB6D9BA6E257}" type="presParOf" srcId="{D4AC238A-D0A3-417D-A7D8-7150775C0E44}" destId="{DCB991A6-90EF-4286-A1E3-B8B73E04EE48}" srcOrd="0" destOrd="0" presId="urn:microsoft.com/office/officeart/2005/8/layout/pList2"/>
    <dgm:cxn modelId="{B61C8D6B-FC23-49F4-AE42-3D8213AEE6BD}" type="presParOf" srcId="{D4AC238A-D0A3-417D-A7D8-7150775C0E44}" destId="{B796958F-CC9C-4F2F-9BF9-E06743F47200}" srcOrd="1" destOrd="0" presId="urn:microsoft.com/office/officeart/2005/8/layout/pList2"/>
    <dgm:cxn modelId="{8DED4CBD-7886-48A6-B84D-0C7C6422BEE4}" type="presParOf" srcId="{D4AC238A-D0A3-417D-A7D8-7150775C0E44}" destId="{E9625A17-9395-472B-8BA7-5E45C135BF28}" srcOrd="2" destOrd="0" presId="urn:microsoft.com/office/officeart/2005/8/layout/pList2"/>
    <dgm:cxn modelId="{5AA843FC-169D-4554-A318-B33A2A1005F4}" type="presParOf" srcId="{ECE527F2-F51B-4167-BD17-0A3283B87182}" destId="{3B4B0CE6-D112-41F0-A6BF-E5E2DB178FF3}" srcOrd="7" destOrd="0" presId="urn:microsoft.com/office/officeart/2005/8/layout/pList2"/>
    <dgm:cxn modelId="{5E27FC55-3140-4DD0-821A-CC621934B3D0}" type="presParOf" srcId="{ECE527F2-F51B-4167-BD17-0A3283B87182}" destId="{A596BD44-E621-45EF-AD5D-2F452A1E7ABE}" srcOrd="8" destOrd="0" presId="urn:microsoft.com/office/officeart/2005/8/layout/pList2"/>
    <dgm:cxn modelId="{6D0C0E33-2835-4CFF-8059-97381139CB6F}" type="presParOf" srcId="{A596BD44-E621-45EF-AD5D-2F452A1E7ABE}" destId="{1EC2E2CC-032C-4C99-ACFD-29874DEB0A55}" srcOrd="0" destOrd="0" presId="urn:microsoft.com/office/officeart/2005/8/layout/pList2"/>
    <dgm:cxn modelId="{ED47C184-97AC-4D51-8B99-C59FAA7691B9}" type="presParOf" srcId="{A596BD44-E621-45EF-AD5D-2F452A1E7ABE}" destId="{0056BB05-C17C-4719-91FB-EF0B3E0C4D49}" srcOrd="1" destOrd="0" presId="urn:microsoft.com/office/officeart/2005/8/layout/pList2"/>
    <dgm:cxn modelId="{CE82F286-1FD5-4413-930D-8D2CB4A2EA3B}" type="presParOf" srcId="{A596BD44-E621-45EF-AD5D-2F452A1E7ABE}" destId="{7F651135-C5E6-4B2B-A829-84372433BC33}" srcOrd="2" destOrd="0" presId="urn:microsoft.com/office/officeart/2005/8/layout/p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5FBD7-8968-4335-83F0-1AF32A1DCA3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E3A1EB-A806-478C-A6CA-7919A9B08F03}">
      <dgm:prSet/>
      <dgm:spPr/>
      <dgm:t>
        <a:bodyPr/>
        <a:lstStyle/>
        <a:p>
          <a:pPr rtl="0"/>
          <a:r>
            <a:rPr lang="ru-RU" dirty="0" smtClean="0"/>
            <a:t>И конечно же, Гиппократ</a:t>
          </a:r>
          <a:endParaRPr lang="ru-RU" dirty="0"/>
        </a:p>
      </dgm:t>
    </dgm:pt>
    <dgm:pt modelId="{5F4C5815-F4B0-4957-BA01-21EDAE4D0C4B}" type="parTrans" cxnId="{18F92DE3-2E4B-4D28-A5D5-05C0F307C296}">
      <dgm:prSet/>
      <dgm:spPr/>
      <dgm:t>
        <a:bodyPr/>
        <a:lstStyle/>
        <a:p>
          <a:endParaRPr lang="ru-RU"/>
        </a:p>
      </dgm:t>
    </dgm:pt>
    <dgm:pt modelId="{FD72553A-CADB-430D-8D78-F7D30C5E8BC8}" type="sibTrans" cxnId="{18F92DE3-2E4B-4D28-A5D5-05C0F307C296}">
      <dgm:prSet/>
      <dgm:spPr/>
      <dgm:t>
        <a:bodyPr/>
        <a:lstStyle/>
        <a:p>
          <a:endParaRPr lang="ru-RU"/>
        </a:p>
      </dgm:t>
    </dgm:pt>
    <dgm:pt modelId="{0568F037-C73F-4818-996E-36192EA9141B}" type="pres">
      <dgm:prSet presAssocID="{84B5FBD7-8968-4335-83F0-1AF32A1DCA3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104143-1B01-40C6-B88A-13CA66C3DE1B}" type="pres">
      <dgm:prSet presAssocID="{84B5FBD7-8968-4335-83F0-1AF32A1DCA32}" presName="arrow" presStyleLbl="bgShp" presStyleIdx="0" presStyleCnt="1" custLinFactNeighborY="-3919"/>
      <dgm:spPr/>
    </dgm:pt>
    <dgm:pt modelId="{DF98B25A-1BFD-4199-9AD5-6CFBD4BCCEC4}" type="pres">
      <dgm:prSet presAssocID="{84B5FBD7-8968-4335-83F0-1AF32A1DCA32}" presName="arrowDiagram1" presStyleCnt="0">
        <dgm:presLayoutVars>
          <dgm:bulletEnabled val="1"/>
        </dgm:presLayoutVars>
      </dgm:prSet>
      <dgm:spPr/>
    </dgm:pt>
    <dgm:pt modelId="{3BB4A905-F957-41FC-A5E7-6079AD4C68E8}" type="pres">
      <dgm:prSet presAssocID="{A8E3A1EB-A806-478C-A6CA-7919A9B08F03}" presName="bullet1" presStyleLbl="node1" presStyleIdx="0" presStyleCnt="1" custLinFactNeighborX="20686" custLinFactNeighborY="-60958"/>
      <dgm:spPr/>
    </dgm:pt>
    <dgm:pt modelId="{F31F5D1C-1C19-4595-A566-518A07567D04}" type="pres">
      <dgm:prSet presAssocID="{A8E3A1EB-A806-478C-A6CA-7919A9B08F03}" presName="textBox1" presStyleLbl="revTx" presStyleIdx="0" presStyleCnt="1" custScaleY="242982" custLinFactNeighborX="-2712" custLinFactNeighborY="-46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601062-F24F-463E-907E-A0740A4C1705}" type="presOf" srcId="{84B5FBD7-8968-4335-83F0-1AF32A1DCA32}" destId="{0568F037-C73F-4818-996E-36192EA9141B}" srcOrd="0" destOrd="0" presId="urn:microsoft.com/office/officeart/2005/8/layout/arrow2"/>
    <dgm:cxn modelId="{18F92DE3-2E4B-4D28-A5D5-05C0F307C296}" srcId="{84B5FBD7-8968-4335-83F0-1AF32A1DCA32}" destId="{A8E3A1EB-A806-478C-A6CA-7919A9B08F03}" srcOrd="0" destOrd="0" parTransId="{5F4C5815-F4B0-4957-BA01-21EDAE4D0C4B}" sibTransId="{FD72553A-CADB-430D-8D78-F7D30C5E8BC8}"/>
    <dgm:cxn modelId="{E5A9F886-CDF7-4892-912C-3989EC524804}" type="presOf" srcId="{A8E3A1EB-A806-478C-A6CA-7919A9B08F03}" destId="{F31F5D1C-1C19-4595-A566-518A07567D04}" srcOrd="0" destOrd="0" presId="urn:microsoft.com/office/officeart/2005/8/layout/arrow2"/>
    <dgm:cxn modelId="{18FD8B44-BA09-433A-9030-2ACB9051F09F}" type="presParOf" srcId="{0568F037-C73F-4818-996E-36192EA9141B}" destId="{3E104143-1B01-40C6-B88A-13CA66C3DE1B}" srcOrd="0" destOrd="0" presId="urn:microsoft.com/office/officeart/2005/8/layout/arrow2"/>
    <dgm:cxn modelId="{5D9A651D-B728-488F-9431-C53D668B9BA4}" type="presParOf" srcId="{0568F037-C73F-4818-996E-36192EA9141B}" destId="{DF98B25A-1BFD-4199-9AD5-6CFBD4BCCEC4}" srcOrd="1" destOrd="0" presId="urn:microsoft.com/office/officeart/2005/8/layout/arrow2"/>
    <dgm:cxn modelId="{CAD9D877-4D85-44CB-A42C-27E49072179C}" type="presParOf" srcId="{DF98B25A-1BFD-4199-9AD5-6CFBD4BCCEC4}" destId="{3BB4A905-F957-41FC-A5E7-6079AD4C68E8}" srcOrd="0" destOrd="0" presId="urn:microsoft.com/office/officeart/2005/8/layout/arrow2"/>
    <dgm:cxn modelId="{E1A25AFF-7737-44CE-BC2C-82A12DCE8E2C}" type="presParOf" srcId="{DF98B25A-1BFD-4199-9AD5-6CFBD4BCCEC4}" destId="{F31F5D1C-1C19-4595-A566-518A07567D04}" srcOrd="1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C7F25A-5EEC-4201-B586-283EAB0E9EDE}">
      <dsp:nvSpPr>
        <dsp:cNvPr id="0" name=""/>
        <dsp:cNvSpPr/>
      </dsp:nvSpPr>
      <dsp:spPr>
        <a:xfrm>
          <a:off x="0" y="0"/>
          <a:ext cx="8229600" cy="24561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1605E9-DDC1-430F-9F50-07EC42DC3719}">
      <dsp:nvSpPr>
        <dsp:cNvPr id="0" name=""/>
        <dsp:cNvSpPr/>
      </dsp:nvSpPr>
      <dsp:spPr>
        <a:xfrm>
          <a:off x="249532" y="327489"/>
          <a:ext cx="1431580" cy="18011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38C23-5A21-4C2B-ADBD-0AC3F43361EA}">
      <dsp:nvSpPr>
        <dsp:cNvPr id="0" name=""/>
        <dsp:cNvSpPr/>
      </dsp:nvSpPr>
      <dsp:spPr>
        <a:xfrm rot="10800000">
          <a:off x="249532" y="2456172"/>
          <a:ext cx="1431580" cy="300198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/>
            <a:t>21 НОЯБРЯ 1942 – Красноярский медицинский институт. Первый ректор Н.И. </a:t>
          </a:r>
          <a:r>
            <a:rPr lang="ru-RU" sz="1700" kern="1200" baseline="0" dirty="0" err="1" smtClean="0"/>
            <a:t>Озерецкий</a:t>
          </a:r>
          <a:endParaRPr lang="ru-RU" sz="1700" kern="1200" baseline="0" dirty="0"/>
        </a:p>
      </dsp:txBody>
      <dsp:txXfrm rot="10800000">
        <a:off x="249532" y="2456172"/>
        <a:ext cx="1431580" cy="3001988"/>
      </dsp:txXfrm>
    </dsp:sp>
    <dsp:sp modelId="{27D38629-3E4F-4E93-9509-2F4A6016DDE8}">
      <dsp:nvSpPr>
        <dsp:cNvPr id="0" name=""/>
        <dsp:cNvSpPr/>
      </dsp:nvSpPr>
      <dsp:spPr>
        <a:xfrm>
          <a:off x="1824270" y="327489"/>
          <a:ext cx="1431580" cy="18011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FDF54-D100-43D9-842F-00646D58AB6D}">
      <dsp:nvSpPr>
        <dsp:cNvPr id="0" name=""/>
        <dsp:cNvSpPr/>
      </dsp:nvSpPr>
      <dsp:spPr>
        <a:xfrm rot="10800000">
          <a:off x="1824270" y="2456172"/>
          <a:ext cx="1431580" cy="300198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/>
            <a:t>1945-1978  </a:t>
          </a:r>
          <a:r>
            <a:rPr lang="ru-RU" sz="1700" kern="1200" baseline="0" dirty="0" err="1" smtClean="0"/>
            <a:t>гг</a:t>
          </a:r>
          <a:r>
            <a:rPr lang="ru-RU" sz="1700" kern="1200" baseline="0" dirty="0" smtClean="0"/>
            <a:t> – руководит ВУЗом профессор П.Г. </a:t>
          </a:r>
          <a:r>
            <a:rPr lang="ru-RU" sz="1700" kern="1200" baseline="0" dirty="0" err="1" smtClean="0"/>
            <a:t>Подзолков</a:t>
          </a:r>
          <a:endParaRPr lang="ru-RU" sz="1700" kern="1200" baseline="0" dirty="0"/>
        </a:p>
      </dsp:txBody>
      <dsp:txXfrm rot="10800000">
        <a:off x="1824270" y="2456172"/>
        <a:ext cx="1431580" cy="3001988"/>
      </dsp:txXfrm>
    </dsp:sp>
    <dsp:sp modelId="{AC39325B-B180-4F08-9212-237710D4A3C6}">
      <dsp:nvSpPr>
        <dsp:cNvPr id="0" name=""/>
        <dsp:cNvSpPr/>
      </dsp:nvSpPr>
      <dsp:spPr>
        <a:xfrm>
          <a:off x="3399009" y="327489"/>
          <a:ext cx="1431580" cy="18011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B3BF2-9BB4-46F7-A6C5-83D964A40FA7}">
      <dsp:nvSpPr>
        <dsp:cNvPr id="0" name=""/>
        <dsp:cNvSpPr/>
      </dsp:nvSpPr>
      <dsp:spPr>
        <a:xfrm rot="10800000">
          <a:off x="3399009" y="2456172"/>
          <a:ext cx="1431580" cy="300198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/>
            <a:t>1979-1994 </a:t>
          </a:r>
          <a:r>
            <a:rPr lang="ru-RU" sz="1700" kern="1200" baseline="0" dirty="0" err="1" smtClean="0"/>
            <a:t>гг</a:t>
          </a:r>
          <a:r>
            <a:rPr lang="ru-RU" sz="1700" kern="1200" baseline="0" dirty="0" smtClean="0"/>
            <a:t> – руководит ВУЗом профессор Б.С. </a:t>
          </a:r>
          <a:r>
            <a:rPr lang="ru-RU" sz="1700" kern="1200" baseline="0" dirty="0" err="1" smtClean="0"/>
            <a:t>Граков</a:t>
          </a:r>
          <a:endParaRPr lang="ru-RU" sz="1700" kern="1200" baseline="0" dirty="0"/>
        </a:p>
      </dsp:txBody>
      <dsp:txXfrm rot="10800000">
        <a:off x="3399009" y="2456172"/>
        <a:ext cx="1431580" cy="3001988"/>
      </dsp:txXfrm>
    </dsp:sp>
    <dsp:sp modelId="{E9625A17-9395-472B-8BA7-5E45C135BF28}">
      <dsp:nvSpPr>
        <dsp:cNvPr id="0" name=""/>
        <dsp:cNvSpPr/>
      </dsp:nvSpPr>
      <dsp:spPr>
        <a:xfrm>
          <a:off x="4973748" y="327489"/>
          <a:ext cx="1431580" cy="18011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991A6-90EF-4286-A1E3-B8B73E04EE48}">
      <dsp:nvSpPr>
        <dsp:cNvPr id="0" name=""/>
        <dsp:cNvSpPr/>
      </dsp:nvSpPr>
      <dsp:spPr>
        <a:xfrm rot="10800000">
          <a:off x="4973748" y="2456172"/>
          <a:ext cx="1431580" cy="300198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/>
            <a:t>1994-2004 </a:t>
          </a:r>
          <a:r>
            <a:rPr lang="ru-RU" sz="1700" kern="1200" baseline="0" dirty="0" err="1" smtClean="0"/>
            <a:t>гг</a:t>
          </a:r>
          <a:r>
            <a:rPr lang="ru-RU" sz="1700" kern="1200" baseline="0" dirty="0" smtClean="0"/>
            <a:t> – руководит ВУЗом профессор В.И. </a:t>
          </a:r>
          <a:r>
            <a:rPr lang="ru-RU" sz="1700" kern="1200" baseline="0" dirty="0" err="1" smtClean="0"/>
            <a:t>Прохоренков</a:t>
          </a:r>
          <a:endParaRPr lang="ru-RU" sz="1700" kern="1200" baseline="0" dirty="0"/>
        </a:p>
      </dsp:txBody>
      <dsp:txXfrm rot="10800000">
        <a:off x="4973748" y="2456172"/>
        <a:ext cx="1431580" cy="3001988"/>
      </dsp:txXfrm>
    </dsp:sp>
    <dsp:sp modelId="{7F651135-C5E6-4B2B-A829-84372433BC33}">
      <dsp:nvSpPr>
        <dsp:cNvPr id="0" name=""/>
        <dsp:cNvSpPr/>
      </dsp:nvSpPr>
      <dsp:spPr>
        <a:xfrm>
          <a:off x="6548487" y="327489"/>
          <a:ext cx="1431580" cy="18011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2E2CC-032C-4C99-ACFD-29874DEB0A55}">
      <dsp:nvSpPr>
        <dsp:cNvPr id="0" name=""/>
        <dsp:cNvSpPr/>
      </dsp:nvSpPr>
      <dsp:spPr>
        <a:xfrm rot="10800000">
          <a:off x="6548487" y="2456172"/>
          <a:ext cx="1431580" cy="300198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/>
            <a:t>В настоящее время университетом руководит профессор, д.м.н. Иван Павлович Артюхов</a:t>
          </a:r>
          <a:endParaRPr lang="ru-RU" sz="1700" kern="1200" baseline="0" dirty="0"/>
        </a:p>
      </dsp:txBody>
      <dsp:txXfrm rot="10800000">
        <a:off x="6548487" y="2456172"/>
        <a:ext cx="1431580" cy="30019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104143-1B01-40C6-B88A-13CA66C3DE1B}">
      <dsp:nvSpPr>
        <dsp:cNvPr id="0" name=""/>
        <dsp:cNvSpPr/>
      </dsp:nvSpPr>
      <dsp:spPr>
        <a:xfrm>
          <a:off x="0" y="571496"/>
          <a:ext cx="4038600" cy="25241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4A905-F957-41FC-A5E7-6079AD4C68E8}">
      <dsp:nvSpPr>
        <dsp:cNvPr id="0" name=""/>
        <dsp:cNvSpPr/>
      </dsp:nvSpPr>
      <dsp:spPr>
        <a:xfrm>
          <a:off x="3143273" y="1000132"/>
          <a:ext cx="298856" cy="298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F5D1C-1C19-4595-A566-518A07567D04}">
      <dsp:nvSpPr>
        <dsp:cNvPr id="0" name=""/>
        <dsp:cNvSpPr/>
      </dsp:nvSpPr>
      <dsp:spPr>
        <a:xfrm>
          <a:off x="1571629" y="0"/>
          <a:ext cx="1615440" cy="4526279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58358" bIns="0" numCol="1" spcCol="1270" anchor="t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 конечно же, Гиппократ</a:t>
          </a:r>
          <a:endParaRPr lang="ru-RU" sz="2100" kern="1200" dirty="0"/>
        </a:p>
      </dsp:txBody>
      <dsp:txXfrm>
        <a:off x="1571629" y="0"/>
        <a:ext cx="1615440" cy="4526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93C028C-832B-4AE8-A04A-B5C0A4B42BEB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168FD65-B51E-4FDE-91A6-EB5B55088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357562"/>
            <a:ext cx="8229600" cy="2209800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 образования </a:t>
            </a:r>
            <a:br>
              <a:rPr lang="ru-RU" dirty="0" smtClean="0"/>
            </a:br>
            <a:r>
              <a:rPr lang="ru-RU" dirty="0" err="1" smtClean="0"/>
              <a:t>КрасГМУ</a:t>
            </a:r>
            <a:endParaRPr lang="ru-RU" dirty="0"/>
          </a:p>
        </p:txBody>
      </p:sp>
      <p:pic>
        <p:nvPicPr>
          <p:cNvPr id="5" name="Picture 4" descr="logo_left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429132"/>
            <a:ext cx="771530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21 ноября </a:t>
            </a:r>
            <a:r>
              <a:rPr lang="ru-RU" dirty="0" err="1" smtClean="0"/>
              <a:t>КрасГМУ</a:t>
            </a:r>
            <a:r>
              <a:rPr lang="ru-RU" dirty="0" smtClean="0"/>
              <a:t> празднует «День университета», на котором проводятся итоги работы и по результатам рейтинга награждаются лучшие студенты, сотрудники и кафедры.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3e7be82a2e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86446" y="1571612"/>
            <a:ext cx="2752725" cy="4191000"/>
          </a:xfrm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571472" y="1428736"/>
          <a:ext cx="4038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7A3EDE62320273E75D94647EB85B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68698" y="1646238"/>
            <a:ext cx="3215604" cy="45259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100" dirty="0" smtClean="0"/>
              <a:t>За время учебы в университете студент не раз услышит это имя на разных кафедрах. Раньше люди считали, что болезни насылаются злыми духами или с помощью колдовства. Великая заслуга Гиппократа заключается в том, что он первый поставил медицину на научные основы.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4724400"/>
            <a:ext cx="8169685" cy="664536"/>
          </a:xfrm>
        </p:spPr>
        <p:txBody>
          <a:bodyPr>
            <a:noAutofit/>
          </a:bodyPr>
          <a:lstStyle/>
          <a:p>
            <a:r>
              <a:rPr lang="ru-RU" sz="4000" dirty="0" smtClean="0"/>
              <a:t>Благодарю за внимание!!!		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657600" y="5945745"/>
            <a:ext cx="5486400" cy="912255"/>
          </a:xfrm>
        </p:spPr>
        <p:txBody>
          <a:bodyPr>
            <a:normAutofit/>
          </a:bodyPr>
          <a:lstStyle/>
          <a:p>
            <a:r>
              <a:rPr lang="ru-RU" sz="2100" dirty="0" smtClean="0"/>
              <a:t>Подготовил студент 224 группы лечебного факультета Рустамов </a:t>
            </a:r>
            <a:r>
              <a:rPr lang="ru-RU" sz="2100" dirty="0" err="1" smtClean="0"/>
              <a:t>Орхан</a:t>
            </a:r>
            <a:endParaRPr lang="ru-RU" sz="2100" dirty="0"/>
          </a:p>
        </p:txBody>
      </p:sp>
      <p:pic>
        <p:nvPicPr>
          <p:cNvPr id="8" name="Рисунок 7" descr="2175[1]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r="3"/>
          <a:stretch>
            <a:fillRect/>
          </a:stretch>
        </p:blipFill>
        <p:spPr>
          <a:xfrm>
            <a:off x="304800" y="249864"/>
            <a:ext cx="8482042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58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29652" y="6196280"/>
            <a:ext cx="714348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700" b="1" dirty="0" smtClean="0">
                <a:sym typeface="Wingdings" pitchFamily="2" charset="2"/>
              </a:rPr>
              <a:t></a:t>
            </a:r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КрасГМУ</a:t>
            </a:r>
            <a:r>
              <a:rPr lang="ru-RU" dirty="0" smtClean="0"/>
              <a:t> вчера и сегодня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КрасГМУ</a:t>
            </a:r>
            <a:r>
              <a:rPr lang="ru-RU" sz="2400" dirty="0" smtClean="0"/>
              <a:t> существует с 21 ноября 1942 </a:t>
            </a:r>
            <a:r>
              <a:rPr lang="ru-RU" sz="2400" dirty="0" err="1" smtClean="0"/>
              <a:t>года,когда</a:t>
            </a:r>
            <a:r>
              <a:rPr lang="ru-RU" sz="2400" dirty="0" smtClean="0"/>
              <a:t> согласно Приказу Всесоюзного Комитета по делам Высшей школы при Совнаркоме СССР и Наркомата здравоохранения, эвакуированные в г.Красноярск  Воронежский стоматологический институт, части 1-го Ленинградского и 2-го Ленинградского медицинских институтов, Ленинградского педиатрического и Ленинградского стоматологического институтов были объединены в один Красноярский медицинский институт.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58161"/>
          </a:xfrm>
        </p:spPr>
        <p:txBody>
          <a:bodyPr>
            <a:normAutofit/>
          </a:bodyPr>
          <a:lstStyle/>
          <a:p>
            <a:r>
              <a:rPr lang="ru-RU" sz="2100" dirty="0" smtClean="0"/>
              <a:t>С момента создания среди преподавателей вуза были люди с мировым именем. Так, святитель, хирург, профессор В.Ф. </a:t>
            </a:r>
            <a:r>
              <a:rPr lang="ru-RU" sz="2100" dirty="0" err="1" smtClean="0"/>
              <a:t>Войно-Ясенецкий</a:t>
            </a:r>
            <a:r>
              <a:rPr lang="ru-RU" sz="2100" dirty="0" smtClean="0"/>
              <a:t> был в годы ВОВ не только архиепископом Красноярской епархии, но и учил первых студентов вуза, оставаясь при этом главным консультантом всех красноярских эвакогоспиталей.  Здесь он собирал материалы из практики врачевания раненых, здесь закончил знаменитую монографию «Очерки гнойной хирургии», которой в 1944 году была присуждена Сталинская премия. </a:t>
            </a:r>
          </a:p>
          <a:p>
            <a:r>
              <a:rPr lang="ru-RU" dirty="0" smtClean="0"/>
              <a:t>С 2006 года </a:t>
            </a:r>
            <a:r>
              <a:rPr lang="ru-RU" dirty="0" err="1" smtClean="0"/>
              <a:t>КрасГМУ</a:t>
            </a:r>
            <a:r>
              <a:rPr lang="ru-RU" dirty="0" smtClean="0"/>
              <a:t> носит имя В.Ф. Войно-Ясенецкого.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Валентин </a:t>
            </a:r>
            <a:r>
              <a:rPr lang="ru-RU" dirty="0" err="1" smtClean="0"/>
              <a:t>Войно-Ясенецкий</a:t>
            </a: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6" name="Содержимое 5" descr="250px-Лука_(Войно-Ясенецкий)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85875" y="1999456"/>
            <a:ext cx="2381250" cy="3819525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100" dirty="0" smtClean="0"/>
              <a:t>27 апреля (9 мая) 1877, Керчь – 11 июня 1961, Симферополь. Русский хирург и духовный писатель, епископ Русской православной церкви; с мая 1946 г. – архиепископ Симферопольский и Крымский.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29599"/>
          </a:xfrm>
        </p:spPr>
        <p:txBody>
          <a:bodyPr>
            <a:normAutofit lnSpcReduction="10000"/>
          </a:bodyPr>
          <a:lstStyle/>
          <a:p>
            <a:r>
              <a:rPr lang="ru-RU" sz="2100" dirty="0" smtClean="0"/>
              <a:t>1898 г. – студент медицинского факультета Киевского университета;</a:t>
            </a:r>
          </a:p>
          <a:p>
            <a:r>
              <a:rPr lang="ru-RU" sz="2100" dirty="0" smtClean="0"/>
              <a:t>1915г. – издал в Санкт-Петербурге  книгу «Регионарная анестезия» с собственными иллюстрациями;</a:t>
            </a:r>
          </a:p>
          <a:p>
            <a:r>
              <a:rPr lang="ru-RU" sz="2100" dirty="0" smtClean="0"/>
              <a:t>1916 г. – защитил ее как диссертацию и получил степень доктора медицины;</a:t>
            </a:r>
          </a:p>
          <a:p>
            <a:r>
              <a:rPr lang="ru-RU" sz="2100" dirty="0" smtClean="0"/>
              <a:t>Март 1917 г. – главный врач городской больницы Ташкента;</a:t>
            </a:r>
          </a:p>
          <a:p>
            <a:r>
              <a:rPr lang="ru-RU" sz="2100" dirty="0" smtClean="0"/>
              <a:t>15 февраля 1921 г. – был рукоположен в диакона, а через неделю в пресвитера епископом Ташкентским и Туркестанским Иннокентием;</a:t>
            </a:r>
          </a:p>
          <a:p>
            <a:r>
              <a:rPr lang="ru-RU" sz="2100" dirty="0" smtClean="0"/>
              <a:t>Май 1923 г. – протоиерей был тайно пострижен в своей спальне в монашество ссыльным епископом Андреем(Ухтомским);</a:t>
            </a:r>
          </a:p>
          <a:p>
            <a:r>
              <a:rPr lang="ru-RU" sz="2100" dirty="0" smtClean="0"/>
              <a:t>31 мая 1923 г. – будучи лишь иеромонахом был тайно рукоположен во епископа в Пенджикенте;</a:t>
            </a:r>
          </a:p>
          <a:p>
            <a:r>
              <a:rPr lang="ru-RU" sz="2100" dirty="0" smtClean="0"/>
              <a:t>Спустя неделю был арестован, прошел по этапу Ташкент- Москва- Енисейск- Туруханск- деревня </a:t>
            </a:r>
            <a:r>
              <a:rPr lang="ru-RU" sz="2100" dirty="0" err="1" smtClean="0"/>
              <a:t>Плахино</a:t>
            </a:r>
            <a:r>
              <a:rPr lang="ru-RU" sz="2100" dirty="0" smtClean="0"/>
              <a:t>(между </a:t>
            </a:r>
            <a:r>
              <a:rPr lang="ru-RU" sz="2100" dirty="0" err="1" smtClean="0"/>
              <a:t>Игаркой</a:t>
            </a:r>
            <a:r>
              <a:rPr lang="ru-RU" sz="2100" dirty="0" smtClean="0"/>
              <a:t> и Дудинкой);</a:t>
            </a:r>
          </a:p>
          <a:p>
            <a:r>
              <a:rPr lang="ru-RU" sz="2100" dirty="0" smtClean="0"/>
              <a:t>11 июня 1961 г. – наступила смерть.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221541388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071547"/>
            <a:ext cx="3114668" cy="464347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71868" y="428604"/>
            <a:ext cx="5110170" cy="5669288"/>
          </a:xfrm>
        </p:spPr>
        <p:txBody>
          <a:bodyPr>
            <a:normAutofit/>
          </a:bodyPr>
          <a:lstStyle/>
          <a:p>
            <a:r>
              <a:rPr lang="ru-RU" sz="2100" dirty="0" smtClean="0"/>
              <a:t>Хорошо известен профессор А.М. </a:t>
            </a:r>
            <a:r>
              <a:rPr lang="ru-RU" sz="2100" dirty="0" err="1" smtClean="0"/>
              <a:t>Дыхно</a:t>
            </a:r>
            <a:r>
              <a:rPr lang="ru-RU" sz="2100" dirty="0" smtClean="0"/>
              <a:t>, заведовавший кафедрой госпитальной хирургии в 1951-1957г.г. И воспитал целую плеяду талантливых учеников: Н. </a:t>
            </a:r>
            <a:r>
              <a:rPr lang="ru-RU" sz="2100" dirty="0" err="1" smtClean="0"/>
              <a:t>Дралюк</a:t>
            </a:r>
            <a:r>
              <a:rPr lang="ru-RU" sz="2100" dirty="0" smtClean="0"/>
              <a:t>, А. </a:t>
            </a:r>
            <a:r>
              <a:rPr lang="ru-RU" sz="2100" dirty="0" err="1" smtClean="0"/>
              <a:t>Кокорину</a:t>
            </a:r>
            <a:r>
              <a:rPr lang="ru-RU" sz="2100" dirty="0" smtClean="0"/>
              <a:t>,  В. Красовскую, М. </a:t>
            </a:r>
            <a:r>
              <a:rPr lang="ru-RU" sz="2100" dirty="0" err="1" smtClean="0"/>
              <a:t>Архипенко</a:t>
            </a:r>
            <a:r>
              <a:rPr lang="ru-RU" sz="2100" dirty="0" smtClean="0"/>
              <a:t>, А. Орлова и др. занесенных Мировую Медицинскую Энциклопедию. Имя создателя Красноярской педиатрической школы профессора Ж.Ж. </a:t>
            </a:r>
            <a:r>
              <a:rPr lang="ru-RU" sz="2100" dirty="0" err="1" smtClean="0"/>
              <a:t>Рапопорта</a:t>
            </a:r>
            <a:r>
              <a:rPr lang="ru-RU" sz="2100" dirty="0" smtClean="0"/>
              <a:t> названо среди 500 известнейших медиков ХХ 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29599"/>
          </a:xfrm>
        </p:spPr>
        <p:txBody>
          <a:bodyPr>
            <a:normAutofit/>
          </a:bodyPr>
          <a:lstStyle/>
          <a:p>
            <a:r>
              <a:rPr lang="ru-RU" sz="2100" dirty="0" smtClean="0"/>
              <a:t>В вузе работает Институт последипломного образования, где проходят переподготовку врачи со всего края. Ежегодно в университете проходит студенческая конференция, на которой студенты 1-6 курсов выставляют свои труды на публичное обозрение, готовясь к научно педагогической и практической деятельности.</a:t>
            </a:r>
          </a:p>
          <a:p>
            <a:r>
              <a:rPr lang="ru-RU" sz="2100" dirty="0" err="1" smtClean="0"/>
              <a:t>КрасГМУ</a:t>
            </a:r>
            <a:r>
              <a:rPr lang="ru-RU" sz="2100" dirty="0" smtClean="0"/>
              <a:t> постоянно развивается. За последние 5 лет открыты 8 новых кафедр, морфологический центр, лаборатория антропологии, институт питания, </a:t>
            </a:r>
            <a:r>
              <a:rPr lang="ru-RU" sz="2100" dirty="0" err="1" smtClean="0"/>
              <a:t>межкафедральная</a:t>
            </a:r>
            <a:r>
              <a:rPr lang="ru-RU" sz="2100" dirty="0" smtClean="0"/>
              <a:t> биохимическая научно-исследовательская лаборатория, лингвистический центр, реализуются новые интересные совместные проекты международного уровня совместно с СФУ и др. вузами Красноярского края, Японии, Франции, Италии, Германии и др. стран.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More0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14356"/>
            <a:ext cx="3757610" cy="5072098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4810" y="357166"/>
            <a:ext cx="4471990" cy="6072230"/>
          </a:xfrm>
        </p:spPr>
        <p:txBody>
          <a:bodyPr>
            <a:normAutofit/>
          </a:bodyPr>
          <a:lstStyle/>
          <a:p>
            <a:r>
              <a:rPr lang="ru-RU" sz="2100" dirty="0" smtClean="0"/>
              <a:t>В 2008 г. Государственная Аттестационная комиссия дала высокую оценку работе </a:t>
            </a:r>
            <a:r>
              <a:rPr lang="ru-RU" sz="2100" dirty="0" err="1" smtClean="0"/>
              <a:t>КрасГМА</a:t>
            </a:r>
            <a:r>
              <a:rPr lang="ru-RU" sz="2100" dirty="0" smtClean="0"/>
              <a:t> по всем направлениям, по итогам этой оценки ВУЗ был переименован в Университет.</a:t>
            </a:r>
          </a:p>
          <a:p>
            <a:r>
              <a:rPr lang="ru-RU" sz="2100" dirty="0" smtClean="0"/>
              <a:t>Сегодня </a:t>
            </a:r>
            <a:r>
              <a:rPr lang="ru-RU" sz="2100" dirty="0" err="1" smtClean="0"/>
              <a:t>КрасГМУ</a:t>
            </a:r>
            <a:r>
              <a:rPr lang="ru-RU" sz="2100" dirty="0" smtClean="0"/>
              <a:t> является ведущим высшим медицинским учебным заведением в Сибири и на Дальнем Востоке, и один из медицинских вузов в России(об этом говорит занимаемое 10 место среди 47 медицинских ВУЗов РФ и второе место – среди медицинских ВУЗов Сибири и Дальнего Востока).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170</TotalTime>
  <Words>693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Литейная</vt:lpstr>
      <vt:lpstr>История образования  КрасГМУ</vt:lpstr>
      <vt:lpstr>Slide 2</vt:lpstr>
      <vt:lpstr>КрасГМУ вчера и сегодня </vt:lpstr>
      <vt:lpstr>Slide 4</vt:lpstr>
      <vt:lpstr>Валентин Войно-Ясенецкий </vt:lpstr>
      <vt:lpstr>Slide 6</vt:lpstr>
      <vt:lpstr>Slide 7</vt:lpstr>
      <vt:lpstr>Slide 8</vt:lpstr>
      <vt:lpstr>Slide 9</vt:lpstr>
      <vt:lpstr>Slide 10</vt:lpstr>
      <vt:lpstr>Slide 11</vt:lpstr>
      <vt:lpstr>Slide 12</vt:lpstr>
      <vt:lpstr>Благодарю за внимание!!!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образования  КрасГМУ</dc:title>
  <dc:creator>Валера</dc:creator>
  <cp:lastModifiedBy>Windows User</cp:lastModifiedBy>
  <cp:revision>18</cp:revision>
  <dcterms:created xsi:type="dcterms:W3CDTF">2010-04-07T18:48:03Z</dcterms:created>
  <dcterms:modified xsi:type="dcterms:W3CDTF">2017-03-10T11:37:14Z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467583</vt:lpwstr>
  </property>
  <property fmtid="{D5CDD505-2E9C-101B-9397-08002B2CF9AE}" pid="3" name="NXPowerLiteVersion">
    <vt:lpwstr>D4.1.1</vt:lpwstr>
  </property>
</Properties>
</file>