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7" r:id="rId6"/>
    <p:sldId id="278" r:id="rId7"/>
    <p:sldId id="279" r:id="rId8"/>
    <p:sldId id="280" r:id="rId9"/>
    <p:sldId id="281" r:id="rId10"/>
    <p:sldId id="282" r:id="rId11"/>
    <p:sldId id="263" r:id="rId12"/>
    <p:sldId id="264" r:id="rId13"/>
    <p:sldId id="265" r:id="rId14"/>
    <p:sldId id="268" r:id="rId15"/>
    <p:sldId id="271" r:id="rId16"/>
    <p:sldId id="272" r:id="rId17"/>
    <p:sldId id="276" r:id="rId18"/>
    <p:sldId id="292" r:id="rId19"/>
    <p:sldId id="259" r:id="rId20"/>
    <p:sldId id="260" r:id="rId21"/>
    <p:sldId id="288" r:id="rId22"/>
    <p:sldId id="283" r:id="rId23"/>
    <p:sldId id="285" r:id="rId24"/>
    <p:sldId id="274" r:id="rId25"/>
    <p:sldId id="291" r:id="rId26"/>
    <p:sldId id="290" r:id="rId27"/>
    <p:sldId id="289" r:id="rId28"/>
    <p:sldId id="286" r:id="rId29"/>
    <p:sldId id="28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63F79-CE0B-4273-8F1B-CB0CAEACF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FFDC77-65CA-4B1D-9039-7DF72C001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4F307-160A-4C66-A99E-8B06F7B0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E3CC6-13F0-446B-ABC6-D5C09E7D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966F01-05A8-4F70-A839-D18500E4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6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1CE88-9D3F-4576-B8A0-B0E6F7F4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8B2221-5880-480F-84D9-B78CA7CBB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CE676-AA77-4019-817E-FE91603E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E95D1-ADE5-4C56-B4DD-5E28A2CB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587CDB-D401-4955-A389-13A9D9D7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229762-0D03-4B89-83E5-85EB87D99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0EB678-BBA7-4238-9E8E-D6A87D969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ADA85-F0C9-4D19-8D4F-A4337BAE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63F88-3A07-4CEC-92F7-9ECD0F1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0B4AF-B581-46F6-AF77-37AB54B6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8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6362-783A-4BCE-8231-DFB0DC5D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C714B-0FE9-4BD5-99B7-40FB7B6A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F1644-A04D-4AE8-AECB-AB062A91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694A3-7FB1-421F-BCB6-B3B768FA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98AD7-C3A3-49AA-852B-212D7E60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4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CF567-73D0-4B80-BCCE-34B8D01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6EA108-B77D-4506-8BA9-14015D05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83B3F-CB0C-4F49-9ADD-60A72E61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BFA090-52F2-4DCC-912F-71B83579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0B895-7B38-484F-9245-EAB772DC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5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6E194-05E0-449A-AE66-3096344C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33342-22AF-47D6-B594-E21A160D2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895A6F-8E03-4ABE-9376-CA0985EBF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9D90F-6F49-46FF-846E-26765236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195A2F-77F8-4B7C-9BB8-3F8C3429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C8221A-4779-40A4-BC06-AC969D86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5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BE1D-60D6-4057-8FCE-F34EFAFB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F681D4-EAE6-43ED-8152-8A508D6B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F0050-3C08-493E-9C55-499A9EE2E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8FD2EC-7123-4E59-8BBE-8E72EFC20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DBE098-96D5-4DED-AA0F-448B2EAA8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690D31-41D6-4F3F-B9F8-949FF9FC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EB2ADE-E153-4AE5-A49E-282ECEAE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FBFA03-4B74-4011-A364-76510A12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A9E58-E0F3-4CFC-9710-20E4D90E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E77439-A624-4639-97F9-52C738FD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97CB67-DE57-429D-BAB8-CEE7F4AF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4BC27C-A6D5-43D3-854C-34C0A31D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9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2DF041-B63A-4767-9EAD-DCD6A9B1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B7838A-02F3-423A-90BB-22B2DA36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852C1D-1C57-4C7A-A622-6C8C8682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4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01844-FD94-4101-87D6-7A5115DF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7D4F4-57A4-47B5-98BE-FCED27279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9FDED-A698-40B4-A760-EF3F87845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2C37F2-2E8F-4095-AFF2-09076FE2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5CBE57-859E-44D6-8504-5A90A57D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A16D07-EEA1-4B72-9338-BA2B0E5D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0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CD4FE-8D69-460B-9FB0-D3E627EB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3D682-0B72-49F9-8340-28890E11D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F0AC9A-3C1C-4AC9-BC98-0C50C038A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C88380-96CA-4F08-B181-57208972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DB4EB-7C66-4BF7-B84F-E336246A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B0FEA-68A8-4BC5-9460-E6715CD1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3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9672C-C98E-4A40-BA37-6779B578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D537F-5102-4C5E-8E7E-AF7592DA0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E3130-2487-469E-BCAD-47F787FBA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E159D-D097-4CD3-B8CA-EE154CD6481E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CEAF7-F29A-4EE4-BFD4-0B741B342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A9C971-F0F8-4E2E-B93F-D609D9BE7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C6D3-6118-48D0-A14E-B26DC16B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5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F2D7-267C-4C2B-A152-13ED98DAD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09396"/>
          </a:xfrm>
        </p:spPr>
        <p:txBody>
          <a:bodyPr>
            <a:normAutofit/>
          </a:bodyPr>
          <a:lstStyle/>
          <a:p>
            <a:r>
              <a:rPr lang="ru-RU" sz="4400" b="1" dirty="0"/>
              <a:t>Лекция № 2</a:t>
            </a:r>
            <a:br>
              <a:rPr lang="ru-RU" sz="4400" dirty="0"/>
            </a:br>
            <a:r>
              <a:rPr lang="ru-RU" sz="4400" b="1" dirty="0">
                <a:solidFill>
                  <a:srgbClr val="7030A0"/>
                </a:solidFill>
              </a:rPr>
              <a:t>Организация работы в санитарно-гигиенических лабораториях.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0360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935" y="893135"/>
            <a:ext cx="10917865" cy="528382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микроэлементный анализ объектов окружающей среды и биологических объектов,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элементного состава сплавов методом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флуоресцентной спектрометрии,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изделия, контактирующие с пищевыми продуктами,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парфюмерно-косметическая продукция и товары детского ассортимента,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химия,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отделочные и строительные материалы (краски, лаки напольные покрытия, клеи и т.д.),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этилового спирта и денатурирующих добавок,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метилового спирта в автомобильных стеклоочистителях,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дезинсекционные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дератизационные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7466-FD4D-4D76-AE78-2AF2B2D5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7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СГЛ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9E02C2D9-9C69-4AB2-8DB8-1BC8B579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32" y="3902149"/>
            <a:ext cx="4178596" cy="25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6C335E1-3FF6-4825-9225-A03E6D9E9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1073888"/>
            <a:ext cx="11185451" cy="5103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оснащены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высококлассным оборудованием , что позволяет обеспечить качество работ на всех стадиях проведения лабораторных исследований,  отделении  физико-химические методы исследования д.б такие оборудовании: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хромато-масс-спектрометрия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абсорбция, в том числе с индуктивно-связанной плазмой,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изотопная масс-спектрометрия,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высокоэффективная жидкостная хроматография, в том числе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масс-детектированием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капиллярный электрофорез и многие другие.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37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4E8B7-195E-4FD9-9287-0373358C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6" y="365126"/>
            <a:ext cx="11844670" cy="9533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и техника безопасности в санитарно-гигиенических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836454-1926-45E9-A30C-4E53EB8D2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9" t="32101" r="35814" b="15349"/>
          <a:stretch/>
        </p:blipFill>
        <p:spPr>
          <a:xfrm>
            <a:off x="6464595" y="3147787"/>
            <a:ext cx="5613991" cy="360388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C848D16-2708-4C38-8DD5-D93BF85E2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456"/>
            <a:ext cx="10515600" cy="46565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в лаборатории каждый лаборант должен иметь: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специальную одежду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косынку или шапочку,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концентрированными кислотами или насыщенными щелочами должен надевать прорезиненный или полиэтиленовый фартук,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перчатки,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защитные очки,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нескользящей подошве.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44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195296-1582-4119-AF2B-8A5672E90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60" y="925033"/>
            <a:ext cx="10515600" cy="559217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из лаборатории, лаборант должен снять халат.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Косынки или шапочки защищают волосы и голову от воздействия реактивов и поддерживают волосы, которые могут помешать работе.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Прорезиненный (или полиэтиленовый) фартук необходим при работе с едкими веществами и при мытье посуды. Он должен быть длинным и закрывать ноги.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предотвращения ожога пальцев рук следует надевать резиновые перчатки перед мытьем посуды, содержа­щей остатки едких веществ.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Резиновые перчатки следует применять также при работе с различными реактивами, при мытье посуды, при уборке в лаборатории.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работы перчатки нужно вымыть с мылом, вытереть полотенцем и пересыпать их тальком или мелом. Все это нужно проделать, не снимая перчаток с рук. Затем нужно снять перчатки, вывернув их наизнанку, а руки вымыть с мылом и смазать кремом.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74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BCC46F-666B-4B08-B325-FE77DE6C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6177"/>
            <a:ext cx="10515600" cy="540078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защиты глаз от попадания в них химических реактивов необходимо надевать защитные очки, хорошо прилегающие к лицу.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Желательно, чтобы очки были изготовлены из органического стекла, которое не дает осколков.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очках нужно проводить те исследования, при которых возможны вспышки, разбрызгивания и т. д.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D9FD4E-DEC4-4618-AD43-F26EA0E94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94" t="21248" r="25349" b="44652"/>
          <a:stretch/>
        </p:blipFill>
        <p:spPr>
          <a:xfrm>
            <a:off x="5358808" y="4200412"/>
            <a:ext cx="5688419" cy="23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6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8">
            <a:extLst>
              <a:ext uri="{FF2B5EF4-FFF2-40B4-BE49-F238E27FC236}">
                <a16:creationId xmlns:a16="http://schemas.microsoft.com/office/drawing/2014/main" id="{407A4E39-D287-45DC-BF84-1F16E741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5" y="329609"/>
            <a:ext cx="3423683" cy="2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CBB0B1B-AE30-44F8-A2C7-A862C9AA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8828"/>
            <a:ext cx="10515600" cy="518813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пожарной безопасности в лаборатории должен быть пенный огнетушитель заполненный концентрированным раствором натрия гидрокарбоната металлический баллон, внутри которого укреплена ампула с серной кислотой.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ампула непосредственно сообщается с ударным устройством — штифтом, находящимся снаружи баллона.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воспользоваться огнетушителем, нужно ударить штифтом об пол, при этом ампула разбивается.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Серная кислота и натрия гидрокарбонат образуют углекислый газ, который, бурно вспенивая раствор, вырывается из отверстия на горящую поверхность и, прекращая доступ кислорода к ней, гасит горение.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4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8">
            <a:extLst>
              <a:ext uri="{FF2B5EF4-FFF2-40B4-BE49-F238E27FC236}">
                <a16:creationId xmlns:a16="http://schemas.microsoft.com/office/drawing/2014/main" id="{35EDC181-38A2-4C7E-A944-605BE09B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271" y="3955312"/>
            <a:ext cx="3423683" cy="2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BDCB3D1-F25C-46E6-A185-1B29311F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158"/>
            <a:ext cx="10515600" cy="560280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тушения пожара в лаборатории не всегда можно использовать воду.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если в помещении лаборатории хранятся щелочные металлы (натрий, калий), то тушение водой может вызвать сильный взрыв.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случае лучше для тушения пожара применить покрывало из асбеста или войлока. Иногда можно воспользоваться песком, засыпая им небольшие горящие предметы.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Песком пользуются и в других случаях. Так, если на рабочий стол пролита щелочь, то ее засыпают песком, затем удаляют песок и заливают разбавленной соляной  или уксусной кислотой.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удаляют кислоту тряпкой и промывают поверхность водой.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8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E38032-D542-4405-B587-0910E9EA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255182"/>
            <a:ext cx="11685182" cy="64539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систематически соблюдать правила    техники безопасности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всегда помнить, что легковоспламеняющиеся летучие вещества (эфиры, спирты, бензин и др.), а также ядовитые газообразные (хлор, хлороводород, пары ртути и др.) реактивы могут причинить вред здоровью лаборанта, поэтому работать с ними нужно в вытяжном шкафу (в случае его неисправности — в противогазе).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переливания концентрированных кислот и щелочей, пользоваться специальными приборами. Кислоту лить в воду, а не наоборот.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Насасывать химические реактивы в пипетку с помощью груши.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работы во всех помещениях включать вентиляционные устройства.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Отработанные жидкости спускать в канализацию только после обеззараживания.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для исследования пробы держать в вытяжном шкафу вдали от нагревательных приборов.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Предназначенные для работы под давлением или вакуумом сосуды предварительно испытывать на максимальное давление и разрежение.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30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788BF-A94C-47B6-B06B-62F4706B6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952"/>
            <a:ext cx="10515600" cy="61349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Исследования нужно проводить только в чистой химической посуде. После окончания эксперимента посуду сразу же следует мыть.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нагревания жидких и твердых веществ в пробирках и колбах нельзя направлять их отверстия на себя и соседей. Нельзя также заглядывать сверху в открыто нагреваемые сосуды во избежание возможного поражения при выбросе горячей массы.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Во время работы в лаборатории необходимо соблюдать чистоту, тишину, порядок и правила техники безопасности, так как поспешность и небрежность часто приводят к несчастным случаям с тяжелыми последствиями.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Каждый работающий должен знать, где находятся в лаборатории средства противопожарной защиты и аптечка, содержащая все необходимое для оказания первой помощи.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Категорически запрещается в лаборатории курить, принимать пищу, пить воду.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8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4F19F-A368-49B7-9E1F-E2FDCBCB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84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2.Организация рабочего места.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18FFE-935D-4E64-A18A-F97DB92A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744279"/>
            <a:ext cx="10971028" cy="611372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условием работы лаборатории является правильная организация рабочего места и наличие необходимого оборудования.</a:t>
            </a:r>
          </a:p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 рабочем месте лаборанта должно быть все необходим для проводимых в данный момент анализов: приборы, посуда, реактивы, инструментарий.</a:t>
            </a:r>
          </a:p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каждой склянке с реактивом должна быть четкая надпись. После работы использованные приборы, реактивы необходимо ставить на место.</a:t>
            </a:r>
          </a:p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Необходимо соблюдение чистоты рабочего места.</a:t>
            </a:r>
          </a:p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Лаборант обязан быть внимательным, </a:t>
            </a:r>
            <a:r>
              <a:rPr lang="ru-RU" sz="6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точным и аккуратным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работе, не должен допускать небрежности.</a:t>
            </a:r>
          </a:p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Лаборант должен правильно вести документацию и отчетность. У каждого работающего должен быть свой рабочий журнал, куда записываются все производимые исследования и расчеты с конечными результатами.</a:t>
            </a:r>
          </a:p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Следует принять за правило: немедленно после работы убирать с лабораторного стола обработанные пробы, грязную посуду, а также растворы и реактивы, применявшиеся во время предыдущих определений (если они будут нужны в будущем, их следует хранить в специально отведенном месте).</a:t>
            </a:r>
          </a:p>
          <a:p>
            <a:pPr marL="0" indent="0"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Лаборант обязан повторить работу при любой замеченной ошибке (неточность отмеривания, взвешивания, потери при растворении, переливании), так как даже незначительные ошибки могут влиять на результаты определения.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CF018-8BEB-476F-AF6E-F03A2A1C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3FAC7-2A4C-4B55-951A-86422A5EF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0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1.Задачи, структура, оборудование , правила работы и техника безопасности в санитарно-гигиенических лабораториях.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2.Организация рабочего места.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Методы гигиенических 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40989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5B6CE-A6C7-46B1-82AD-125F2A0E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2042" cy="7193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3.Методы гигиенических  исследований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0FD48-6DA8-4DDD-84B9-805F53BD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112"/>
            <a:ext cx="10515600" cy="496485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Санитарно-описательный метод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простой и старый, дающий приближённое представление об изучаемом объекте.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методы основаны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восприятии органов чувств и используются при определении посторонних запахов в атмосферном воздухе, при оценке качества питьевой воды и пищевых продуктов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методы-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инструментальные, когда с помощью приборов исследуется физические параметры(температура, влажность, излучение, шум, освещение).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методы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в основном для: количественного химического анализа атмосферного воздуха, воздуха производственных помещений, воды водоёмов, пищи и пищевых продуктов, состава почвы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Радиохимическими методами устанавливают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количественный состав радиоактивных веществ во внешней среде.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0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F84A2E-CC82-4A3A-990D-31D026B1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8828"/>
            <a:ext cx="10515600" cy="5188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современным  физико-химическим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 относятся: спектрометрический, радиометрический, дозиметрический, люминесцентный анализ.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являются высокочувствительными, специфичными и точными. В ряде случаев применяются экспресс-методы (ускоренные).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перспективны методы газовой хроматографии, атомной абсорбции, полярографии, спектрофотомерии.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их помощью осуществляются идентификация и количественная оценка химических веществ в воздухе, воде, почве, биологических материалах и других средах.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5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7F32B3-E865-4AA0-8E01-1CDB403E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6"/>
            <a:ext cx="11525692" cy="99584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физико-химические методы</a:t>
            </a:r>
            <a:endParaRPr lang="ru-RU" sz="3200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B80199-E9F1-4A63-A31E-7D51CE0EF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86270"/>
            <a:ext cx="5157787" cy="718805"/>
          </a:xfrm>
        </p:spPr>
        <p:txBody>
          <a:bodyPr/>
          <a:lstStyle/>
          <a:p>
            <a:r>
              <a:rPr lang="ru-RU" altLang="ru-RU" sz="2400" b="1" dirty="0"/>
              <a:t>Полярография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151B80-3E85-4490-BB3B-9C48C4091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altLang="ru-RU" sz="2400" b="1" dirty="0"/>
              <a:t>Атомная абсорбция</a:t>
            </a:r>
          </a:p>
          <a:p>
            <a:endParaRPr lang="ru-RU" dirty="0"/>
          </a:p>
        </p:txBody>
      </p:sp>
      <p:pic>
        <p:nvPicPr>
          <p:cNvPr id="8" name="Picture 11" descr="ANd9GcQZwejOIZLIxuz5hbJ5tPyxDjIrVBcLM-Ld3txWxTa7Nj0ddEPFmg">
            <a:extLst>
              <a:ext uri="{FF2B5EF4-FFF2-40B4-BE49-F238E27FC236}">
                <a16:creationId xmlns:a16="http://schemas.microsoft.com/office/drawing/2014/main" id="{60E92ABF-40B8-40DC-9FD1-C9758A8D52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7778"/>
            <a:ext cx="5029200" cy="4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Nd9GcRiXiCPDzSKApQbENv-eAKg0hG5g2CJZ6_fMuW3bI2dB7E9erVV">
            <a:extLst>
              <a:ext uri="{FF2B5EF4-FFF2-40B4-BE49-F238E27FC236}">
                <a16:creationId xmlns:a16="http://schemas.microsoft.com/office/drawing/2014/main" id="{54D6A231-7B75-4460-A404-CDAE5818E21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264735"/>
            <a:ext cx="5183187" cy="40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42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D1634-875B-4605-98A8-7026B0CD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8978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овременные физико-химические методы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5A5FC2-CEA6-46D3-B6C7-0A5F4D72B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41721"/>
            <a:ext cx="5157787" cy="744279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400" b="1" dirty="0"/>
              <a:t>Газовая хроматография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43FB54-F774-495F-A858-F217C0E35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1721"/>
            <a:ext cx="5183188" cy="38978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Спектрофотометрия</a:t>
            </a:r>
            <a:endParaRPr lang="ru-RU" dirty="0"/>
          </a:p>
        </p:txBody>
      </p:sp>
      <p:pic>
        <p:nvPicPr>
          <p:cNvPr id="7" name="Picture 5" descr="Газовая хроматография&#10;">
            <a:extLst>
              <a:ext uri="{FF2B5EF4-FFF2-40B4-BE49-F238E27FC236}">
                <a16:creationId xmlns:a16="http://schemas.microsoft.com/office/drawing/2014/main" id="{C103D8D5-9089-4C3C-9A30-6A1DC7E25C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032001"/>
            <a:ext cx="5157787" cy="390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F3226925-577A-405A-A19B-E5171C0DC4E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8" y="2032001"/>
            <a:ext cx="5335586" cy="390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64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675DD-BCBF-4070-9479-8D303FD9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гигиенических  исследований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8B451C-633E-407E-B170-918B3E834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9" t="34263" r="33372" b="16124"/>
          <a:stretch/>
        </p:blipFill>
        <p:spPr>
          <a:xfrm>
            <a:off x="7846828" y="4429604"/>
            <a:ext cx="4111256" cy="226437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1AD76CE-BA0C-4865-ABD1-5A5FD978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786"/>
            <a:ext cx="10515600" cy="50711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бактериологический и гельминтологический.</a:t>
            </a:r>
          </a:p>
          <a:p>
            <a:pPr marL="0" indent="0">
              <a:buNone/>
            </a:pPr>
            <a:r>
              <a:rPr lang="ru-RU" i="1" dirty="0"/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Бактериологические 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при: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гигиенических исследованиях питьевой воды, пищевых продуктов, а также воздуха, почвы, сточных вод, одежды, оборудования на предприятиях пищевой промышленности, обществ, питания. Первостепенное внимание обращается на определение общего числа микробов и на наличие санитарно-показательных микроорганизмов. Серологические методы применяют дополнительно к бактериологическим, используя реакции агглютинации, преципитации и РСК.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Гельминтологическими методами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определяют: наличие гельминтов, их яиц и личинок в почве, воде, овощах, мясе и других объектах.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98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BA1BB-6076-49EF-B2E1-0F7EEF1F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0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гигиенических  исследований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73A08B-6B1C-406C-9BFA-1EFDE2AE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214"/>
            <a:ext cx="10515600" cy="499674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Эпидемиологический метод-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показателей заболеваемости, он связан с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санитарно-статистическим методом. </a:t>
            </a:r>
          </a:p>
          <a:p>
            <a:pPr marL="0" indent="0"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методик изучения изменений здоровья населения под влиянием различных эндогенных и экзогенных социальных и природных факторов. </a:t>
            </a:r>
          </a:p>
          <a:p>
            <a:pPr marL="0" indent="0"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Эпидемиологический метод позволяет изучать здоровье коллектива или населения города, района, области путем анализа определенных медицинских учетных и отчетных документов, проведения медицинских обследований населения в амбулаторных и стационарных условиях с последующим расчетом показателей, характеризующих здоровье населения.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902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0A1E-4297-4500-A6B1-7969B493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9" y="385134"/>
            <a:ext cx="10515600" cy="59180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гигиенических  исследований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C41A0-2C34-48CE-BBFB-8E6C79DDC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879791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Санитарно-статистический метод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здоровья населения основывается на данных официальных учетных документов и отчетов, содержащих информацию о состоянии здоровья населения. Учитывают заболеваемость, демографические показатели естественного движения населения, физическое развитие детей и подростков, уровни инвалидности и др. 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исследования включают 4 этапа: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Составления программ и плана исследования;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Сбор материала;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Разработку данных;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Анализ материала, составление выводов и предложений для внедрения результатов исследований в практику.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статистика широко применяет метод математического анализа.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069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C4C22-8B28-49F0-8BF2-0027BDD1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740"/>
          </a:xfrm>
        </p:spPr>
        <p:txBody>
          <a:bodyPr/>
          <a:lstStyle/>
          <a:p>
            <a:pPr algn="ctr"/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Методы гигиенических  исследований</a:t>
            </a:r>
            <a:b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(продолжение)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D8058-1FA5-4BA9-A03A-BD7341A3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866"/>
            <a:ext cx="10515600" cy="478409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гигиенического эксперимента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исследовать влияние различных факторов на организм человека и экспериментальных животных.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Лабораторное моделирование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для экспериментального установления: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допустимых концентраций и уровней (ПДК, ПДУ),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ориентировочных безопасных уровней воздействия (ОБУВ) и других показателей, которые называются  гигиеническими нормативами.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620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4C5B49-A43F-4F77-A129-8D0AEE06B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112"/>
            <a:ext cx="10515600" cy="4964851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использование разнообразных методов в гигиенических исследованиях по изучению факторов окружающей среды и здоровья населения позволяет научно обосновать разработку: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документов,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 регламентов и иных мероприятий, направленных на обеспечение санитарно-эпидемиологического благополучия и сохранение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9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E01085-FDAB-4547-BA86-4E768DFDD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Спасибо за внимание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57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40F02-7C12-4F9A-93BF-120A01E3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0" y="365125"/>
            <a:ext cx="11936819" cy="90014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1.Задачи, структура, оборудование , правила работы и техника безопасности в санитарно-гигиенических лабораториях.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7D384-58EB-486E-B22F-74BEEF41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" y="1265274"/>
            <a:ext cx="10992293" cy="5018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санитарно-гигиенических лабораторий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правильной организации работы лабораторий санитарно-эпидемиологических станций любого профиля следующие: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квалифицированного проведения лабораторных исследований.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планомерной организационно-методической работы в комплексе с санитарными врачами отраслевого отдела санитарно- эпидемиологических станций, частью которых является лаборатория.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Непрерывное повышение квалификации кадров лаборатории.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Постоянный процесс освоения (и разработки) новых лабораторных методов. Совершенствование и внедрение новых форм и комплексной системы лабораторного исследования, рационализация научная организация труда работников лаборатории.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Систематическое обогащение лабораторных материалов, стремление к тематической направленности лабораторной работы.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4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4DDBE-C62A-4D40-B114-D0CF94C9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16"/>
            <a:ext cx="10515600" cy="5103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СГЛ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1E991-B0F0-432D-BDB0-9133A8FF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726"/>
            <a:ext cx="10515600" cy="5730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содержанию, объему работы и обязательному минимуму производимых лабораторных исследований лаборатории делятся на две  группы: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республиканских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краевых, областных и городских (города с районным делением) санитарно-эпидемиологических станций, а также бассейновых санитарно-эпидемиологических станций на водном транспорте.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Лаборатории городских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городах без районного деления районных и санитарно-эпидемиологических станций сельских районов.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лабораторий первой группы проводится обобщение результатов исследований, разработка, апробация и внедрение 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 методов. В них могут также выполняться различные исследования в виде помощи подведомственным санитарно-эпидемиологическим станциям.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лабораторий второй группы отличается гораздо большим удельным весом лабораторных исследований и значительно меньшим объемом   организационно-методической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68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019" y="574431"/>
            <a:ext cx="11151781" cy="56025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В санитарно-гигиеническую лабораторию входят четыре структурных отделения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Отделение гигиены питания,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Отделение по исследованию воды, почвы и атмосферного воздуха,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Отделение по исследованию воздуха рабочей зоны,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 Отделение физико-химических методов исследования.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76448"/>
            <a:ext cx="10515600" cy="590051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гигиены питания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исследование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виды продовольственного сырья и пищевых продуктов промышленного производства, в том числе: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полуфабрикаты,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кулинарные и кондитерские изделия,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молоко и молочные продукты,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мясо и мясные продукты,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плоды и овощи,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напитки, соки, все виды алкогольной продукции,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биологически активные добавки к пище, пищевые добавки,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 с целью подтверждения срока хранения.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463670" cy="76192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по исследованию воды, почвы и атмосферного воздуха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87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исследование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(питьевая централизованных и нецентрализованных систем водоснабжения, бассейнов, открытых водоемов, техническая, сточная, дистиллированная),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бутилированная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вода, воздух (атмосферный, общественных и жилых помещений),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рабочей зоны на предприятиях различных отраслей, в том числе с целью аттестации рабочих мест),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дезинфекционные средства.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7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Отделение по исследованию воздуха рабочей зоны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46298"/>
            <a:ext cx="10515600" cy="5230665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исследование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рабочей зоны производственных и иных помещений на соответствие критериям безопасности и/или безвредности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вредных химических факторов в рамках работы по специальной оценке условий труда (СОУТ)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смывы с кожи, спецодежды, оборудования, рабочих поверхностей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вентиляционные выбросы предприятий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Отделение физико-химических методов исследования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исследование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физико-химических исследований пищевых продуктов, продовольственного сырья и объектов окружающей среды,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подлинности масел и жиров растительного и животного происхождения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жирнокислотному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действующих веществ в биологически активных добавках к пище,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заявленного сырьевого происхождения этилового спирта,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хлорорганических соединений в мясе птицы,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летучих органических соединений в воде и воздухе,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2180</Words>
  <Application>Microsoft Office PowerPoint</Application>
  <PresentationFormat>Широкоэкранный</PresentationFormat>
  <Paragraphs>166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Тема Office</vt:lpstr>
      <vt:lpstr>Лекция № 2 Организация работы в санитарно-гигиенических лабораториях.</vt:lpstr>
      <vt:lpstr>План лекции:</vt:lpstr>
      <vt:lpstr>1.Задачи, структура, оборудование , правила работы и техника безопасности в санитарно-гигиенических лабораториях. </vt:lpstr>
      <vt:lpstr>Структура СГЛ</vt:lpstr>
      <vt:lpstr>Презентация PowerPoint</vt:lpstr>
      <vt:lpstr>Презентация PowerPoint</vt:lpstr>
      <vt:lpstr>Отделение по исследованию воды, почвы и атмосферного воздуха</vt:lpstr>
      <vt:lpstr>3. Отделение по исследованию воздуха рабочей зоны</vt:lpstr>
      <vt:lpstr>4. Отделение физико-химических методов исследования</vt:lpstr>
      <vt:lpstr>Презентация PowerPoint</vt:lpstr>
      <vt:lpstr>Оборудование СГЛ</vt:lpstr>
      <vt:lpstr>Правила работы и техника безопасности в санитарно-гигиенических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2.Организация рабочего места. </vt:lpstr>
      <vt:lpstr>3.Методы гигиенических  исследований</vt:lpstr>
      <vt:lpstr>Презентация PowerPoint</vt:lpstr>
      <vt:lpstr> Современные физико-химические методы</vt:lpstr>
      <vt:lpstr>Современные физико-химические методы</vt:lpstr>
      <vt:lpstr>Методы гигиенических  исследований (продолжение)</vt:lpstr>
      <vt:lpstr>Методы гигиенических  исследований (продолжение)</vt:lpstr>
      <vt:lpstr>Методы гигиенических  исследований (продолжение)</vt:lpstr>
      <vt:lpstr>Методы гигиенических  исследований (продолжение)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2</dc:title>
  <dc:creator>пользователь пользователь</dc:creator>
  <cp:lastModifiedBy>пользователь пользователь</cp:lastModifiedBy>
  <cp:revision>49</cp:revision>
  <dcterms:created xsi:type="dcterms:W3CDTF">2020-01-11T09:00:07Z</dcterms:created>
  <dcterms:modified xsi:type="dcterms:W3CDTF">2021-01-11T09:58:06Z</dcterms:modified>
</cp:coreProperties>
</file>