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40" r:id="rId2"/>
    <p:sldMasterId id="2147483852" r:id="rId3"/>
    <p:sldMasterId id="2147483876" r:id="rId4"/>
    <p:sldMasterId id="2147483888" r:id="rId5"/>
    <p:sldMasterId id="2147483900" r:id="rId6"/>
    <p:sldMasterId id="2147483913" r:id="rId7"/>
    <p:sldMasterId id="2147483925" r:id="rId8"/>
    <p:sldMasterId id="2147483938" r:id="rId9"/>
    <p:sldMasterId id="2147483951" r:id="rId10"/>
    <p:sldMasterId id="2147483964" r:id="rId11"/>
    <p:sldMasterId id="2147483976" r:id="rId12"/>
  </p:sldMasterIdLst>
  <p:notesMasterIdLst>
    <p:notesMasterId r:id="rId72"/>
  </p:notesMasterIdLst>
  <p:handoutMasterIdLst>
    <p:handoutMasterId r:id="rId73"/>
  </p:handoutMasterIdLst>
  <p:sldIdLst>
    <p:sldId id="773" r:id="rId13"/>
    <p:sldId id="687" r:id="rId14"/>
    <p:sldId id="689" r:id="rId15"/>
    <p:sldId id="690" r:id="rId16"/>
    <p:sldId id="691" r:id="rId17"/>
    <p:sldId id="688" r:id="rId18"/>
    <p:sldId id="694" r:id="rId19"/>
    <p:sldId id="696" r:id="rId20"/>
    <p:sldId id="695" r:id="rId21"/>
    <p:sldId id="775" r:id="rId22"/>
    <p:sldId id="698" r:id="rId23"/>
    <p:sldId id="699" r:id="rId24"/>
    <p:sldId id="700" r:id="rId25"/>
    <p:sldId id="777" r:id="rId26"/>
    <p:sldId id="778" r:id="rId27"/>
    <p:sldId id="774" r:id="rId28"/>
    <p:sldId id="768" r:id="rId29"/>
    <p:sldId id="767" r:id="rId30"/>
    <p:sldId id="764" r:id="rId31"/>
    <p:sldId id="765" r:id="rId32"/>
    <p:sldId id="769" r:id="rId33"/>
    <p:sldId id="779" r:id="rId34"/>
    <p:sldId id="702" r:id="rId35"/>
    <p:sldId id="710" r:id="rId36"/>
    <p:sldId id="711" r:id="rId37"/>
    <p:sldId id="712" r:id="rId38"/>
    <p:sldId id="713" r:id="rId39"/>
    <p:sldId id="714" r:id="rId40"/>
    <p:sldId id="746" r:id="rId41"/>
    <p:sldId id="783" r:id="rId42"/>
    <p:sldId id="782" r:id="rId43"/>
    <p:sldId id="722" r:id="rId44"/>
    <p:sldId id="717" r:id="rId45"/>
    <p:sldId id="723" r:id="rId46"/>
    <p:sldId id="724" r:id="rId47"/>
    <p:sldId id="740" r:id="rId48"/>
    <p:sldId id="725" r:id="rId49"/>
    <p:sldId id="726" r:id="rId50"/>
    <p:sldId id="741" r:id="rId51"/>
    <p:sldId id="742" r:id="rId52"/>
    <p:sldId id="743" r:id="rId53"/>
    <p:sldId id="747" r:id="rId54"/>
    <p:sldId id="728" r:id="rId55"/>
    <p:sldId id="748" r:id="rId56"/>
    <p:sldId id="749" r:id="rId57"/>
    <p:sldId id="780" r:id="rId58"/>
    <p:sldId id="781" r:id="rId59"/>
    <p:sldId id="729" r:id="rId60"/>
    <p:sldId id="730" r:id="rId61"/>
    <p:sldId id="731" r:id="rId62"/>
    <p:sldId id="752" r:id="rId63"/>
    <p:sldId id="732" r:id="rId64"/>
    <p:sldId id="753" r:id="rId65"/>
    <p:sldId id="754" r:id="rId66"/>
    <p:sldId id="755" r:id="rId67"/>
    <p:sldId id="736" r:id="rId68"/>
    <p:sldId id="756" r:id="rId69"/>
    <p:sldId id="739" r:id="rId70"/>
    <p:sldId id="721" r:id="rId71"/>
  </p:sldIdLst>
  <p:sldSz cx="9144000" cy="6858000" type="screen4x3"/>
  <p:notesSz cx="6858000" cy="9144000"/>
  <p:custDataLst>
    <p:tags r:id="rId7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4B261D"/>
    <a:srgbClr val="F5F2F8"/>
    <a:srgbClr val="EAF4E8"/>
    <a:srgbClr val="EFF6FB"/>
    <a:srgbClr val="FCF2F3"/>
    <a:srgbClr val="EDF5EB"/>
    <a:srgbClr val="E9F1FB"/>
    <a:srgbClr val="F9EDED"/>
    <a:srgbClr val="FC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5" autoAdjust="0"/>
    <p:restoredTop sz="95763" autoAdjust="0"/>
  </p:normalViewPr>
  <p:slideViewPr>
    <p:cSldViewPr>
      <p:cViewPr>
        <p:scale>
          <a:sx n="66" d="100"/>
          <a:sy n="66" d="100"/>
        </p:scale>
        <p:origin x="-2850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582"/>
    </p:cViewPr>
  </p:sorterViewPr>
  <p:notesViewPr>
    <p:cSldViewPr>
      <p:cViewPr varScale="1">
        <p:scale>
          <a:sx n="38" d="100"/>
          <a:sy n="38" d="100"/>
        </p:scale>
        <p:origin x="-2162" y="-89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&#1057;&#1086;&#1083;&#1086;&#1074;&#1100;&#1077;&#1074;&#1099;\Desktop\&#1048;&#1056;&#1048;&#1053;&#1040;%20&#1042;&#1040;&#1046;&#1053;&#1054;\&#1056;&#1080;&#1089;&#1091;&#1085;&#1082;&#1080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&#1057;&#1086;&#1083;&#1086;&#1074;&#1100;&#1077;&#1074;&#1099;\Desktop\&#1048;&#1056;&#1048;&#1053;&#1040;%20&#1042;&#1040;&#1046;&#1053;&#1054;\&#1056;&#1080;&#1089;&#1091;&#1085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2060"/>
              </a:solidFill>
            </c:spPr>
          </c:dPt>
          <c:cat>
            <c:numRef>
              <c:f>Лист1!$C$6:$H$6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Лист1!$C$7:$H$7</c:f>
              <c:numCache>
                <c:formatCode>General</c:formatCode>
                <c:ptCount val="6"/>
                <c:pt idx="0">
                  <c:v>1</c:v>
                </c:pt>
                <c:pt idx="1">
                  <c:v>6</c:v>
                </c:pt>
                <c:pt idx="2">
                  <c:v>8</c:v>
                </c:pt>
                <c:pt idx="3">
                  <c:v>6</c:v>
                </c:pt>
                <c:pt idx="4">
                  <c:v>14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849280"/>
        <c:axId val="93061120"/>
      </c:barChart>
      <c:catAx>
        <c:axId val="3084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93061120"/>
        <c:crosses val="autoZero"/>
        <c:auto val="1"/>
        <c:lblAlgn val="ctr"/>
        <c:lblOffset val="100"/>
        <c:noMultiLvlLbl val="0"/>
      </c:catAx>
      <c:valAx>
        <c:axId val="93061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30849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Лист1!$C$155</c:f>
              <c:strCache>
                <c:ptCount val="1"/>
                <c:pt idx="0">
                  <c:v>ОП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79646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504D"/>
              </a:solidFill>
            </c:spPr>
          </c:dPt>
          <c:dPt>
            <c:idx val="2"/>
            <c:invertIfNegative val="0"/>
            <c:bubble3D val="0"/>
            <c:spPr>
              <a:solidFill>
                <a:srgbClr val="9BBB59"/>
              </a:solidFill>
            </c:spPr>
          </c:dPt>
          <c:dPt>
            <c:idx val="3"/>
            <c:invertIfNegative val="0"/>
            <c:bubble3D val="0"/>
            <c:spPr>
              <a:solidFill>
                <a:srgbClr val="8064A2"/>
              </a:solidFill>
            </c:spPr>
          </c:dPt>
          <c:cat>
            <c:strRef>
              <c:f>Лист1!$B$156:$B$159</c:f>
              <c:strCache>
                <c:ptCount val="4"/>
                <c:pt idx="0">
                  <c:v>АБА легкого течения</c:v>
                </c:pt>
                <c:pt idx="1">
                  <c:v>АБА среднетяжелого течения</c:v>
                </c:pt>
                <c:pt idx="2">
                  <c:v>АБА тяжелого течения</c:v>
                </c:pt>
                <c:pt idx="3">
                  <c:v>Контроль</c:v>
                </c:pt>
              </c:strCache>
            </c:strRef>
          </c:cat>
          <c:val>
            <c:numRef>
              <c:f>Лист1!$C$156:$C$159</c:f>
              <c:numCache>
                <c:formatCode>General</c:formatCode>
                <c:ptCount val="4"/>
                <c:pt idx="0">
                  <c:v>11.6</c:v>
                </c:pt>
                <c:pt idx="1">
                  <c:v>65.3</c:v>
                </c:pt>
                <c:pt idx="2">
                  <c:v>58.3</c:v>
                </c:pt>
                <c:pt idx="3">
                  <c:v>9.8000000000000007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92230784"/>
        <c:axId val="92232320"/>
        <c:axId val="0"/>
      </c:bar3DChart>
      <c:catAx>
        <c:axId val="92230784"/>
        <c:scaling>
          <c:orientation val="minMax"/>
        </c:scaling>
        <c:delete val="1"/>
        <c:axPos val="b"/>
        <c:majorTickMark val="none"/>
        <c:minorTickMark val="none"/>
        <c:tickLblPos val="none"/>
        <c:crossAx val="92232320"/>
        <c:crosses val="autoZero"/>
        <c:auto val="1"/>
        <c:lblAlgn val="ctr"/>
        <c:lblOffset val="100"/>
        <c:noMultiLvlLbl val="0"/>
      </c:catAx>
      <c:valAx>
        <c:axId val="922323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2230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8064A2"/>
              </a:solidFill>
            </c:spPr>
          </c:dPt>
          <c:dPt>
            <c:idx val="1"/>
            <c:invertIfNegative val="0"/>
            <c:bubble3D val="0"/>
            <c:spPr>
              <a:solidFill>
                <a:srgbClr val="9BBB59"/>
              </a:solidFill>
            </c:spPr>
          </c:dPt>
          <c:cat>
            <c:strRef>
              <c:f>'ДД ПЖ'!$B$61:$B$62</c:f>
              <c:strCache>
                <c:ptCount val="2"/>
                <c:pt idx="0">
                  <c:v>Е/А 1,0-2,1</c:v>
                </c:pt>
                <c:pt idx="1">
                  <c:v>Е/А &lt; 1,1</c:v>
                </c:pt>
              </c:strCache>
            </c:strRef>
          </c:cat>
          <c:val>
            <c:numRef>
              <c:f>'ДД ПЖ'!$C$61:$C$62</c:f>
              <c:numCache>
                <c:formatCode>General</c:formatCode>
                <c:ptCount val="2"/>
                <c:pt idx="0">
                  <c:v>11.6</c:v>
                </c:pt>
                <c:pt idx="1">
                  <c:v>70.599999999999994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92272128"/>
        <c:axId val="92273664"/>
        <c:axId val="0"/>
      </c:bar3DChart>
      <c:catAx>
        <c:axId val="922721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2273664"/>
        <c:crosses val="autoZero"/>
        <c:auto val="1"/>
        <c:lblAlgn val="ctr"/>
        <c:lblOffset val="100"/>
        <c:noMultiLvlLbl val="0"/>
      </c:catAx>
      <c:valAx>
        <c:axId val="922736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92272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2287E-DEB8-41BF-946A-390325BD91DA}" type="doc">
      <dgm:prSet loTypeId="urn:microsoft.com/office/officeart/2005/8/layout/vList5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2255C8E-1C1F-4BB2-9DDC-5A0BBDB31976}">
      <dgm:prSet phldrT="[Текст]" custT="1"/>
      <dgm:spPr/>
      <dgm:t>
        <a:bodyPr/>
        <a:lstStyle/>
        <a:p>
          <a:r>
            <a:rPr lang="ru-RU" sz="2000" b="1" dirty="0" smtClean="0"/>
            <a:t>Направление №1</a:t>
          </a:r>
          <a:endParaRPr lang="ru-RU" sz="2000" b="1" dirty="0"/>
        </a:p>
      </dgm:t>
    </dgm:pt>
    <dgm:pt modelId="{0E6E8E51-A3F4-4CBC-B542-0F96AE0FC319}" type="parTrans" cxnId="{7ABD0895-7B8F-42A9-A524-77B6F3ADB1D5}">
      <dgm:prSet/>
      <dgm:spPr/>
      <dgm:t>
        <a:bodyPr/>
        <a:lstStyle/>
        <a:p>
          <a:endParaRPr lang="ru-RU"/>
        </a:p>
      </dgm:t>
    </dgm:pt>
    <dgm:pt modelId="{A5644E5D-C521-48F3-B6B3-077262EDC0F6}" type="sibTrans" cxnId="{7ABD0895-7B8F-42A9-A524-77B6F3ADB1D5}">
      <dgm:prSet/>
      <dgm:spPr/>
      <dgm:t>
        <a:bodyPr/>
        <a:lstStyle/>
        <a:p>
          <a:endParaRPr lang="ru-RU"/>
        </a:p>
      </dgm:t>
    </dgm:pt>
    <dgm:pt modelId="{1F03878A-01F8-4D37-8ACC-A999F16EFFC3}">
      <dgm:prSet phldrT="[Текст]" custT="1"/>
      <dgm:spPr/>
      <dgm:t>
        <a:bodyPr/>
        <a:lstStyle/>
        <a:p>
          <a:r>
            <a:rPr lang="ru-RU" sz="1800" dirty="0" smtClean="0"/>
            <a:t>Эпидемиология заболеваний органов дыхания у взрослых (регистр).</a:t>
          </a:r>
          <a:endParaRPr lang="ru-RU" sz="1800" dirty="0"/>
        </a:p>
      </dgm:t>
    </dgm:pt>
    <dgm:pt modelId="{4D67E667-6B3B-4E88-8B11-8B1B5EFA50DA}" type="parTrans" cxnId="{34CBCE4D-3223-4C6C-9C5F-FB59DAC7172A}">
      <dgm:prSet/>
      <dgm:spPr/>
      <dgm:t>
        <a:bodyPr/>
        <a:lstStyle/>
        <a:p>
          <a:endParaRPr lang="ru-RU"/>
        </a:p>
      </dgm:t>
    </dgm:pt>
    <dgm:pt modelId="{49FF94A6-07CE-42E1-88D8-78A92B0B3830}" type="sibTrans" cxnId="{34CBCE4D-3223-4C6C-9C5F-FB59DAC7172A}">
      <dgm:prSet/>
      <dgm:spPr/>
      <dgm:t>
        <a:bodyPr/>
        <a:lstStyle/>
        <a:p>
          <a:endParaRPr lang="ru-RU"/>
        </a:p>
      </dgm:t>
    </dgm:pt>
    <dgm:pt modelId="{A9865FF1-4D09-4660-A42F-AC29AC9D1F5C}">
      <dgm:prSet phldrT="[Текст]" custT="1"/>
      <dgm:spPr/>
      <dgm:t>
        <a:bodyPr/>
        <a:lstStyle/>
        <a:p>
          <a:r>
            <a:rPr lang="ru-RU" sz="2000" b="1" dirty="0" smtClean="0"/>
            <a:t>Направление №2</a:t>
          </a:r>
          <a:endParaRPr lang="ru-RU" sz="2000" b="1" dirty="0"/>
        </a:p>
      </dgm:t>
    </dgm:pt>
    <dgm:pt modelId="{5DF9359D-118B-4F5B-823A-64AD4CCFFD89}" type="parTrans" cxnId="{4572670D-AB49-4E8B-864B-2E78EE6531C0}">
      <dgm:prSet/>
      <dgm:spPr/>
      <dgm:t>
        <a:bodyPr/>
        <a:lstStyle/>
        <a:p>
          <a:endParaRPr lang="ru-RU"/>
        </a:p>
      </dgm:t>
    </dgm:pt>
    <dgm:pt modelId="{08CABD87-08A8-4FD5-B193-EE61BDEE2612}" type="sibTrans" cxnId="{4572670D-AB49-4E8B-864B-2E78EE6531C0}">
      <dgm:prSet/>
      <dgm:spPr/>
      <dgm:t>
        <a:bodyPr/>
        <a:lstStyle/>
        <a:p>
          <a:endParaRPr lang="ru-RU"/>
        </a:p>
      </dgm:t>
    </dgm:pt>
    <dgm:pt modelId="{A666CA95-4A84-4339-BE77-A45040781DA2}">
      <dgm:prSet phldrT="[Текст]" custT="1"/>
      <dgm:spPr/>
      <dgm:t>
        <a:bodyPr/>
        <a:lstStyle/>
        <a:p>
          <a:r>
            <a:rPr lang="ru-RU" sz="1800" dirty="0" smtClean="0"/>
            <a:t>Разработка клинико-функциональных, морфологических и молекулярных маркеров формирования воспаления при бронхиальной астме и выявление мишеней лекарственного воздействия.</a:t>
          </a:r>
          <a:endParaRPr lang="ru-RU" sz="1800" dirty="0"/>
        </a:p>
      </dgm:t>
    </dgm:pt>
    <dgm:pt modelId="{0939E83C-D69C-4F9A-836E-3BEA84BA4433}" type="parTrans" cxnId="{76BDCA93-A11F-4D0E-96FC-4E86700A08CB}">
      <dgm:prSet/>
      <dgm:spPr/>
      <dgm:t>
        <a:bodyPr/>
        <a:lstStyle/>
        <a:p>
          <a:endParaRPr lang="ru-RU"/>
        </a:p>
      </dgm:t>
    </dgm:pt>
    <dgm:pt modelId="{E3C9EAE3-3AFF-425A-B289-D4C1A239FAF1}" type="sibTrans" cxnId="{76BDCA93-A11F-4D0E-96FC-4E86700A08CB}">
      <dgm:prSet/>
      <dgm:spPr/>
      <dgm:t>
        <a:bodyPr/>
        <a:lstStyle/>
        <a:p>
          <a:endParaRPr lang="ru-RU"/>
        </a:p>
      </dgm:t>
    </dgm:pt>
    <dgm:pt modelId="{20D3F71D-7A75-48E8-AD5B-78E5E1EE36B5}">
      <dgm:prSet phldrT="[Текст]" custT="1"/>
      <dgm:spPr/>
      <dgm:t>
        <a:bodyPr/>
        <a:lstStyle/>
        <a:p>
          <a:r>
            <a:rPr lang="ru-RU" sz="2000" b="1" dirty="0" smtClean="0"/>
            <a:t>Направление №3</a:t>
          </a:r>
          <a:endParaRPr lang="ru-RU" sz="2000" b="1" dirty="0"/>
        </a:p>
      </dgm:t>
    </dgm:pt>
    <dgm:pt modelId="{F71F5705-FDFE-4800-979A-24902F42B201}" type="parTrans" cxnId="{E57F6BCA-BD0E-46B2-AA6A-4987184BC47B}">
      <dgm:prSet/>
      <dgm:spPr/>
      <dgm:t>
        <a:bodyPr/>
        <a:lstStyle/>
        <a:p>
          <a:endParaRPr lang="ru-RU"/>
        </a:p>
      </dgm:t>
    </dgm:pt>
    <dgm:pt modelId="{0A864918-7012-4BD2-BC29-793C77C045AE}" type="sibTrans" cxnId="{E57F6BCA-BD0E-46B2-AA6A-4987184BC47B}">
      <dgm:prSet/>
      <dgm:spPr/>
      <dgm:t>
        <a:bodyPr/>
        <a:lstStyle/>
        <a:p>
          <a:endParaRPr lang="ru-RU"/>
        </a:p>
      </dgm:t>
    </dgm:pt>
    <dgm:pt modelId="{18F85F6B-3CC2-4A20-A60D-976020268939}">
      <dgm:prSet phldrT="[Текст]"/>
      <dgm:spPr/>
      <dgm:t>
        <a:bodyPr/>
        <a:lstStyle/>
        <a:p>
          <a:r>
            <a:rPr lang="ru-RU" dirty="0" smtClean="0"/>
            <a:t>Разработка клинико-функциональных, морфологических и молекулярных маркеров формирования воспаления при ХОБЛ и выявление мишеней лекарственного воздействия.</a:t>
          </a:r>
          <a:endParaRPr lang="ru-RU" dirty="0"/>
        </a:p>
      </dgm:t>
    </dgm:pt>
    <dgm:pt modelId="{3251FD63-8C39-4A0F-8FAC-49393A195526}" type="parTrans" cxnId="{32CE8ECD-4A9C-42BD-B243-71224BA652A8}">
      <dgm:prSet/>
      <dgm:spPr/>
      <dgm:t>
        <a:bodyPr/>
        <a:lstStyle/>
        <a:p>
          <a:endParaRPr lang="ru-RU"/>
        </a:p>
      </dgm:t>
    </dgm:pt>
    <dgm:pt modelId="{E9BD507C-75DE-4F08-A8D6-2BC800C5938D}" type="sibTrans" cxnId="{32CE8ECD-4A9C-42BD-B243-71224BA652A8}">
      <dgm:prSet/>
      <dgm:spPr/>
      <dgm:t>
        <a:bodyPr/>
        <a:lstStyle/>
        <a:p>
          <a:endParaRPr lang="ru-RU"/>
        </a:p>
      </dgm:t>
    </dgm:pt>
    <dgm:pt modelId="{F6C130DC-A12C-4786-A121-43747F6046E7}">
      <dgm:prSet custT="1"/>
      <dgm:spPr/>
      <dgm:t>
        <a:bodyPr/>
        <a:lstStyle/>
        <a:p>
          <a:r>
            <a:rPr lang="ru-RU" sz="2000" b="1" dirty="0" smtClean="0"/>
            <a:t>Направление №4</a:t>
          </a:r>
          <a:endParaRPr lang="ru-RU" sz="2000" b="1" dirty="0"/>
        </a:p>
      </dgm:t>
    </dgm:pt>
    <dgm:pt modelId="{87C2B3EE-5263-4A0F-A6CB-507B8D756499}" type="parTrans" cxnId="{223FFC7A-3705-4C4A-8B93-A6502D849BD1}">
      <dgm:prSet/>
      <dgm:spPr/>
      <dgm:t>
        <a:bodyPr/>
        <a:lstStyle/>
        <a:p>
          <a:endParaRPr lang="ru-RU"/>
        </a:p>
      </dgm:t>
    </dgm:pt>
    <dgm:pt modelId="{919E8D0A-738C-4ED5-B20E-19BB4A11780A}" type="sibTrans" cxnId="{223FFC7A-3705-4C4A-8B93-A6502D849BD1}">
      <dgm:prSet/>
      <dgm:spPr/>
      <dgm:t>
        <a:bodyPr/>
        <a:lstStyle/>
        <a:p>
          <a:endParaRPr lang="ru-RU"/>
        </a:p>
      </dgm:t>
    </dgm:pt>
    <dgm:pt modelId="{C1058E75-40FB-41B6-A09F-2725EDA53D72}">
      <dgm:prSet/>
      <dgm:spPr/>
      <dgm:t>
        <a:bodyPr/>
        <a:lstStyle/>
        <a:p>
          <a:r>
            <a:rPr lang="ru-RU" dirty="0" smtClean="0"/>
            <a:t>Выявление генетических предикторов возникновения наследственно-детерминированных заболеваний органов дыхания.</a:t>
          </a:r>
          <a:endParaRPr lang="ru-RU" dirty="0"/>
        </a:p>
      </dgm:t>
    </dgm:pt>
    <dgm:pt modelId="{65030E6E-8A03-442A-93C8-DC87B8A51917}" type="parTrans" cxnId="{5EAA39F5-9254-4AF2-9B43-5DF0094A2211}">
      <dgm:prSet/>
      <dgm:spPr/>
      <dgm:t>
        <a:bodyPr/>
        <a:lstStyle/>
        <a:p>
          <a:endParaRPr lang="ru-RU"/>
        </a:p>
      </dgm:t>
    </dgm:pt>
    <dgm:pt modelId="{6ADB8752-BD3D-419D-8B57-7C8557C242F8}" type="sibTrans" cxnId="{5EAA39F5-9254-4AF2-9B43-5DF0094A2211}">
      <dgm:prSet/>
      <dgm:spPr/>
      <dgm:t>
        <a:bodyPr/>
        <a:lstStyle/>
        <a:p>
          <a:endParaRPr lang="ru-RU"/>
        </a:p>
      </dgm:t>
    </dgm:pt>
    <dgm:pt modelId="{A5308976-3B8A-4E47-9F8F-647F6F427AE0}" type="pres">
      <dgm:prSet presAssocID="{4842287E-DEB8-41BF-946A-390325BD91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F42039-6023-474A-AF1B-F1F31C5FA771}" type="pres">
      <dgm:prSet presAssocID="{82255C8E-1C1F-4BB2-9DDC-5A0BBDB31976}" presName="linNode" presStyleCnt="0"/>
      <dgm:spPr/>
      <dgm:t>
        <a:bodyPr/>
        <a:lstStyle/>
        <a:p>
          <a:endParaRPr lang="ru-RU"/>
        </a:p>
      </dgm:t>
    </dgm:pt>
    <dgm:pt modelId="{975C1D92-D471-4054-8CEF-9DAC38DFC37E}" type="pres">
      <dgm:prSet presAssocID="{82255C8E-1C1F-4BB2-9DDC-5A0BBDB31976}" presName="parentText" presStyleLbl="node1" presStyleIdx="0" presStyleCnt="4" custScaleX="70940" custLinFactNeighborX="-1408" custLinFactNeighborY="-65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06720-5A15-4FDC-B011-20A257FA5800}" type="pres">
      <dgm:prSet presAssocID="{82255C8E-1C1F-4BB2-9DDC-5A0BBDB31976}" presName="descendantText" presStyleLbl="alignAccFollowNode1" presStyleIdx="0" presStyleCnt="4" custScaleX="112297" custLinFactNeighborX="-4327" custLinFactNeighborY="3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23A85-6EBE-48E8-AC4F-EB68AED1230E}" type="pres">
      <dgm:prSet presAssocID="{A5644E5D-C521-48F3-B6B3-077262EDC0F6}" presName="sp" presStyleCnt="0"/>
      <dgm:spPr/>
      <dgm:t>
        <a:bodyPr/>
        <a:lstStyle/>
        <a:p>
          <a:endParaRPr lang="ru-RU"/>
        </a:p>
      </dgm:t>
    </dgm:pt>
    <dgm:pt modelId="{E508FE18-1C0D-42AD-AE48-9B8251ED8670}" type="pres">
      <dgm:prSet presAssocID="{A9865FF1-4D09-4660-A42F-AC29AC9D1F5C}" presName="linNode" presStyleCnt="0"/>
      <dgm:spPr/>
      <dgm:t>
        <a:bodyPr/>
        <a:lstStyle/>
        <a:p>
          <a:endParaRPr lang="ru-RU"/>
        </a:p>
      </dgm:t>
    </dgm:pt>
    <dgm:pt modelId="{D13B7B2E-747D-4EE9-B5BC-E85CAE043376}" type="pres">
      <dgm:prSet presAssocID="{A9865FF1-4D09-4660-A42F-AC29AC9D1F5C}" presName="parentText" presStyleLbl="node1" presStyleIdx="1" presStyleCnt="4" custScaleX="71510" custLinFactNeighborX="-5451" custLinFactNeighborY="-29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F3506-E966-48DD-8BA3-4928E5B5D2B2}" type="pres">
      <dgm:prSet presAssocID="{A9865FF1-4D09-4660-A42F-AC29AC9D1F5C}" presName="descendantText" presStyleLbl="alignAccFollowNode1" presStyleIdx="1" presStyleCnt="4" custScaleX="110903" custScaleY="115978" custLinFactNeighborX="-2023" custLinFactNeighborY="-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D7216-104A-47F3-A189-E9012B8897E0}" type="pres">
      <dgm:prSet presAssocID="{08CABD87-08A8-4FD5-B193-EE61BDEE2612}" presName="sp" presStyleCnt="0"/>
      <dgm:spPr/>
      <dgm:t>
        <a:bodyPr/>
        <a:lstStyle/>
        <a:p>
          <a:endParaRPr lang="ru-RU"/>
        </a:p>
      </dgm:t>
    </dgm:pt>
    <dgm:pt modelId="{73201826-2E5A-47C0-9116-B73B6FD2F77C}" type="pres">
      <dgm:prSet presAssocID="{20D3F71D-7A75-48E8-AD5B-78E5E1EE36B5}" presName="linNode" presStyleCnt="0"/>
      <dgm:spPr/>
      <dgm:t>
        <a:bodyPr/>
        <a:lstStyle/>
        <a:p>
          <a:endParaRPr lang="ru-RU"/>
        </a:p>
      </dgm:t>
    </dgm:pt>
    <dgm:pt modelId="{56DCA824-732C-4259-A22C-0B7223663FB6}" type="pres">
      <dgm:prSet presAssocID="{20D3F71D-7A75-48E8-AD5B-78E5E1EE36B5}" presName="parentText" presStyleLbl="node1" presStyleIdx="2" presStyleCnt="4" custScaleX="71510" custLinFactNeighborX="-5451" custLinFactNeighborY="-56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C78AE-2D49-4F8F-A9A9-70F04FFFFDA3}" type="pres">
      <dgm:prSet presAssocID="{20D3F71D-7A75-48E8-AD5B-78E5E1EE36B5}" presName="descendantText" presStyleLbl="alignAccFollowNode1" presStyleIdx="2" presStyleCnt="4" custScaleX="111561" custScaleY="115977" custLinFactNeighborX="-2620" custLinFactNeighborY="-3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BC24D-0091-45EF-8DD5-56CAC06F9350}" type="pres">
      <dgm:prSet presAssocID="{0A864918-7012-4BD2-BC29-793C77C045AE}" presName="sp" presStyleCnt="0"/>
      <dgm:spPr/>
      <dgm:t>
        <a:bodyPr/>
        <a:lstStyle/>
        <a:p>
          <a:endParaRPr lang="ru-RU"/>
        </a:p>
      </dgm:t>
    </dgm:pt>
    <dgm:pt modelId="{5C3AAEF6-9925-4903-B54A-8DF489A9C1EF}" type="pres">
      <dgm:prSet presAssocID="{F6C130DC-A12C-4786-A121-43747F6046E7}" presName="linNode" presStyleCnt="0"/>
      <dgm:spPr/>
      <dgm:t>
        <a:bodyPr/>
        <a:lstStyle/>
        <a:p>
          <a:endParaRPr lang="ru-RU"/>
        </a:p>
      </dgm:t>
    </dgm:pt>
    <dgm:pt modelId="{13AB2B45-A540-48DF-A7AE-C7BE830D7763}" type="pres">
      <dgm:prSet presAssocID="{F6C130DC-A12C-4786-A121-43747F6046E7}" presName="parentText" presStyleLbl="node1" presStyleIdx="3" presStyleCnt="4" custScaleX="70940" custLinFactNeighborX="-5451" custLinFactNeighborY="-84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DC932-1467-4EC8-97AE-FA194B063A58}" type="pres">
      <dgm:prSet presAssocID="{F6C130DC-A12C-4786-A121-43747F6046E7}" presName="descendantText" presStyleLbl="alignAccFollowNode1" presStyleIdx="3" presStyleCnt="4" custScaleX="113530" custScaleY="109432" custLinFactNeighborX="-4327" custLinFactNeighborY="-7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CE8ECD-4A9C-42BD-B243-71224BA652A8}" srcId="{20D3F71D-7A75-48E8-AD5B-78E5E1EE36B5}" destId="{18F85F6B-3CC2-4A20-A60D-976020268939}" srcOrd="0" destOrd="0" parTransId="{3251FD63-8C39-4A0F-8FAC-49393A195526}" sibTransId="{E9BD507C-75DE-4F08-A8D6-2BC800C5938D}"/>
    <dgm:cxn modelId="{1E24CCA4-B130-45FD-B937-1CA961C45CF5}" type="presOf" srcId="{4842287E-DEB8-41BF-946A-390325BD91DA}" destId="{A5308976-3B8A-4E47-9F8F-647F6F427AE0}" srcOrd="0" destOrd="0" presId="urn:microsoft.com/office/officeart/2005/8/layout/vList5"/>
    <dgm:cxn modelId="{D681F10A-5428-46FE-879A-82F598467EFD}" type="presOf" srcId="{1F03878A-01F8-4D37-8ACC-A999F16EFFC3}" destId="{3EA06720-5A15-4FDC-B011-20A257FA5800}" srcOrd="0" destOrd="0" presId="urn:microsoft.com/office/officeart/2005/8/layout/vList5"/>
    <dgm:cxn modelId="{4572670D-AB49-4E8B-864B-2E78EE6531C0}" srcId="{4842287E-DEB8-41BF-946A-390325BD91DA}" destId="{A9865FF1-4D09-4660-A42F-AC29AC9D1F5C}" srcOrd="1" destOrd="0" parTransId="{5DF9359D-118B-4F5B-823A-64AD4CCFFD89}" sibTransId="{08CABD87-08A8-4FD5-B193-EE61BDEE2612}"/>
    <dgm:cxn modelId="{ADDA968A-2CC0-422E-AC24-743C7BC0D630}" type="presOf" srcId="{82255C8E-1C1F-4BB2-9DDC-5A0BBDB31976}" destId="{975C1D92-D471-4054-8CEF-9DAC38DFC37E}" srcOrd="0" destOrd="0" presId="urn:microsoft.com/office/officeart/2005/8/layout/vList5"/>
    <dgm:cxn modelId="{E3C6C6BC-719F-4BFA-A9A6-F1CDA9F14D32}" type="presOf" srcId="{18F85F6B-3CC2-4A20-A60D-976020268939}" destId="{D6DC78AE-2D49-4F8F-A9A9-70F04FFFFDA3}" srcOrd="0" destOrd="0" presId="urn:microsoft.com/office/officeart/2005/8/layout/vList5"/>
    <dgm:cxn modelId="{5EAA39F5-9254-4AF2-9B43-5DF0094A2211}" srcId="{F6C130DC-A12C-4786-A121-43747F6046E7}" destId="{C1058E75-40FB-41B6-A09F-2725EDA53D72}" srcOrd="0" destOrd="0" parTransId="{65030E6E-8A03-442A-93C8-DC87B8A51917}" sibTransId="{6ADB8752-BD3D-419D-8B57-7C8557C242F8}"/>
    <dgm:cxn modelId="{34CBCE4D-3223-4C6C-9C5F-FB59DAC7172A}" srcId="{82255C8E-1C1F-4BB2-9DDC-5A0BBDB31976}" destId="{1F03878A-01F8-4D37-8ACC-A999F16EFFC3}" srcOrd="0" destOrd="0" parTransId="{4D67E667-6B3B-4E88-8B11-8B1B5EFA50DA}" sibTransId="{49FF94A6-07CE-42E1-88D8-78A92B0B3830}"/>
    <dgm:cxn modelId="{361BB668-E18F-470E-8C20-9893E38AB874}" type="presOf" srcId="{A9865FF1-4D09-4660-A42F-AC29AC9D1F5C}" destId="{D13B7B2E-747D-4EE9-B5BC-E85CAE043376}" srcOrd="0" destOrd="0" presId="urn:microsoft.com/office/officeart/2005/8/layout/vList5"/>
    <dgm:cxn modelId="{223FFC7A-3705-4C4A-8B93-A6502D849BD1}" srcId="{4842287E-DEB8-41BF-946A-390325BD91DA}" destId="{F6C130DC-A12C-4786-A121-43747F6046E7}" srcOrd="3" destOrd="0" parTransId="{87C2B3EE-5263-4A0F-A6CB-507B8D756499}" sibTransId="{919E8D0A-738C-4ED5-B20E-19BB4A11780A}"/>
    <dgm:cxn modelId="{76BDCA93-A11F-4D0E-96FC-4E86700A08CB}" srcId="{A9865FF1-4D09-4660-A42F-AC29AC9D1F5C}" destId="{A666CA95-4A84-4339-BE77-A45040781DA2}" srcOrd="0" destOrd="0" parTransId="{0939E83C-D69C-4F9A-836E-3BEA84BA4433}" sibTransId="{E3C9EAE3-3AFF-425A-B289-D4C1A239FAF1}"/>
    <dgm:cxn modelId="{52D9793E-177A-4212-BEE6-77270ADC70DF}" type="presOf" srcId="{A666CA95-4A84-4339-BE77-A45040781DA2}" destId="{A85F3506-E966-48DD-8BA3-4928E5B5D2B2}" srcOrd="0" destOrd="0" presId="urn:microsoft.com/office/officeart/2005/8/layout/vList5"/>
    <dgm:cxn modelId="{6085F043-DF4E-4707-8D20-16831A73DA55}" type="presOf" srcId="{F6C130DC-A12C-4786-A121-43747F6046E7}" destId="{13AB2B45-A540-48DF-A7AE-C7BE830D7763}" srcOrd="0" destOrd="0" presId="urn:microsoft.com/office/officeart/2005/8/layout/vList5"/>
    <dgm:cxn modelId="{6595D54B-BFCD-446F-B9FB-527420E5F1C0}" type="presOf" srcId="{20D3F71D-7A75-48E8-AD5B-78E5E1EE36B5}" destId="{56DCA824-732C-4259-A22C-0B7223663FB6}" srcOrd="0" destOrd="0" presId="urn:microsoft.com/office/officeart/2005/8/layout/vList5"/>
    <dgm:cxn modelId="{E57F6BCA-BD0E-46B2-AA6A-4987184BC47B}" srcId="{4842287E-DEB8-41BF-946A-390325BD91DA}" destId="{20D3F71D-7A75-48E8-AD5B-78E5E1EE36B5}" srcOrd="2" destOrd="0" parTransId="{F71F5705-FDFE-4800-979A-24902F42B201}" sibTransId="{0A864918-7012-4BD2-BC29-793C77C045AE}"/>
    <dgm:cxn modelId="{314D95A6-0ABF-4120-B1A4-F58A50BB7296}" type="presOf" srcId="{C1058E75-40FB-41B6-A09F-2725EDA53D72}" destId="{557DC932-1467-4EC8-97AE-FA194B063A58}" srcOrd="0" destOrd="0" presId="urn:microsoft.com/office/officeart/2005/8/layout/vList5"/>
    <dgm:cxn modelId="{7ABD0895-7B8F-42A9-A524-77B6F3ADB1D5}" srcId="{4842287E-DEB8-41BF-946A-390325BD91DA}" destId="{82255C8E-1C1F-4BB2-9DDC-5A0BBDB31976}" srcOrd="0" destOrd="0" parTransId="{0E6E8E51-A3F4-4CBC-B542-0F96AE0FC319}" sibTransId="{A5644E5D-C521-48F3-B6B3-077262EDC0F6}"/>
    <dgm:cxn modelId="{F76C2F9E-7B1D-4216-AECA-6F8F11474993}" type="presParOf" srcId="{A5308976-3B8A-4E47-9F8F-647F6F427AE0}" destId="{30F42039-6023-474A-AF1B-F1F31C5FA771}" srcOrd="0" destOrd="0" presId="urn:microsoft.com/office/officeart/2005/8/layout/vList5"/>
    <dgm:cxn modelId="{101882C0-3F45-495F-B1D4-31E71C4ABB01}" type="presParOf" srcId="{30F42039-6023-474A-AF1B-F1F31C5FA771}" destId="{975C1D92-D471-4054-8CEF-9DAC38DFC37E}" srcOrd="0" destOrd="0" presId="urn:microsoft.com/office/officeart/2005/8/layout/vList5"/>
    <dgm:cxn modelId="{B97E7C7B-4C0F-4963-BEA4-F39520EDC003}" type="presParOf" srcId="{30F42039-6023-474A-AF1B-F1F31C5FA771}" destId="{3EA06720-5A15-4FDC-B011-20A257FA5800}" srcOrd="1" destOrd="0" presId="urn:microsoft.com/office/officeart/2005/8/layout/vList5"/>
    <dgm:cxn modelId="{3FA07A73-A25F-4CAD-841F-E83A6BCE2779}" type="presParOf" srcId="{A5308976-3B8A-4E47-9F8F-647F6F427AE0}" destId="{74523A85-6EBE-48E8-AC4F-EB68AED1230E}" srcOrd="1" destOrd="0" presId="urn:microsoft.com/office/officeart/2005/8/layout/vList5"/>
    <dgm:cxn modelId="{C7260825-C9FE-4B57-8ED4-3D38797306AB}" type="presParOf" srcId="{A5308976-3B8A-4E47-9F8F-647F6F427AE0}" destId="{E508FE18-1C0D-42AD-AE48-9B8251ED8670}" srcOrd="2" destOrd="0" presId="urn:microsoft.com/office/officeart/2005/8/layout/vList5"/>
    <dgm:cxn modelId="{F10021AA-EA45-481B-B900-3F4D9DE3F13C}" type="presParOf" srcId="{E508FE18-1C0D-42AD-AE48-9B8251ED8670}" destId="{D13B7B2E-747D-4EE9-B5BC-E85CAE043376}" srcOrd="0" destOrd="0" presId="urn:microsoft.com/office/officeart/2005/8/layout/vList5"/>
    <dgm:cxn modelId="{2EFE3886-720E-44DF-80F3-7B8F86454A49}" type="presParOf" srcId="{E508FE18-1C0D-42AD-AE48-9B8251ED8670}" destId="{A85F3506-E966-48DD-8BA3-4928E5B5D2B2}" srcOrd="1" destOrd="0" presId="urn:microsoft.com/office/officeart/2005/8/layout/vList5"/>
    <dgm:cxn modelId="{203FE84D-91B5-43FB-B457-2C21600F5AFE}" type="presParOf" srcId="{A5308976-3B8A-4E47-9F8F-647F6F427AE0}" destId="{843D7216-104A-47F3-A189-E9012B8897E0}" srcOrd="3" destOrd="0" presId="urn:microsoft.com/office/officeart/2005/8/layout/vList5"/>
    <dgm:cxn modelId="{F8E04D57-D03E-4D53-81EE-109BC6F24B09}" type="presParOf" srcId="{A5308976-3B8A-4E47-9F8F-647F6F427AE0}" destId="{73201826-2E5A-47C0-9116-B73B6FD2F77C}" srcOrd="4" destOrd="0" presId="urn:microsoft.com/office/officeart/2005/8/layout/vList5"/>
    <dgm:cxn modelId="{78963F5A-3A20-491E-8EF4-C8CDE7CBAF4B}" type="presParOf" srcId="{73201826-2E5A-47C0-9116-B73B6FD2F77C}" destId="{56DCA824-732C-4259-A22C-0B7223663FB6}" srcOrd="0" destOrd="0" presId="urn:microsoft.com/office/officeart/2005/8/layout/vList5"/>
    <dgm:cxn modelId="{F0C62004-2DC5-4894-949B-0BC096B7AB3C}" type="presParOf" srcId="{73201826-2E5A-47C0-9116-B73B6FD2F77C}" destId="{D6DC78AE-2D49-4F8F-A9A9-70F04FFFFDA3}" srcOrd="1" destOrd="0" presId="urn:microsoft.com/office/officeart/2005/8/layout/vList5"/>
    <dgm:cxn modelId="{276A3BD2-F9BF-4831-A7D4-8EE79E08B792}" type="presParOf" srcId="{A5308976-3B8A-4E47-9F8F-647F6F427AE0}" destId="{9E9BC24D-0091-45EF-8DD5-56CAC06F9350}" srcOrd="5" destOrd="0" presId="urn:microsoft.com/office/officeart/2005/8/layout/vList5"/>
    <dgm:cxn modelId="{D646D5ED-3990-4F05-A56B-C0E13CE42021}" type="presParOf" srcId="{A5308976-3B8A-4E47-9F8F-647F6F427AE0}" destId="{5C3AAEF6-9925-4903-B54A-8DF489A9C1EF}" srcOrd="6" destOrd="0" presId="urn:microsoft.com/office/officeart/2005/8/layout/vList5"/>
    <dgm:cxn modelId="{4ED8A135-E918-431F-BE60-2220FEA04E69}" type="presParOf" srcId="{5C3AAEF6-9925-4903-B54A-8DF489A9C1EF}" destId="{13AB2B45-A540-48DF-A7AE-C7BE830D7763}" srcOrd="0" destOrd="0" presId="urn:microsoft.com/office/officeart/2005/8/layout/vList5"/>
    <dgm:cxn modelId="{F99521F1-F2F6-4A44-A2E1-39734D417EDD}" type="presParOf" srcId="{5C3AAEF6-9925-4903-B54A-8DF489A9C1EF}" destId="{557DC932-1467-4EC8-97AE-FA194B063A5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455D74-B7B6-488F-8FD1-8D243AB6CD39}" type="doc">
      <dgm:prSet loTypeId="urn:microsoft.com/office/officeart/2005/8/layout/vProcess5" loCatId="process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6B515C6-328C-419F-AD6E-DBBD3926AF13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400" b="1" smtClean="0">
              <a:latin typeface="Times New Roman" pitchFamily="18" charset="0"/>
              <a:cs typeface="Times New Roman" pitchFamily="18" charset="0"/>
            </a:rPr>
            <a:t>Грант РФФИ – 1</a:t>
          </a:r>
        </a:p>
        <a:p>
          <a:pPr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533F8760-BFBA-4818-8488-8D183525D888}" type="parTrans" cxnId="{657FAD79-59FE-40AA-8B85-37863976349A}">
      <dgm:prSet/>
      <dgm:spPr/>
      <dgm:t>
        <a:bodyPr/>
        <a:lstStyle/>
        <a:p>
          <a:endParaRPr lang="ru-RU" sz="2400"/>
        </a:p>
      </dgm:t>
    </dgm:pt>
    <dgm:pt modelId="{CF9058F0-DF19-465C-8B74-520C5279E6B3}" type="sibTrans" cxnId="{657FAD79-59FE-40AA-8B85-37863976349A}">
      <dgm:prSet custT="1"/>
      <dgm:spPr/>
      <dgm:t>
        <a:bodyPr/>
        <a:lstStyle/>
        <a:p>
          <a:endParaRPr lang="ru-RU" sz="2400"/>
        </a:p>
      </dgm:t>
    </dgm:pt>
    <dgm:pt modelId="{3D4EAEE0-9887-418E-99BE-2D1F1412C8A0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400" b="1" smtClean="0">
              <a:latin typeface="Times New Roman" pitchFamily="18" charset="0"/>
              <a:cs typeface="Times New Roman" pitchFamily="18" charset="0"/>
            </a:rPr>
            <a:t>Грант ККФН – 4</a:t>
          </a:r>
        </a:p>
        <a:p>
          <a:pPr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21510B7B-96A4-4723-B19A-945645B00B33}" type="parTrans" cxnId="{D66F03A4-D73D-4227-8764-EDE3DA954988}">
      <dgm:prSet/>
      <dgm:spPr/>
      <dgm:t>
        <a:bodyPr/>
        <a:lstStyle/>
        <a:p>
          <a:endParaRPr lang="ru-RU" sz="2400"/>
        </a:p>
      </dgm:t>
    </dgm:pt>
    <dgm:pt modelId="{EAB0DF7C-DECF-4BB6-863B-7D9CE13271D0}" type="sibTrans" cxnId="{D66F03A4-D73D-4227-8764-EDE3DA954988}">
      <dgm:prSet custT="1"/>
      <dgm:spPr/>
      <dgm:t>
        <a:bodyPr/>
        <a:lstStyle/>
        <a:p>
          <a:endParaRPr lang="ru-RU" sz="2400"/>
        </a:p>
      </dgm:t>
    </dgm:pt>
    <dgm:pt modelId="{E96A92CD-B838-4408-8D0D-EC9487556EE2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400" b="1" smtClean="0">
              <a:latin typeface="Times New Roman" pitchFamily="18" charset="0"/>
              <a:cs typeface="Times New Roman" pitchFamily="18" charset="0"/>
            </a:rPr>
            <a:t>Грант Фонда Бортника/КГАУ «КРИТБИ» УМНИК - 3.</a:t>
          </a:r>
          <a:endParaRPr lang="ru-RU" sz="2400" dirty="0"/>
        </a:p>
      </dgm:t>
    </dgm:pt>
    <dgm:pt modelId="{9475F53C-CC19-4602-9E5C-675E18444D9C}" type="parTrans" cxnId="{6CDC9C87-7E40-404D-B893-1CA922A46922}">
      <dgm:prSet/>
      <dgm:spPr/>
      <dgm:t>
        <a:bodyPr/>
        <a:lstStyle/>
        <a:p>
          <a:endParaRPr lang="ru-RU" sz="2400"/>
        </a:p>
      </dgm:t>
    </dgm:pt>
    <dgm:pt modelId="{5D39B40B-45C0-46F4-8037-93947BD6D4AA}" type="sibTrans" cxnId="{6CDC9C87-7E40-404D-B893-1CA922A46922}">
      <dgm:prSet custT="1"/>
      <dgm:spPr/>
      <dgm:t>
        <a:bodyPr/>
        <a:lstStyle/>
        <a:p>
          <a:endParaRPr lang="ru-RU" sz="2400"/>
        </a:p>
      </dgm:t>
    </dgm:pt>
    <dgm:pt modelId="{B939E964-23E7-4DE1-A5A5-4A403DD69A21}">
      <dgm:prSet phldrT="[Текст]" custT="1"/>
      <dgm:spPr/>
      <dgm:t>
        <a:bodyPr/>
        <a:lstStyle/>
        <a:p>
          <a:pPr marL="0" marR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altLang="ru-RU" sz="2400" b="1" dirty="0" err="1" smtClean="0">
              <a:latin typeface="Times New Roman" pitchFamily="18" charset="0"/>
              <a:cs typeface="Times New Roman" pitchFamily="18" charset="0"/>
            </a:rPr>
            <a:t>Внутривузовские</a:t>
          </a:r>
          <a:r>
            <a:rPr lang="ru-RU" altLang="ru-RU" sz="2400" b="1" dirty="0" smtClean="0">
              <a:latin typeface="Times New Roman" pitchFamily="18" charset="0"/>
              <a:cs typeface="Times New Roman" pitchFamily="18" charset="0"/>
            </a:rPr>
            <a:t> гранты – 1</a:t>
          </a:r>
          <a:endParaRPr lang="ru-RU" sz="2400" dirty="0"/>
        </a:p>
      </dgm:t>
    </dgm:pt>
    <dgm:pt modelId="{E146E785-58AE-4391-B09C-EF1BB547371C}" type="parTrans" cxnId="{BDFA69D2-1DBF-40A7-A7D6-7F8BD811FF53}">
      <dgm:prSet/>
      <dgm:spPr/>
      <dgm:t>
        <a:bodyPr/>
        <a:lstStyle/>
        <a:p>
          <a:endParaRPr lang="ru-RU" sz="2400"/>
        </a:p>
      </dgm:t>
    </dgm:pt>
    <dgm:pt modelId="{73CB0961-F26F-4D57-912D-E0780E3AD1C5}" type="sibTrans" cxnId="{BDFA69D2-1DBF-40A7-A7D6-7F8BD811FF53}">
      <dgm:prSet custT="1"/>
      <dgm:spPr/>
      <dgm:t>
        <a:bodyPr/>
        <a:lstStyle/>
        <a:p>
          <a:endParaRPr lang="ru-RU" sz="2400"/>
        </a:p>
      </dgm:t>
    </dgm:pt>
    <dgm:pt modelId="{4C96DB1F-EF2B-496F-A5FA-77C970CAB9B9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altLang="ru-RU" sz="2400" b="1" smtClean="0">
            <a:latin typeface="Times New Roman" pitchFamily="18" charset="0"/>
            <a:cs typeface="Times New Roman" pitchFamily="18" charset="0"/>
          </a:endParaRPr>
        </a:p>
        <a:p>
          <a:pPr marL="0" marR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altLang="ru-RU" sz="2400" b="1" smtClean="0">
              <a:latin typeface="Times New Roman" pitchFamily="18" charset="0"/>
              <a:cs typeface="Times New Roman" pitchFamily="18" charset="0"/>
            </a:rPr>
            <a:t>Городского Дворца культуры – 1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6B815D81-43CF-4234-A132-93B5AD68BCEE}" type="parTrans" cxnId="{A01FC52B-8C8A-4392-88A8-BF4D8EDE51C5}">
      <dgm:prSet/>
      <dgm:spPr/>
      <dgm:t>
        <a:bodyPr/>
        <a:lstStyle/>
        <a:p>
          <a:endParaRPr lang="ru-RU" sz="2400"/>
        </a:p>
      </dgm:t>
    </dgm:pt>
    <dgm:pt modelId="{F8E55BC1-DA56-4765-BA08-F639DA4D69D9}" type="sibTrans" cxnId="{A01FC52B-8C8A-4392-88A8-BF4D8EDE51C5}">
      <dgm:prSet/>
      <dgm:spPr/>
      <dgm:t>
        <a:bodyPr/>
        <a:lstStyle/>
        <a:p>
          <a:endParaRPr lang="ru-RU" sz="2400"/>
        </a:p>
      </dgm:t>
    </dgm:pt>
    <dgm:pt modelId="{D2161E04-0B07-41F8-9475-CDB7C783DF03}" type="pres">
      <dgm:prSet presAssocID="{BF455D74-B7B6-488F-8FD1-8D243AB6CD3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58BC3C-D5F5-4377-9ED1-524E212F1C13}" type="pres">
      <dgm:prSet presAssocID="{BF455D74-B7B6-488F-8FD1-8D243AB6CD39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A4E757BB-602B-4283-A4C2-203CF48A26B2}" type="pres">
      <dgm:prSet presAssocID="{BF455D74-B7B6-488F-8FD1-8D243AB6CD3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AC6AD-4C54-47BE-A702-16380BB7ABA4}" type="pres">
      <dgm:prSet presAssocID="{BF455D74-B7B6-488F-8FD1-8D243AB6CD3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6053A7-A63D-4942-A4A2-BB244BA6FC8A}" type="pres">
      <dgm:prSet presAssocID="{BF455D74-B7B6-488F-8FD1-8D243AB6CD3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7189F-0356-4CB1-8F01-19B7E9097BA6}" type="pres">
      <dgm:prSet presAssocID="{BF455D74-B7B6-488F-8FD1-8D243AB6CD3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67DF8-65DC-429B-A0AB-FC4DDC1638F7}" type="pres">
      <dgm:prSet presAssocID="{BF455D74-B7B6-488F-8FD1-8D243AB6CD3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CBE8EA-BF98-4058-BEB1-DD7ECEE6E152}" type="pres">
      <dgm:prSet presAssocID="{BF455D74-B7B6-488F-8FD1-8D243AB6CD3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5960C-FE1D-474F-9F78-70E534AD6204}" type="pres">
      <dgm:prSet presAssocID="{BF455D74-B7B6-488F-8FD1-8D243AB6CD3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37C87-16DE-4D44-B36D-A095B2557162}" type="pres">
      <dgm:prSet presAssocID="{BF455D74-B7B6-488F-8FD1-8D243AB6CD3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1A006-4FE2-4673-858E-82C47C81EC31}" type="pres">
      <dgm:prSet presAssocID="{BF455D74-B7B6-488F-8FD1-8D243AB6CD3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92AEB-3EF1-4978-BA7E-55346363825D}" type="pres">
      <dgm:prSet presAssocID="{BF455D74-B7B6-488F-8FD1-8D243AB6CD3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FE315-46F6-4C3D-BBA1-19CD38FE4D3E}" type="pres">
      <dgm:prSet presAssocID="{BF455D74-B7B6-488F-8FD1-8D243AB6CD3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72FAC-D6C7-4170-BE46-69E3D545258B}" type="pres">
      <dgm:prSet presAssocID="{BF455D74-B7B6-488F-8FD1-8D243AB6CD3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09C1C-59E7-4BB7-9BF3-72358113571A}" type="pres">
      <dgm:prSet presAssocID="{BF455D74-B7B6-488F-8FD1-8D243AB6CD3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A0F05-C942-4839-9D35-4818F58DAC3A}" type="pres">
      <dgm:prSet presAssocID="{BF455D74-B7B6-488F-8FD1-8D243AB6CD3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E2BF7A-6937-415A-B437-3F3125B23953}" type="presOf" srcId="{06B515C6-328C-419F-AD6E-DBBD3926AF13}" destId="{42692AEB-3EF1-4978-BA7E-55346363825D}" srcOrd="1" destOrd="0" presId="urn:microsoft.com/office/officeart/2005/8/layout/vProcess5"/>
    <dgm:cxn modelId="{A955E216-4DE0-4E92-A895-54CC9A978F4B}" type="presOf" srcId="{5D39B40B-45C0-46F4-8037-93947BD6D4AA}" destId="{83237C87-16DE-4D44-B36D-A095B2557162}" srcOrd="0" destOrd="0" presId="urn:microsoft.com/office/officeart/2005/8/layout/vProcess5"/>
    <dgm:cxn modelId="{34C526A2-E719-4BFB-BD7D-1C7864EB395B}" type="presOf" srcId="{BF455D74-B7B6-488F-8FD1-8D243AB6CD39}" destId="{D2161E04-0B07-41F8-9475-CDB7C783DF03}" srcOrd="0" destOrd="0" presId="urn:microsoft.com/office/officeart/2005/8/layout/vProcess5"/>
    <dgm:cxn modelId="{C1CB5895-02E2-4888-B14C-47326D98D190}" type="presOf" srcId="{EAB0DF7C-DECF-4BB6-863B-7D9CE13271D0}" destId="{1EF5960C-FE1D-474F-9F78-70E534AD6204}" srcOrd="0" destOrd="0" presId="urn:microsoft.com/office/officeart/2005/8/layout/vProcess5"/>
    <dgm:cxn modelId="{53987347-4D64-4FB1-8F32-2C133CEA1117}" type="presOf" srcId="{CF9058F0-DF19-465C-8B74-520C5279E6B3}" destId="{13CBE8EA-BF98-4058-BEB1-DD7ECEE6E152}" srcOrd="0" destOrd="0" presId="urn:microsoft.com/office/officeart/2005/8/layout/vProcess5"/>
    <dgm:cxn modelId="{5F3398D8-62C5-4C5E-A547-F84716C7508A}" type="presOf" srcId="{B939E964-23E7-4DE1-A5A5-4A403DD69A21}" destId="{D737189F-0356-4CB1-8F01-19B7E9097BA6}" srcOrd="0" destOrd="0" presId="urn:microsoft.com/office/officeart/2005/8/layout/vProcess5"/>
    <dgm:cxn modelId="{BDFA69D2-1DBF-40A7-A7D6-7F8BD811FF53}" srcId="{BF455D74-B7B6-488F-8FD1-8D243AB6CD39}" destId="{B939E964-23E7-4DE1-A5A5-4A403DD69A21}" srcOrd="3" destOrd="0" parTransId="{E146E785-58AE-4391-B09C-EF1BB547371C}" sibTransId="{73CB0961-F26F-4D57-912D-E0780E3AD1C5}"/>
    <dgm:cxn modelId="{C66191EF-D7B5-4EA3-9F20-E493DACC0A58}" type="presOf" srcId="{E96A92CD-B838-4408-8D0D-EC9487556EE2}" destId="{A2472FAC-D6C7-4170-BE46-69E3D545258B}" srcOrd="1" destOrd="0" presId="urn:microsoft.com/office/officeart/2005/8/layout/vProcess5"/>
    <dgm:cxn modelId="{D66F03A4-D73D-4227-8764-EDE3DA954988}" srcId="{BF455D74-B7B6-488F-8FD1-8D243AB6CD39}" destId="{3D4EAEE0-9887-418E-99BE-2D1F1412C8A0}" srcOrd="1" destOrd="0" parTransId="{21510B7B-96A4-4723-B19A-945645B00B33}" sibTransId="{EAB0DF7C-DECF-4BB6-863B-7D9CE13271D0}"/>
    <dgm:cxn modelId="{435EA912-EB83-40B6-8469-165399521DB0}" type="presOf" srcId="{73CB0961-F26F-4D57-912D-E0780E3AD1C5}" destId="{9F11A006-4FE2-4673-858E-82C47C81EC31}" srcOrd="0" destOrd="0" presId="urn:microsoft.com/office/officeart/2005/8/layout/vProcess5"/>
    <dgm:cxn modelId="{657FAD79-59FE-40AA-8B85-37863976349A}" srcId="{BF455D74-B7B6-488F-8FD1-8D243AB6CD39}" destId="{06B515C6-328C-419F-AD6E-DBBD3926AF13}" srcOrd="0" destOrd="0" parTransId="{533F8760-BFBA-4818-8488-8D183525D888}" sibTransId="{CF9058F0-DF19-465C-8B74-520C5279E6B3}"/>
    <dgm:cxn modelId="{6CDC9C87-7E40-404D-B893-1CA922A46922}" srcId="{BF455D74-B7B6-488F-8FD1-8D243AB6CD39}" destId="{E96A92CD-B838-4408-8D0D-EC9487556EE2}" srcOrd="2" destOrd="0" parTransId="{9475F53C-CC19-4602-9E5C-675E18444D9C}" sibTransId="{5D39B40B-45C0-46F4-8037-93947BD6D4AA}"/>
    <dgm:cxn modelId="{35248DF9-690C-44D0-8F85-DE904B5FA186}" type="presOf" srcId="{E96A92CD-B838-4408-8D0D-EC9487556EE2}" destId="{CE6053A7-A63D-4942-A4A2-BB244BA6FC8A}" srcOrd="0" destOrd="0" presId="urn:microsoft.com/office/officeart/2005/8/layout/vProcess5"/>
    <dgm:cxn modelId="{C64FDC2D-3A7F-4C00-9134-FE456734DF88}" type="presOf" srcId="{4C96DB1F-EF2B-496F-A5FA-77C970CAB9B9}" destId="{D0CA0F05-C942-4839-9D35-4818F58DAC3A}" srcOrd="1" destOrd="0" presId="urn:microsoft.com/office/officeart/2005/8/layout/vProcess5"/>
    <dgm:cxn modelId="{89606910-3F27-4D28-9D19-7E3DDA3C3C60}" type="presOf" srcId="{3D4EAEE0-9887-418E-99BE-2D1F1412C8A0}" destId="{FBFAC6AD-4C54-47BE-A702-16380BB7ABA4}" srcOrd="0" destOrd="0" presId="urn:microsoft.com/office/officeart/2005/8/layout/vProcess5"/>
    <dgm:cxn modelId="{85AAF0A5-B6D0-4939-BCB9-5F4B2E96FC51}" type="presOf" srcId="{06B515C6-328C-419F-AD6E-DBBD3926AF13}" destId="{A4E757BB-602B-4283-A4C2-203CF48A26B2}" srcOrd="0" destOrd="0" presId="urn:microsoft.com/office/officeart/2005/8/layout/vProcess5"/>
    <dgm:cxn modelId="{DE903B12-7E07-4E91-926B-76E398FD91CE}" type="presOf" srcId="{4C96DB1F-EF2B-496F-A5FA-77C970CAB9B9}" destId="{07A67DF8-65DC-429B-A0AB-FC4DDC1638F7}" srcOrd="0" destOrd="0" presId="urn:microsoft.com/office/officeart/2005/8/layout/vProcess5"/>
    <dgm:cxn modelId="{B230310D-4D69-4780-82DE-9750FE888F5C}" type="presOf" srcId="{B939E964-23E7-4DE1-A5A5-4A403DD69A21}" destId="{C4A09C1C-59E7-4BB7-9BF3-72358113571A}" srcOrd="1" destOrd="0" presId="urn:microsoft.com/office/officeart/2005/8/layout/vProcess5"/>
    <dgm:cxn modelId="{EB5F0A2C-AC4D-4C5C-8500-585D3A82C6BB}" type="presOf" srcId="{3D4EAEE0-9887-418E-99BE-2D1F1412C8A0}" destId="{27EFE315-46F6-4C3D-BBA1-19CD38FE4D3E}" srcOrd="1" destOrd="0" presId="urn:microsoft.com/office/officeart/2005/8/layout/vProcess5"/>
    <dgm:cxn modelId="{A01FC52B-8C8A-4392-88A8-BF4D8EDE51C5}" srcId="{BF455D74-B7B6-488F-8FD1-8D243AB6CD39}" destId="{4C96DB1F-EF2B-496F-A5FA-77C970CAB9B9}" srcOrd="4" destOrd="0" parTransId="{6B815D81-43CF-4234-A132-93B5AD68BCEE}" sibTransId="{F8E55BC1-DA56-4765-BA08-F639DA4D69D9}"/>
    <dgm:cxn modelId="{AAFF8333-56C5-475C-BA36-6F67E6A6A29B}" type="presParOf" srcId="{D2161E04-0B07-41F8-9475-CDB7C783DF03}" destId="{3458BC3C-D5F5-4377-9ED1-524E212F1C13}" srcOrd="0" destOrd="0" presId="urn:microsoft.com/office/officeart/2005/8/layout/vProcess5"/>
    <dgm:cxn modelId="{22910AA5-37C2-4E36-86DD-2BBF2ED276B3}" type="presParOf" srcId="{D2161E04-0B07-41F8-9475-CDB7C783DF03}" destId="{A4E757BB-602B-4283-A4C2-203CF48A26B2}" srcOrd="1" destOrd="0" presId="urn:microsoft.com/office/officeart/2005/8/layout/vProcess5"/>
    <dgm:cxn modelId="{B55D6147-BD37-40B4-AAB2-59B86A5B8E2A}" type="presParOf" srcId="{D2161E04-0B07-41F8-9475-CDB7C783DF03}" destId="{FBFAC6AD-4C54-47BE-A702-16380BB7ABA4}" srcOrd="2" destOrd="0" presId="urn:microsoft.com/office/officeart/2005/8/layout/vProcess5"/>
    <dgm:cxn modelId="{0C8BC366-8EDB-42E8-88D0-BEEBF2D5E3CF}" type="presParOf" srcId="{D2161E04-0B07-41F8-9475-CDB7C783DF03}" destId="{CE6053A7-A63D-4942-A4A2-BB244BA6FC8A}" srcOrd="3" destOrd="0" presId="urn:microsoft.com/office/officeart/2005/8/layout/vProcess5"/>
    <dgm:cxn modelId="{FEBC90AD-A35F-4A58-A320-425F80528AB7}" type="presParOf" srcId="{D2161E04-0B07-41F8-9475-CDB7C783DF03}" destId="{D737189F-0356-4CB1-8F01-19B7E9097BA6}" srcOrd="4" destOrd="0" presId="urn:microsoft.com/office/officeart/2005/8/layout/vProcess5"/>
    <dgm:cxn modelId="{56E3D6F7-70AA-43F4-9BFC-D043B7BEA614}" type="presParOf" srcId="{D2161E04-0B07-41F8-9475-CDB7C783DF03}" destId="{07A67DF8-65DC-429B-A0AB-FC4DDC1638F7}" srcOrd="5" destOrd="0" presId="urn:microsoft.com/office/officeart/2005/8/layout/vProcess5"/>
    <dgm:cxn modelId="{4D30E6D2-B651-4CDC-AEA0-053A52874E1F}" type="presParOf" srcId="{D2161E04-0B07-41F8-9475-CDB7C783DF03}" destId="{13CBE8EA-BF98-4058-BEB1-DD7ECEE6E152}" srcOrd="6" destOrd="0" presId="urn:microsoft.com/office/officeart/2005/8/layout/vProcess5"/>
    <dgm:cxn modelId="{22350F55-BA86-43D3-B5E2-A669F5445B70}" type="presParOf" srcId="{D2161E04-0B07-41F8-9475-CDB7C783DF03}" destId="{1EF5960C-FE1D-474F-9F78-70E534AD6204}" srcOrd="7" destOrd="0" presId="urn:microsoft.com/office/officeart/2005/8/layout/vProcess5"/>
    <dgm:cxn modelId="{661B8D2C-258F-47AD-B3FF-FF3EC1ECDFBF}" type="presParOf" srcId="{D2161E04-0B07-41F8-9475-CDB7C783DF03}" destId="{83237C87-16DE-4D44-B36D-A095B2557162}" srcOrd="8" destOrd="0" presId="urn:microsoft.com/office/officeart/2005/8/layout/vProcess5"/>
    <dgm:cxn modelId="{18FB806A-7920-4A4F-952B-47F45A4C848D}" type="presParOf" srcId="{D2161E04-0B07-41F8-9475-CDB7C783DF03}" destId="{9F11A006-4FE2-4673-858E-82C47C81EC31}" srcOrd="9" destOrd="0" presId="urn:microsoft.com/office/officeart/2005/8/layout/vProcess5"/>
    <dgm:cxn modelId="{10098966-133B-47B8-A921-F7215F7A5014}" type="presParOf" srcId="{D2161E04-0B07-41F8-9475-CDB7C783DF03}" destId="{42692AEB-3EF1-4978-BA7E-55346363825D}" srcOrd="10" destOrd="0" presId="urn:microsoft.com/office/officeart/2005/8/layout/vProcess5"/>
    <dgm:cxn modelId="{3AC40780-170C-47FC-B906-D082069EC2AF}" type="presParOf" srcId="{D2161E04-0B07-41F8-9475-CDB7C783DF03}" destId="{27EFE315-46F6-4C3D-BBA1-19CD38FE4D3E}" srcOrd="11" destOrd="0" presId="urn:microsoft.com/office/officeart/2005/8/layout/vProcess5"/>
    <dgm:cxn modelId="{57BE37CC-BFA0-44F5-B04D-07CD1825A865}" type="presParOf" srcId="{D2161E04-0B07-41F8-9475-CDB7C783DF03}" destId="{A2472FAC-D6C7-4170-BE46-69E3D545258B}" srcOrd="12" destOrd="0" presId="urn:microsoft.com/office/officeart/2005/8/layout/vProcess5"/>
    <dgm:cxn modelId="{34BC7EDF-A0BA-47DD-8396-CEE6DD8F0584}" type="presParOf" srcId="{D2161E04-0B07-41F8-9475-CDB7C783DF03}" destId="{C4A09C1C-59E7-4BB7-9BF3-72358113571A}" srcOrd="13" destOrd="0" presId="urn:microsoft.com/office/officeart/2005/8/layout/vProcess5"/>
    <dgm:cxn modelId="{EA5B07D0-38B1-4C97-AA19-F6801375B3DD}" type="presParOf" srcId="{D2161E04-0B07-41F8-9475-CDB7C783DF03}" destId="{D0CA0F05-C942-4839-9D35-4818F58DAC3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C5EAF-3B27-40EA-8869-78A4BA64D946}" type="doc">
      <dgm:prSet loTypeId="urn:microsoft.com/office/officeart/2005/8/layout/process2" loCatId="process" qsTypeId="urn:microsoft.com/office/officeart/2005/8/quickstyle/simple3" qsCatId="simple" csTypeId="urn:microsoft.com/office/officeart/2005/8/colors/colorful1#1" csCatId="colorful" phldr="1"/>
      <dgm:spPr/>
    </dgm:pt>
    <dgm:pt modelId="{E9B2A330-E97A-486C-BB2C-73F4E52C521C}">
      <dgm:prSet phldrT="[Текст]" custT="1"/>
      <dgm:spPr>
        <a:solidFill>
          <a:srgbClr val="F9EDED"/>
        </a:solidFill>
      </dgm:spPr>
      <dgm:t>
        <a:bodyPr/>
        <a:lstStyle/>
        <a:p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Получение новых данных о морфофункциональных основах при </a:t>
          </a:r>
          <a:r>
            <a:rPr lang="ru-RU" altLang="ru-RU" sz="2400" dirty="0" err="1" smtClean="0">
              <a:latin typeface="Calibri" pitchFamily="34" charset="0"/>
              <a:cs typeface="Times New Roman" pitchFamily="18" charset="0"/>
            </a:rPr>
            <a:t>бронхолегочной</a:t>
          </a:r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 патологии</a:t>
          </a:r>
          <a:endParaRPr lang="ru-RU" sz="2400" dirty="0">
            <a:latin typeface="Calibri" pitchFamily="34" charset="0"/>
          </a:endParaRPr>
        </a:p>
      </dgm:t>
    </dgm:pt>
    <dgm:pt modelId="{A3AF3489-3D01-421B-8777-7E370307E151}" type="parTrans" cxnId="{B32058E0-41E2-42C4-B92F-09878BF34C36}">
      <dgm:prSet/>
      <dgm:spPr/>
      <dgm:t>
        <a:bodyPr/>
        <a:lstStyle/>
        <a:p>
          <a:endParaRPr lang="ru-RU"/>
        </a:p>
      </dgm:t>
    </dgm:pt>
    <dgm:pt modelId="{A3852B06-CE77-4383-87BB-7E92F1141ADF}" type="sibTrans" cxnId="{B32058E0-41E2-42C4-B92F-09878BF34C36}">
      <dgm:prSet/>
      <dgm:spPr/>
      <dgm:t>
        <a:bodyPr/>
        <a:lstStyle/>
        <a:p>
          <a:endParaRPr lang="ru-RU"/>
        </a:p>
      </dgm:t>
    </dgm:pt>
    <dgm:pt modelId="{1EF140F7-6E70-430C-A601-4B7EAD57F3B2}">
      <dgm:prSet phldrT="[Текст]" custT="1"/>
      <dgm:spPr>
        <a:solidFill>
          <a:srgbClr val="E9F1FB"/>
        </a:solidFill>
      </dgm:spPr>
      <dgm:t>
        <a:bodyPr/>
        <a:lstStyle/>
        <a:p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Создание и разработка новых  медицинских технологий  с учетом персонализированных данных</a:t>
          </a:r>
          <a:endParaRPr lang="ru-RU" sz="2400" dirty="0">
            <a:latin typeface="Calibri" pitchFamily="34" charset="0"/>
          </a:endParaRPr>
        </a:p>
      </dgm:t>
    </dgm:pt>
    <dgm:pt modelId="{18F3FFC1-6213-49FC-BFF4-EB553B19D9ED}" type="parTrans" cxnId="{40F7AD51-D34E-46D4-9276-B68DDFF28818}">
      <dgm:prSet/>
      <dgm:spPr/>
      <dgm:t>
        <a:bodyPr/>
        <a:lstStyle/>
        <a:p>
          <a:endParaRPr lang="ru-RU"/>
        </a:p>
      </dgm:t>
    </dgm:pt>
    <dgm:pt modelId="{D53727E0-D971-4DDB-B1C8-C812D649360B}" type="sibTrans" cxnId="{40F7AD51-D34E-46D4-9276-B68DDFF28818}">
      <dgm:prSet/>
      <dgm:spPr/>
      <dgm:t>
        <a:bodyPr/>
        <a:lstStyle/>
        <a:p>
          <a:endParaRPr lang="ru-RU"/>
        </a:p>
      </dgm:t>
    </dgm:pt>
    <dgm:pt modelId="{89D1F38D-6782-4772-85C5-0D802C8DE65D}">
      <dgm:prSet phldrT="[Текст]" custT="1"/>
      <dgm:spPr>
        <a:solidFill>
          <a:srgbClr val="EDF5EB"/>
        </a:solidFill>
      </dgm:spPr>
      <dgm:t>
        <a:bodyPr/>
        <a:lstStyle/>
        <a:p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Создание серийного производства диагностических наборов, тест-систем для определения предикторов формирования  хронических заболеваний легких  и перечень </a:t>
          </a:r>
          <a:r>
            <a:rPr lang="ru-RU" altLang="ru-RU" sz="2400" dirty="0" err="1" smtClean="0">
              <a:latin typeface="Calibri" pitchFamily="34" charset="0"/>
              <a:cs typeface="Times New Roman" pitchFamily="18" charset="0"/>
            </a:rPr>
            <a:t>биомаркеров</a:t>
          </a:r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 с целью оптимизации и своевременного назначения терапии</a:t>
          </a:r>
          <a:endParaRPr lang="ru-RU" sz="2400" dirty="0">
            <a:latin typeface="Calibri" pitchFamily="34" charset="0"/>
          </a:endParaRPr>
        </a:p>
      </dgm:t>
    </dgm:pt>
    <dgm:pt modelId="{44316110-FCBB-46FB-B878-55C13659840D}" type="parTrans" cxnId="{6E2E8822-3F08-4851-9544-CAA52281F970}">
      <dgm:prSet/>
      <dgm:spPr/>
      <dgm:t>
        <a:bodyPr/>
        <a:lstStyle/>
        <a:p>
          <a:endParaRPr lang="ru-RU"/>
        </a:p>
      </dgm:t>
    </dgm:pt>
    <dgm:pt modelId="{9C96EF3E-2872-47B9-853A-18FDD3E03F4E}" type="sibTrans" cxnId="{6E2E8822-3F08-4851-9544-CAA52281F970}">
      <dgm:prSet/>
      <dgm:spPr/>
      <dgm:t>
        <a:bodyPr/>
        <a:lstStyle/>
        <a:p>
          <a:endParaRPr lang="ru-RU"/>
        </a:p>
      </dgm:t>
    </dgm:pt>
    <dgm:pt modelId="{766666AB-B062-483F-BAE7-D2FFABA1392B}" type="pres">
      <dgm:prSet presAssocID="{0EEC5EAF-3B27-40EA-8869-78A4BA64D946}" presName="linearFlow" presStyleCnt="0">
        <dgm:presLayoutVars>
          <dgm:resizeHandles val="exact"/>
        </dgm:presLayoutVars>
      </dgm:prSet>
      <dgm:spPr/>
    </dgm:pt>
    <dgm:pt modelId="{59C2402D-7AA2-4147-AFFE-A7CC7C4B7A38}" type="pres">
      <dgm:prSet presAssocID="{E9B2A330-E97A-486C-BB2C-73F4E52C521C}" presName="node" presStyleLbl="node1" presStyleIdx="0" presStyleCnt="3" custScaleX="429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1F705-95EB-4782-B4CE-3C162EAA136C}" type="pres">
      <dgm:prSet presAssocID="{A3852B06-CE77-4383-87BB-7E92F1141AD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E120ADD-8758-4D93-9009-599E13C8DD7A}" type="pres">
      <dgm:prSet presAssocID="{A3852B06-CE77-4383-87BB-7E92F1141AD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BEFFF2F0-49D2-497E-A9CB-731EB795CE48}" type="pres">
      <dgm:prSet presAssocID="{1EF140F7-6E70-430C-A601-4B7EAD57F3B2}" presName="node" presStyleLbl="node1" presStyleIdx="1" presStyleCnt="3" custScaleX="429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25A0F-299D-4592-8F75-98DF6C867CA2}" type="pres">
      <dgm:prSet presAssocID="{D53727E0-D971-4DDB-B1C8-C812D649360B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043A02A-A9EB-4985-A024-E39A9255C384}" type="pres">
      <dgm:prSet presAssocID="{D53727E0-D971-4DDB-B1C8-C812D649360B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D9CF34C4-1AFD-451C-A935-5183651E259B}" type="pres">
      <dgm:prSet presAssocID="{89D1F38D-6782-4772-85C5-0D802C8DE65D}" presName="node" presStyleLbl="node1" presStyleIdx="2" presStyleCnt="3" custScaleX="429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363419-F363-4291-9AFD-1FDE28810996}" type="presOf" srcId="{1EF140F7-6E70-430C-A601-4B7EAD57F3B2}" destId="{BEFFF2F0-49D2-497E-A9CB-731EB795CE48}" srcOrd="0" destOrd="0" presId="urn:microsoft.com/office/officeart/2005/8/layout/process2"/>
    <dgm:cxn modelId="{BACD7F73-D8AB-4C15-A7E7-5AFA1637D4B9}" type="presOf" srcId="{A3852B06-CE77-4383-87BB-7E92F1141ADF}" destId="{FE120ADD-8758-4D93-9009-599E13C8DD7A}" srcOrd="1" destOrd="0" presId="urn:microsoft.com/office/officeart/2005/8/layout/process2"/>
    <dgm:cxn modelId="{6E2E8822-3F08-4851-9544-CAA52281F970}" srcId="{0EEC5EAF-3B27-40EA-8869-78A4BA64D946}" destId="{89D1F38D-6782-4772-85C5-0D802C8DE65D}" srcOrd="2" destOrd="0" parTransId="{44316110-FCBB-46FB-B878-55C13659840D}" sibTransId="{9C96EF3E-2872-47B9-853A-18FDD3E03F4E}"/>
    <dgm:cxn modelId="{4F36972A-715B-4D44-80AA-FB0FAB051B58}" type="presOf" srcId="{D53727E0-D971-4DDB-B1C8-C812D649360B}" destId="{64325A0F-299D-4592-8F75-98DF6C867CA2}" srcOrd="0" destOrd="0" presId="urn:microsoft.com/office/officeart/2005/8/layout/process2"/>
    <dgm:cxn modelId="{6B3F1DFB-F177-4DE0-8FB4-42F85975CFCA}" type="presOf" srcId="{0EEC5EAF-3B27-40EA-8869-78A4BA64D946}" destId="{766666AB-B062-483F-BAE7-D2FFABA1392B}" srcOrd="0" destOrd="0" presId="urn:microsoft.com/office/officeart/2005/8/layout/process2"/>
    <dgm:cxn modelId="{80DD2DCF-D936-4991-B309-019CEF8F91BB}" type="presOf" srcId="{D53727E0-D971-4DDB-B1C8-C812D649360B}" destId="{0043A02A-A9EB-4985-A024-E39A9255C384}" srcOrd="1" destOrd="0" presId="urn:microsoft.com/office/officeart/2005/8/layout/process2"/>
    <dgm:cxn modelId="{09C6F256-F66F-45C6-857E-F1EE91ECDC89}" type="presOf" srcId="{89D1F38D-6782-4772-85C5-0D802C8DE65D}" destId="{D9CF34C4-1AFD-451C-A935-5183651E259B}" srcOrd="0" destOrd="0" presId="urn:microsoft.com/office/officeart/2005/8/layout/process2"/>
    <dgm:cxn modelId="{B8272151-3E0F-48DC-8529-B0F4D383F9CC}" type="presOf" srcId="{A3852B06-CE77-4383-87BB-7E92F1141ADF}" destId="{1251F705-95EB-4782-B4CE-3C162EAA136C}" srcOrd="0" destOrd="0" presId="urn:microsoft.com/office/officeart/2005/8/layout/process2"/>
    <dgm:cxn modelId="{B32058E0-41E2-42C4-B92F-09878BF34C36}" srcId="{0EEC5EAF-3B27-40EA-8869-78A4BA64D946}" destId="{E9B2A330-E97A-486C-BB2C-73F4E52C521C}" srcOrd="0" destOrd="0" parTransId="{A3AF3489-3D01-421B-8777-7E370307E151}" sibTransId="{A3852B06-CE77-4383-87BB-7E92F1141ADF}"/>
    <dgm:cxn modelId="{C61BF922-391F-4941-B6D8-93CAD5A3CA94}" type="presOf" srcId="{E9B2A330-E97A-486C-BB2C-73F4E52C521C}" destId="{59C2402D-7AA2-4147-AFFE-A7CC7C4B7A38}" srcOrd="0" destOrd="0" presId="urn:microsoft.com/office/officeart/2005/8/layout/process2"/>
    <dgm:cxn modelId="{40F7AD51-D34E-46D4-9276-B68DDFF28818}" srcId="{0EEC5EAF-3B27-40EA-8869-78A4BA64D946}" destId="{1EF140F7-6E70-430C-A601-4B7EAD57F3B2}" srcOrd="1" destOrd="0" parTransId="{18F3FFC1-6213-49FC-BFF4-EB553B19D9ED}" sibTransId="{D53727E0-D971-4DDB-B1C8-C812D649360B}"/>
    <dgm:cxn modelId="{0CEAAEE9-2941-4B6F-82CE-3606215ADB0B}" type="presParOf" srcId="{766666AB-B062-483F-BAE7-D2FFABA1392B}" destId="{59C2402D-7AA2-4147-AFFE-A7CC7C4B7A38}" srcOrd="0" destOrd="0" presId="urn:microsoft.com/office/officeart/2005/8/layout/process2"/>
    <dgm:cxn modelId="{542C544E-273A-4C96-8FEE-5CD87248D18A}" type="presParOf" srcId="{766666AB-B062-483F-BAE7-D2FFABA1392B}" destId="{1251F705-95EB-4782-B4CE-3C162EAA136C}" srcOrd="1" destOrd="0" presId="urn:microsoft.com/office/officeart/2005/8/layout/process2"/>
    <dgm:cxn modelId="{3767DD7C-0611-4E73-A897-A6B6F4461C74}" type="presParOf" srcId="{1251F705-95EB-4782-B4CE-3C162EAA136C}" destId="{FE120ADD-8758-4D93-9009-599E13C8DD7A}" srcOrd="0" destOrd="0" presId="urn:microsoft.com/office/officeart/2005/8/layout/process2"/>
    <dgm:cxn modelId="{672BA718-4D35-462E-B1E5-C3D7D2E991EB}" type="presParOf" srcId="{766666AB-B062-483F-BAE7-D2FFABA1392B}" destId="{BEFFF2F0-49D2-497E-A9CB-731EB795CE48}" srcOrd="2" destOrd="0" presId="urn:microsoft.com/office/officeart/2005/8/layout/process2"/>
    <dgm:cxn modelId="{EC89FB80-BAA4-45E6-9EBC-24D589A254F8}" type="presParOf" srcId="{766666AB-B062-483F-BAE7-D2FFABA1392B}" destId="{64325A0F-299D-4592-8F75-98DF6C867CA2}" srcOrd="3" destOrd="0" presId="urn:microsoft.com/office/officeart/2005/8/layout/process2"/>
    <dgm:cxn modelId="{87CEA847-88EA-4262-A108-1AA6C7FA6935}" type="presParOf" srcId="{64325A0F-299D-4592-8F75-98DF6C867CA2}" destId="{0043A02A-A9EB-4985-A024-E39A9255C384}" srcOrd="0" destOrd="0" presId="urn:microsoft.com/office/officeart/2005/8/layout/process2"/>
    <dgm:cxn modelId="{BB1DD355-C8BC-4D93-A756-EA9F33D0911A}" type="presParOf" srcId="{766666AB-B062-483F-BAE7-D2FFABA1392B}" destId="{D9CF34C4-1AFD-451C-A935-5183651E259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E67175-6CA2-483A-9E3F-067C797E7967}" type="doc">
      <dgm:prSet loTypeId="urn:microsoft.com/office/officeart/2005/8/layout/process2" loCatId="process" qsTypeId="urn:microsoft.com/office/officeart/2005/8/quickstyle/simple3" qsCatId="simple" csTypeId="urn:microsoft.com/office/officeart/2005/8/colors/colorful1#2" csCatId="colorful" phldr="1"/>
      <dgm:spPr/>
    </dgm:pt>
    <dgm:pt modelId="{58B13CCB-9F29-4DFD-B38F-EFE467D4A2BF}">
      <dgm:prSet phldrT="[Текст]" custT="1"/>
      <dgm:spPr>
        <a:solidFill>
          <a:srgbClr val="FAEAEC"/>
        </a:solidFill>
      </dgm:spPr>
      <dgm:t>
        <a:bodyPr/>
        <a:lstStyle/>
        <a:p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Формирование краевой базы данных персонализированной диагностики и терапии в пульмонологии</a:t>
          </a:r>
          <a:endParaRPr lang="ru-RU" sz="2400" dirty="0">
            <a:latin typeface="Calibri" pitchFamily="34" charset="0"/>
          </a:endParaRPr>
        </a:p>
      </dgm:t>
    </dgm:pt>
    <dgm:pt modelId="{24B1F0F7-27C1-4192-9239-9273D66B9FA4}" type="parTrans" cxnId="{7A2F0165-2FDF-4A04-A075-5C83C8AE76B8}">
      <dgm:prSet/>
      <dgm:spPr/>
      <dgm:t>
        <a:bodyPr/>
        <a:lstStyle/>
        <a:p>
          <a:endParaRPr lang="ru-RU"/>
        </a:p>
      </dgm:t>
    </dgm:pt>
    <dgm:pt modelId="{27E4030B-1BE5-4BDC-8DC6-00306B1F2EAB}" type="sibTrans" cxnId="{7A2F0165-2FDF-4A04-A075-5C83C8AE76B8}">
      <dgm:prSet/>
      <dgm:spPr/>
      <dgm:t>
        <a:bodyPr/>
        <a:lstStyle/>
        <a:p>
          <a:endParaRPr lang="ru-RU"/>
        </a:p>
      </dgm:t>
    </dgm:pt>
    <dgm:pt modelId="{616AE58F-A16D-411F-988B-8F687665F40C}">
      <dgm:prSet phldrT="[Текст]" custT="1"/>
      <dgm:spPr>
        <a:solidFill>
          <a:srgbClr val="E3F1F9"/>
        </a:solidFill>
      </dgm:spPr>
      <dgm:t>
        <a:bodyPr/>
        <a:lstStyle/>
        <a:p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Анализ основных характеристик  региональных особенностей пульмонологического здоровья в Красноярском крае</a:t>
          </a:r>
          <a:endParaRPr lang="ru-RU" sz="2400" dirty="0">
            <a:latin typeface="Calibri" pitchFamily="34" charset="0"/>
          </a:endParaRPr>
        </a:p>
      </dgm:t>
    </dgm:pt>
    <dgm:pt modelId="{7B2363D4-DC33-4E24-BA43-519DA61781B3}" type="parTrans" cxnId="{E7C22014-4DB5-4945-8C3F-CBD91634A18C}">
      <dgm:prSet/>
      <dgm:spPr/>
      <dgm:t>
        <a:bodyPr/>
        <a:lstStyle/>
        <a:p>
          <a:endParaRPr lang="ru-RU"/>
        </a:p>
      </dgm:t>
    </dgm:pt>
    <dgm:pt modelId="{48F25DF5-3787-4D73-8F2D-C94FA21ED7FD}" type="sibTrans" cxnId="{E7C22014-4DB5-4945-8C3F-CBD91634A18C}">
      <dgm:prSet/>
      <dgm:spPr/>
      <dgm:t>
        <a:bodyPr/>
        <a:lstStyle/>
        <a:p>
          <a:endParaRPr lang="ru-RU"/>
        </a:p>
      </dgm:t>
    </dgm:pt>
    <dgm:pt modelId="{08088AC5-5BD8-4230-B7CF-85E07D0E1688}">
      <dgm:prSet phldrT="[Текст]" custT="1"/>
      <dgm:spPr>
        <a:solidFill>
          <a:srgbClr val="F0F6EE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Написание статей в международные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и </a:t>
          </a:r>
          <a:r>
            <a:rPr lang="ru-RU" altLang="ru-RU" sz="2400" dirty="0" err="1" smtClean="0">
              <a:latin typeface="Calibri" pitchFamily="34" charset="0"/>
              <a:cs typeface="Times New Roman" pitchFamily="18" charset="0"/>
            </a:rPr>
            <a:t>ВАК-рецензируемые</a:t>
          </a:r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 журналы</a:t>
          </a:r>
          <a:endParaRPr lang="ru-RU" sz="2400" dirty="0">
            <a:latin typeface="Calibri" pitchFamily="34" charset="0"/>
          </a:endParaRPr>
        </a:p>
      </dgm:t>
    </dgm:pt>
    <dgm:pt modelId="{EC5C30D7-BDDB-49CC-B44B-C185EBB2504F}" type="parTrans" cxnId="{045CF069-35B1-4C4F-B857-B2264EFFAC22}">
      <dgm:prSet/>
      <dgm:spPr/>
      <dgm:t>
        <a:bodyPr/>
        <a:lstStyle/>
        <a:p>
          <a:endParaRPr lang="ru-RU"/>
        </a:p>
      </dgm:t>
    </dgm:pt>
    <dgm:pt modelId="{3C591B78-F757-42F3-901A-DE3B8DA7D64F}" type="sibTrans" cxnId="{045CF069-35B1-4C4F-B857-B2264EFFAC22}">
      <dgm:prSet/>
      <dgm:spPr/>
      <dgm:t>
        <a:bodyPr/>
        <a:lstStyle/>
        <a:p>
          <a:endParaRPr lang="ru-RU"/>
        </a:p>
      </dgm:t>
    </dgm:pt>
    <dgm:pt modelId="{F88F3A99-60EE-4252-9354-DE2E0E774519}">
      <dgm:prSet phldrT="[Текст]" custT="1"/>
      <dgm:spPr>
        <a:solidFill>
          <a:srgbClr val="F3F0F6"/>
        </a:solidFill>
      </dgm:spPr>
      <dgm:t>
        <a:bodyPr/>
        <a:lstStyle/>
        <a:p>
          <a:r>
            <a:rPr lang="ru-RU" altLang="ru-RU" sz="2400" dirty="0" smtClean="0">
              <a:latin typeface="Calibri" pitchFamily="34" charset="0"/>
              <a:cs typeface="Times New Roman" pitchFamily="18" charset="0"/>
            </a:rPr>
            <a:t>Создание патентов</a:t>
          </a:r>
          <a:endParaRPr lang="ru-RU" sz="2400" dirty="0">
            <a:latin typeface="Calibri" pitchFamily="34" charset="0"/>
          </a:endParaRPr>
        </a:p>
      </dgm:t>
    </dgm:pt>
    <dgm:pt modelId="{09ED7214-699B-4381-93FD-7326E8D443FF}" type="parTrans" cxnId="{8C3D46DF-8413-4875-A02C-C763ED5C21C5}">
      <dgm:prSet/>
      <dgm:spPr/>
      <dgm:t>
        <a:bodyPr/>
        <a:lstStyle/>
        <a:p>
          <a:endParaRPr lang="ru-RU"/>
        </a:p>
      </dgm:t>
    </dgm:pt>
    <dgm:pt modelId="{2EBBB258-57FD-4D52-9EF7-7F04CA0660DE}" type="sibTrans" cxnId="{8C3D46DF-8413-4875-A02C-C763ED5C21C5}">
      <dgm:prSet/>
      <dgm:spPr/>
      <dgm:t>
        <a:bodyPr/>
        <a:lstStyle/>
        <a:p>
          <a:endParaRPr lang="ru-RU"/>
        </a:p>
      </dgm:t>
    </dgm:pt>
    <dgm:pt modelId="{CC7F5E1D-D9F2-4D61-B064-B935F3D922B4}">
      <dgm:prSet phldrT="[Текст]" custT="1"/>
      <dgm:spPr>
        <a:solidFill>
          <a:srgbClr val="FCF9F6"/>
        </a:solidFill>
      </dgm:spPr>
      <dgm:t>
        <a:bodyPr/>
        <a:lstStyle/>
        <a:p>
          <a:r>
            <a:rPr lang="ru-RU" altLang="ru-RU" sz="2400" smtClean="0">
              <a:latin typeface="Calibri" pitchFamily="34" charset="0"/>
              <a:cs typeface="Times New Roman" pitchFamily="18" charset="0"/>
            </a:rPr>
            <a:t>Подготовка специалистов</a:t>
          </a:r>
          <a:endParaRPr lang="ru-RU" sz="2400" dirty="0">
            <a:latin typeface="Calibri" pitchFamily="34" charset="0"/>
          </a:endParaRPr>
        </a:p>
      </dgm:t>
    </dgm:pt>
    <dgm:pt modelId="{C3B7E299-1ABE-43D9-9E6A-26B36265F242}" type="parTrans" cxnId="{D4069E06-6057-4087-8FC3-D7068EB30BF0}">
      <dgm:prSet/>
      <dgm:spPr/>
      <dgm:t>
        <a:bodyPr/>
        <a:lstStyle/>
        <a:p>
          <a:endParaRPr lang="ru-RU"/>
        </a:p>
      </dgm:t>
    </dgm:pt>
    <dgm:pt modelId="{C59E8145-A6FD-4043-8053-DA01F61F9BCF}" type="sibTrans" cxnId="{D4069E06-6057-4087-8FC3-D7068EB30BF0}">
      <dgm:prSet/>
      <dgm:spPr/>
      <dgm:t>
        <a:bodyPr/>
        <a:lstStyle/>
        <a:p>
          <a:endParaRPr lang="ru-RU"/>
        </a:p>
      </dgm:t>
    </dgm:pt>
    <dgm:pt modelId="{9B795C44-9FB0-49B8-BECE-B2A0AC58EB50}" type="pres">
      <dgm:prSet presAssocID="{BBE67175-6CA2-483A-9E3F-067C797E7967}" presName="linearFlow" presStyleCnt="0">
        <dgm:presLayoutVars>
          <dgm:resizeHandles val="exact"/>
        </dgm:presLayoutVars>
      </dgm:prSet>
      <dgm:spPr/>
    </dgm:pt>
    <dgm:pt modelId="{071F82D6-DF24-4E93-BEED-83F767D34AF8}" type="pres">
      <dgm:prSet presAssocID="{58B13CCB-9F29-4DFD-B38F-EFE467D4A2BF}" presName="node" presStyleLbl="node1" presStyleIdx="0" presStyleCnt="5" custScaleX="47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823A7-0123-4079-871F-62B29C547130}" type="pres">
      <dgm:prSet presAssocID="{27E4030B-1BE5-4BDC-8DC6-00306B1F2EAB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F40FF57-D55A-4F89-BB6B-3784E7C4169D}" type="pres">
      <dgm:prSet presAssocID="{27E4030B-1BE5-4BDC-8DC6-00306B1F2EA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6ED424C-7782-4515-BBAE-3E5DBA3E3B12}" type="pres">
      <dgm:prSet presAssocID="{616AE58F-A16D-411F-988B-8F687665F40C}" presName="node" presStyleLbl="node1" presStyleIdx="1" presStyleCnt="5" custScaleX="47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34E9C-3D0C-4377-B704-714D924428C6}" type="pres">
      <dgm:prSet presAssocID="{48F25DF5-3787-4D73-8F2D-C94FA21ED7FD}" presName="sibTrans" presStyleLbl="sibTrans2D1" presStyleIdx="1" presStyleCnt="4"/>
      <dgm:spPr/>
      <dgm:t>
        <a:bodyPr/>
        <a:lstStyle/>
        <a:p>
          <a:endParaRPr lang="ru-RU"/>
        </a:p>
      </dgm:t>
    </dgm:pt>
    <dgm:pt modelId="{68CFED0A-9583-402C-9480-9C288FA54B4F}" type="pres">
      <dgm:prSet presAssocID="{48F25DF5-3787-4D73-8F2D-C94FA21ED7FD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5D210794-D81C-48E7-8406-93067D7F2655}" type="pres">
      <dgm:prSet presAssocID="{08088AC5-5BD8-4230-B7CF-85E07D0E1688}" presName="node" presStyleLbl="node1" presStyleIdx="2" presStyleCnt="5" custScaleX="47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CE535-F1D8-4871-9FCE-CAF4FC0CD649}" type="pres">
      <dgm:prSet presAssocID="{3C591B78-F757-42F3-901A-DE3B8DA7D64F}" presName="sibTrans" presStyleLbl="sibTrans2D1" presStyleIdx="2" presStyleCnt="4"/>
      <dgm:spPr/>
      <dgm:t>
        <a:bodyPr/>
        <a:lstStyle/>
        <a:p>
          <a:endParaRPr lang="ru-RU"/>
        </a:p>
      </dgm:t>
    </dgm:pt>
    <dgm:pt modelId="{8B5EA946-E984-4502-8660-B1E50FBD8289}" type="pres">
      <dgm:prSet presAssocID="{3C591B78-F757-42F3-901A-DE3B8DA7D64F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0DB62188-EFCC-4493-862B-A749B5ABC604}" type="pres">
      <dgm:prSet presAssocID="{F88F3A99-60EE-4252-9354-DE2E0E774519}" presName="node" presStyleLbl="node1" presStyleIdx="3" presStyleCnt="5" custScaleX="47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2E607A-E1F2-4CE0-9D69-109E812BEC88}" type="pres">
      <dgm:prSet presAssocID="{2EBBB258-57FD-4D52-9EF7-7F04CA0660DE}" presName="sibTrans" presStyleLbl="sibTrans2D1" presStyleIdx="3" presStyleCnt="4"/>
      <dgm:spPr/>
      <dgm:t>
        <a:bodyPr/>
        <a:lstStyle/>
        <a:p>
          <a:endParaRPr lang="ru-RU"/>
        </a:p>
      </dgm:t>
    </dgm:pt>
    <dgm:pt modelId="{3FAF3998-1912-4F1B-9491-0D7FF2D739EE}" type="pres">
      <dgm:prSet presAssocID="{2EBBB258-57FD-4D52-9EF7-7F04CA0660DE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57FA012-634D-4060-9FD1-F6B10E2C3C8B}" type="pres">
      <dgm:prSet presAssocID="{CC7F5E1D-D9F2-4D61-B064-B935F3D922B4}" presName="node" presStyleLbl="node1" presStyleIdx="4" presStyleCnt="5" custScaleX="47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C22014-4DB5-4945-8C3F-CBD91634A18C}" srcId="{BBE67175-6CA2-483A-9E3F-067C797E7967}" destId="{616AE58F-A16D-411F-988B-8F687665F40C}" srcOrd="1" destOrd="0" parTransId="{7B2363D4-DC33-4E24-BA43-519DA61781B3}" sibTransId="{48F25DF5-3787-4D73-8F2D-C94FA21ED7FD}"/>
    <dgm:cxn modelId="{85CD2365-6A00-418A-B594-4632155825EC}" type="presOf" srcId="{3C591B78-F757-42F3-901A-DE3B8DA7D64F}" destId="{3D4CE535-F1D8-4871-9FCE-CAF4FC0CD649}" srcOrd="0" destOrd="0" presId="urn:microsoft.com/office/officeart/2005/8/layout/process2"/>
    <dgm:cxn modelId="{045CF069-35B1-4C4F-B857-B2264EFFAC22}" srcId="{BBE67175-6CA2-483A-9E3F-067C797E7967}" destId="{08088AC5-5BD8-4230-B7CF-85E07D0E1688}" srcOrd="2" destOrd="0" parTransId="{EC5C30D7-BDDB-49CC-B44B-C185EBB2504F}" sibTransId="{3C591B78-F757-42F3-901A-DE3B8DA7D64F}"/>
    <dgm:cxn modelId="{F4C95DB1-AA2B-4ABA-8D53-C2781AAE0688}" type="presOf" srcId="{BBE67175-6CA2-483A-9E3F-067C797E7967}" destId="{9B795C44-9FB0-49B8-BECE-B2A0AC58EB50}" srcOrd="0" destOrd="0" presId="urn:microsoft.com/office/officeart/2005/8/layout/process2"/>
    <dgm:cxn modelId="{AC05F5B1-618A-4E5C-9CB3-22B288AF8CE6}" type="presOf" srcId="{3C591B78-F757-42F3-901A-DE3B8DA7D64F}" destId="{8B5EA946-E984-4502-8660-B1E50FBD8289}" srcOrd="1" destOrd="0" presId="urn:microsoft.com/office/officeart/2005/8/layout/process2"/>
    <dgm:cxn modelId="{C132747B-1C09-44E5-A1A1-9D787AA1D957}" type="presOf" srcId="{CC7F5E1D-D9F2-4D61-B064-B935F3D922B4}" destId="{957FA012-634D-4060-9FD1-F6B10E2C3C8B}" srcOrd="0" destOrd="0" presId="urn:microsoft.com/office/officeart/2005/8/layout/process2"/>
    <dgm:cxn modelId="{053BCC32-6073-4FAD-BBED-B232AC1557A9}" type="presOf" srcId="{2EBBB258-57FD-4D52-9EF7-7F04CA0660DE}" destId="{B42E607A-E1F2-4CE0-9D69-109E812BEC88}" srcOrd="0" destOrd="0" presId="urn:microsoft.com/office/officeart/2005/8/layout/process2"/>
    <dgm:cxn modelId="{A27992D7-1C2E-49A3-A21C-2B948B259F30}" type="presOf" srcId="{616AE58F-A16D-411F-988B-8F687665F40C}" destId="{D6ED424C-7782-4515-BBAE-3E5DBA3E3B12}" srcOrd="0" destOrd="0" presId="urn:microsoft.com/office/officeart/2005/8/layout/process2"/>
    <dgm:cxn modelId="{DE4C84F6-95A7-4557-A7FB-5E3644E61010}" type="presOf" srcId="{08088AC5-5BD8-4230-B7CF-85E07D0E1688}" destId="{5D210794-D81C-48E7-8406-93067D7F2655}" srcOrd="0" destOrd="0" presId="urn:microsoft.com/office/officeart/2005/8/layout/process2"/>
    <dgm:cxn modelId="{21AE617A-6067-48E1-917C-39367EF3AA73}" type="presOf" srcId="{27E4030B-1BE5-4BDC-8DC6-00306B1F2EAB}" destId="{651823A7-0123-4079-871F-62B29C547130}" srcOrd="0" destOrd="0" presId="urn:microsoft.com/office/officeart/2005/8/layout/process2"/>
    <dgm:cxn modelId="{BDADA0A8-F9CB-4477-9276-EFCAD60488B4}" type="presOf" srcId="{F88F3A99-60EE-4252-9354-DE2E0E774519}" destId="{0DB62188-EFCC-4493-862B-A749B5ABC604}" srcOrd="0" destOrd="0" presId="urn:microsoft.com/office/officeart/2005/8/layout/process2"/>
    <dgm:cxn modelId="{86D97E2F-5286-44E5-A231-8E6FED82E19B}" type="presOf" srcId="{58B13CCB-9F29-4DFD-B38F-EFE467D4A2BF}" destId="{071F82D6-DF24-4E93-BEED-83F767D34AF8}" srcOrd="0" destOrd="0" presId="urn:microsoft.com/office/officeart/2005/8/layout/process2"/>
    <dgm:cxn modelId="{71DE192C-60C2-48E8-B812-E83BF1F4D9F2}" type="presOf" srcId="{48F25DF5-3787-4D73-8F2D-C94FA21ED7FD}" destId="{27B34E9C-3D0C-4377-B704-714D924428C6}" srcOrd="0" destOrd="0" presId="urn:microsoft.com/office/officeart/2005/8/layout/process2"/>
    <dgm:cxn modelId="{8C3D46DF-8413-4875-A02C-C763ED5C21C5}" srcId="{BBE67175-6CA2-483A-9E3F-067C797E7967}" destId="{F88F3A99-60EE-4252-9354-DE2E0E774519}" srcOrd="3" destOrd="0" parTransId="{09ED7214-699B-4381-93FD-7326E8D443FF}" sibTransId="{2EBBB258-57FD-4D52-9EF7-7F04CA0660DE}"/>
    <dgm:cxn modelId="{A376C809-17F0-48AA-ACEC-78D3E5A87F6F}" type="presOf" srcId="{27E4030B-1BE5-4BDC-8DC6-00306B1F2EAB}" destId="{1F40FF57-D55A-4F89-BB6B-3784E7C4169D}" srcOrd="1" destOrd="0" presId="urn:microsoft.com/office/officeart/2005/8/layout/process2"/>
    <dgm:cxn modelId="{52B32C0C-0F2F-4D7D-8BD5-4DD422536808}" type="presOf" srcId="{2EBBB258-57FD-4D52-9EF7-7F04CA0660DE}" destId="{3FAF3998-1912-4F1B-9491-0D7FF2D739EE}" srcOrd="1" destOrd="0" presId="urn:microsoft.com/office/officeart/2005/8/layout/process2"/>
    <dgm:cxn modelId="{3A54F861-E56A-4C75-8130-DA1A6CC09FDA}" type="presOf" srcId="{48F25DF5-3787-4D73-8F2D-C94FA21ED7FD}" destId="{68CFED0A-9583-402C-9480-9C288FA54B4F}" srcOrd="1" destOrd="0" presId="urn:microsoft.com/office/officeart/2005/8/layout/process2"/>
    <dgm:cxn modelId="{D4069E06-6057-4087-8FC3-D7068EB30BF0}" srcId="{BBE67175-6CA2-483A-9E3F-067C797E7967}" destId="{CC7F5E1D-D9F2-4D61-B064-B935F3D922B4}" srcOrd="4" destOrd="0" parTransId="{C3B7E299-1ABE-43D9-9E6A-26B36265F242}" sibTransId="{C59E8145-A6FD-4043-8053-DA01F61F9BCF}"/>
    <dgm:cxn modelId="{7A2F0165-2FDF-4A04-A075-5C83C8AE76B8}" srcId="{BBE67175-6CA2-483A-9E3F-067C797E7967}" destId="{58B13CCB-9F29-4DFD-B38F-EFE467D4A2BF}" srcOrd="0" destOrd="0" parTransId="{24B1F0F7-27C1-4192-9239-9273D66B9FA4}" sibTransId="{27E4030B-1BE5-4BDC-8DC6-00306B1F2EAB}"/>
    <dgm:cxn modelId="{935D06E9-6EF8-47F4-AF05-F665ACDDE9A6}" type="presParOf" srcId="{9B795C44-9FB0-49B8-BECE-B2A0AC58EB50}" destId="{071F82D6-DF24-4E93-BEED-83F767D34AF8}" srcOrd="0" destOrd="0" presId="urn:microsoft.com/office/officeart/2005/8/layout/process2"/>
    <dgm:cxn modelId="{5F89550C-F81F-4FD9-A8DB-FD761A2CBD22}" type="presParOf" srcId="{9B795C44-9FB0-49B8-BECE-B2A0AC58EB50}" destId="{651823A7-0123-4079-871F-62B29C547130}" srcOrd="1" destOrd="0" presId="urn:microsoft.com/office/officeart/2005/8/layout/process2"/>
    <dgm:cxn modelId="{48090082-A973-4125-8B22-6540CEC0326B}" type="presParOf" srcId="{651823A7-0123-4079-871F-62B29C547130}" destId="{1F40FF57-D55A-4F89-BB6B-3784E7C4169D}" srcOrd="0" destOrd="0" presId="urn:microsoft.com/office/officeart/2005/8/layout/process2"/>
    <dgm:cxn modelId="{A02D962A-7BAB-404B-8758-B06D0BB7FE96}" type="presParOf" srcId="{9B795C44-9FB0-49B8-BECE-B2A0AC58EB50}" destId="{D6ED424C-7782-4515-BBAE-3E5DBA3E3B12}" srcOrd="2" destOrd="0" presId="urn:microsoft.com/office/officeart/2005/8/layout/process2"/>
    <dgm:cxn modelId="{BB209ABA-162A-4F5F-836B-378D1C05699F}" type="presParOf" srcId="{9B795C44-9FB0-49B8-BECE-B2A0AC58EB50}" destId="{27B34E9C-3D0C-4377-B704-714D924428C6}" srcOrd="3" destOrd="0" presId="urn:microsoft.com/office/officeart/2005/8/layout/process2"/>
    <dgm:cxn modelId="{29ECE76A-5559-494D-A8C2-60439DA2E778}" type="presParOf" srcId="{27B34E9C-3D0C-4377-B704-714D924428C6}" destId="{68CFED0A-9583-402C-9480-9C288FA54B4F}" srcOrd="0" destOrd="0" presId="urn:microsoft.com/office/officeart/2005/8/layout/process2"/>
    <dgm:cxn modelId="{E5FB6677-E173-4195-9466-6956B015FA18}" type="presParOf" srcId="{9B795C44-9FB0-49B8-BECE-B2A0AC58EB50}" destId="{5D210794-D81C-48E7-8406-93067D7F2655}" srcOrd="4" destOrd="0" presId="urn:microsoft.com/office/officeart/2005/8/layout/process2"/>
    <dgm:cxn modelId="{8B97B86F-C41B-4732-9688-6D58906A38B2}" type="presParOf" srcId="{9B795C44-9FB0-49B8-BECE-B2A0AC58EB50}" destId="{3D4CE535-F1D8-4871-9FCE-CAF4FC0CD649}" srcOrd="5" destOrd="0" presId="urn:microsoft.com/office/officeart/2005/8/layout/process2"/>
    <dgm:cxn modelId="{CC06792A-0C42-411F-BE95-79FE58A0271E}" type="presParOf" srcId="{3D4CE535-F1D8-4871-9FCE-CAF4FC0CD649}" destId="{8B5EA946-E984-4502-8660-B1E50FBD8289}" srcOrd="0" destOrd="0" presId="urn:microsoft.com/office/officeart/2005/8/layout/process2"/>
    <dgm:cxn modelId="{1B162A53-00D6-46E2-A6D7-3EB2637CA246}" type="presParOf" srcId="{9B795C44-9FB0-49B8-BECE-B2A0AC58EB50}" destId="{0DB62188-EFCC-4493-862B-A749B5ABC604}" srcOrd="6" destOrd="0" presId="urn:microsoft.com/office/officeart/2005/8/layout/process2"/>
    <dgm:cxn modelId="{9747B102-43D1-41EF-877D-95820E377389}" type="presParOf" srcId="{9B795C44-9FB0-49B8-BECE-B2A0AC58EB50}" destId="{B42E607A-E1F2-4CE0-9D69-109E812BEC88}" srcOrd="7" destOrd="0" presId="urn:microsoft.com/office/officeart/2005/8/layout/process2"/>
    <dgm:cxn modelId="{C493E0B5-7915-4E53-BDE1-03179963F8C7}" type="presParOf" srcId="{B42E607A-E1F2-4CE0-9D69-109E812BEC88}" destId="{3FAF3998-1912-4F1B-9491-0D7FF2D739EE}" srcOrd="0" destOrd="0" presId="urn:microsoft.com/office/officeart/2005/8/layout/process2"/>
    <dgm:cxn modelId="{0F500CE0-59E1-4D64-95FC-AD26AAF99208}" type="presParOf" srcId="{9B795C44-9FB0-49B8-BECE-B2A0AC58EB50}" destId="{957FA012-634D-4060-9FD1-F6B10E2C3C8B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9BC1A5-2C48-470E-A1FF-7CE1E26A52EC}" type="doc">
      <dgm:prSet loTypeId="urn:microsoft.com/office/officeart/2005/8/layout/process2" loCatId="process" qsTypeId="urn:microsoft.com/office/officeart/2005/8/quickstyle/simple3" qsCatId="simple" csTypeId="urn:microsoft.com/office/officeart/2005/8/colors/colorful1#3" csCatId="colorful" phldr="1"/>
      <dgm:spPr/>
    </dgm:pt>
    <dgm:pt modelId="{9731A8E0-E047-4DA4-85A8-F26C20973A41}">
      <dgm:prSet phldrT="[Текст]" custT="1"/>
      <dgm:spPr>
        <a:solidFill>
          <a:srgbClr val="FCF2F3"/>
        </a:solidFill>
      </dgm:spPr>
      <dgm:t>
        <a:bodyPr/>
        <a:lstStyle/>
        <a:p>
          <a:r>
            <a:rPr lang="ru-RU" altLang="ru-RU" sz="2000" dirty="0" smtClean="0">
              <a:latin typeface="Calibri" pitchFamily="34" charset="0"/>
              <a:cs typeface="Times New Roman" pitchFamily="18" charset="0"/>
            </a:rPr>
            <a:t>Разработка методических рекомендаций, учебно-методических пособий  для студентов </a:t>
          </a:r>
          <a:r>
            <a:rPr lang="ru-RU" altLang="ru-RU" sz="2000" dirty="0" err="1" smtClean="0">
              <a:latin typeface="Calibri" pitchFamily="34" charset="0"/>
              <a:cs typeface="Times New Roman" pitchFamily="18" charset="0"/>
            </a:rPr>
            <a:t>КрасГМУ</a:t>
          </a:r>
          <a:r>
            <a:rPr lang="ru-RU" altLang="ru-RU" sz="2000" dirty="0" smtClean="0">
              <a:latin typeface="Calibri" pitchFamily="34" charset="0"/>
              <a:cs typeface="Times New Roman" pitchFamily="18" charset="0"/>
            </a:rPr>
            <a:t> и врачей ЛПУ.</a:t>
          </a:r>
          <a:endParaRPr lang="ru-RU" sz="2000" dirty="0">
            <a:latin typeface="Calibri" pitchFamily="34" charset="0"/>
          </a:endParaRPr>
        </a:p>
      </dgm:t>
    </dgm:pt>
    <dgm:pt modelId="{3717ECC4-4F5D-4E13-903E-4626E33AF09B}" type="parTrans" cxnId="{7DC2F4C5-8D42-44BA-84DE-C4B6E38B6E0A}">
      <dgm:prSet/>
      <dgm:spPr/>
      <dgm:t>
        <a:bodyPr/>
        <a:lstStyle/>
        <a:p>
          <a:endParaRPr lang="ru-RU"/>
        </a:p>
      </dgm:t>
    </dgm:pt>
    <dgm:pt modelId="{E1A21F3F-A300-4C54-BD20-35C27C118C57}" type="sibTrans" cxnId="{7DC2F4C5-8D42-44BA-84DE-C4B6E38B6E0A}">
      <dgm:prSet/>
      <dgm:spPr/>
      <dgm:t>
        <a:bodyPr/>
        <a:lstStyle/>
        <a:p>
          <a:endParaRPr lang="ru-RU"/>
        </a:p>
      </dgm:t>
    </dgm:pt>
    <dgm:pt modelId="{38A7B56F-7507-41FF-8CE3-883B0D66C47A}">
      <dgm:prSet phldrT="[Текст]" custT="1"/>
      <dgm:spPr>
        <a:solidFill>
          <a:srgbClr val="EFF6FB"/>
        </a:solidFill>
      </dgm:spPr>
      <dgm:t>
        <a:bodyPr/>
        <a:lstStyle/>
        <a:p>
          <a:r>
            <a:rPr lang="ru-RU" altLang="ru-RU" sz="2000" dirty="0" smtClean="0">
              <a:latin typeface="Calibri" pitchFamily="34" charset="0"/>
              <a:cs typeface="Times New Roman" pitchFamily="18" charset="0"/>
            </a:rPr>
            <a:t>Создание алгоритмов,  стандартов, протоколов ведения и персонализированного лечения больных  различными аллергическими и респираторными заболеваниями</a:t>
          </a:r>
          <a:endParaRPr lang="ru-RU" sz="2000" dirty="0">
            <a:latin typeface="Calibri" pitchFamily="34" charset="0"/>
          </a:endParaRPr>
        </a:p>
      </dgm:t>
    </dgm:pt>
    <dgm:pt modelId="{3CF70B76-7884-427A-8753-C17AF7393A30}" type="parTrans" cxnId="{B349C0F1-D0A9-46DF-B08C-4D99283F5F1A}">
      <dgm:prSet/>
      <dgm:spPr/>
      <dgm:t>
        <a:bodyPr/>
        <a:lstStyle/>
        <a:p>
          <a:endParaRPr lang="ru-RU"/>
        </a:p>
      </dgm:t>
    </dgm:pt>
    <dgm:pt modelId="{DC260AED-D06D-4A8E-A75E-0597DD92A9D1}" type="sibTrans" cxnId="{B349C0F1-D0A9-46DF-B08C-4D99283F5F1A}">
      <dgm:prSet/>
      <dgm:spPr/>
      <dgm:t>
        <a:bodyPr/>
        <a:lstStyle/>
        <a:p>
          <a:endParaRPr lang="ru-RU"/>
        </a:p>
      </dgm:t>
    </dgm:pt>
    <dgm:pt modelId="{3D3CB5D1-0A71-43D5-A05D-6CBEB2BC3858}">
      <dgm:prSet phldrT="[Текст]" custT="1"/>
      <dgm:spPr>
        <a:solidFill>
          <a:srgbClr val="EAF4E8"/>
        </a:solidFill>
      </dgm:spPr>
      <dgm:t>
        <a:bodyPr/>
        <a:lstStyle/>
        <a:p>
          <a:r>
            <a:rPr lang="ru-RU" altLang="ru-RU" sz="2000" dirty="0" smtClean="0">
              <a:latin typeface="Calibri" pitchFamily="34" charset="0"/>
              <a:cs typeface="Times New Roman" pitchFamily="18" charset="0"/>
            </a:rPr>
            <a:t>Разработка различных профилактических программ, в том числе </a:t>
          </a:r>
          <a:r>
            <a:rPr lang="ru-RU" altLang="ru-RU" sz="2000" dirty="0" err="1" smtClean="0">
              <a:latin typeface="Calibri" pitchFamily="34" charset="0"/>
              <a:cs typeface="Times New Roman" pitchFamily="18" charset="0"/>
            </a:rPr>
            <a:t>вакцинопрофилактика</a:t>
          </a:r>
          <a:endParaRPr lang="ru-RU" sz="2000" dirty="0">
            <a:latin typeface="Calibri" pitchFamily="34" charset="0"/>
          </a:endParaRPr>
        </a:p>
      </dgm:t>
    </dgm:pt>
    <dgm:pt modelId="{2D0A3926-56CB-40A6-B1DB-D9E8792E59D7}" type="parTrans" cxnId="{29E10B31-4704-488E-86C7-B5CB4A8AD108}">
      <dgm:prSet/>
      <dgm:spPr/>
      <dgm:t>
        <a:bodyPr/>
        <a:lstStyle/>
        <a:p>
          <a:endParaRPr lang="ru-RU"/>
        </a:p>
      </dgm:t>
    </dgm:pt>
    <dgm:pt modelId="{3CF847AC-0895-4288-BBE8-70621EBE6165}" type="sibTrans" cxnId="{29E10B31-4704-488E-86C7-B5CB4A8AD108}">
      <dgm:prSet/>
      <dgm:spPr/>
      <dgm:t>
        <a:bodyPr/>
        <a:lstStyle/>
        <a:p>
          <a:endParaRPr lang="ru-RU"/>
        </a:p>
      </dgm:t>
    </dgm:pt>
    <dgm:pt modelId="{FF010476-3E35-4984-BF28-67F49EF4D753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altLang="ru-RU" sz="2000" dirty="0" smtClean="0">
              <a:latin typeface="Calibri" pitchFamily="34" charset="0"/>
              <a:cs typeface="Times New Roman" pitchFamily="18" charset="0"/>
            </a:rPr>
            <a:t>Ранняя диагностика </a:t>
          </a:r>
          <a:r>
            <a:rPr lang="ru-RU" altLang="ru-RU" sz="2000" dirty="0" err="1" smtClean="0">
              <a:latin typeface="Calibri" pitchFamily="34" charset="0"/>
              <a:cs typeface="Times New Roman" pitchFamily="18" charset="0"/>
            </a:rPr>
            <a:t>бронхолегочной</a:t>
          </a:r>
          <a:r>
            <a:rPr lang="ru-RU" altLang="ru-RU" sz="2000" dirty="0" smtClean="0">
              <a:latin typeface="Calibri" pitchFamily="34" charset="0"/>
              <a:cs typeface="Times New Roman" pitchFamily="18" charset="0"/>
            </a:rPr>
            <a:t> патологии и аллергических заболеваний</a:t>
          </a:r>
          <a:endParaRPr lang="ru-RU" sz="2000" dirty="0">
            <a:latin typeface="Calibri" pitchFamily="34" charset="0"/>
          </a:endParaRPr>
        </a:p>
      </dgm:t>
    </dgm:pt>
    <dgm:pt modelId="{3F193691-796C-41FA-BF52-B7257D0FF270}" type="parTrans" cxnId="{2930790E-7C6F-4F35-98AA-DE965E0502E0}">
      <dgm:prSet/>
      <dgm:spPr/>
      <dgm:t>
        <a:bodyPr/>
        <a:lstStyle/>
        <a:p>
          <a:endParaRPr lang="ru-RU"/>
        </a:p>
      </dgm:t>
    </dgm:pt>
    <dgm:pt modelId="{4AB3A229-E401-465C-A452-1BC15B9B4054}" type="sibTrans" cxnId="{2930790E-7C6F-4F35-98AA-DE965E0502E0}">
      <dgm:prSet/>
      <dgm:spPr/>
      <dgm:t>
        <a:bodyPr/>
        <a:lstStyle/>
        <a:p>
          <a:endParaRPr lang="ru-RU"/>
        </a:p>
      </dgm:t>
    </dgm:pt>
    <dgm:pt modelId="{853651E0-350B-4C56-B1DF-33B71A763A4D}">
      <dgm:prSet phldrT="[Текст]" custT="1"/>
      <dgm:spPr>
        <a:solidFill>
          <a:srgbClr val="F5F2F8"/>
        </a:solidFill>
      </dgm:spPr>
      <dgm:t>
        <a:bodyPr/>
        <a:lstStyle/>
        <a:p>
          <a:r>
            <a:rPr lang="ru-RU" altLang="ru-RU" sz="2000" dirty="0" smtClean="0">
              <a:latin typeface="Calibri" pitchFamily="34" charset="0"/>
              <a:cs typeface="Times New Roman" pitchFamily="18" charset="0"/>
            </a:rPr>
            <a:t>Охват населения антитабачной пропагандой и организация медицинской помощи населению при отказе от курения, направленной на отказ от потребления табака и лечение табачной зависимости</a:t>
          </a:r>
          <a:endParaRPr lang="ru-RU" sz="2000" dirty="0">
            <a:latin typeface="Calibri" pitchFamily="34" charset="0"/>
          </a:endParaRPr>
        </a:p>
      </dgm:t>
    </dgm:pt>
    <dgm:pt modelId="{7C895ECD-98C6-46E0-BF02-037F2F953847}" type="parTrans" cxnId="{0D825E9E-C20E-460E-B62F-6BDCE0F724F4}">
      <dgm:prSet/>
      <dgm:spPr/>
      <dgm:t>
        <a:bodyPr/>
        <a:lstStyle/>
        <a:p>
          <a:endParaRPr lang="ru-RU"/>
        </a:p>
      </dgm:t>
    </dgm:pt>
    <dgm:pt modelId="{12064F3A-7831-4DEF-BE8D-98A99F1E8AA0}" type="sibTrans" cxnId="{0D825E9E-C20E-460E-B62F-6BDCE0F724F4}">
      <dgm:prSet/>
      <dgm:spPr/>
      <dgm:t>
        <a:bodyPr/>
        <a:lstStyle/>
        <a:p>
          <a:endParaRPr lang="ru-RU"/>
        </a:p>
      </dgm:t>
    </dgm:pt>
    <dgm:pt modelId="{C87E3E9E-DBD0-4F51-BBB7-C30077321DD5}" type="pres">
      <dgm:prSet presAssocID="{A79BC1A5-2C48-470E-A1FF-7CE1E26A52EC}" presName="linearFlow" presStyleCnt="0">
        <dgm:presLayoutVars>
          <dgm:resizeHandles val="exact"/>
        </dgm:presLayoutVars>
      </dgm:prSet>
      <dgm:spPr/>
    </dgm:pt>
    <dgm:pt modelId="{0D00433E-FBD1-4202-97F9-EFEA7B426FAB}" type="pres">
      <dgm:prSet presAssocID="{9731A8E0-E047-4DA4-85A8-F26C20973A41}" presName="node" presStyleLbl="node1" presStyleIdx="0" presStyleCnt="5" custScaleX="84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004DD-347C-4495-A08F-65388BEBC0EE}" type="pres">
      <dgm:prSet presAssocID="{E1A21F3F-A300-4C54-BD20-35C27C118C5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6950B8FB-2E68-471B-A256-14519292249B}" type="pres">
      <dgm:prSet presAssocID="{E1A21F3F-A300-4C54-BD20-35C27C118C5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23907152-0FB8-4483-97DB-376324FBCF0B}" type="pres">
      <dgm:prSet presAssocID="{38A7B56F-7507-41FF-8CE3-883B0D66C47A}" presName="node" presStyleLbl="node1" presStyleIdx="1" presStyleCnt="5" custScaleX="84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5BC54-3CF5-49AE-B708-3DF8F6F96DD1}" type="pres">
      <dgm:prSet presAssocID="{DC260AED-D06D-4A8E-A75E-0597DD92A9D1}" presName="sibTrans" presStyleLbl="sibTrans2D1" presStyleIdx="1" presStyleCnt="4"/>
      <dgm:spPr/>
      <dgm:t>
        <a:bodyPr/>
        <a:lstStyle/>
        <a:p>
          <a:endParaRPr lang="ru-RU"/>
        </a:p>
      </dgm:t>
    </dgm:pt>
    <dgm:pt modelId="{5F9370AB-2214-4185-B776-D82E5E30A133}" type="pres">
      <dgm:prSet presAssocID="{DC260AED-D06D-4A8E-A75E-0597DD92A9D1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305CE47-EC76-4962-8745-7F21E487C18B}" type="pres">
      <dgm:prSet presAssocID="{3D3CB5D1-0A71-43D5-A05D-6CBEB2BC3858}" presName="node" presStyleLbl="node1" presStyleIdx="2" presStyleCnt="5" custScaleX="84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C3B10-B6B0-4AEF-B20E-B8EEDBF4A39A}" type="pres">
      <dgm:prSet presAssocID="{3CF847AC-0895-4288-BBE8-70621EBE616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A4DEEDC-C18C-4AD3-873F-79BC740D9BD8}" type="pres">
      <dgm:prSet presAssocID="{3CF847AC-0895-4288-BBE8-70621EBE616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E6137F2-4E71-486F-93C7-A77101392577}" type="pres">
      <dgm:prSet presAssocID="{853651E0-350B-4C56-B1DF-33B71A763A4D}" presName="node" presStyleLbl="node1" presStyleIdx="3" presStyleCnt="5" custScaleX="84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7D885-D095-45CF-8459-F322CB6EF39C}" type="pres">
      <dgm:prSet presAssocID="{12064F3A-7831-4DEF-BE8D-98A99F1E8AA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85FC8ECE-EB9C-4DBE-BF43-33BDD59561FA}" type="pres">
      <dgm:prSet presAssocID="{12064F3A-7831-4DEF-BE8D-98A99F1E8AA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2D2B1C47-EB98-44A4-BB88-202EB8C84F4D}" type="pres">
      <dgm:prSet presAssocID="{FF010476-3E35-4984-BF28-67F49EF4D753}" presName="node" presStyleLbl="node1" presStyleIdx="4" presStyleCnt="5" custScaleX="84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16642E-1957-4E92-9AE5-1E75F34EB13A}" type="presOf" srcId="{9731A8E0-E047-4DA4-85A8-F26C20973A41}" destId="{0D00433E-FBD1-4202-97F9-EFEA7B426FAB}" srcOrd="0" destOrd="0" presId="urn:microsoft.com/office/officeart/2005/8/layout/process2"/>
    <dgm:cxn modelId="{B5DC8C75-CAB1-4502-AD57-A6739EBDEE10}" type="presOf" srcId="{A79BC1A5-2C48-470E-A1FF-7CE1E26A52EC}" destId="{C87E3E9E-DBD0-4F51-BBB7-C30077321DD5}" srcOrd="0" destOrd="0" presId="urn:microsoft.com/office/officeart/2005/8/layout/process2"/>
    <dgm:cxn modelId="{EC480DE6-5BD4-40B6-89A6-8A24A6D9FC62}" type="presOf" srcId="{12064F3A-7831-4DEF-BE8D-98A99F1E8AA0}" destId="{85FC8ECE-EB9C-4DBE-BF43-33BDD59561FA}" srcOrd="1" destOrd="0" presId="urn:microsoft.com/office/officeart/2005/8/layout/process2"/>
    <dgm:cxn modelId="{99C4607D-46EA-4773-BD5A-783026606F3B}" type="presOf" srcId="{E1A21F3F-A300-4C54-BD20-35C27C118C57}" destId="{DDE004DD-347C-4495-A08F-65388BEBC0EE}" srcOrd="0" destOrd="0" presId="urn:microsoft.com/office/officeart/2005/8/layout/process2"/>
    <dgm:cxn modelId="{2930790E-7C6F-4F35-98AA-DE965E0502E0}" srcId="{A79BC1A5-2C48-470E-A1FF-7CE1E26A52EC}" destId="{FF010476-3E35-4984-BF28-67F49EF4D753}" srcOrd="4" destOrd="0" parTransId="{3F193691-796C-41FA-BF52-B7257D0FF270}" sibTransId="{4AB3A229-E401-465C-A452-1BC15B9B4054}"/>
    <dgm:cxn modelId="{905969C2-9199-41F3-AC27-3989E1069934}" type="presOf" srcId="{3D3CB5D1-0A71-43D5-A05D-6CBEB2BC3858}" destId="{E305CE47-EC76-4962-8745-7F21E487C18B}" srcOrd="0" destOrd="0" presId="urn:microsoft.com/office/officeart/2005/8/layout/process2"/>
    <dgm:cxn modelId="{BF39FF1D-B410-4D4C-AE68-DC84A36A4A13}" type="presOf" srcId="{E1A21F3F-A300-4C54-BD20-35C27C118C57}" destId="{6950B8FB-2E68-471B-A256-14519292249B}" srcOrd="1" destOrd="0" presId="urn:microsoft.com/office/officeart/2005/8/layout/process2"/>
    <dgm:cxn modelId="{EDE26D0B-EF74-465C-9FFE-F20E01D13487}" type="presOf" srcId="{38A7B56F-7507-41FF-8CE3-883B0D66C47A}" destId="{23907152-0FB8-4483-97DB-376324FBCF0B}" srcOrd="0" destOrd="0" presId="urn:microsoft.com/office/officeart/2005/8/layout/process2"/>
    <dgm:cxn modelId="{525D9295-B572-4619-8932-572A4CB2E97A}" type="presOf" srcId="{3CF847AC-0895-4288-BBE8-70621EBE6165}" destId="{3A4DEEDC-C18C-4AD3-873F-79BC740D9BD8}" srcOrd="1" destOrd="0" presId="urn:microsoft.com/office/officeart/2005/8/layout/process2"/>
    <dgm:cxn modelId="{656E0CBB-E9C0-4776-BDFF-C084D8A8AA2B}" type="presOf" srcId="{DC260AED-D06D-4A8E-A75E-0597DD92A9D1}" destId="{5F9370AB-2214-4185-B776-D82E5E30A133}" srcOrd="1" destOrd="0" presId="urn:microsoft.com/office/officeart/2005/8/layout/process2"/>
    <dgm:cxn modelId="{B349C0F1-D0A9-46DF-B08C-4D99283F5F1A}" srcId="{A79BC1A5-2C48-470E-A1FF-7CE1E26A52EC}" destId="{38A7B56F-7507-41FF-8CE3-883B0D66C47A}" srcOrd="1" destOrd="0" parTransId="{3CF70B76-7884-427A-8753-C17AF7393A30}" sibTransId="{DC260AED-D06D-4A8E-A75E-0597DD92A9D1}"/>
    <dgm:cxn modelId="{7DC2F4C5-8D42-44BA-84DE-C4B6E38B6E0A}" srcId="{A79BC1A5-2C48-470E-A1FF-7CE1E26A52EC}" destId="{9731A8E0-E047-4DA4-85A8-F26C20973A41}" srcOrd="0" destOrd="0" parTransId="{3717ECC4-4F5D-4E13-903E-4626E33AF09B}" sibTransId="{E1A21F3F-A300-4C54-BD20-35C27C118C57}"/>
    <dgm:cxn modelId="{C99D57D8-56BD-4E92-AFB9-80BE97D154B9}" type="presOf" srcId="{DC260AED-D06D-4A8E-A75E-0597DD92A9D1}" destId="{EAA5BC54-3CF5-49AE-B708-3DF8F6F96DD1}" srcOrd="0" destOrd="0" presId="urn:microsoft.com/office/officeart/2005/8/layout/process2"/>
    <dgm:cxn modelId="{70321D8D-EA35-489B-AD52-0A0FA9A476CD}" type="presOf" srcId="{12064F3A-7831-4DEF-BE8D-98A99F1E8AA0}" destId="{6267D885-D095-45CF-8459-F322CB6EF39C}" srcOrd="0" destOrd="0" presId="urn:microsoft.com/office/officeart/2005/8/layout/process2"/>
    <dgm:cxn modelId="{034D77C2-210C-4CC7-B8E9-427F0B615B8F}" type="presOf" srcId="{853651E0-350B-4C56-B1DF-33B71A763A4D}" destId="{FE6137F2-4E71-486F-93C7-A77101392577}" srcOrd="0" destOrd="0" presId="urn:microsoft.com/office/officeart/2005/8/layout/process2"/>
    <dgm:cxn modelId="{22F5B91B-FAE6-4051-9E39-960FF096F3AC}" type="presOf" srcId="{3CF847AC-0895-4288-BBE8-70621EBE6165}" destId="{21DC3B10-B6B0-4AEF-B20E-B8EEDBF4A39A}" srcOrd="0" destOrd="0" presId="urn:microsoft.com/office/officeart/2005/8/layout/process2"/>
    <dgm:cxn modelId="{0D825E9E-C20E-460E-B62F-6BDCE0F724F4}" srcId="{A79BC1A5-2C48-470E-A1FF-7CE1E26A52EC}" destId="{853651E0-350B-4C56-B1DF-33B71A763A4D}" srcOrd="3" destOrd="0" parTransId="{7C895ECD-98C6-46E0-BF02-037F2F953847}" sibTransId="{12064F3A-7831-4DEF-BE8D-98A99F1E8AA0}"/>
    <dgm:cxn modelId="{D92F3248-3044-4450-8708-B18CB4AB134E}" type="presOf" srcId="{FF010476-3E35-4984-BF28-67F49EF4D753}" destId="{2D2B1C47-EB98-44A4-BB88-202EB8C84F4D}" srcOrd="0" destOrd="0" presId="urn:microsoft.com/office/officeart/2005/8/layout/process2"/>
    <dgm:cxn modelId="{29E10B31-4704-488E-86C7-B5CB4A8AD108}" srcId="{A79BC1A5-2C48-470E-A1FF-7CE1E26A52EC}" destId="{3D3CB5D1-0A71-43D5-A05D-6CBEB2BC3858}" srcOrd="2" destOrd="0" parTransId="{2D0A3926-56CB-40A6-B1DB-D9E8792E59D7}" sibTransId="{3CF847AC-0895-4288-BBE8-70621EBE6165}"/>
    <dgm:cxn modelId="{8E4DF401-60AF-4284-BDA9-4EA99613B786}" type="presParOf" srcId="{C87E3E9E-DBD0-4F51-BBB7-C30077321DD5}" destId="{0D00433E-FBD1-4202-97F9-EFEA7B426FAB}" srcOrd="0" destOrd="0" presId="urn:microsoft.com/office/officeart/2005/8/layout/process2"/>
    <dgm:cxn modelId="{4BAE6C05-42EA-4D85-98D5-946D9A5FAD2D}" type="presParOf" srcId="{C87E3E9E-DBD0-4F51-BBB7-C30077321DD5}" destId="{DDE004DD-347C-4495-A08F-65388BEBC0EE}" srcOrd="1" destOrd="0" presId="urn:microsoft.com/office/officeart/2005/8/layout/process2"/>
    <dgm:cxn modelId="{DD91A04E-A108-4F3E-8563-A1102D627E2E}" type="presParOf" srcId="{DDE004DD-347C-4495-A08F-65388BEBC0EE}" destId="{6950B8FB-2E68-471B-A256-14519292249B}" srcOrd="0" destOrd="0" presId="urn:microsoft.com/office/officeart/2005/8/layout/process2"/>
    <dgm:cxn modelId="{EAE845DD-7D08-41B4-BB24-8EC59F22FA1C}" type="presParOf" srcId="{C87E3E9E-DBD0-4F51-BBB7-C30077321DD5}" destId="{23907152-0FB8-4483-97DB-376324FBCF0B}" srcOrd="2" destOrd="0" presId="urn:microsoft.com/office/officeart/2005/8/layout/process2"/>
    <dgm:cxn modelId="{284BEAFC-CAEA-46CA-9238-4B2955D0079B}" type="presParOf" srcId="{C87E3E9E-DBD0-4F51-BBB7-C30077321DD5}" destId="{EAA5BC54-3CF5-49AE-B708-3DF8F6F96DD1}" srcOrd="3" destOrd="0" presId="urn:microsoft.com/office/officeart/2005/8/layout/process2"/>
    <dgm:cxn modelId="{BF7B8668-A1F9-42C2-94E0-E2C6B38F88DD}" type="presParOf" srcId="{EAA5BC54-3CF5-49AE-B708-3DF8F6F96DD1}" destId="{5F9370AB-2214-4185-B776-D82E5E30A133}" srcOrd="0" destOrd="0" presId="urn:microsoft.com/office/officeart/2005/8/layout/process2"/>
    <dgm:cxn modelId="{C202C615-613B-43E2-97E7-8CD76B4F629C}" type="presParOf" srcId="{C87E3E9E-DBD0-4F51-BBB7-C30077321DD5}" destId="{E305CE47-EC76-4962-8745-7F21E487C18B}" srcOrd="4" destOrd="0" presId="urn:microsoft.com/office/officeart/2005/8/layout/process2"/>
    <dgm:cxn modelId="{E081CCBA-5FE6-4FFE-8D7E-FDCB8EAE4339}" type="presParOf" srcId="{C87E3E9E-DBD0-4F51-BBB7-C30077321DD5}" destId="{21DC3B10-B6B0-4AEF-B20E-B8EEDBF4A39A}" srcOrd="5" destOrd="0" presId="urn:microsoft.com/office/officeart/2005/8/layout/process2"/>
    <dgm:cxn modelId="{E034D039-081D-4EFF-8782-CBBE378130A8}" type="presParOf" srcId="{21DC3B10-B6B0-4AEF-B20E-B8EEDBF4A39A}" destId="{3A4DEEDC-C18C-4AD3-873F-79BC740D9BD8}" srcOrd="0" destOrd="0" presId="urn:microsoft.com/office/officeart/2005/8/layout/process2"/>
    <dgm:cxn modelId="{787F97D4-4963-4100-BF17-E116D0AFC0E1}" type="presParOf" srcId="{C87E3E9E-DBD0-4F51-BBB7-C30077321DD5}" destId="{FE6137F2-4E71-486F-93C7-A77101392577}" srcOrd="6" destOrd="0" presId="urn:microsoft.com/office/officeart/2005/8/layout/process2"/>
    <dgm:cxn modelId="{4209467B-9BFF-45C0-BE6D-CF0E6EBC2B22}" type="presParOf" srcId="{C87E3E9E-DBD0-4F51-BBB7-C30077321DD5}" destId="{6267D885-D095-45CF-8459-F322CB6EF39C}" srcOrd="7" destOrd="0" presId="urn:microsoft.com/office/officeart/2005/8/layout/process2"/>
    <dgm:cxn modelId="{5B14F3DA-4C9E-40D3-959B-65910250D849}" type="presParOf" srcId="{6267D885-D095-45CF-8459-F322CB6EF39C}" destId="{85FC8ECE-EB9C-4DBE-BF43-33BDD59561FA}" srcOrd="0" destOrd="0" presId="urn:microsoft.com/office/officeart/2005/8/layout/process2"/>
    <dgm:cxn modelId="{FCEA10D0-C875-41D5-BD18-61B8007839FF}" type="presParOf" srcId="{C87E3E9E-DBD0-4F51-BBB7-C30077321DD5}" destId="{2D2B1C47-EB98-44A4-BB88-202EB8C84F4D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4B8A21-297A-4AAC-BE86-6504258F8CB1}" type="doc">
      <dgm:prSet loTypeId="urn:microsoft.com/office/officeart/2005/8/layout/pyramid1" loCatId="pyramid" qsTypeId="urn:microsoft.com/office/officeart/2005/8/quickstyle/simple2" qsCatId="simple" csTypeId="urn:microsoft.com/office/officeart/2005/8/colors/colorful2" csCatId="colorful" phldr="1"/>
      <dgm:spPr/>
    </dgm:pt>
    <dgm:pt modelId="{B59E7ADA-A75A-4E15-ACF7-C8088F55A82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 sz="2400" b="1" dirty="0">
            <a:solidFill>
              <a:schemeClr val="tx1"/>
            </a:solidFill>
          </a:endParaRPr>
        </a:p>
      </dgm:t>
    </dgm:pt>
    <dgm:pt modelId="{8D316014-30AB-4C2F-9D2E-02DE73C0A761}" type="parTrans" cxnId="{595875E1-6747-4287-9896-4B12F9977EDA}">
      <dgm:prSet/>
      <dgm:spPr/>
      <dgm:t>
        <a:bodyPr/>
        <a:lstStyle/>
        <a:p>
          <a:endParaRPr lang="ru-RU"/>
        </a:p>
      </dgm:t>
    </dgm:pt>
    <dgm:pt modelId="{A9F067D0-1326-451F-9F7B-272229329050}" type="sibTrans" cxnId="{595875E1-6747-4287-9896-4B12F9977EDA}">
      <dgm:prSet/>
      <dgm:spPr/>
      <dgm:t>
        <a:bodyPr/>
        <a:lstStyle/>
        <a:p>
          <a:endParaRPr lang="ru-RU"/>
        </a:p>
      </dgm:t>
    </dgm:pt>
    <dgm:pt modelId="{DD3F8F20-687B-456C-9297-8E9CBAE636FB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400" b="1" dirty="0">
            <a:solidFill>
              <a:schemeClr val="tx1"/>
            </a:solidFill>
          </a:endParaRPr>
        </a:p>
      </dgm:t>
    </dgm:pt>
    <dgm:pt modelId="{E17CE629-AA99-4153-913E-84C167E586B3}" type="parTrans" cxnId="{67D84EAF-5F17-467B-8B55-317EB5CA19DB}">
      <dgm:prSet/>
      <dgm:spPr/>
      <dgm:t>
        <a:bodyPr/>
        <a:lstStyle/>
        <a:p>
          <a:endParaRPr lang="ru-RU"/>
        </a:p>
      </dgm:t>
    </dgm:pt>
    <dgm:pt modelId="{E5B8113D-7544-4069-8D17-6E91F9F56C9C}" type="sibTrans" cxnId="{67D84EAF-5F17-467B-8B55-317EB5CA19DB}">
      <dgm:prSet/>
      <dgm:spPr/>
      <dgm:t>
        <a:bodyPr/>
        <a:lstStyle/>
        <a:p>
          <a:endParaRPr lang="ru-RU"/>
        </a:p>
      </dgm:t>
    </dgm:pt>
    <dgm:pt modelId="{1B239559-866A-4019-B0E7-B71B84082811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Медицинские технологии</a:t>
          </a:r>
          <a:endParaRPr lang="ru-RU" sz="2800" b="1" dirty="0">
            <a:solidFill>
              <a:schemeClr val="tx1"/>
            </a:solidFill>
          </a:endParaRPr>
        </a:p>
      </dgm:t>
    </dgm:pt>
    <dgm:pt modelId="{E4ED98A1-6B4E-4A63-8392-D517EEA5430A}" type="parTrans" cxnId="{5D477E4C-D934-4708-ACFD-D2E26EA8F380}">
      <dgm:prSet/>
      <dgm:spPr/>
      <dgm:t>
        <a:bodyPr/>
        <a:lstStyle/>
        <a:p>
          <a:endParaRPr lang="ru-RU"/>
        </a:p>
      </dgm:t>
    </dgm:pt>
    <dgm:pt modelId="{F14FCBBA-74C6-4805-BCD9-EB8D571BFDF7}" type="sibTrans" cxnId="{5D477E4C-D934-4708-ACFD-D2E26EA8F380}">
      <dgm:prSet/>
      <dgm:spPr/>
      <dgm:t>
        <a:bodyPr/>
        <a:lstStyle/>
        <a:p>
          <a:endParaRPr lang="ru-RU"/>
        </a:p>
      </dgm:t>
    </dgm:pt>
    <dgm:pt modelId="{CC7564D9-A845-432F-AA37-5828485F9448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 sz="2800" b="1" dirty="0">
            <a:solidFill>
              <a:schemeClr val="tx1"/>
            </a:solidFill>
          </a:endParaRPr>
        </a:p>
      </dgm:t>
    </dgm:pt>
    <dgm:pt modelId="{27EAA0AA-F7F8-46D9-A13A-45F2952510D5}" type="parTrans" cxnId="{11FD1B87-D259-4270-A791-44D76FDFB51E}">
      <dgm:prSet/>
      <dgm:spPr/>
      <dgm:t>
        <a:bodyPr/>
        <a:lstStyle/>
        <a:p>
          <a:endParaRPr lang="ru-RU"/>
        </a:p>
      </dgm:t>
    </dgm:pt>
    <dgm:pt modelId="{E47AA443-133A-47CE-9C3F-73BFE3C26A74}" type="sibTrans" cxnId="{11FD1B87-D259-4270-A791-44D76FDFB51E}">
      <dgm:prSet/>
      <dgm:spPr/>
      <dgm:t>
        <a:bodyPr/>
        <a:lstStyle/>
        <a:p>
          <a:endParaRPr lang="ru-RU"/>
        </a:p>
      </dgm:t>
    </dgm:pt>
    <dgm:pt modelId="{A92E39B1-EE96-4ACE-8DBB-9C9AEAE76E45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Алгоритмы ведения больных</a:t>
          </a:r>
        </a:p>
        <a:p>
          <a:r>
            <a:rPr lang="ru-RU" sz="2800" b="1" dirty="0" smtClean="0">
              <a:solidFill>
                <a:schemeClr val="tx1"/>
              </a:solidFill>
            </a:rPr>
            <a:t>Персонифицированная медицина</a:t>
          </a:r>
        </a:p>
        <a:p>
          <a:endParaRPr lang="ru-RU" sz="2800" b="1" dirty="0" smtClean="0">
            <a:solidFill>
              <a:schemeClr val="tx1"/>
            </a:solidFill>
          </a:endParaRPr>
        </a:p>
        <a:p>
          <a:endParaRPr lang="ru-RU" sz="2800" b="1" dirty="0">
            <a:solidFill>
              <a:schemeClr val="tx1"/>
            </a:solidFill>
          </a:endParaRPr>
        </a:p>
      </dgm:t>
    </dgm:pt>
    <dgm:pt modelId="{001E0014-C5AC-4240-908C-CE26A329151D}" type="parTrans" cxnId="{C92007FF-5EA8-46AD-814F-89F8CCA4D079}">
      <dgm:prSet/>
      <dgm:spPr/>
      <dgm:t>
        <a:bodyPr/>
        <a:lstStyle/>
        <a:p>
          <a:endParaRPr lang="ru-RU"/>
        </a:p>
      </dgm:t>
    </dgm:pt>
    <dgm:pt modelId="{6C60110B-BB38-4622-9FBE-2947AD4E9BD3}" type="sibTrans" cxnId="{C92007FF-5EA8-46AD-814F-89F8CCA4D079}">
      <dgm:prSet/>
      <dgm:spPr/>
      <dgm:t>
        <a:bodyPr/>
        <a:lstStyle/>
        <a:p>
          <a:endParaRPr lang="ru-RU"/>
        </a:p>
      </dgm:t>
    </dgm:pt>
    <dgm:pt modelId="{EA7FEA08-486B-4E77-B01E-82F705B6FD9A}" type="pres">
      <dgm:prSet presAssocID="{C94B8A21-297A-4AAC-BE86-6504258F8CB1}" presName="Name0" presStyleCnt="0">
        <dgm:presLayoutVars>
          <dgm:dir/>
          <dgm:animLvl val="lvl"/>
          <dgm:resizeHandles val="exact"/>
        </dgm:presLayoutVars>
      </dgm:prSet>
      <dgm:spPr/>
    </dgm:pt>
    <dgm:pt modelId="{5F9F565F-8175-42A0-BA96-354E2366F6BB}" type="pres">
      <dgm:prSet presAssocID="{B59E7ADA-A75A-4E15-ACF7-C8088F55A82F}" presName="Name8" presStyleCnt="0"/>
      <dgm:spPr/>
    </dgm:pt>
    <dgm:pt modelId="{9D4774E5-4BA7-49D1-93BB-6751FE252380}" type="pres">
      <dgm:prSet presAssocID="{B59E7ADA-A75A-4E15-ACF7-C8088F55A82F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7602F-F31E-4FB3-83F8-D9290BDB732D}" type="pres">
      <dgm:prSet presAssocID="{B59E7ADA-A75A-4E15-ACF7-C8088F55A82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28C5A-1684-4A41-BF7F-90BB88175EE6}" type="pres">
      <dgm:prSet presAssocID="{DD3F8F20-687B-456C-9297-8E9CBAE636FB}" presName="Name8" presStyleCnt="0"/>
      <dgm:spPr/>
    </dgm:pt>
    <dgm:pt modelId="{B15D6BBA-6ED3-480E-A953-38A5BE8436A6}" type="pres">
      <dgm:prSet presAssocID="{DD3F8F20-687B-456C-9297-8E9CBAE636FB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E59BC-402C-49CD-8ABE-E14D440F3FA4}" type="pres">
      <dgm:prSet presAssocID="{DD3F8F20-687B-456C-9297-8E9CBAE636F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96602-DBF3-40CF-8D4C-FD2904CAAD4D}" type="pres">
      <dgm:prSet presAssocID="{1B239559-866A-4019-B0E7-B71B84082811}" presName="Name8" presStyleCnt="0"/>
      <dgm:spPr/>
    </dgm:pt>
    <dgm:pt modelId="{98C3282B-343C-402C-B886-1F93DDB3E398}" type="pres">
      <dgm:prSet presAssocID="{1B239559-866A-4019-B0E7-B71B84082811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DEDD2-10D6-4E36-A375-D304CCEF6C95}" type="pres">
      <dgm:prSet presAssocID="{1B239559-866A-4019-B0E7-B71B8408281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5CC78-CF77-453E-BDA5-B4AF3762CFA2}" type="pres">
      <dgm:prSet presAssocID="{CC7564D9-A845-432F-AA37-5828485F9448}" presName="Name8" presStyleCnt="0"/>
      <dgm:spPr/>
    </dgm:pt>
    <dgm:pt modelId="{6A4FE73E-425C-454B-A431-5AFF918D2894}" type="pres">
      <dgm:prSet presAssocID="{CC7564D9-A845-432F-AA37-5828485F9448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35142-2AB7-45D9-A669-D6EA56B5F73E}" type="pres">
      <dgm:prSet presAssocID="{CC7564D9-A845-432F-AA37-5828485F94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7238D-E1D4-415B-9B87-EE263BC819C3}" type="pres">
      <dgm:prSet presAssocID="{A92E39B1-EE96-4ACE-8DBB-9C9AEAE76E45}" presName="Name8" presStyleCnt="0"/>
      <dgm:spPr/>
    </dgm:pt>
    <dgm:pt modelId="{852EE6DE-92EE-4882-9250-D6A1F7731EA0}" type="pres">
      <dgm:prSet presAssocID="{A92E39B1-EE96-4ACE-8DBB-9C9AEAE76E45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68C73-AAF1-452B-BADD-DB4BEAF0E569}" type="pres">
      <dgm:prSet presAssocID="{A92E39B1-EE96-4ACE-8DBB-9C9AEAE76E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90A342-88D0-45E4-90D4-65A3BB59363E}" type="presOf" srcId="{CC7564D9-A845-432F-AA37-5828485F9448}" destId="{6A4FE73E-425C-454B-A431-5AFF918D2894}" srcOrd="0" destOrd="0" presId="urn:microsoft.com/office/officeart/2005/8/layout/pyramid1"/>
    <dgm:cxn modelId="{5A624009-24B5-4D62-8820-53FE5FD57BE2}" type="presOf" srcId="{1B239559-866A-4019-B0E7-B71B84082811}" destId="{CFBDEDD2-10D6-4E36-A375-D304CCEF6C95}" srcOrd="1" destOrd="0" presId="urn:microsoft.com/office/officeart/2005/8/layout/pyramid1"/>
    <dgm:cxn modelId="{9623FE3A-EBA8-42A0-8152-14F32394B52E}" type="presOf" srcId="{DD3F8F20-687B-456C-9297-8E9CBAE636FB}" destId="{989E59BC-402C-49CD-8ABE-E14D440F3FA4}" srcOrd="1" destOrd="0" presId="urn:microsoft.com/office/officeart/2005/8/layout/pyramid1"/>
    <dgm:cxn modelId="{5D477E4C-D934-4708-ACFD-D2E26EA8F380}" srcId="{C94B8A21-297A-4AAC-BE86-6504258F8CB1}" destId="{1B239559-866A-4019-B0E7-B71B84082811}" srcOrd="2" destOrd="0" parTransId="{E4ED98A1-6B4E-4A63-8392-D517EEA5430A}" sibTransId="{F14FCBBA-74C6-4805-BCD9-EB8D571BFDF7}"/>
    <dgm:cxn modelId="{E798A4AE-4958-494B-B1C2-55A15E4AA221}" type="presOf" srcId="{A92E39B1-EE96-4ACE-8DBB-9C9AEAE76E45}" destId="{E3F68C73-AAF1-452B-BADD-DB4BEAF0E569}" srcOrd="1" destOrd="0" presId="urn:microsoft.com/office/officeart/2005/8/layout/pyramid1"/>
    <dgm:cxn modelId="{4567B73C-98BB-4D0E-8203-9224A2B8ADE5}" type="presOf" srcId="{DD3F8F20-687B-456C-9297-8E9CBAE636FB}" destId="{B15D6BBA-6ED3-480E-A953-38A5BE8436A6}" srcOrd="0" destOrd="0" presId="urn:microsoft.com/office/officeart/2005/8/layout/pyramid1"/>
    <dgm:cxn modelId="{67D84EAF-5F17-467B-8B55-317EB5CA19DB}" srcId="{C94B8A21-297A-4AAC-BE86-6504258F8CB1}" destId="{DD3F8F20-687B-456C-9297-8E9CBAE636FB}" srcOrd="1" destOrd="0" parTransId="{E17CE629-AA99-4153-913E-84C167E586B3}" sibTransId="{E5B8113D-7544-4069-8D17-6E91F9F56C9C}"/>
    <dgm:cxn modelId="{9D7423C3-2CA6-4079-81DF-97CEDCCA5FE6}" type="presOf" srcId="{C94B8A21-297A-4AAC-BE86-6504258F8CB1}" destId="{EA7FEA08-486B-4E77-B01E-82F705B6FD9A}" srcOrd="0" destOrd="0" presId="urn:microsoft.com/office/officeart/2005/8/layout/pyramid1"/>
    <dgm:cxn modelId="{9EEEBE7B-394A-4C9A-90C8-3E58702AF982}" type="presOf" srcId="{B59E7ADA-A75A-4E15-ACF7-C8088F55A82F}" destId="{9D4774E5-4BA7-49D1-93BB-6751FE252380}" srcOrd="0" destOrd="0" presId="urn:microsoft.com/office/officeart/2005/8/layout/pyramid1"/>
    <dgm:cxn modelId="{DDF81E83-2E85-4413-989A-A27AE906EA71}" type="presOf" srcId="{A92E39B1-EE96-4ACE-8DBB-9C9AEAE76E45}" destId="{852EE6DE-92EE-4882-9250-D6A1F7731EA0}" srcOrd="0" destOrd="0" presId="urn:microsoft.com/office/officeart/2005/8/layout/pyramid1"/>
    <dgm:cxn modelId="{54239563-FEA3-4BEE-814A-1B7015F4EA02}" type="presOf" srcId="{1B239559-866A-4019-B0E7-B71B84082811}" destId="{98C3282B-343C-402C-B886-1F93DDB3E398}" srcOrd="0" destOrd="0" presId="urn:microsoft.com/office/officeart/2005/8/layout/pyramid1"/>
    <dgm:cxn modelId="{595875E1-6747-4287-9896-4B12F9977EDA}" srcId="{C94B8A21-297A-4AAC-BE86-6504258F8CB1}" destId="{B59E7ADA-A75A-4E15-ACF7-C8088F55A82F}" srcOrd="0" destOrd="0" parTransId="{8D316014-30AB-4C2F-9D2E-02DE73C0A761}" sibTransId="{A9F067D0-1326-451F-9F7B-272229329050}"/>
    <dgm:cxn modelId="{11FD1B87-D259-4270-A791-44D76FDFB51E}" srcId="{C94B8A21-297A-4AAC-BE86-6504258F8CB1}" destId="{CC7564D9-A845-432F-AA37-5828485F9448}" srcOrd="3" destOrd="0" parTransId="{27EAA0AA-F7F8-46D9-A13A-45F2952510D5}" sibTransId="{E47AA443-133A-47CE-9C3F-73BFE3C26A74}"/>
    <dgm:cxn modelId="{C92007FF-5EA8-46AD-814F-89F8CCA4D079}" srcId="{C94B8A21-297A-4AAC-BE86-6504258F8CB1}" destId="{A92E39B1-EE96-4ACE-8DBB-9C9AEAE76E45}" srcOrd="4" destOrd="0" parTransId="{001E0014-C5AC-4240-908C-CE26A329151D}" sibTransId="{6C60110B-BB38-4622-9FBE-2947AD4E9BD3}"/>
    <dgm:cxn modelId="{F6837D88-E1F7-4E7B-AB30-3EBFAF6FCDD3}" type="presOf" srcId="{B59E7ADA-A75A-4E15-ACF7-C8088F55A82F}" destId="{6427602F-F31E-4FB3-83F8-D9290BDB732D}" srcOrd="1" destOrd="0" presId="urn:microsoft.com/office/officeart/2005/8/layout/pyramid1"/>
    <dgm:cxn modelId="{C62823A9-173A-4A72-B5F9-4C5727E5AF9A}" type="presOf" srcId="{CC7564D9-A845-432F-AA37-5828485F9448}" destId="{A3E35142-2AB7-45D9-A669-D6EA56B5F73E}" srcOrd="1" destOrd="0" presId="urn:microsoft.com/office/officeart/2005/8/layout/pyramid1"/>
    <dgm:cxn modelId="{38DDB3EA-18E4-4993-B39B-A1DC8455C3A0}" type="presParOf" srcId="{EA7FEA08-486B-4E77-B01E-82F705B6FD9A}" destId="{5F9F565F-8175-42A0-BA96-354E2366F6BB}" srcOrd="0" destOrd="0" presId="urn:microsoft.com/office/officeart/2005/8/layout/pyramid1"/>
    <dgm:cxn modelId="{00DA1F90-A039-415F-AB26-6D1E67ACBEE7}" type="presParOf" srcId="{5F9F565F-8175-42A0-BA96-354E2366F6BB}" destId="{9D4774E5-4BA7-49D1-93BB-6751FE252380}" srcOrd="0" destOrd="0" presId="urn:microsoft.com/office/officeart/2005/8/layout/pyramid1"/>
    <dgm:cxn modelId="{2E9E7E43-D3DA-4A19-8FAF-5AA7571FBFBE}" type="presParOf" srcId="{5F9F565F-8175-42A0-BA96-354E2366F6BB}" destId="{6427602F-F31E-4FB3-83F8-D9290BDB732D}" srcOrd="1" destOrd="0" presId="urn:microsoft.com/office/officeart/2005/8/layout/pyramid1"/>
    <dgm:cxn modelId="{3F8F3E2A-0A2F-4C73-B809-E0B910404CA6}" type="presParOf" srcId="{EA7FEA08-486B-4E77-B01E-82F705B6FD9A}" destId="{61A28C5A-1684-4A41-BF7F-90BB88175EE6}" srcOrd="1" destOrd="0" presId="urn:microsoft.com/office/officeart/2005/8/layout/pyramid1"/>
    <dgm:cxn modelId="{F9D8FDC6-FB1A-4616-96CC-42699D53A023}" type="presParOf" srcId="{61A28C5A-1684-4A41-BF7F-90BB88175EE6}" destId="{B15D6BBA-6ED3-480E-A953-38A5BE8436A6}" srcOrd="0" destOrd="0" presId="urn:microsoft.com/office/officeart/2005/8/layout/pyramid1"/>
    <dgm:cxn modelId="{9110E951-858D-467B-AB94-BD0B20907E8D}" type="presParOf" srcId="{61A28C5A-1684-4A41-BF7F-90BB88175EE6}" destId="{989E59BC-402C-49CD-8ABE-E14D440F3FA4}" srcOrd="1" destOrd="0" presId="urn:microsoft.com/office/officeart/2005/8/layout/pyramid1"/>
    <dgm:cxn modelId="{AC194697-E730-4EFF-AC7F-E7455F30E3D3}" type="presParOf" srcId="{EA7FEA08-486B-4E77-B01E-82F705B6FD9A}" destId="{6E596602-DBF3-40CF-8D4C-FD2904CAAD4D}" srcOrd="2" destOrd="0" presId="urn:microsoft.com/office/officeart/2005/8/layout/pyramid1"/>
    <dgm:cxn modelId="{A4935DD3-CD6B-4A56-AC5D-FAFB6A9BCC04}" type="presParOf" srcId="{6E596602-DBF3-40CF-8D4C-FD2904CAAD4D}" destId="{98C3282B-343C-402C-B886-1F93DDB3E398}" srcOrd="0" destOrd="0" presId="urn:microsoft.com/office/officeart/2005/8/layout/pyramid1"/>
    <dgm:cxn modelId="{F521BA53-76DC-4ABC-9517-1C94F6AE6BC9}" type="presParOf" srcId="{6E596602-DBF3-40CF-8D4C-FD2904CAAD4D}" destId="{CFBDEDD2-10D6-4E36-A375-D304CCEF6C95}" srcOrd="1" destOrd="0" presId="urn:microsoft.com/office/officeart/2005/8/layout/pyramid1"/>
    <dgm:cxn modelId="{E5BC8A95-A94F-4A8D-A68E-3EE940E9A26B}" type="presParOf" srcId="{EA7FEA08-486B-4E77-B01E-82F705B6FD9A}" destId="{B715CC78-CF77-453E-BDA5-B4AF3762CFA2}" srcOrd="3" destOrd="0" presId="urn:microsoft.com/office/officeart/2005/8/layout/pyramid1"/>
    <dgm:cxn modelId="{8A9B9904-DB11-4290-95F4-67EAC2AFFC7C}" type="presParOf" srcId="{B715CC78-CF77-453E-BDA5-B4AF3762CFA2}" destId="{6A4FE73E-425C-454B-A431-5AFF918D2894}" srcOrd="0" destOrd="0" presId="urn:microsoft.com/office/officeart/2005/8/layout/pyramid1"/>
    <dgm:cxn modelId="{DEFDFF03-4F73-4076-A507-6F766BCAB86C}" type="presParOf" srcId="{B715CC78-CF77-453E-BDA5-B4AF3762CFA2}" destId="{A3E35142-2AB7-45D9-A669-D6EA56B5F73E}" srcOrd="1" destOrd="0" presId="urn:microsoft.com/office/officeart/2005/8/layout/pyramid1"/>
    <dgm:cxn modelId="{DAF32AAD-9965-4491-B8B3-3966C0FF0535}" type="presParOf" srcId="{EA7FEA08-486B-4E77-B01E-82F705B6FD9A}" destId="{0237238D-E1D4-415B-9B87-EE263BC819C3}" srcOrd="4" destOrd="0" presId="urn:microsoft.com/office/officeart/2005/8/layout/pyramid1"/>
    <dgm:cxn modelId="{485A5862-85DC-4199-BA6F-77A83120CA0B}" type="presParOf" srcId="{0237238D-E1D4-415B-9B87-EE263BC819C3}" destId="{852EE6DE-92EE-4882-9250-D6A1F7731EA0}" srcOrd="0" destOrd="0" presId="urn:microsoft.com/office/officeart/2005/8/layout/pyramid1"/>
    <dgm:cxn modelId="{942CF9A5-FC0B-4729-B548-3B6F5F859526}" type="presParOf" srcId="{0237238D-E1D4-415B-9B87-EE263BC819C3}" destId="{E3F68C73-AAF1-452B-BADD-DB4BEAF0E5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323528" y="1177132"/>
          <a:ext cx="3985687" cy="256854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0.23077</cdr:x>
      <cdr:y>0.06667</cdr:y>
    </cdr:from>
    <cdr:to>
      <cdr:x>0.23146</cdr:x>
      <cdr:y>0.65374</cdr:y>
    </cdr:to>
    <cdr:sp macro="" textlink="">
      <cdr:nvSpPr>
        <cdr:cNvPr id="4" name="Прямая соединительная линия 3"/>
        <cdr:cNvSpPr/>
      </cdr:nvSpPr>
      <cdr:spPr>
        <a:xfrm xmlns:a="http://schemas.openxmlformats.org/drawingml/2006/main" flipH="1" flipV="1">
          <a:off x="648071" y="144016"/>
          <a:ext cx="1938" cy="1268212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headEnd type="stealth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8" name="Прямая соединительная линия 7"/>
        <cdr:cNvSpPr/>
      </cdr:nvSpPr>
      <cdr:spPr>
        <a:xfrm xmlns:a="http://schemas.openxmlformats.org/drawingml/2006/main">
          <a:off x="-1095375" y="-72390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0.61966</cdr:x>
      <cdr:y>0.06667</cdr:y>
    </cdr:from>
    <cdr:to>
      <cdr:x>0.61966</cdr:x>
      <cdr:y>0.19861</cdr:y>
    </cdr:to>
    <cdr:sp macro="" textlink="">
      <cdr:nvSpPr>
        <cdr:cNvPr id="12" name="Прямая со стрелкой 11"/>
        <cdr:cNvSpPr/>
      </cdr:nvSpPr>
      <cdr:spPr>
        <a:xfrm xmlns:a="http://schemas.openxmlformats.org/drawingml/2006/main">
          <a:off x="1740195" y="144016"/>
          <a:ext cx="0" cy="28502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stealth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0.43301</cdr:x>
      <cdr:y>0.08175</cdr:y>
    </cdr:from>
    <cdr:to>
      <cdr:x>0.43301</cdr:x>
      <cdr:y>0.16027</cdr:y>
    </cdr:to>
    <cdr:sp macro="" textlink="">
      <cdr:nvSpPr>
        <cdr:cNvPr id="19" name="Прямая со стрелкой 18"/>
        <cdr:cNvSpPr/>
      </cdr:nvSpPr>
      <cdr:spPr>
        <a:xfrm xmlns:a="http://schemas.openxmlformats.org/drawingml/2006/main">
          <a:off x="1216024" y="176592"/>
          <a:ext cx="0" cy="16962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stealth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0.5641</cdr:x>
      <cdr:y>0.2</cdr:y>
    </cdr:from>
    <cdr:to>
      <cdr:x>0.74922</cdr:x>
      <cdr:y>0.35945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584175" y="432048"/>
          <a:ext cx="519875" cy="3444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0.38462</cdr:x>
      <cdr:y>0.13333</cdr:y>
    </cdr:from>
    <cdr:to>
      <cdr:x>0.56975</cdr:x>
      <cdr:y>0.29278</cdr:y>
    </cdr:to>
    <cdr:pic>
      <cdr:nvPicPr>
        <cdr:cNvPr id="1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80119" y="288032"/>
          <a:ext cx="519903" cy="3444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0.23077</cdr:x>
      <cdr:y>0.06667</cdr:y>
    </cdr:from>
    <cdr:to>
      <cdr:x>0.61966</cdr:x>
      <cdr:y>0.06667</cdr:y>
    </cdr:to>
    <cdr:sp macro="" textlink="">
      <cdr:nvSpPr>
        <cdr:cNvPr id="14" name="Прямая соединительная линия 13"/>
        <cdr:cNvSpPr/>
      </cdr:nvSpPr>
      <cdr:spPr>
        <a:xfrm xmlns:a="http://schemas.openxmlformats.org/drawingml/2006/main">
          <a:off x="648071" y="144016"/>
          <a:ext cx="109212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0.02564</cdr:x>
      <cdr:y>0</cdr:y>
    </cdr:from>
    <cdr:to>
      <cdr:x>0.24786</cdr:x>
      <cdr:y>0.3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72007" y="0"/>
          <a:ext cx="624063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/>
            <a:t>н</a:t>
          </a:r>
          <a:r>
            <a:rPr lang="ru-RU" sz="1400" dirty="0" smtClean="0"/>
            <a:t>г/мл</a:t>
          </a:r>
          <a:endParaRPr lang="ru-RU" sz="1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0.03333</cdr:x>
      <cdr:y>0.02778</cdr:y>
    </cdr:from>
    <cdr:to>
      <cdr:x>0.23333</cdr:x>
      <cdr:y>0.36111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" y="76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dirty="0"/>
            <a:t>н</a:t>
          </a:r>
          <a:r>
            <a:rPr lang="ru-RU" sz="1400" dirty="0" smtClean="0"/>
            <a:t>г/мл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0.7</cdr:x>
      <cdr:y>0.08333</cdr:y>
    </cdr:from>
    <cdr:to>
      <cdr:x>0.7</cdr:x>
      <cdr:y>0.19444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>
          <a:off x="3200400" y="228600"/>
          <a:ext cx="0" cy="30480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stealth" w="lg" len="lg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</cdr:x>
      <cdr:y>0.08333</cdr:y>
    </cdr:from>
    <cdr:to>
      <cdr:x>0.7</cdr:x>
      <cdr:y>0.08333</cdr:y>
    </cdr:to>
    <cdr:sp macro="" textlink="">
      <cdr:nvSpPr>
        <cdr:cNvPr id="6" name="Прямая соединительная линия 5"/>
        <cdr:cNvSpPr/>
      </cdr:nvSpPr>
      <cdr:spPr>
        <a:xfrm xmlns:a="http://schemas.openxmlformats.org/drawingml/2006/main" flipH="1">
          <a:off x="1600200" y="228600"/>
          <a:ext cx="160020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</cdr:x>
      <cdr:y>0.08333</cdr:y>
    </cdr:from>
    <cdr:to>
      <cdr:x>0.35</cdr:x>
      <cdr:y>0.61111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>
          <a:off x="1600200" y="228600"/>
          <a:ext cx="0" cy="144780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stealth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5D2D0-EC85-47EA-B680-52BF5F1FF95A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B2F3A-F8FD-486D-8468-81E29BA1F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91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FAFD0-09DB-489A-B14E-AC3801CA3452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2CFCB-8508-498B-B67C-2D63E81FC6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FF7850-03DA-4E09-9B22-6EA1774DFCC3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8BC9C-FD00-4C7C-908A-C90DB240FE8B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2CFCB-8508-498B-B67C-2D63E81FC63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3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2CFCB-8508-498B-B67C-2D63E81FC633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88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9CB599-48FE-461C-9AB9-3BC0CA39FA82}" type="slidenum">
              <a:rPr lang="ru-RU" altLang="ru-RU" sz="1200">
                <a:latin typeface="Calibri" pitchFamily="34" charset="0"/>
              </a:rPr>
              <a:pPr algn="r"/>
              <a:t>58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A730A-56E0-435D-80C0-9C06FD8E3D2A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405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3162E-B364-43E8-B34C-80D2B3E0F6A2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74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2667000"/>
            <a:ext cx="8991600" cy="3352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5A732BC-F648-4F4B-A270-42324DC2F7C7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251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ru-RU" alt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pPr lvl="0"/>
            <a:r>
              <a:rPr lang="ru-RU" altLang="ru-RU" noProof="0" smtClean="0"/>
              <a:t>Нажмите кнопку, чтобы изменить стили основного текста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02692F0B-BCBD-4FCC-A89C-691CC6BA68D1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82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0023D-68F2-4B5F-A1EA-876EEBCB86E4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042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2372E-57F4-447F-8AD0-421D358ED75C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51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24C90-2CF4-45D3-AE7F-FC25029386B9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68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25A9B-C8FD-4E0C-A350-8116304BECE8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231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5A9C2-E9B8-407E-ACC8-7D6093C9425E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468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B852-41F3-41AF-9FB0-C9849D14B05F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0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5980-9785-4699-9357-1D77C78131E9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193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12601-0F1E-4CB5-9610-9301F5734C4D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847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A730A-56E0-435D-80C0-9C06FD8E3D2A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808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3162E-B364-43E8-B34C-80D2B3E0F6A2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136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2667000"/>
            <a:ext cx="8991600" cy="3352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5A732BC-F648-4F4B-A270-42324DC2F7C7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597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617-B11A-D94C-8AC4-EECBC352C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701A3-1CCC-A14B-A609-14B4BAB743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589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47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617-B11A-D94C-8AC4-EECBC352C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701A3-1CCC-A14B-A609-14B4BAB743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735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48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1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2836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283652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283653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4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283656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283657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8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36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83661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65A6E8-FB69-4B07-BABA-DBE7BE373562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83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83663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1599124-67DF-4844-BCE0-BF216C399CF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166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82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665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101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268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075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329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617-B11A-D94C-8AC4-EECBC352C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701A3-1CCC-A14B-A609-14B4BAB743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96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529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617-B11A-D94C-8AC4-EECBC352C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701A3-1CCC-A14B-A609-14B4BAB743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432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98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C0A4C6-AB6F-49DF-84CE-F82738DA391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6C672-8A3E-4D6D-A0E6-2A5508C12D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775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112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285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10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300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652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164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3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798178-2CC0-4AD4-A9DB-FE24C5692FE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FF16C-CD5E-4750-8473-1D13006447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13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C2A74-8870-4A04-804F-2ABE80E602D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8071E-C6BA-43EF-8389-D163AD1D0F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4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3534E0-B4AC-42CE-BAB1-9CE73595DE3B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1E11C-CBDA-44BD-9ABD-034807B25B5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7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09460C-C22E-4DBE-930C-C5985462298A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3C03B-18E1-492C-A46C-9C563B14D0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30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0EE125-7387-4DE6-8AFF-0C576EEB58CC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79EEC-3F58-4C90-8BDD-3E65EEFFF35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0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E3399-3349-4019-8D5A-078CF74736CC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AF5CE-1E76-4BAD-A1B3-2FA72A58B21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D0BCD5-B531-42EA-9ABD-BA2FFFA55CA0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258A-89D4-4671-ACE5-C3968405AD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04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7A2992-58E3-4F48-BED0-B4050BFD2774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1B0D4-7048-40B4-91F6-579110121E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36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C2C595-CA09-4444-B03E-1B0DBEF83943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5EC1C-2C34-486B-AFE6-3FDC77BBF4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27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2836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283652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283653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4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283656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283657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8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36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83661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65A6E8-FB69-4B07-BABA-DBE7BE373562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83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83663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1599124-67DF-4844-BCE0-BF216C399CF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48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C0A4C6-AB6F-49DF-84CE-F82738DA391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6C672-8A3E-4D6D-A0E6-2A5508C12D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43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798178-2CC0-4AD4-A9DB-FE24C5692FE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FF16C-CD5E-4750-8473-1D13006447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8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C2A74-8870-4A04-804F-2ABE80E602D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8071E-C6BA-43EF-8389-D163AD1D0F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66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3534E0-B4AC-42CE-BAB1-9CE73595DE3B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1E11C-CBDA-44BD-9ABD-034807B25B5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44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09460C-C22E-4DBE-930C-C5985462298A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3C03B-18E1-492C-A46C-9C563B14D0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32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0EE125-7387-4DE6-8AFF-0C576EEB58CC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79EEC-3F58-4C90-8BDD-3E65EEFFF35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5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E3399-3349-4019-8D5A-078CF74736CC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AF5CE-1E76-4BAD-A1B3-2FA72A58B21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81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D0BCD5-B531-42EA-9ABD-BA2FFFA55CA0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258A-89D4-4671-ACE5-C3968405AD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73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7A2992-58E3-4F48-BED0-B4050BFD2774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1B0D4-7048-40B4-91F6-579110121E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34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C2C595-CA09-4444-B03E-1B0DBEF83943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5EC1C-2C34-486B-AFE6-3FDC77BBF4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57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2836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283652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283653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4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283656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283657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3658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36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83661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65A6E8-FB69-4B07-BABA-DBE7BE373562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83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83663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1599124-67DF-4844-BCE0-BF216C399CF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53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C0A4C6-AB6F-49DF-84CE-F82738DA391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6C672-8A3E-4D6D-A0E6-2A5508C12D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82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798178-2CC0-4AD4-A9DB-FE24C5692FE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FF16C-CD5E-4750-8473-1D13006447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04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C2A74-8870-4A04-804F-2ABE80E602D6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8071E-C6BA-43EF-8389-D163AD1D0F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50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3534E0-B4AC-42CE-BAB1-9CE73595DE3B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1E11C-CBDA-44BD-9ABD-034807B25B5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04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09460C-C22E-4DBE-930C-C5985462298A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3C03B-18E1-492C-A46C-9C563B14D0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3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0EE125-7387-4DE6-8AFF-0C576EEB58CC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79EEC-3F58-4C90-8BDD-3E65EEFFF35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80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E3399-3349-4019-8D5A-078CF74736CC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AF5CE-1E76-4BAD-A1B3-2FA72A58B21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74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D0BCD5-B531-42EA-9ABD-BA2FFFA55CA0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258A-89D4-4671-ACE5-C3968405AD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65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7A2992-58E3-4F48-BED0-B4050BFD2774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1B0D4-7048-40B4-91F6-579110121E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23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C2C595-CA09-4444-B03E-1B0DBEF83943}" type="datetimeFigureOut">
              <a:rPr lang="ru-RU">
                <a:solidFill>
                  <a:srgbClr val="000000"/>
                </a:solidFill>
              </a:rPr>
              <a:pPr/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5EC1C-2C34-486B-AFE6-3FDC77BBF4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69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04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3746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E3DED1"/>
                </a:solidFill>
              </a:rPr>
              <a:pPr/>
              <a:t>26.11.2015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CF034EE-0CFF-4500-8227-426E70AE2380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77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0942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0754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78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0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7929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E3DED1"/>
                </a:solidFill>
              </a:rPr>
              <a:pPr/>
              <a:t>26.11.2015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0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43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995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9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013940-1DDF-4D96-9546-7BB10FBF5110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D04210-A5BB-471E-8CD1-DA9113B1E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88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C5D521-9E9B-4DD2-9408-59D0724EAE59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5F3AD6D-9B43-4B47-B0CF-7E58C8A37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009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7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6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1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4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8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2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5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96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047A21-D046-4867-83BF-EBE37E46AF3D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C0784C-DC0A-4D8F-9D60-50BE73270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62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69376C-6188-4788-9481-6330BE101255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82581C-F0D6-4385-8C1B-23B081150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3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82" indent="0">
              <a:buNone/>
              <a:defRPr sz="2000" b="1"/>
            </a:lvl2pPr>
            <a:lvl3pPr marL="907410" indent="0">
              <a:buNone/>
              <a:defRPr sz="1800" b="1"/>
            </a:lvl3pPr>
            <a:lvl4pPr marL="1361125" indent="0">
              <a:buNone/>
              <a:defRPr sz="1600" b="1"/>
            </a:lvl4pPr>
            <a:lvl5pPr marL="1814831" indent="0">
              <a:buNone/>
              <a:defRPr sz="1600" b="1"/>
            </a:lvl5pPr>
            <a:lvl6pPr marL="2268540" indent="0">
              <a:buNone/>
              <a:defRPr sz="1600" b="1"/>
            </a:lvl6pPr>
            <a:lvl7pPr marL="2722250" indent="0">
              <a:buNone/>
              <a:defRPr sz="1600" b="1"/>
            </a:lvl7pPr>
            <a:lvl8pPr marL="3175956" indent="0">
              <a:buNone/>
              <a:defRPr sz="1600" b="1"/>
            </a:lvl8pPr>
            <a:lvl9pPr marL="362966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82" indent="0">
              <a:buNone/>
              <a:defRPr sz="2000" b="1"/>
            </a:lvl2pPr>
            <a:lvl3pPr marL="907410" indent="0">
              <a:buNone/>
              <a:defRPr sz="1800" b="1"/>
            </a:lvl3pPr>
            <a:lvl4pPr marL="1361125" indent="0">
              <a:buNone/>
              <a:defRPr sz="1600" b="1"/>
            </a:lvl4pPr>
            <a:lvl5pPr marL="1814831" indent="0">
              <a:buNone/>
              <a:defRPr sz="1600" b="1"/>
            </a:lvl5pPr>
            <a:lvl6pPr marL="2268540" indent="0">
              <a:buNone/>
              <a:defRPr sz="1600" b="1"/>
            </a:lvl6pPr>
            <a:lvl7pPr marL="2722250" indent="0">
              <a:buNone/>
              <a:defRPr sz="1600" b="1"/>
            </a:lvl7pPr>
            <a:lvl8pPr marL="3175956" indent="0">
              <a:buNone/>
              <a:defRPr sz="1600" b="1"/>
            </a:lvl8pPr>
            <a:lvl9pPr marL="362966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E4C865-8F53-469C-8C31-164092F83E31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10FAC66-ACDE-4E88-80A2-9795F58EB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807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B9E03F-4D74-48BE-BB8F-3578FB5229DD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210F6D-82D3-4B45-ABBA-4949CE704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29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787564-D2C3-448E-962E-FA383A09E360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B68F59-A9E3-49F1-ACD2-42F75FC72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513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682" indent="0">
              <a:buNone/>
              <a:defRPr sz="1200"/>
            </a:lvl2pPr>
            <a:lvl3pPr marL="907410" indent="0">
              <a:buNone/>
              <a:defRPr sz="1000"/>
            </a:lvl3pPr>
            <a:lvl4pPr marL="1361125" indent="0">
              <a:buNone/>
              <a:defRPr sz="900"/>
            </a:lvl4pPr>
            <a:lvl5pPr marL="1814831" indent="0">
              <a:buNone/>
              <a:defRPr sz="900"/>
            </a:lvl5pPr>
            <a:lvl6pPr marL="2268540" indent="0">
              <a:buNone/>
              <a:defRPr sz="900"/>
            </a:lvl6pPr>
            <a:lvl7pPr marL="2722250" indent="0">
              <a:buNone/>
              <a:defRPr sz="900"/>
            </a:lvl7pPr>
            <a:lvl8pPr marL="3175956" indent="0">
              <a:buNone/>
              <a:defRPr sz="900"/>
            </a:lvl8pPr>
            <a:lvl9pPr marL="3629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474097-A17C-436F-A3F9-142BB5307596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990C17-3B6E-4BD3-A428-CCA98063B8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73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3682" indent="0">
              <a:buNone/>
              <a:defRPr sz="2800"/>
            </a:lvl2pPr>
            <a:lvl3pPr marL="907410" indent="0">
              <a:buNone/>
              <a:defRPr sz="2400"/>
            </a:lvl3pPr>
            <a:lvl4pPr marL="1361125" indent="0">
              <a:buNone/>
              <a:defRPr sz="2000"/>
            </a:lvl4pPr>
            <a:lvl5pPr marL="1814831" indent="0">
              <a:buNone/>
              <a:defRPr sz="2000"/>
            </a:lvl5pPr>
            <a:lvl6pPr marL="2268540" indent="0">
              <a:buNone/>
              <a:defRPr sz="2000"/>
            </a:lvl6pPr>
            <a:lvl7pPr marL="2722250" indent="0">
              <a:buNone/>
              <a:defRPr sz="2000"/>
            </a:lvl7pPr>
            <a:lvl8pPr marL="3175956" indent="0">
              <a:buNone/>
              <a:defRPr sz="2000"/>
            </a:lvl8pPr>
            <a:lvl9pPr marL="3629667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682" indent="0">
              <a:buNone/>
              <a:defRPr sz="1200"/>
            </a:lvl2pPr>
            <a:lvl3pPr marL="907410" indent="0">
              <a:buNone/>
              <a:defRPr sz="1000"/>
            </a:lvl3pPr>
            <a:lvl4pPr marL="1361125" indent="0">
              <a:buNone/>
              <a:defRPr sz="900"/>
            </a:lvl4pPr>
            <a:lvl5pPr marL="1814831" indent="0">
              <a:buNone/>
              <a:defRPr sz="900"/>
            </a:lvl5pPr>
            <a:lvl6pPr marL="2268540" indent="0">
              <a:buNone/>
              <a:defRPr sz="900"/>
            </a:lvl6pPr>
            <a:lvl7pPr marL="2722250" indent="0">
              <a:buNone/>
              <a:defRPr sz="900"/>
            </a:lvl7pPr>
            <a:lvl8pPr marL="3175956" indent="0">
              <a:buNone/>
              <a:defRPr sz="900"/>
            </a:lvl8pPr>
            <a:lvl9pPr marL="3629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3B268D-0B08-477B-9C62-11AEE0709A87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78E216-A867-4310-9F53-C7A195F43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981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FF37ABB-D2C4-4E32-9035-AC478990D055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BABA35-FFAD-42F4-AF5C-BA77BDF6A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069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8CB0DEC-147B-4247-B1D4-C07103955BA5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8EAED07-9A91-4434-9DD1-45BD13071A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46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B3B64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B3B64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М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B3B64"/>
                </a:solidFill>
                <a:latin typeface="+mn-lt"/>
              </a:defRPr>
            </a:lvl1pPr>
          </a:lstStyle>
          <a:p>
            <a:pPr>
              <a:defRPr/>
            </a:pPr>
            <a:fld id="{8FD8720D-A81E-499C-889D-94EBC6770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6498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36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42E75D-B2A4-4F75-86EC-2063845DBAC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D2372A-E365-4FF7-B3B8-192840C598E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63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035A-B361-4289-A442-6690A2EE2F09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4A5CE-DFDF-46B4-81B8-45B3E3FD003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2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110CB-86F6-403F-B9B2-968678805DD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9871-D162-4FC8-B81D-798D761EC5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284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89DAA-8DEA-4B79-96B7-4C38C4548E11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409AF-0792-4B7A-AB79-9BCF1BDEE1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72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E5777-74D0-43AE-94DB-FCEDB5D9D2A7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FA506-ECF5-4BE9-A23D-49509C49B7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642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A9052-A926-4A0B-B2B4-AD668F6CE1A8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28DDE-F724-4440-85BE-4A886E7F27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02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6D1D9-2131-4309-905F-2F7F8B28781F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607B-3FEC-4D6A-924B-6DAAABAF77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128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07A4-0F73-4884-B302-5B91D94C68A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A9DC5-7A3B-43BD-ABD9-99CD92D5B72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284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B6A88-31B7-4253-8740-789C23F6818B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10CA-18E4-4A3D-9379-F19745E936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54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4E778-2E54-4AD0-8158-C32CB1116A23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B7155-58E4-450F-A2EF-14EEC3E4BF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057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0A06-8C8C-49D9-B30A-5567167BABF3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26.11.2015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841EA-95A4-418B-A45A-F0C29F4EDD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421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ru-RU" alt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pPr lvl="0"/>
            <a:r>
              <a:rPr lang="ru-RU" altLang="ru-RU" noProof="0" smtClean="0"/>
              <a:t>Нажмите кнопку, чтобы изменить стили основного текста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02692F0B-BCBD-4FCC-A89C-691CC6BA68D1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4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0023D-68F2-4B5F-A1EA-876EEBCB86E4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40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2372E-57F4-447F-8AD0-421D358ED75C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680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24C90-2CF4-45D3-AE7F-FC25029386B9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91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25A9B-C8FD-4E0C-A350-8116304BECE8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625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5A9C2-E9B8-407E-ACC8-7D6093C9425E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91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B852-41F3-41AF-9FB0-C9849D14B05F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07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5980-9785-4699-9357-1D77C78131E9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235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12601-0F1E-4CB5-9610-9301F5734C4D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64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A730A-56E0-435D-80C0-9C06FD8E3D2A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27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3162E-B364-43E8-B34C-80D2B3E0F6A2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0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2667000"/>
            <a:ext cx="8991600" cy="3352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5A732BC-F648-4F4B-A270-42324DC2F7C7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407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ru-RU" alt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pPr lvl="0"/>
            <a:r>
              <a:rPr lang="ru-RU" altLang="ru-RU" noProof="0" smtClean="0"/>
              <a:t>Нажмите кнопку, чтобы изменить стили основного текста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02692F0B-BCBD-4FCC-A89C-691CC6BA68D1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792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0023D-68F2-4B5F-A1EA-876EEBCB86E4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925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2372E-57F4-447F-8AD0-421D358ED75C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520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24C90-2CF4-45D3-AE7F-FC25029386B9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725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25A9B-C8FD-4E0C-A350-8116304BECE8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49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5A9C2-E9B8-407E-ACC8-7D6093C9425E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834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B852-41F3-41AF-9FB0-C9849D14B05F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72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5980-9785-4699-9357-1D77C78131E9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42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3366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12601-0F1E-4CB5-9610-9301F5734C4D}" type="slidenum">
              <a:rPr lang="ru-RU" altLang="ru-RU">
                <a:solidFill>
                  <a:srgbClr val="336666"/>
                </a:solidFill>
              </a:rPr>
              <a:pPr/>
              <a:t>‹#›</a:t>
            </a:fld>
            <a:endParaRPr lang="ru-RU" altLang="ru-RU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2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117FD44-98A4-44CF-9E39-66BE6F505336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F034EE-0CFF-4500-8227-426E70AE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891D2A-9600-44B5-8A67-FC5A2E31BE74}" type="slidenum">
              <a:rPr lang="ru-RU" altLang="ru-RU" smtClean="0">
                <a:solidFill>
                  <a:srgbClr val="336666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7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9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249BC60-8405-BE4D-AF2F-C68DA43C01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26.11.2015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BF6BF4-B7D9-4F44-ADE8-3941770FB0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4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8262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28262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8262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263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26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826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82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8979CA-4C25-474D-9C57-82B936BFBBA5}" type="datetimeFigureOut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26.11.2015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33261A-0251-477F-840E-6C48BF83D24A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8262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28262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8262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263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26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826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82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8979CA-4C25-474D-9C57-82B936BFBBA5}" type="datetimeFigureOut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26.11.2015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33261A-0251-477F-840E-6C48BF83D24A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8262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28262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8262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263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26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826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82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8979CA-4C25-474D-9C57-82B936BFBBA5}" type="datetimeFigureOut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26.11.2015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33261A-0251-477F-840E-6C48BF83D24A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117FD44-98A4-44CF-9E39-66BE6F505336}" type="datetimeFigureOut">
              <a:rPr lang="ru-RU" smtClean="0">
                <a:solidFill>
                  <a:srgbClr val="323232"/>
                </a:solidFill>
              </a:rPr>
              <a:pPr/>
              <a:t>26.11.2015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2323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F034EE-0CFF-4500-8227-426E70AE2380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>
              <a:solidFill>
                <a:srgbClr val="323232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4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46" tIns="45363" rIns="90746" bIns="453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46" tIns="45363" rIns="90746" bIns="45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0746" tIns="45363" rIns="90746" bIns="4536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99BDCD5-BEB0-4A62-B8F6-C90BA4521395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0746" tIns="45363" rIns="90746" bIns="4536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0746" tIns="45363" rIns="90746" bIns="4536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2EF490B-E04B-46CF-82FF-31024D947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2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36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74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11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48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013" indent="-2809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9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938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397" indent="-226843" algn="l" defTabSz="907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102" indent="-226843" algn="l" defTabSz="907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811" indent="-226843" algn="l" defTabSz="907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520" indent="-226843" algn="l" defTabSz="907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682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410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125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831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540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250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956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667" algn="l" defTabSz="907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08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08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08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8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82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BA8A51-42BA-4CD4-98DE-D680B480823C}" type="datetimeFigureOut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26.11.2015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2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2C4797-1BC2-4188-8C91-B6C896177293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5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891D2A-9600-44B5-8A67-FC5A2E31BE74}" type="slidenum">
              <a:rPr lang="ru-RU" altLang="ru-RU" smtClean="0">
                <a:solidFill>
                  <a:srgbClr val="336666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84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891D2A-9600-44B5-8A67-FC5A2E31BE74}" type="slidenum">
              <a:rPr lang="ru-RU" altLang="ru-RU" smtClean="0">
                <a:solidFill>
                  <a:srgbClr val="336666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9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krasgmu.ru/index.php?page%5bcommon%5d=dept&amp;id=298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image" Target="../media/image12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0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jpeg"/><Relationship Id="rId18" Type="http://schemas.openxmlformats.org/officeDocument/2006/relationships/image" Target="../media/image138.jpe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jpeg"/><Relationship Id="rId17" Type="http://schemas.openxmlformats.org/officeDocument/2006/relationships/image" Target="../media/image13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jpe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4221088"/>
            <a:ext cx="8083550" cy="1584400"/>
          </a:xfrm>
        </p:spPr>
        <p:txBody>
          <a:bodyPr/>
          <a:lstStyle/>
          <a:p>
            <a:pPr eaLnBrk="1" hangingPunct="1"/>
            <a: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/>
              <a:t/>
            </a:r>
            <a:br>
              <a:rPr lang="ru-RU" altLang="ru-RU" sz="2800" b="1" dirty="0" smtClean="0"/>
            </a:b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Профессор  </a:t>
            </a:r>
            <a:r>
              <a:rPr lang="ru-RU" altLang="ru-RU" sz="2000" b="1" i="1" dirty="0" err="1" smtClean="0">
                <a:latin typeface="Times New Roman" pitchFamily="18" charset="0"/>
                <a:cs typeface="Times New Roman" pitchFamily="18" charset="0"/>
              </a:rPr>
              <a:t>Демко</a:t>
            </a: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 Ирина Владимировна</a:t>
            </a:r>
            <a:b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25.11.2015г.</a:t>
            </a:r>
            <a:b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3E1B5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3E1B59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ru-RU" sz="2800" b="1" i="1" dirty="0" smtClean="0">
              <a:solidFill>
                <a:srgbClr val="3E1B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1" name="Picture 20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64288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Рисунок 12" descr="Войно-Ясенец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3" r="16556" b="14632"/>
          <a:stretch>
            <a:fillRect/>
          </a:stretch>
        </p:blipFill>
        <p:spPr bwMode="auto">
          <a:xfrm>
            <a:off x="7734300" y="0"/>
            <a:ext cx="14033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3" y="2397949"/>
            <a:ext cx="7968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История и перспективы развития  НОЦ «Пульмонология»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19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Красноярский государственный институт – Красноярский государственный университет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486275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149080"/>
            <a:ext cx="3590925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08104" y="1196752"/>
            <a:ext cx="36358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21 ноября 1942 года</a:t>
            </a:r>
            <a:r>
              <a:rPr lang="ru-RU" sz="2000" dirty="0" smtClean="0"/>
              <a:t> согласно Приказу Всесоюзного Комитета по делам Высшей школы при Совнаркоме СССР и Наркомата здравоохранения, объединены эвакуированные в г. Красноярск Воронежский стоматологический институт, </a:t>
            </a:r>
          </a:p>
          <a:p>
            <a:r>
              <a:rPr lang="ru-RU" sz="2000" dirty="0" smtClean="0"/>
              <a:t>части 1-го Ленинградского </a:t>
            </a:r>
          </a:p>
          <a:p>
            <a:r>
              <a:rPr lang="ru-RU" sz="2000" dirty="0" smtClean="0"/>
              <a:t>и 2-го Ленинградского медицинских институтов, Ленинградского педиатрического и Ленинградского стоматологического институтов в один </a:t>
            </a:r>
            <a:r>
              <a:rPr lang="ru-RU" sz="2000" b="1" u="sng" dirty="0" smtClean="0"/>
              <a:t>Красноярский медицинский институт.</a:t>
            </a:r>
          </a:p>
          <a:p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8575" y="1268760"/>
            <a:ext cx="6665913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33056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3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</a:rPr>
              <a:t>Краевая клиническая больница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859216" cy="2425824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8 июля 1934 г. </a:t>
            </a:r>
            <a:r>
              <a:rPr lang="ru-RU" dirty="0" smtClean="0"/>
              <a:t>приказ народного комиссариата здравоохранения о начале строительства больницы.</a:t>
            </a:r>
          </a:p>
          <a:p>
            <a:endParaRPr lang="ru-RU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6871692" cy="400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</a:rPr>
              <a:t>Краевая клиническая больница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219200"/>
            <a:ext cx="3888432" cy="5378152"/>
          </a:xfrm>
        </p:spPr>
        <p:txBody>
          <a:bodyPr>
            <a:normAutofit fontScale="85000" lnSpcReduction="10000"/>
          </a:bodyPr>
          <a:lstStyle/>
          <a:p>
            <a:r>
              <a:rPr lang="ru-RU" b="1" u="sng" dirty="0" smtClean="0"/>
              <a:t>В 1940 г. </a:t>
            </a:r>
            <a:r>
              <a:rPr lang="ru-RU" dirty="0" smtClean="0"/>
              <a:t> открытие первого корпуса на 200 больных. </a:t>
            </a:r>
          </a:p>
          <a:p>
            <a:r>
              <a:rPr lang="ru-RU" dirty="0" smtClean="0"/>
              <a:t>Первый главный врач хирургического корпуса </a:t>
            </a:r>
            <a:r>
              <a:rPr lang="ru-RU" b="1" dirty="0" smtClean="0"/>
              <a:t>Илья Исаевич </a:t>
            </a:r>
            <a:r>
              <a:rPr lang="ru-RU" b="1" dirty="0" err="1" smtClean="0"/>
              <a:t>Ваксман</a:t>
            </a:r>
            <a:endParaRPr lang="ru-RU" b="1" dirty="0" smtClean="0"/>
          </a:p>
          <a:p>
            <a:pPr fontAlgn="base"/>
            <a:r>
              <a:rPr lang="ru-RU" b="1" dirty="0" smtClean="0"/>
              <a:t>1942 год </a:t>
            </a:r>
            <a:r>
              <a:rPr lang="ru-RU" dirty="0" smtClean="0"/>
              <a:t>- открыто пять отделений на 300 коек. </a:t>
            </a:r>
          </a:p>
          <a:p>
            <a:pPr fontAlgn="base"/>
            <a:r>
              <a:rPr lang="ru-RU" b="1" dirty="0" smtClean="0"/>
              <a:t>В 1942 г </a:t>
            </a:r>
            <a:r>
              <a:rPr lang="ru-RU" dirty="0" smtClean="0"/>
              <a:t>больница приобрела статус </a:t>
            </a:r>
            <a:r>
              <a:rPr lang="ru-RU" b="1" dirty="0" smtClean="0"/>
              <a:t>краевой</a:t>
            </a:r>
            <a:r>
              <a:rPr lang="ru-RU" dirty="0" smtClean="0"/>
              <a:t>. </a:t>
            </a:r>
          </a:p>
          <a:p>
            <a:pPr fontAlgn="base"/>
            <a:r>
              <a:rPr lang="ru-RU" b="1" dirty="0" smtClean="0"/>
              <a:t>С октября 1942 г. </a:t>
            </a:r>
            <a:r>
              <a:rPr lang="ru-RU" dirty="0" smtClean="0"/>
              <a:t>краевая больница стала </a:t>
            </a:r>
            <a:r>
              <a:rPr lang="ru-RU" b="1" dirty="0" smtClean="0"/>
              <a:t>клинической. </a:t>
            </a:r>
          </a:p>
          <a:p>
            <a:pPr fontAlgn="base"/>
            <a:r>
              <a:rPr lang="ru-RU" b="1" dirty="0" smtClean="0"/>
              <a:t>Летом 1943 г.</a:t>
            </a:r>
            <a:r>
              <a:rPr lang="ru-RU" dirty="0" smtClean="0"/>
              <a:t> в корпусе размещалось до 500 больных. </a:t>
            </a:r>
          </a:p>
          <a:p>
            <a:pPr fontAlgn="base"/>
            <a:endParaRPr lang="ru-RU" dirty="0" smtClean="0"/>
          </a:p>
          <a:p>
            <a:endParaRPr lang="ru-RU" dirty="0"/>
          </a:p>
        </p:txBody>
      </p:sp>
      <p:pic>
        <p:nvPicPr>
          <p:cNvPr id="232450" name="Picture 2" descr="C:\Users\Компьютер\Desktop\Актовая речь 13.10.2015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068960"/>
            <a:ext cx="51435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268760"/>
            <a:ext cx="28575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412776"/>
            <a:ext cx="1905000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</a:rPr>
              <a:t>Краевая клиническая больница</a:t>
            </a:r>
            <a:endParaRPr lang="ru-RU" sz="4000" dirty="0"/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68" y="1268760"/>
            <a:ext cx="3810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810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3810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3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49080"/>
            <a:ext cx="3810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70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ru-RU" altLang="ru-RU">
                <a:solidFill>
                  <a:srgbClr val="0000CC"/>
                </a:solidFill>
              </a:rPr>
              <a:t>Основоположники КЛАЦ</a:t>
            </a:r>
            <a:endParaRPr lang="en-US" altLang="ru-RU">
              <a:solidFill>
                <a:srgbClr val="0000CC"/>
              </a:solidFill>
            </a:endParaRP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3519488" y="2366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62819" name="Picture 3" descr="Брусиловски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24643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3605213" y="226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62821" name="Picture 5" descr="Сологу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t="10786" r="14400" b="16072"/>
          <a:stretch>
            <a:fillRect/>
          </a:stretch>
        </p:blipFill>
        <p:spPr bwMode="auto">
          <a:xfrm>
            <a:off x="5334000" y="1295400"/>
            <a:ext cx="27781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2846" name="Group 30"/>
          <p:cNvGraphicFramePr>
            <a:graphicFrameLocks noGrp="1"/>
          </p:cNvGraphicFramePr>
          <p:nvPr/>
        </p:nvGraphicFramePr>
        <p:xfrm>
          <a:off x="533400" y="4800600"/>
          <a:ext cx="3505200" cy="1847088"/>
        </p:xfrm>
        <a:graphic>
          <a:graphicData uri="http://schemas.openxmlformats.org/drawingml/2006/table">
            <a:tbl>
              <a:tblPr/>
              <a:tblGrid>
                <a:gridCol w="3505200"/>
              </a:tblGrid>
              <a:tr h="68580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5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3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Black" pitchFamily="34" charset="0"/>
                        </a:rPr>
                        <a:t>Ефим Семенович Брусиловский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Профессор, заведующий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 кафедрой  госпитальной  терапии Красноярского Государственного  медицинского института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2854" name="Group 38"/>
          <p:cNvGraphicFramePr>
            <a:graphicFrameLocks noGrp="1"/>
          </p:cNvGraphicFramePr>
          <p:nvPr/>
        </p:nvGraphicFramePr>
        <p:xfrm>
          <a:off x="4876800" y="5105400"/>
          <a:ext cx="3505200" cy="1359408"/>
        </p:xfrm>
        <a:graphic>
          <a:graphicData uri="http://schemas.openxmlformats.org/drawingml/2006/table">
            <a:tbl>
              <a:tblPr/>
              <a:tblGrid>
                <a:gridCol w="3505200"/>
              </a:tblGrid>
              <a:tr h="68580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5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3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Black" pitchFamily="34" charset="0"/>
                        </a:rPr>
                        <a:t>Владимир Константинович Сологуб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главный врач  Краевой клинической больницы с 1954  по 1973 год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08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630907"/>
          </a:xfrm>
        </p:spPr>
        <p:txBody>
          <a:bodyPr/>
          <a:lstStyle/>
          <a:p>
            <a:pPr eaLnBrk="1" hangingPunct="1"/>
            <a:r>
              <a:rPr lang="ru-RU" sz="3800" b="1" dirty="0" smtClean="0">
                <a:solidFill>
                  <a:srgbClr val="800000"/>
                </a:solidFill>
              </a:rPr>
              <a:t>Брусиловский Ефим Семенович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00808"/>
            <a:ext cx="8460432" cy="515719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Доктор медицинских наук, профессор, представитель киевской терапевтической школы. В 1965 г. ректором Красноярского медицинского института П. Г. </a:t>
            </a:r>
            <a:r>
              <a:rPr lang="ru-RU" sz="2400" dirty="0" err="1" smtClean="0"/>
              <a:t>Подзолковым</a:t>
            </a:r>
            <a:r>
              <a:rPr lang="ru-RU" sz="2400" dirty="0" smtClean="0"/>
              <a:t> был приглашен в г. Красноярск и избран заведующим кафедрой госпитальной терапии (ныне кафедра внутренних болезней №2) – одной из ведущих клинических кафедр вуза.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05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E150D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1331" t="4755" r="34558" b="46486"/>
          <a:stretch>
            <a:fillRect/>
          </a:stretch>
        </p:blipFill>
        <p:spPr>
          <a:xfrm>
            <a:off x="755576" y="1196752"/>
            <a:ext cx="1986076" cy="2972349"/>
          </a:xfrm>
          <a:noFill/>
          <a:ln/>
        </p:spPr>
      </p:pic>
      <p:pic>
        <p:nvPicPr>
          <p:cNvPr id="5" name="Picture 3" descr="55D00C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71600" y="3356992"/>
            <a:ext cx="5867400" cy="2827338"/>
          </a:xfrm>
          <a:prstGeom prst="rect">
            <a:avLst/>
          </a:prstGeom>
          <a:noFill/>
          <a:ln/>
        </p:spPr>
      </p:pic>
      <p:pic>
        <p:nvPicPr>
          <p:cNvPr id="6" name="Picture 3" descr="E67F4C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275857" y="836712"/>
            <a:ext cx="2592287" cy="3501367"/>
          </a:xfrm>
          <a:prstGeom prst="rect">
            <a:avLst/>
          </a:prstGeom>
          <a:noFill/>
          <a:ln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12776"/>
            <a:ext cx="2724903" cy="413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2160" y="5589240"/>
            <a:ext cx="2793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Сологуб В.К.  1918-2003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5733256"/>
            <a:ext cx="268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Брусиловский Е.С. 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77813"/>
            <a:ext cx="8568952" cy="1143000"/>
          </a:xfrm>
        </p:spPr>
        <p:txBody>
          <a:bodyPr/>
          <a:lstStyle/>
          <a:p>
            <a:pPr algn="ctr"/>
            <a:r>
              <a:rPr lang="ru-RU" sz="3800" dirty="0"/>
              <a:t> </a:t>
            </a:r>
            <a:r>
              <a:rPr lang="ru-RU" sz="3800" dirty="0" smtClean="0"/>
              <a:t>  </a:t>
            </a:r>
            <a:r>
              <a:rPr lang="ru-RU" sz="2400" b="1" dirty="0" smtClean="0">
                <a:solidFill>
                  <a:srgbClr val="800000"/>
                </a:solidFill>
              </a:rPr>
              <a:t>Мой  </a:t>
            </a:r>
            <a:r>
              <a:rPr lang="ru-RU" sz="2400" b="1" dirty="0">
                <a:solidFill>
                  <a:srgbClr val="800000"/>
                </a:solidFill>
              </a:rPr>
              <a:t>основной  учитель - Николай  Дмитриевич  </a:t>
            </a:r>
            <a:r>
              <a:rPr lang="ru-RU" sz="2400" b="1" dirty="0" err="1" smtClean="0">
                <a:solidFill>
                  <a:srgbClr val="800000"/>
                </a:solidFill>
              </a:rPr>
              <a:t>Стражеско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(из личного архива Е.С. Брусиловского)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14371" name="Picture 3" descr="BF500CB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14934" r="13792" b="31900"/>
          <a:stretch>
            <a:fillRect/>
          </a:stretch>
        </p:blipFill>
        <p:spPr>
          <a:xfrm>
            <a:off x="2339975" y="1557338"/>
            <a:ext cx="4895850" cy="547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1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990000"/>
                </a:solidFill>
              </a:rPr>
              <a:t>Всесоюзная  конференция  аллергологов:  </a:t>
            </a:r>
            <a:r>
              <a:rPr lang="ru-RU" sz="2800" b="1" dirty="0" err="1">
                <a:solidFill>
                  <a:srgbClr val="990000"/>
                </a:solidFill>
              </a:rPr>
              <a:t>БрусиловскийЕ.С</a:t>
            </a:r>
            <a:r>
              <a:rPr lang="ru-RU" sz="2800" b="1" dirty="0">
                <a:solidFill>
                  <a:srgbClr val="990000"/>
                </a:solidFill>
              </a:rPr>
              <a:t>.,  </a:t>
            </a:r>
            <a:r>
              <a:rPr lang="ru-RU" sz="2800" b="1" dirty="0" err="1">
                <a:solidFill>
                  <a:srgbClr val="990000"/>
                </a:solidFill>
              </a:rPr>
              <a:t>Адо</a:t>
            </a:r>
            <a:r>
              <a:rPr lang="ru-RU" sz="2800" b="1" dirty="0">
                <a:solidFill>
                  <a:srgbClr val="990000"/>
                </a:solidFill>
              </a:rPr>
              <a:t> А.Д.,  Зайко М.М.</a:t>
            </a:r>
          </a:p>
        </p:txBody>
      </p:sp>
      <p:pic>
        <p:nvPicPr>
          <p:cNvPr id="275460" name="Picture 4" descr="911DF89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6284" b="9335"/>
          <a:stretch>
            <a:fillRect/>
          </a:stretch>
        </p:blipFill>
        <p:spPr>
          <a:xfrm>
            <a:off x="1401763" y="1743075"/>
            <a:ext cx="6797675" cy="4244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4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488832" cy="49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Красноярский край – центр России</a:t>
            </a:r>
            <a:endParaRPr lang="ru-RU" sz="36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748712" cy="1403350"/>
          </a:xfrm>
        </p:spPr>
        <p:txBody>
          <a:bodyPr/>
          <a:lstStyle/>
          <a:p>
            <a:r>
              <a:rPr lang="ru-RU" sz="2400" b="1">
                <a:solidFill>
                  <a:srgbClr val="800000"/>
                </a:solidFill>
              </a:rPr>
              <a:t>Президиум  съезда  аллергологов,  1976.  В  ценре  акад.  Н. Н.  Сиротинин,  отец-основатель  отечественной  аллергологии. Справа  его  ученик  акад.  Адо Н.Д., слева Брусиловский Е.С.</a:t>
            </a:r>
            <a:endParaRPr lang="ru-RU" sz="3800">
              <a:solidFill>
                <a:srgbClr val="800000"/>
              </a:solidFill>
            </a:endParaRPr>
          </a:p>
        </p:txBody>
      </p:sp>
      <p:pic>
        <p:nvPicPr>
          <p:cNvPr id="296964" name="Picture 4" descr="B0B2365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0"/>
          <a:stretch>
            <a:fillRect/>
          </a:stretch>
        </p:blipFill>
        <p:spPr>
          <a:xfrm>
            <a:off x="1382713" y="1600200"/>
            <a:ext cx="683577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7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Краевая клиническая больница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err="1" smtClean="0">
                <a:solidFill>
                  <a:schemeClr val="accent2"/>
                </a:solidFill>
              </a:rPr>
              <a:t>Легочно-аллергологический</a:t>
            </a:r>
            <a:r>
              <a:rPr lang="ru-RU" b="1" dirty="0" smtClean="0">
                <a:solidFill>
                  <a:schemeClr val="accent2"/>
                </a:solidFill>
              </a:rPr>
              <a:t> центр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810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44392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645024"/>
            <a:ext cx="38100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1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047750"/>
          </a:xfrm>
        </p:spPr>
        <p:txBody>
          <a:bodyPr/>
          <a:lstStyle/>
          <a:p>
            <a:r>
              <a:rPr lang="ru-RU" altLang="ru-RU" sz="2400" b="1">
                <a:solidFill>
                  <a:srgbClr val="0000CC"/>
                </a:solidFill>
              </a:rPr>
              <a:t>Научные руководители легочно-аллергологического центра</a:t>
            </a:r>
            <a:endParaRPr lang="en-US" altLang="ru-RU" sz="2400" b="1">
              <a:solidFill>
                <a:srgbClr val="0000CC"/>
              </a:solidFill>
            </a:endParaRPr>
          </a:p>
        </p:txBody>
      </p:sp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3414713" y="1890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63844" name="Picture 4" descr="Лубенски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177641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3414713" y="1695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63846" name="Picture 6" descr="Рапопор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08050"/>
            <a:ext cx="16287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3409950" y="1824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63848" name="Picture 8" descr="Гра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08050"/>
            <a:ext cx="17653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1" name="Rectangle 11"/>
          <p:cNvSpPr>
            <a:spLocks noChangeArrowheads="1"/>
          </p:cNvSpPr>
          <p:nvPr/>
        </p:nvSpPr>
        <p:spPr bwMode="auto">
          <a:xfrm>
            <a:off x="3414713" y="260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66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63850" name="Picture 10" descr="Терещен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4581525"/>
            <a:ext cx="2825751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3921" name="Group 81"/>
          <p:cNvGraphicFramePr>
            <a:graphicFrameLocks noGrp="1"/>
          </p:cNvGraphicFramePr>
          <p:nvPr/>
        </p:nvGraphicFramePr>
        <p:xfrm>
          <a:off x="381000" y="3352800"/>
          <a:ext cx="2362200" cy="1042416"/>
        </p:xfrm>
        <a:graphic>
          <a:graphicData uri="http://schemas.openxmlformats.org/drawingml/2006/table">
            <a:tbl>
              <a:tblPr/>
              <a:tblGrid>
                <a:gridCol w="2362200"/>
              </a:tblGrid>
              <a:tr h="93980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5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3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Black" pitchFamily="34" charset="0"/>
                        </a:rPr>
                        <a:t>Юрий Моисеевич Лубенский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профессор, заведующий кафедрой госпитальной хирургии КГМИ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3924" name="Group 84"/>
          <p:cNvGraphicFramePr>
            <a:graphicFrameLocks noGrp="1"/>
          </p:cNvGraphicFramePr>
          <p:nvPr/>
        </p:nvGraphicFramePr>
        <p:xfrm>
          <a:off x="3276600" y="3429000"/>
          <a:ext cx="2362200" cy="1072896"/>
        </p:xfrm>
        <a:graphic>
          <a:graphicData uri="http://schemas.openxmlformats.org/drawingml/2006/table">
            <a:tbl>
              <a:tblPr/>
              <a:tblGrid>
                <a:gridCol w="2362200"/>
              </a:tblGrid>
              <a:tr h="792163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5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3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Black" pitchFamily="34" charset="0"/>
                        </a:rPr>
                        <a:t>Жан Жозефович Рапопорт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профессор, заведующий кафедрой  детских болезней 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</a:rPr>
                        <a:t>КГМИ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3925" name="Group 85"/>
          <p:cNvGraphicFramePr>
            <a:graphicFrameLocks noGrp="1"/>
          </p:cNvGraphicFramePr>
          <p:nvPr/>
        </p:nvGraphicFramePr>
        <p:xfrm>
          <a:off x="6172200" y="3429000"/>
          <a:ext cx="2362200" cy="859536"/>
        </p:xfrm>
        <a:graphic>
          <a:graphicData uri="http://schemas.openxmlformats.org/drawingml/2006/table">
            <a:tbl>
              <a:tblPr/>
              <a:tblGrid>
                <a:gridCol w="2362200"/>
              </a:tblGrid>
              <a:tr h="792163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5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3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Black" pitchFamily="34" charset="0"/>
                        </a:rPr>
                        <a:t>Борис Степанович Граков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профессор, 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</a:rPr>
                        <a:t>академик РАМН, ректор КГМИ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3936" name="Group 96"/>
          <p:cNvGraphicFramePr>
            <a:graphicFrameLocks noGrp="1"/>
          </p:cNvGraphicFramePr>
          <p:nvPr/>
        </p:nvGraphicFramePr>
        <p:xfrm>
          <a:off x="2411413" y="5157788"/>
          <a:ext cx="1944687" cy="1225296"/>
        </p:xfrm>
        <a:graphic>
          <a:graphicData uri="http://schemas.openxmlformats.org/drawingml/2006/table">
            <a:tbl>
              <a:tblPr/>
              <a:tblGrid>
                <a:gridCol w="1944687"/>
              </a:tblGrid>
              <a:tr h="99060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5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3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Black" pitchFamily="34" charset="0"/>
                        </a:rPr>
                        <a:t>Юрий Анатольевич Терещенко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Профессор, заведующий кафедрой внутренних болезней №2 КрасГМА, заслуженный врач РФ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917" name="Picture 77" descr="IMG_80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437063"/>
            <a:ext cx="1800225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3949" name="Group 109"/>
          <p:cNvGraphicFramePr>
            <a:graphicFrameLocks noGrp="1"/>
          </p:cNvGraphicFramePr>
          <p:nvPr>
            <p:ph idx="1"/>
          </p:nvPr>
        </p:nvGraphicFramePr>
        <p:xfrm>
          <a:off x="4500563" y="5229225"/>
          <a:ext cx="2519362" cy="1261872"/>
        </p:xfrm>
        <a:graphic>
          <a:graphicData uri="http://schemas.openxmlformats.org/drawingml/2006/table">
            <a:tbl>
              <a:tblPr/>
              <a:tblGrid>
                <a:gridCol w="2519362"/>
              </a:tblGrid>
              <a:tr h="107950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5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4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3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algn="ctr">
                        <a:spcBef>
                          <a:spcPct val="20000"/>
                        </a:spcBef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Font typeface="Wingdings" pitchFamily="2" charset="2"/>
                        <a:defRPr sz="12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Демко Ирина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Владимировна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Профессор, заведующая кафедрой внутренних болезней №2 с курсом ПО, КрасКМУ им.проф.В.Ф. Войно-Ясенецкого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9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196752"/>
            <a:ext cx="38100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НОЦ «ПУЛЬМОНОЛОГИЯ»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28575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429000"/>
            <a:ext cx="38100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484784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221088"/>
            <a:ext cx="38100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28600"/>
            <a:ext cx="8515350" cy="990600"/>
          </a:xfrm>
        </p:spPr>
        <p:txBody>
          <a:bodyPr>
            <a:normAutofit fontScale="90000"/>
          </a:bodyPr>
          <a:lstStyle/>
          <a:p>
            <a:pPr lvl="1"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990000"/>
                </a:solidFill>
                <a:latin typeface="+mn-lt"/>
              </a:rPr>
              <a:t>Направления НОЦ «ПУЛЬМОНОЛОГИЯ»</a:t>
            </a:r>
            <a:r>
              <a:rPr lang="ru-RU" sz="2400" dirty="0">
                <a:solidFill>
                  <a:srgbClr val="990000"/>
                </a:solidFill>
              </a:rPr>
              <a:t/>
            </a:r>
            <a:br>
              <a:rPr lang="ru-RU" sz="2400" dirty="0">
                <a:solidFill>
                  <a:srgbClr val="990000"/>
                </a:solidFill>
              </a:rPr>
            </a:br>
            <a:endParaRPr lang="ru-RU" sz="1800" dirty="0">
              <a:solidFill>
                <a:srgbClr val="9900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7504" y="1268760"/>
          <a:ext cx="87849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9906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990000"/>
                </a:solidFill>
              </a:rPr>
              <a:t>Виды деятельности с 2009 по 2014 </a:t>
            </a:r>
            <a:r>
              <a:rPr lang="ru-RU" sz="3600" b="1" dirty="0" err="1" smtClean="0">
                <a:solidFill>
                  <a:srgbClr val="990000"/>
                </a:solidFill>
              </a:rPr>
              <a:t>гг</a:t>
            </a:r>
            <a:r>
              <a:rPr lang="ru-RU" sz="3600" b="1" dirty="0" smtClean="0">
                <a:solidFill>
                  <a:srgbClr val="990000"/>
                </a:solidFill>
              </a:rPr>
              <a:t>:</a:t>
            </a:r>
            <a:endParaRPr lang="ru-RU" sz="3600" b="1" dirty="0">
              <a:solidFill>
                <a:srgbClr val="99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4968552" cy="56612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Участие в 10 клинических исследованиях. </a:t>
            </a:r>
            <a:r>
              <a:rPr lang="ru-RU" dirty="0" smtClean="0"/>
              <a:t>Руководитель: проф. </a:t>
            </a:r>
            <a:r>
              <a:rPr lang="ru-RU" dirty="0" err="1" smtClean="0"/>
              <a:t>Демко</a:t>
            </a:r>
            <a:r>
              <a:rPr lang="ru-RU" dirty="0" smtClean="0"/>
              <a:t> И.В.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Действующие гранты: </a:t>
            </a:r>
            <a:r>
              <a:rPr lang="ru-RU" dirty="0" smtClean="0"/>
              <a:t>3 Гранта Фонда Бортника/КГАУ «КРИТБИ» УМНИК по 400 000 руб.</a:t>
            </a:r>
          </a:p>
          <a:p>
            <a:pPr>
              <a:spcBef>
                <a:spcPts val="0"/>
              </a:spcBef>
            </a:pPr>
            <a:r>
              <a:rPr lang="ru-RU" b="1" dirty="0" err="1" smtClean="0"/>
              <a:t>Полученны</a:t>
            </a:r>
            <a:r>
              <a:rPr lang="ru-RU" b="1" dirty="0" smtClean="0"/>
              <a:t> авторские свидетельства на результаты интеллектуальной деятельности: </a:t>
            </a:r>
            <a:r>
              <a:rPr lang="ru-RU" dirty="0" smtClean="0"/>
              <a:t>3 патента.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Комплексные НИР, докторские и кандидатские диссертации: </a:t>
            </a:r>
            <a:r>
              <a:rPr lang="ru-RU" dirty="0" smtClean="0"/>
              <a:t>защита 1 докторской диссертации, 10 кандидатских диссертаций, в работе - 7 кандидатских диссертаций</a:t>
            </a:r>
            <a:r>
              <a:rPr lang="ru-RU" dirty="0"/>
              <a:t> </a:t>
            </a:r>
            <a:r>
              <a:rPr lang="ru-RU" dirty="0" smtClean="0"/>
              <a:t>и 1 докторская.</a:t>
            </a:r>
            <a:endParaRPr lang="ru-RU" sz="2400" dirty="0" smtClean="0"/>
          </a:p>
          <a:p>
            <a:pPr>
              <a:spcBef>
                <a:spcPts val="0"/>
              </a:spcBef>
            </a:pPr>
            <a:endParaRPr lang="ru-RU" sz="2400" dirty="0" smtClean="0"/>
          </a:p>
          <a:p>
            <a:pPr>
              <a:spcBef>
                <a:spcPts val="0"/>
              </a:spcBef>
            </a:pPr>
            <a:endParaRPr lang="ru-RU" sz="2400" dirty="0" smtClean="0"/>
          </a:p>
        </p:txBody>
      </p:sp>
      <p:pic>
        <p:nvPicPr>
          <p:cNvPr id="6" name="Picture 2" descr="G:\на КОНКУРС\На КОНКУРС\Акты внедрения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1657350" cy="201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980728"/>
            <a:ext cx="1657350" cy="201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628800"/>
            <a:ext cx="1655763" cy="2020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5063" y="1844824"/>
            <a:ext cx="1658937" cy="201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2852936"/>
            <a:ext cx="1657350" cy="201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9350" y="4221088"/>
            <a:ext cx="164465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708920"/>
            <a:ext cx="2857500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725144"/>
            <a:ext cx="2857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990000"/>
                </a:solidFill>
              </a:rPr>
              <a:t>Гранты </a:t>
            </a:r>
            <a:r>
              <a:rPr lang="ru-RU" b="1" dirty="0" smtClean="0">
                <a:solidFill>
                  <a:srgbClr val="990000"/>
                </a:solidFill>
              </a:rPr>
              <a:t>с 2009 по 2015 </a:t>
            </a:r>
            <a:r>
              <a:rPr lang="ru-RU" b="1" dirty="0" err="1" smtClean="0">
                <a:solidFill>
                  <a:srgbClr val="990000"/>
                </a:solidFill>
              </a:rPr>
              <a:t>гг</a:t>
            </a:r>
            <a:r>
              <a:rPr lang="ru-RU" b="1" dirty="0" smtClean="0">
                <a:solidFill>
                  <a:srgbClr val="990000"/>
                </a:solidFill>
              </a:rPr>
              <a:t>:</a:t>
            </a:r>
            <a:endParaRPr lang="ru-RU" altLang="ru-RU" b="1" dirty="0" smtClean="0">
              <a:solidFill>
                <a:srgbClr val="990000"/>
              </a:solidFill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395536" y="5805264"/>
            <a:ext cx="8640959" cy="87734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Font typeface="Arial" charset="0"/>
              <a:buNone/>
            </a:pP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/>
            <a:endParaRPr lang="ru-RU" alt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dirty="0" smtClean="0"/>
          </a:p>
        </p:txBody>
      </p:sp>
      <p:pic>
        <p:nvPicPr>
          <p:cNvPr id="4" name="Picture 2" descr="C:\Users\Соловьевы\Desktop\scan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628800"/>
            <a:ext cx="1539664" cy="215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Схема 4"/>
          <p:cNvGraphicFramePr/>
          <p:nvPr/>
        </p:nvGraphicFramePr>
        <p:xfrm>
          <a:off x="395536" y="1412776"/>
          <a:ext cx="7992888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63888" y="6290156"/>
            <a:ext cx="51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u="sng" dirty="0" smtClean="0">
                <a:latin typeface="Times New Roman" pitchFamily="18" charset="0"/>
                <a:cs typeface="Times New Roman" pitchFamily="18" charset="0"/>
              </a:rPr>
              <a:t>Всего на сумму  3 040 000 </a:t>
            </a:r>
            <a:r>
              <a:rPr lang="ru-RU" altLang="ru-RU" sz="2800" b="1" u="sng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2800" u="sng" dirty="0"/>
          </a:p>
        </p:txBody>
      </p:sp>
    </p:spTree>
    <p:extLst>
      <p:ext uri="{BB962C8B-B14F-4D97-AF65-F5344CB8AC3E}">
        <p14:creationId xmlns:p14="http://schemas.microsoft.com/office/powerpoint/2010/main" val="24683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293096"/>
            <a:ext cx="1172302" cy="1656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77072"/>
            <a:ext cx="1513527" cy="1079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005064"/>
            <a:ext cx="1231413" cy="1728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797152"/>
            <a:ext cx="1157032" cy="159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990000"/>
                </a:solidFill>
              </a:rPr>
              <a:t>Виды деятельности:</a:t>
            </a:r>
            <a:endParaRPr lang="ru-RU" sz="3600" dirty="0">
              <a:solidFill>
                <a:srgbClr val="99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340768"/>
            <a:ext cx="5760640" cy="5517232"/>
          </a:xfrm>
        </p:spPr>
        <p:txBody>
          <a:bodyPr/>
          <a:lstStyle/>
          <a:p>
            <a:pPr algn="just"/>
            <a:r>
              <a:rPr lang="ru-RU" sz="2000" b="1" dirty="0" smtClean="0"/>
              <a:t>Участие в организации 95 научных и научно-педагогических мероприятий </a:t>
            </a:r>
          </a:p>
          <a:p>
            <a:pPr algn="just"/>
            <a:r>
              <a:rPr lang="ru-RU" sz="2000" b="1" dirty="0" smtClean="0"/>
              <a:t>Выступления с докладами – всего 502 доклад</a:t>
            </a:r>
          </a:p>
          <a:p>
            <a:pPr marL="985838" indent="-35560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000" dirty="0" smtClean="0">
                <a:cs typeface="Times New Roman" pitchFamily="18" charset="0"/>
              </a:rPr>
              <a:t>Уровень </a:t>
            </a:r>
            <a:r>
              <a:rPr lang="ru-RU" altLang="ru-RU" sz="2000" dirty="0">
                <a:cs typeface="Times New Roman" pitchFamily="18" charset="0"/>
              </a:rPr>
              <a:t>РФ – </a:t>
            </a:r>
            <a:r>
              <a:rPr lang="ru-RU" altLang="ru-RU" sz="2000" dirty="0" smtClean="0">
                <a:cs typeface="Times New Roman" pitchFamily="18" charset="0"/>
              </a:rPr>
              <a:t>86доклада</a:t>
            </a:r>
            <a:endParaRPr lang="ru-RU" altLang="ru-RU" sz="2000" dirty="0">
              <a:cs typeface="Times New Roman" pitchFamily="18" charset="0"/>
            </a:endParaRPr>
          </a:p>
          <a:p>
            <a:pPr marL="985838" indent="-35560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000" dirty="0">
                <a:cs typeface="Times New Roman" pitchFamily="18" charset="0"/>
              </a:rPr>
              <a:t>Международный уровень – </a:t>
            </a:r>
            <a:r>
              <a:rPr lang="ru-RU" altLang="ru-RU" sz="2000" dirty="0" smtClean="0">
                <a:cs typeface="Times New Roman" pitchFamily="18" charset="0"/>
              </a:rPr>
              <a:t>19 </a:t>
            </a:r>
            <a:r>
              <a:rPr lang="ru-RU" altLang="ru-RU" sz="2000" dirty="0">
                <a:cs typeface="Times New Roman" pitchFamily="18" charset="0"/>
              </a:rPr>
              <a:t>докладов</a:t>
            </a:r>
          </a:p>
          <a:p>
            <a:pPr marL="985838" indent="-35560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000" dirty="0">
                <a:cs typeface="Times New Roman" pitchFamily="18" charset="0"/>
              </a:rPr>
              <a:t>Региональный уровень – </a:t>
            </a:r>
            <a:r>
              <a:rPr lang="ru-RU" altLang="ru-RU" sz="2000" dirty="0" smtClean="0">
                <a:cs typeface="Times New Roman" pitchFamily="18" charset="0"/>
              </a:rPr>
              <a:t>54 </a:t>
            </a:r>
            <a:r>
              <a:rPr lang="ru-RU" altLang="ru-RU" sz="2000" dirty="0">
                <a:cs typeface="Times New Roman" pitchFamily="18" charset="0"/>
              </a:rPr>
              <a:t>доклад</a:t>
            </a:r>
          </a:p>
          <a:p>
            <a:pPr marL="985838" indent="-35560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000" dirty="0">
                <a:cs typeface="Times New Roman" pitchFamily="18" charset="0"/>
              </a:rPr>
              <a:t>Межрайонный уровень – 6</a:t>
            </a:r>
            <a:r>
              <a:rPr lang="ru-RU" altLang="ru-RU" sz="2000" dirty="0" smtClean="0">
                <a:cs typeface="Times New Roman" pitchFamily="18" charset="0"/>
              </a:rPr>
              <a:t>2 </a:t>
            </a:r>
            <a:r>
              <a:rPr lang="ru-RU" altLang="ru-RU" sz="2000" dirty="0">
                <a:cs typeface="Times New Roman" pitchFamily="18" charset="0"/>
              </a:rPr>
              <a:t>доклада</a:t>
            </a:r>
          </a:p>
          <a:p>
            <a:pPr marL="985838" indent="-35560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000" dirty="0">
                <a:cs typeface="Times New Roman" pitchFamily="18" charset="0"/>
              </a:rPr>
              <a:t>Г</a:t>
            </a:r>
            <a:r>
              <a:rPr lang="ru-RU" altLang="ru-RU" sz="2000" dirty="0" smtClean="0">
                <a:cs typeface="Times New Roman" pitchFamily="18" charset="0"/>
              </a:rPr>
              <a:t>ородской </a:t>
            </a:r>
            <a:r>
              <a:rPr lang="ru-RU" altLang="ru-RU" sz="2000" dirty="0">
                <a:cs typeface="Times New Roman" pitchFamily="18" charset="0"/>
              </a:rPr>
              <a:t>уровень – </a:t>
            </a:r>
            <a:r>
              <a:rPr lang="ru-RU" altLang="ru-RU" sz="2000" dirty="0" smtClean="0">
                <a:cs typeface="Times New Roman" pitchFamily="18" charset="0"/>
              </a:rPr>
              <a:t>287 </a:t>
            </a:r>
            <a:r>
              <a:rPr lang="ru-RU" altLang="ru-RU" sz="2000" dirty="0">
                <a:cs typeface="Times New Roman" pitchFamily="18" charset="0"/>
              </a:rPr>
              <a:t>докладов</a:t>
            </a: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4" name="Picture 5" descr="C:\Users\Соловьевы\Desktop\Новая папка (3)\IMG_3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8459" y="1484784"/>
            <a:ext cx="1456341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4342" y="3356992"/>
            <a:ext cx="134415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6150" y="2204864"/>
            <a:ext cx="20162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5129436"/>
            <a:ext cx="1256098" cy="172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2320" y="4869160"/>
            <a:ext cx="1304360" cy="179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83449" y="5142532"/>
            <a:ext cx="1130361" cy="15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5430443"/>
            <a:ext cx="1036376" cy="142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4168" y="4869160"/>
            <a:ext cx="1004625" cy="138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576" y="5157192"/>
            <a:ext cx="1072666" cy="1512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2696" y="5229200"/>
            <a:ext cx="1021304" cy="1440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3648" y="4581128"/>
            <a:ext cx="1230859" cy="17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64848" y="5015012"/>
            <a:ext cx="1237611" cy="165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Соловьевы\Desktop\Новая папка (3)\Безымянный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59832" y="4797152"/>
            <a:ext cx="129046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17840"/>
            <a:ext cx="1937911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C:\Users\Семья\Desktop\гительз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695" y="4221088"/>
            <a:ext cx="1142305" cy="161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Соловьевы\Desktop\Новая папка (3)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509120"/>
            <a:ext cx="137158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990000"/>
                </a:solidFill>
              </a:rPr>
              <a:t>Виды деятельности:</a:t>
            </a:r>
            <a:endParaRPr lang="ru-RU" sz="3600" dirty="0">
              <a:solidFill>
                <a:srgbClr val="99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ru-RU" altLang="ru-RU" sz="2000" b="1" dirty="0" smtClean="0">
                <a:cs typeface="Times New Roman" pitchFamily="18" charset="0"/>
              </a:rPr>
              <a:t>Участие в конкурсах молодых ученых </a:t>
            </a:r>
            <a:r>
              <a:rPr lang="ru-RU" altLang="ru-RU" sz="2000" b="1" u="sng" dirty="0" smtClean="0">
                <a:cs typeface="Times New Roman" pitchFamily="18" charset="0"/>
              </a:rPr>
              <a:t>с призовыми местами</a:t>
            </a:r>
            <a:r>
              <a:rPr lang="ru-RU" altLang="ru-RU" sz="2000" b="1" dirty="0" smtClean="0">
                <a:cs typeface="Times New Roman" pitchFamily="18" charset="0"/>
              </a:rPr>
              <a:t>: </a:t>
            </a:r>
            <a:r>
              <a:rPr lang="ru-RU" altLang="ru-RU" sz="1800" dirty="0" smtClean="0">
                <a:cs typeface="Times New Roman" pitchFamily="18" charset="0"/>
              </a:rPr>
              <a:t>г. Казань (2013), г. Красноярск (2009- 2014), г. Томск (2014), г. Санкт-Петербург (2013), г. Москва (2010, 2012, 2014), г. Ростов-на-Дону(2014), г. Архангельск(2014), Курск (2012, 2013).</a:t>
            </a:r>
          </a:p>
          <a:p>
            <a:pPr algn="just">
              <a:spcBef>
                <a:spcPts val="0"/>
              </a:spcBef>
            </a:pPr>
            <a:r>
              <a:rPr lang="ru-RU" altLang="ru-RU" sz="2000" b="1" dirty="0" smtClean="0">
                <a:cs typeface="Times New Roman" pitchFamily="18" charset="0"/>
              </a:rPr>
              <a:t>Руководство студенческими работами, </a:t>
            </a:r>
            <a:r>
              <a:rPr lang="ru-RU" altLang="ru-RU" sz="2000" b="1" u="sng" dirty="0" smtClean="0">
                <a:cs typeface="Times New Roman" pitchFamily="18" charset="0"/>
              </a:rPr>
              <a:t>занявшими 21 призовое место </a:t>
            </a:r>
            <a:r>
              <a:rPr lang="ru-RU" altLang="ru-RU" sz="1800" dirty="0" smtClean="0">
                <a:cs typeface="Times New Roman" pitchFamily="18" charset="0"/>
              </a:rPr>
              <a:t>(на конкурсе имени проф. В.А. </a:t>
            </a:r>
            <a:r>
              <a:rPr lang="ru-RU" altLang="ru-RU" sz="1800" dirty="0" err="1" smtClean="0">
                <a:cs typeface="Times New Roman" pitchFamily="18" charset="0"/>
              </a:rPr>
              <a:t>Опалевой-Стеганцевой</a:t>
            </a:r>
            <a:r>
              <a:rPr lang="ru-RU" altLang="ru-RU" sz="1800" dirty="0" smtClean="0">
                <a:cs typeface="Times New Roman" pitchFamily="18" charset="0"/>
              </a:rPr>
              <a:t> в 2009, 2011, 2013гг.; им. проф. И.И. </a:t>
            </a:r>
            <a:r>
              <a:rPr lang="ru-RU" altLang="ru-RU" sz="1800" dirty="0" err="1" smtClean="0">
                <a:cs typeface="Times New Roman" pitchFamily="18" charset="0"/>
              </a:rPr>
              <a:t>Гительзона</a:t>
            </a:r>
            <a:r>
              <a:rPr lang="ru-RU" altLang="ru-RU" sz="1800" dirty="0" smtClean="0">
                <a:cs typeface="Times New Roman" pitchFamily="18" charset="0"/>
              </a:rPr>
              <a:t> в 2010, 2013, 2014; им. проф. А.Н. Орлова 2014г., им. проф. В.К. Сологуба в 2014, ежегодно на студенческих конференциях в г. Красноярске и др. городах России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149080"/>
            <a:ext cx="13398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Ангелина\Рабочий стол\сканирование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975225"/>
            <a:ext cx="13684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653136"/>
            <a:ext cx="13604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5057775"/>
            <a:ext cx="1308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4221088"/>
            <a:ext cx="1346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4869160"/>
            <a:ext cx="1331913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46132" y="4986338"/>
            <a:ext cx="13462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4653136"/>
            <a:ext cx="1161355" cy="159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Семья\Desktop\опалев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15616" y="5124081"/>
            <a:ext cx="1223466" cy="173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</a:rPr>
              <a:t>Виды деятельности:</a:t>
            </a:r>
            <a:endParaRPr lang="ru-RU" dirty="0">
              <a:solidFill>
                <a:srgbClr val="99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2"/>
                </a:solidFill>
              </a:rPr>
              <a:t>Ежегодное выступление на </a:t>
            </a:r>
            <a:r>
              <a:rPr lang="en-US" sz="2800" b="1" dirty="0" smtClean="0">
                <a:solidFill>
                  <a:schemeClr val="accent2"/>
                </a:solidFill>
                <a:latin typeface="Cambria" pitchFamily="18" charset="0"/>
              </a:rPr>
              <a:t>ERS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1996" y="1700808"/>
            <a:ext cx="4066028" cy="228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16832"/>
            <a:ext cx="3360374" cy="252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221088"/>
            <a:ext cx="4104456" cy="230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20888"/>
            <a:ext cx="4752528" cy="9906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Природные зоны Красноярского края</a:t>
            </a:r>
            <a:endParaRPr lang="ru-RU" sz="3600" b="1" dirty="0">
              <a:solidFill>
                <a:srgbClr val="990000"/>
              </a:solidFill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3865612" cy="640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8005182" cy="219215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 smtClean="0">
                <a:solidFill>
                  <a:srgbClr val="800000"/>
                </a:solidFill>
              </a:rPr>
              <a:t>25 </a:t>
            </a:r>
            <a:r>
              <a:rPr lang="ru-RU" sz="3600" b="1" i="1" dirty="0" smtClean="0">
                <a:solidFill>
                  <a:srgbClr val="800000"/>
                </a:solidFill>
                <a:latin typeface="Arial Black"/>
                <a:cs typeface="Arial Black"/>
              </a:rPr>
              <a:t>НАЦИОНАЛЬНЫЙ КОНГРЕСС ПО БОЛЕЗНЯМ ОРГАНОВ ДЫХАНИЯ</a:t>
            </a:r>
            <a:endParaRPr lang="ru-RU" sz="3600" b="1" i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481455" cy="1420091"/>
          </a:xfrm>
        </p:spPr>
        <p:txBody>
          <a:bodyPr>
            <a:normAutofit fontScale="47500" lnSpcReduction="20000"/>
          </a:bodyPr>
          <a:lstStyle/>
          <a:p>
            <a:pPr algn="r"/>
            <a:endParaRPr lang="ru-RU" sz="3600" b="1" dirty="0" smtClean="0">
              <a:latin typeface="Arial Black"/>
              <a:cs typeface="Arial Black"/>
            </a:endParaRPr>
          </a:p>
          <a:p>
            <a:pPr algn="r"/>
            <a:endParaRPr lang="ru-RU" sz="3600" b="1" dirty="0" smtClean="0">
              <a:latin typeface="Arial Black"/>
              <a:cs typeface="Arial Black"/>
            </a:endParaRPr>
          </a:p>
          <a:p>
            <a:pPr algn="r"/>
            <a:endParaRPr lang="ru-RU" sz="3600" b="1" dirty="0" smtClean="0">
              <a:latin typeface="Arial Black"/>
              <a:cs typeface="Arial Black"/>
            </a:endParaRPr>
          </a:p>
          <a:p>
            <a:pPr algn="r"/>
            <a:endParaRPr lang="en-US" sz="3600" b="1" dirty="0" smtClean="0">
              <a:solidFill>
                <a:srgbClr val="800000"/>
              </a:solidFill>
              <a:latin typeface="Arial Black"/>
              <a:cs typeface="Arial Black"/>
            </a:endParaRPr>
          </a:p>
          <a:p>
            <a:pPr algn="r"/>
            <a:r>
              <a:rPr lang="en-US" sz="3600" b="1" dirty="0" smtClean="0">
                <a:solidFill>
                  <a:srgbClr val="800000"/>
                </a:solidFill>
                <a:latin typeface="Arial Black"/>
                <a:cs typeface="Arial Black"/>
              </a:rPr>
              <a:t>13-16 </a:t>
            </a:r>
            <a:r>
              <a:rPr lang="ru-RU" sz="3600" b="1" dirty="0" smtClean="0">
                <a:solidFill>
                  <a:srgbClr val="800000"/>
                </a:solidFill>
                <a:latin typeface="Arial Black"/>
                <a:cs typeface="Arial Black"/>
              </a:rPr>
              <a:t>октября</a:t>
            </a:r>
            <a:r>
              <a:rPr lang="en-US" sz="3600" b="1" dirty="0" smtClean="0">
                <a:solidFill>
                  <a:srgbClr val="800000"/>
                </a:solidFill>
                <a:latin typeface="Arial Black"/>
                <a:cs typeface="Arial Black"/>
              </a:rPr>
              <a:t>2015</a:t>
            </a:r>
            <a:r>
              <a:rPr lang="ru-RU" sz="3600" b="1" dirty="0" smtClean="0">
                <a:solidFill>
                  <a:srgbClr val="800000"/>
                </a:solidFill>
                <a:latin typeface="Arial Black"/>
                <a:cs typeface="Arial Black"/>
              </a:rPr>
              <a:t>г.</a:t>
            </a:r>
            <a:endParaRPr lang="ru-RU" sz="3600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pic>
        <p:nvPicPr>
          <p:cNvPr id="4" name="Изображение 3" descr="8U8A25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6" y="4925647"/>
            <a:ext cx="2549769" cy="1699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IMG_26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63" y="4821543"/>
            <a:ext cx="2705925" cy="180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 descr="IMG_26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14" y="0"/>
            <a:ext cx="3706568" cy="199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-145822"/>
            <a:ext cx="3505200" cy="213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9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990000"/>
                </a:solidFill>
              </a:rPr>
              <a:t>Президент проф. </a:t>
            </a:r>
            <a:r>
              <a:rPr lang="ru-RU" sz="3600" b="1" dirty="0" err="1" smtClean="0">
                <a:solidFill>
                  <a:srgbClr val="990000"/>
                </a:solidFill>
              </a:rPr>
              <a:t>Демко</a:t>
            </a:r>
            <a:r>
              <a:rPr lang="ru-RU" sz="3600" b="1" dirty="0" smtClean="0">
                <a:solidFill>
                  <a:srgbClr val="990000"/>
                </a:solidFill>
              </a:rPr>
              <a:t> И.В.</a:t>
            </a:r>
            <a:endParaRPr lang="ru-RU" sz="3600" b="1" dirty="0">
              <a:solidFill>
                <a:srgbClr val="990000"/>
              </a:solidFill>
            </a:endParaRPr>
          </a:p>
        </p:txBody>
      </p:sp>
      <p:pic>
        <p:nvPicPr>
          <p:cNvPr id="2050" name="Picture 2" descr="C:\Users\tech\Downloads\IMG_3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30" y="1600206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990000"/>
                </a:solidFill>
              </a:rPr>
              <a:t>Публикационная активность НОЦ</a:t>
            </a:r>
            <a:endParaRPr lang="ru-RU" sz="3600" b="1" dirty="0">
              <a:solidFill>
                <a:srgbClr val="99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706166"/>
            <a:ext cx="314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+mn-lt"/>
              </a:rPr>
              <a:t>Количество публикаций в год</a:t>
            </a:r>
            <a:endParaRPr lang="ru-RU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3212976"/>
            <a:ext cx="400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Количество  статей </a:t>
            </a:r>
          </a:p>
          <a:p>
            <a:pPr algn="ctr"/>
            <a:r>
              <a:rPr lang="ru-RU" b="1" dirty="0" smtClean="0">
                <a:latin typeface="+mn-lt"/>
              </a:rPr>
              <a:t>в ВАК рецензируемых журналах в год</a:t>
            </a:r>
            <a:endParaRPr lang="ru-RU" b="1" dirty="0">
              <a:latin typeface="+mn-lt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25405204"/>
              </p:ext>
            </p:extLst>
          </p:nvPr>
        </p:nvGraphicFramePr>
        <p:xfrm>
          <a:off x="4788024" y="3933056"/>
          <a:ext cx="3985687" cy="2568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 descr="C:\Users\tech\Documents\Scanned Documents\Рисунок (14).bmp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88224" y="1628800"/>
            <a:ext cx="1125627" cy="1602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3" descr="C:\Users\tech\Documents\Scanned Documents\Рисунок (15).bmp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580112" y="1268760"/>
            <a:ext cx="1095671" cy="15830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4" descr="C:\Users\tech\Documents\Scanned Documents\Рисунок (16).bmp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7668344" y="1268760"/>
            <a:ext cx="1181189" cy="17281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132856"/>
            <a:ext cx="38555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68262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Структура НОЦ и взаимосвязь </a:t>
            </a:r>
            <a:r>
              <a:rPr lang="en-US" altLang="ru-RU" sz="2800" b="1" dirty="0" smtClean="0">
                <a:solidFill>
                  <a:srgbClr val="990000"/>
                </a:solidFill>
                <a:cs typeface="Times New Roman" pitchFamily="18" charset="0"/>
              </a:rPr>
              <a:t/>
            </a:r>
            <a:br>
              <a:rPr lang="en-US" altLang="ru-RU" sz="2800" b="1" dirty="0" smtClean="0">
                <a:solidFill>
                  <a:srgbClr val="990000"/>
                </a:solidFill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с другими подразделениями</a:t>
            </a:r>
          </a:p>
        </p:txBody>
      </p:sp>
      <p:sp>
        <p:nvSpPr>
          <p:cNvPr id="4" name="Овал 3"/>
          <p:cNvSpPr/>
          <p:nvPr/>
        </p:nvSpPr>
        <p:spPr>
          <a:xfrm>
            <a:off x="3322638" y="2614613"/>
            <a:ext cx="2640012" cy="889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НОЦ «Пульмонология»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124744"/>
            <a:ext cx="2163763" cy="7985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НИИ молекулярной медицины и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патобиохимии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25825" y="1220788"/>
            <a:ext cx="2536825" cy="10461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биологической химии с курсом медицинской, фармацевтической  и токсикологической химии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61113" y="1143000"/>
            <a:ext cx="2159000" cy="8651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и клиника хирургических болезней им. проф. А.М.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Дыхно</a:t>
            </a:r>
            <a:r>
              <a:rPr lang="ru-RU" sz="1400" dirty="0">
                <a:hlinkClick r:id="rId2"/>
              </a:rPr>
              <a:t> 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00800" y="2162175"/>
            <a:ext cx="2524125" cy="7985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поликлинической терапии, семейной медицины и ЗОЖ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2708920"/>
            <a:ext cx="2457450" cy="8905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общественного здоровья и здравоохранения с курсом социальной работы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75413" y="3176588"/>
            <a:ext cx="2457450" cy="7985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анестезиологии и реаниматологии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1988840"/>
            <a:ext cx="2459038" cy="5476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Кафедра медицинской кибернетики </a:t>
            </a:r>
          </a:p>
        </p:txBody>
      </p:sp>
      <p:grpSp>
        <p:nvGrpSpPr>
          <p:cNvPr id="2" name="Группа 36"/>
          <p:cNvGrpSpPr>
            <a:grpSpLocks/>
          </p:cNvGrpSpPr>
          <p:nvPr/>
        </p:nvGrpSpPr>
        <p:grpSpPr bwMode="auto">
          <a:xfrm>
            <a:off x="539552" y="4293096"/>
            <a:ext cx="1781175" cy="639763"/>
            <a:chOff x="-362878" y="303013"/>
            <a:chExt cx="1781371" cy="135124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-362878" y="303013"/>
              <a:ext cx="1781371" cy="1351242"/>
            </a:xfrm>
            <a:prstGeom prst="roundRect">
              <a:avLst>
                <a:gd name="adj" fmla="val 10000"/>
              </a:avLst>
            </a:prstGeom>
            <a:solidFill>
              <a:srgbClr val="B9FFFF">
                <a:alpha val="9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-323187" y="769075"/>
              <a:ext cx="1701987" cy="8449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4290" tIns="34290" rIns="34290" bIns="3429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ККБ</a:t>
              </a:r>
              <a:endParaRPr lang="ru-RU" dirty="0"/>
            </a:p>
          </p:txBody>
        </p:sp>
      </p:grpSp>
      <p:grpSp>
        <p:nvGrpSpPr>
          <p:cNvPr id="3" name="Группа 39"/>
          <p:cNvGrpSpPr>
            <a:grpSpLocks/>
          </p:cNvGrpSpPr>
          <p:nvPr/>
        </p:nvGrpSpPr>
        <p:grpSpPr bwMode="auto">
          <a:xfrm>
            <a:off x="6381750" y="4133850"/>
            <a:ext cx="2260600" cy="773113"/>
            <a:chOff x="2322690" y="129368"/>
            <a:chExt cx="1968845" cy="1266912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2322690" y="129368"/>
              <a:ext cx="1968845" cy="1266912"/>
            </a:xfrm>
            <a:prstGeom prst="roundRect">
              <a:avLst>
                <a:gd name="adj" fmla="val 10000"/>
              </a:avLst>
            </a:prstGeom>
            <a:solidFill>
              <a:srgbClr val="D3B5E9">
                <a:alpha val="7666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2360021" y="165788"/>
              <a:ext cx="1894184" cy="1194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4290" tIns="34290" rIns="34290" bIns="3429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Лаборатория </a:t>
              </a:r>
              <a:r>
                <a:rPr lang="ru-RU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фармакоэкономики</a:t>
              </a:r>
              <a:endParaRPr lang="ru-RU" dirty="0"/>
            </a:p>
          </p:txBody>
        </p:sp>
      </p:grpSp>
      <p:grpSp>
        <p:nvGrpSpPr>
          <p:cNvPr id="7" name="Группа 47"/>
          <p:cNvGrpSpPr>
            <a:grpSpLocks/>
          </p:cNvGrpSpPr>
          <p:nvPr/>
        </p:nvGrpSpPr>
        <p:grpSpPr bwMode="auto">
          <a:xfrm>
            <a:off x="899592" y="5013176"/>
            <a:ext cx="1968500" cy="941387"/>
            <a:chOff x="5150325" y="283918"/>
            <a:chExt cx="1968845" cy="1395659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5150325" y="283918"/>
              <a:ext cx="1968845" cy="1395659"/>
            </a:xfrm>
            <a:prstGeom prst="roundRect">
              <a:avLst>
                <a:gd name="adj" fmla="val 10000"/>
              </a:avLst>
            </a:prstGeom>
            <a:solidFill>
              <a:srgbClr val="7CDE88">
                <a:alpha val="63333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</p:sp>
        <p:sp>
          <p:nvSpPr>
            <p:cNvPr id="50" name="Скругленный прямоугольник 4"/>
            <p:cNvSpPr/>
            <p:nvPr/>
          </p:nvSpPr>
          <p:spPr>
            <a:xfrm>
              <a:off x="5191607" y="323928"/>
              <a:ext cx="1886281" cy="1315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4290" tIns="34290" rIns="34290" bIns="3429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Мобильная поликлиника</a:t>
              </a:r>
              <a:endParaRPr lang="ru-RU" dirty="0"/>
            </a:p>
          </p:txBody>
        </p:sp>
      </p:grpSp>
      <p:cxnSp>
        <p:nvCxnSpPr>
          <p:cNvPr id="52" name="Прямая со стрелкой 51"/>
          <p:cNvCxnSpPr>
            <a:stCxn id="5" idx="3"/>
            <a:endCxn id="4" idx="1"/>
          </p:cNvCxnSpPr>
          <p:nvPr/>
        </p:nvCxnSpPr>
        <p:spPr>
          <a:xfrm>
            <a:off x="2487291" y="1524000"/>
            <a:ext cx="1221968" cy="1220804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6" idx="2"/>
            <a:endCxn id="4" idx="0"/>
          </p:cNvCxnSpPr>
          <p:nvPr/>
        </p:nvCxnSpPr>
        <p:spPr>
          <a:xfrm rot="5400000">
            <a:off x="4494212" y="2414588"/>
            <a:ext cx="347663" cy="523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8" idx="1"/>
            <a:endCxn id="4" idx="7"/>
          </p:cNvCxnSpPr>
          <p:nvPr/>
        </p:nvCxnSpPr>
        <p:spPr>
          <a:xfrm rot="10800000" flipV="1">
            <a:off x="5575300" y="1576388"/>
            <a:ext cx="785813" cy="116840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13" idx="3"/>
            <a:endCxn id="4" idx="1"/>
          </p:cNvCxnSpPr>
          <p:nvPr/>
        </p:nvCxnSpPr>
        <p:spPr>
          <a:xfrm>
            <a:off x="2926582" y="2262684"/>
            <a:ext cx="782677" cy="48212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endCxn id="9" idx="1"/>
          </p:cNvCxnSpPr>
          <p:nvPr/>
        </p:nvCxnSpPr>
        <p:spPr>
          <a:xfrm flipV="1">
            <a:off x="5808663" y="2560638"/>
            <a:ext cx="592137" cy="32385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4" idx="2"/>
            <a:endCxn id="10" idx="3"/>
          </p:cNvCxnSpPr>
          <p:nvPr/>
        </p:nvCxnSpPr>
        <p:spPr>
          <a:xfrm flipH="1">
            <a:off x="2852986" y="3059113"/>
            <a:ext cx="469652" cy="9510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4" idx="5"/>
            <a:endCxn id="11" idx="1"/>
          </p:cNvCxnSpPr>
          <p:nvPr/>
        </p:nvCxnSpPr>
        <p:spPr>
          <a:xfrm rot="16200000" flipH="1">
            <a:off x="5923757" y="3024981"/>
            <a:ext cx="203200" cy="900113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38" idx="3"/>
          </p:cNvCxnSpPr>
          <p:nvPr/>
        </p:nvCxnSpPr>
        <p:spPr>
          <a:xfrm rot="10800000" flipV="1">
            <a:off x="2320727" y="3623171"/>
            <a:ext cx="1311275" cy="989013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10800000" flipV="1">
            <a:off x="2846388" y="3476625"/>
            <a:ext cx="1468437" cy="145573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>
            <a:stCxn id="42" idx="1"/>
          </p:cNvCxnSpPr>
          <p:nvPr/>
        </p:nvCxnSpPr>
        <p:spPr>
          <a:xfrm rot="10800000">
            <a:off x="5280025" y="3490913"/>
            <a:ext cx="1144588" cy="10302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>
            <a:endCxn id="4" idx="4"/>
          </p:cNvCxnSpPr>
          <p:nvPr/>
        </p:nvCxnSpPr>
        <p:spPr>
          <a:xfrm rot="5400000" flipH="1" flipV="1">
            <a:off x="2739231" y="4125120"/>
            <a:ext cx="2524125" cy="12811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Скругленный прямоугольник 87"/>
          <p:cNvSpPr/>
          <p:nvPr/>
        </p:nvSpPr>
        <p:spPr>
          <a:xfrm>
            <a:off x="5383213" y="5022850"/>
            <a:ext cx="3297237" cy="10048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российско-немецкий центр респираторной медицины</a:t>
            </a: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4479925" y="6091238"/>
            <a:ext cx="4432300" cy="59213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Международное российско-германское сотрудничество (клиника 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Charité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0" name="Прямая со стрелкой 89"/>
          <p:cNvCxnSpPr/>
          <p:nvPr/>
        </p:nvCxnSpPr>
        <p:spPr>
          <a:xfrm rot="16200000" flipV="1">
            <a:off x="3471862" y="4784726"/>
            <a:ext cx="2613025" cy="254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rot="16200000" flipV="1">
            <a:off x="4288632" y="4172743"/>
            <a:ext cx="1803400" cy="41116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Скругленный прямоугольник 95"/>
          <p:cNvSpPr/>
          <p:nvPr/>
        </p:nvSpPr>
        <p:spPr>
          <a:xfrm>
            <a:off x="166688" y="6057900"/>
            <a:ext cx="4122737" cy="59213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отработки технологий применения биомедицинских методов и изделий в пульмонологии</a:t>
            </a:r>
            <a:endParaRPr lang="ru-RU" sz="1600" dirty="0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251520" y="3645024"/>
            <a:ext cx="2459038" cy="5476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МЗ Красноярского края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7350" y="1282700"/>
          <a:ext cx="8537574" cy="554725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84450"/>
                <a:gridCol w="3096344"/>
                <a:gridCol w="3056780"/>
              </a:tblGrid>
              <a:tr h="365694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Направления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03" marB="4570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Наименование проекта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03" marB="4570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Подразделения-партнеры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03" marB="45703"/>
                </a:tc>
              </a:tr>
              <a:tr h="2011427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Эпидемиология заболеваний органов дыхания у взрослых (регистр).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03" marB="45703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Формирование высокотехнологичного уровня пульмонологической медицинской помощи в крае – Центр отработки технологий применения биомедицинских изделий.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03" marB="4570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НИИ молекулярной медицины и </a:t>
                      </a:r>
                      <a:r>
                        <a:rPr lang="ru-RU" sz="1800" kern="1200" dirty="0" err="1" smtClean="0"/>
                        <a:t>патобиохимии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9" marR="91429" marT="45703" marB="4570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560004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Создание и разработка единого регистра больных заболеваниями органов дыхания на базе </a:t>
                      </a:r>
                      <a:r>
                        <a:rPr lang="ru-RU" sz="1800" kern="1200" dirty="0" err="1" smtClean="0"/>
                        <a:t>легочно-аллергологического</a:t>
                      </a:r>
                      <a:r>
                        <a:rPr lang="ru-RU" sz="1800" kern="1200" dirty="0" smtClean="0"/>
                        <a:t> центра Краевой клинической больницы №1 г. Красноярска</a:t>
                      </a:r>
                      <a:endParaRPr lang="ru-RU" sz="1800" dirty="0" smtClean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03" marB="45703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</a:t>
                      </a:r>
                      <a:r>
                        <a:rPr lang="ru-RU" sz="1800" kern="1200" dirty="0" err="1" smtClean="0"/>
                        <a:t>ОЗиЗ</a:t>
                      </a:r>
                      <a:r>
                        <a:rPr lang="ru-RU" sz="1800" kern="1200" baseline="0" dirty="0" smtClean="0"/>
                        <a:t> </a:t>
                      </a:r>
                      <a:r>
                        <a:rPr lang="ru-RU" sz="1800" kern="1200" dirty="0" smtClean="0"/>
                        <a:t>с курсом социальной работы,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медицинской информатики и инновационных технологий с курсом ПО,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медицинской кибернетики</a:t>
                      </a:r>
                      <a:endParaRPr lang="ru-RU" sz="1800" dirty="0" smtClean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9" marR="91429" marT="45703" marB="45703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8300"/>
            <a:ext cx="9144000" cy="6651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0000"/>
                </a:solidFill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8463" y="1347184"/>
          <a:ext cx="8526462" cy="381000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73337"/>
                <a:gridCol w="3096344"/>
                <a:gridCol w="3056781"/>
              </a:tblGrid>
              <a:tr h="36578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Направления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2" marB="45722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Наименование проекта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2" marB="45722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Подразделения-партнеры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2" marB="45722"/>
                </a:tc>
              </a:tr>
              <a:tr h="256050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Эпидемиология заболеваний органов дыхания у взрослых (регистр).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2" marB="45722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Развитие системы раннего выявления заболеваний и патологических состояний и факторов риска их развития, включая проведение медицинских осмотров и диспансеризации населения (на базе ПКДЦ Мобильная поликлиника)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2" marB="45722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КГБУЗ ККБ,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 кардиологии и функциональной диагностики,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</a:t>
                      </a:r>
                      <a:r>
                        <a:rPr lang="ru-RU" sz="1800" dirty="0" smtClean="0"/>
                        <a:t>афедра поликлинической терапии, семейной медицины и ЗОЖ</a:t>
                      </a:r>
                      <a:r>
                        <a:rPr lang="ru-RU" sz="1800" kern="1200" dirty="0" smtClean="0"/>
                        <a:t>, 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общественного здоровья и здравоохранения с курсом социальной работы.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2" marB="45722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368300"/>
            <a:ext cx="9144000" cy="6651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0000"/>
                </a:solidFill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МОБИЛЬНАЯ ПОЛИКЛИНИКА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61048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268760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9575" y="1340768"/>
          <a:ext cx="8534399" cy="499814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62225"/>
                <a:gridCol w="3168352"/>
                <a:gridCol w="3003822"/>
              </a:tblGrid>
              <a:tr h="639984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Направления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Наименование проекта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Подразделения-партнеры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04" marB="45704"/>
                </a:tc>
              </a:tr>
              <a:tr h="2560003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Разработка клинико-функциональных, морфологических и молекулярных маркеров формирования воспаления при бронхиальной астме и выявление мишеней лекарственного воздействия.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04" marB="45704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Обследование</a:t>
                      </a:r>
                      <a:r>
                        <a:rPr lang="ru-RU" sz="1800" kern="1200" baseline="0" dirty="0" smtClean="0"/>
                        <a:t> </a:t>
                      </a:r>
                      <a:r>
                        <a:rPr lang="ru-RU" sz="1800" kern="1200" dirty="0" smtClean="0"/>
                        <a:t>больных бронхиальной астмой  с</a:t>
                      </a:r>
                      <a:r>
                        <a:rPr lang="ru-RU" sz="1800" kern="1200" baseline="0" dirty="0" smtClean="0"/>
                        <a:t> целью </a:t>
                      </a:r>
                      <a:r>
                        <a:rPr lang="ru-RU" sz="1800" kern="1200" dirty="0" smtClean="0"/>
                        <a:t>выявления</a:t>
                      </a:r>
                      <a:r>
                        <a:rPr lang="ru-RU" sz="1800" kern="1200" baseline="0" dirty="0" smtClean="0"/>
                        <a:t> </a:t>
                      </a:r>
                      <a:r>
                        <a:rPr lang="ru-RU" sz="1800" kern="1200" dirty="0" smtClean="0"/>
                        <a:t>дисфункции эндотелия и </a:t>
                      </a:r>
                      <a:r>
                        <a:rPr lang="ru-RU" sz="1800" kern="1200" baseline="0" dirty="0" smtClean="0"/>
                        <a:t> оценки </a:t>
                      </a:r>
                      <a:r>
                        <a:rPr lang="ru-RU" sz="1800" kern="1200" dirty="0" smtClean="0"/>
                        <a:t>чувствительности к </a:t>
                      </a:r>
                      <a:r>
                        <a:rPr lang="ru-RU" sz="1800" kern="1200" dirty="0" err="1" smtClean="0"/>
                        <a:t>глюкокортикостероидам</a:t>
                      </a:r>
                      <a:r>
                        <a:rPr lang="ru-RU" sz="1800" kern="1200" dirty="0" smtClean="0"/>
                        <a:t>  для</a:t>
                      </a:r>
                      <a:r>
                        <a:rPr lang="ru-RU" sz="1800" kern="1200" baseline="0" dirty="0" smtClean="0"/>
                        <a:t> оптимизации </a:t>
                      </a:r>
                      <a:r>
                        <a:rPr lang="ru-RU" sz="1800" kern="1200" dirty="0" smtClean="0"/>
                        <a:t>терапии.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04" marB="45704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НИИ молекулярной медицины и </a:t>
                      </a:r>
                      <a:r>
                        <a:rPr lang="ru-RU" sz="1800" kern="1200" dirty="0" err="1" smtClean="0"/>
                        <a:t>патобиохимии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8" marR="91448" marT="45704" marB="45704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1737138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Эндотелиальная дисфункция у больных БА и ИБС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 кардиологии и функциональной диагностики,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НИИ молекулярной медицины и </a:t>
                      </a:r>
                      <a:r>
                        <a:rPr lang="ru-RU" sz="1800" kern="1200" dirty="0" err="1" smtClean="0"/>
                        <a:t>патобиохимии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8" marR="91448" marT="45704" marB="45704"/>
                </a:tc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368300"/>
            <a:ext cx="9144000" cy="6651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0000"/>
                </a:solidFill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266011"/>
          <a:ext cx="8568952" cy="554736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22569"/>
                <a:gridCol w="2978031"/>
                <a:gridCol w="3168352"/>
              </a:tblGrid>
              <a:tr h="63436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Направления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деятельности</a:t>
                      </a:r>
                      <a:endParaRPr lang="ru-RU" sz="2000" dirty="0" smtClean="0"/>
                    </a:p>
                  </a:txBody>
                  <a:tcPr marL="91448" marR="91448" marT="45721" marB="4572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Наименование проекта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Подразделения-партнеры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/>
                </a:tc>
              </a:tr>
              <a:tr h="3081195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Разработка клинико-функциональных морфологических и молекулярных маркеров формирования воспаления при бронхиальной астме и выявление мишеней лекарственного воздействия.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Молекулярные маркеры различных фенотипов бронхиальной астмы.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Кафедра биологической химии с курсом медицинской, фармацевтической  и токсикологической химии</a:t>
                      </a:r>
                      <a:r>
                        <a:rPr lang="ru-RU" sz="1800" kern="1200" dirty="0" smtClean="0"/>
                        <a:t>, НИИ молекулярной медицины и </a:t>
                      </a:r>
                      <a:r>
                        <a:rPr lang="ru-RU" sz="1800" kern="1200" dirty="0" err="1" smtClean="0"/>
                        <a:t>патобиохимии</a:t>
                      </a:r>
                      <a:r>
                        <a:rPr lang="ru-RU" sz="1800" kern="1200" dirty="0" smtClean="0"/>
                        <a:t>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и клиника хирургических болезней им. проф. А.М. </a:t>
                      </a:r>
                      <a:r>
                        <a:rPr lang="ru-RU" sz="1800" kern="1200" dirty="0" err="1" smtClean="0"/>
                        <a:t>Дыхно</a:t>
                      </a:r>
                      <a:r>
                        <a:rPr lang="ru-RU" sz="1800" kern="1200" dirty="0" smtClean="0"/>
                        <a:t> с курсом эндоскопии ,</a:t>
                      </a:r>
                      <a:r>
                        <a:rPr lang="ru-RU" sz="1800" kern="1200" baseline="0" dirty="0" smtClean="0"/>
                        <a:t>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Клиника  </a:t>
                      </a:r>
                      <a:r>
                        <a:rPr lang="en-US" sz="1800" dirty="0" err="1" smtClean="0"/>
                        <a:t>Charité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1684911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Исследование морфологических особенностей слизистой оболочки бронхов при различных  фенотипах бронхиальной астмы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8" marR="91448" marT="45721" marB="45721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и клиника хирургических болезней им. проф. А.М. </a:t>
                      </a:r>
                      <a:r>
                        <a:rPr lang="ru-RU" sz="1800" kern="1200" dirty="0" err="1" smtClean="0"/>
                        <a:t>Дыхно</a:t>
                      </a:r>
                      <a:r>
                        <a:rPr lang="ru-RU" sz="1800" kern="1200" dirty="0" smtClean="0"/>
                        <a:t> с курсом эндоскопии и </a:t>
                      </a:r>
                      <a:r>
                        <a:rPr lang="ru-RU" sz="1800" kern="1200" dirty="0" err="1" smtClean="0"/>
                        <a:t>эндохирургии</a:t>
                      </a:r>
                      <a:r>
                        <a:rPr lang="ru-RU" sz="1800" kern="1200" dirty="0" smtClean="0"/>
                        <a:t> . Кафедра анатомии и гистологии человека.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8" marR="91448" marT="45721" marB="45721"/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68300"/>
            <a:ext cx="9144000" cy="6651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0000"/>
                </a:solidFill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ea typeface="Microsoft YaHei" panose="020B0503020204020204" pitchFamily="34" charset="-122"/>
              </a:rPr>
              <a:t>Диагностические и прогностические маркеры развития БА и осложнений</a:t>
            </a:r>
            <a:endParaRPr lang="ru-RU" dirty="0"/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1259632" y="1196752"/>
            <a:ext cx="67217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071385"/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Прогноз количества обострений у больных бронхиальной астмой</a:t>
            </a:r>
            <a:endParaRPr lang="ru-RU" sz="20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364559" cy="325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G:\Фотографии CD 38\Старое\№04 003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68" y="4237676"/>
            <a:ext cx="1907703" cy="125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G:\Фотографии CD 38\Старое\№04 003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867" y="5461812"/>
            <a:ext cx="1907704" cy="128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15816" y="1960379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62182">
              <a:defRPr/>
            </a:pPr>
            <a:r>
              <a:rPr lang="ru-RU" sz="2000" dirty="0" smtClean="0">
                <a:solidFill>
                  <a:srgbClr val="003300"/>
                </a:solidFill>
              </a:rPr>
              <a:t>   </a:t>
            </a:r>
            <a:r>
              <a:rPr lang="ru-RU" sz="2000" dirty="0" smtClean="0"/>
              <a:t>Обострение БА характеризуется повышением уровня экспрессии СD38 на лимфоцитах периферической крови независимо от тяжести течения БА. </a:t>
            </a:r>
          </a:p>
          <a:p>
            <a:pPr algn="just" defTabSz="1062182">
              <a:defRPr/>
            </a:pPr>
            <a:r>
              <a:rPr lang="ru-RU" sz="2000" dirty="0" smtClean="0"/>
              <a:t>    Улучшение клинико-функциональных параметров происходит однонаправлено со снижением экспрессии </a:t>
            </a:r>
          </a:p>
          <a:p>
            <a:pPr algn="just" defTabSz="1062182">
              <a:defRPr/>
            </a:pPr>
            <a:r>
              <a:rPr lang="ru-RU" sz="2000" dirty="0" smtClean="0"/>
              <a:t>СD38 на лимфоцитах периферической крови.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169" y="1844824"/>
            <a:ext cx="2808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5"/>
              </a:buClr>
              <a:buFont typeface="Wingdings" pitchFamily="2" charset="2"/>
              <a:buChar char="Ø"/>
            </a:pPr>
            <a:r>
              <a:rPr lang="ru-RU" dirty="0" smtClean="0"/>
              <a:t>при </a:t>
            </a:r>
            <a:r>
              <a:rPr lang="ru-RU" dirty="0" err="1" smtClean="0"/>
              <a:t>↓</a:t>
            </a:r>
            <a:r>
              <a:rPr lang="ru-RU" dirty="0" smtClean="0"/>
              <a:t> </a:t>
            </a:r>
            <a:r>
              <a:rPr lang="ru-RU" dirty="0"/>
              <a:t>CD38+ </a:t>
            </a:r>
            <a:r>
              <a:rPr lang="ru-RU" dirty="0" smtClean="0"/>
              <a:t>на 4 и более клеток прогнозируют отсутствие обострений бронхиальной астмы в течение года, </a:t>
            </a:r>
          </a:p>
          <a:p>
            <a:pPr algn="just">
              <a:buClr>
                <a:srgbClr val="7030A0"/>
              </a:buClr>
              <a:buFont typeface="Wingdings" pitchFamily="2" charset="2"/>
              <a:buChar char="Ø"/>
            </a:pPr>
            <a:r>
              <a:rPr lang="ru-RU" dirty="0" smtClean="0"/>
              <a:t>  при ↑ на 4 и более клеток - как минимум 2 обострения, </a:t>
            </a:r>
          </a:p>
          <a:p>
            <a:pPr algn="just">
              <a:buClr>
                <a:srgbClr val="7030A0"/>
              </a:buClr>
              <a:buFont typeface="Wingdings" pitchFamily="2" charset="2"/>
              <a:buChar char="Ø"/>
            </a:pPr>
            <a:r>
              <a:rPr lang="ru-RU" dirty="0" smtClean="0"/>
              <a:t>  отсутствие динамики изменения количества CD38+ лимфоцитов либо колебания в пределах 3 клеток предусматривает 1 обострение.</a:t>
            </a:r>
          </a:p>
          <a:p>
            <a:endParaRPr lang="ru-RU" dirty="0"/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692419" y="6397916"/>
            <a:ext cx="1368152" cy="4154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3801" tIns="83801" rIns="83801" bIns="83801">
            <a:spAutoFit/>
          </a:bodyPr>
          <a:lstStyle/>
          <a:p>
            <a:pPr algn="r" defTabSz="212725" eaLnBrk="1" hangingPunct="1"/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 err="1" smtClean="0">
                <a:solidFill>
                  <a:schemeClr val="bg1"/>
                </a:solidFill>
              </a:rPr>
              <a:t>УФ-лучах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867" y="5245788"/>
            <a:ext cx="1970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В проходящем свете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836435" y="6181892"/>
            <a:ext cx="1224136" cy="4154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3801" tIns="83801" rIns="83801" bIns="83801">
            <a:spAutoFit/>
          </a:bodyPr>
          <a:lstStyle/>
          <a:p>
            <a:pPr algn="r" defTabSz="212725" eaLnBrk="1" hangingPunct="1"/>
            <a:r>
              <a:rPr lang="en-US" sz="1600" dirty="0" smtClean="0">
                <a:solidFill>
                  <a:schemeClr val="bg1"/>
                </a:solidFill>
              </a:rPr>
              <a:t>CD38</a:t>
            </a:r>
            <a:r>
              <a:rPr lang="ru-RU" sz="1600" dirty="0" smtClean="0">
                <a:solidFill>
                  <a:schemeClr val="bg1"/>
                </a:solidFill>
              </a:rPr>
              <a:t>+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6054387"/>
            <a:ext cx="2987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b="1" i="1" dirty="0" smtClean="0">
                <a:solidFill>
                  <a:prstClr val="black"/>
                </a:solidFill>
              </a:rPr>
              <a:t>Поддержан грантами: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КрасГМУ</a:t>
            </a:r>
            <a:r>
              <a:rPr lang="ru-RU" sz="1600" b="1" i="1" dirty="0" smtClean="0">
                <a:solidFill>
                  <a:prstClr val="black"/>
                </a:solidFill>
              </a:rPr>
              <a:t> 2007, РФФИ 2008,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КрасГМУ</a:t>
            </a:r>
            <a:r>
              <a:rPr lang="ru-RU" sz="1600" b="1" i="1" dirty="0" smtClean="0">
                <a:solidFill>
                  <a:prstClr val="black"/>
                </a:solidFill>
              </a:rPr>
              <a:t> 2010, 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ККФНиНД</a:t>
            </a:r>
            <a:r>
              <a:rPr lang="ru-RU" sz="1600" b="1" i="1" dirty="0" smtClean="0">
                <a:solidFill>
                  <a:prstClr val="black"/>
                </a:solidFill>
              </a:rPr>
              <a:t> 2010</a:t>
            </a:r>
            <a:endParaRPr lang="ru-RU" sz="1600" b="1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990000"/>
                </a:solidFill>
              </a:rPr>
              <a:t>Енисей  -  самая полноводная река России</a:t>
            </a:r>
            <a:endParaRPr lang="ru-RU" sz="3000" b="1" dirty="0">
              <a:solidFill>
                <a:srgbClr val="990000"/>
              </a:solidFill>
            </a:endParaRPr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68" y="1340768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2086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6456" y="4072086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6456" y="1340768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ea typeface="Microsoft YaHei" panose="020B0503020204020204" pitchFamily="34" charset="-122"/>
              </a:rPr>
              <a:t>Диагностические и прогностические маркеры развития БА и осложнений</a:t>
            </a:r>
            <a:endParaRPr lang="ru-RU" dirty="0"/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251520" y="1268760"/>
            <a:ext cx="871296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071385"/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Способ прогнозирования эффективности терапии тяжелой бронхиальной астмы </a:t>
            </a:r>
            <a:endParaRPr lang="ru-RU" sz="20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Picture 2" descr="C:\Users\tech\Desktop\Документы\патент\Image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16832"/>
            <a:ext cx="2198315" cy="322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2132856"/>
            <a:ext cx="69847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Расчет интегрального </a:t>
            </a:r>
            <a:r>
              <a:rPr lang="ru-RU" sz="2000" b="1" dirty="0" err="1" smtClean="0"/>
              <a:t>цитокинового</a:t>
            </a:r>
            <a:r>
              <a:rPr lang="ru-RU" sz="2000" b="1" dirty="0" smtClean="0"/>
              <a:t> индекса (ИЦ) в </a:t>
            </a:r>
            <a:r>
              <a:rPr lang="ru-RU" sz="2000" b="1" dirty="0" err="1" smtClean="0"/>
              <a:t>усл</a:t>
            </a:r>
            <a:r>
              <a:rPr lang="ru-RU" sz="2000" b="1" dirty="0" smtClean="0"/>
              <a:t>. ед.,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ИЦ = И1+ (И2 – 1)                                                        </a:t>
            </a:r>
          </a:p>
          <a:p>
            <a:pPr algn="just"/>
            <a:r>
              <a:rPr lang="ru-RU" sz="2000" dirty="0" smtClean="0"/>
              <a:t>где И1 (у.е.) – среднее арифметическое значение индексов </a:t>
            </a:r>
            <a:r>
              <a:rPr lang="ru-RU" sz="2000" dirty="0" err="1" smtClean="0"/>
              <a:t>провоспалительных</a:t>
            </a:r>
            <a:r>
              <a:rPr lang="ru-RU" sz="2000" dirty="0" smtClean="0"/>
              <a:t> </a:t>
            </a:r>
            <a:r>
              <a:rPr lang="ru-RU" sz="2000" dirty="0" err="1" smtClean="0"/>
              <a:t>интерлейкинов</a:t>
            </a:r>
            <a:r>
              <a:rPr lang="ru-RU" sz="2000" dirty="0" smtClean="0"/>
              <a:t>, </a:t>
            </a:r>
          </a:p>
          <a:p>
            <a:pPr algn="just"/>
            <a:r>
              <a:rPr lang="ru-RU" sz="2000" dirty="0" smtClean="0"/>
              <a:t>И2(у.е.) – среднее арифметическое значение индексов воспалительных </a:t>
            </a:r>
            <a:r>
              <a:rPr lang="ru-RU" sz="2000" dirty="0" err="1" smtClean="0"/>
              <a:t>интерлейкинов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Концентрацию цитокинов определяют в момент </a:t>
            </a:r>
          </a:p>
          <a:p>
            <a:pPr algn="just"/>
            <a:r>
              <a:rPr lang="ru-RU" sz="2000" dirty="0" smtClean="0"/>
              <a:t>обострения тяжелой бронхиальной астмы и после его купирования.</a:t>
            </a:r>
          </a:p>
          <a:p>
            <a:pPr algn="just"/>
            <a:r>
              <a:rPr lang="ru-RU" sz="2000" dirty="0" smtClean="0"/>
              <a:t>ИЦ обострения - ИЦ после обострения </a:t>
            </a:r>
            <a:r>
              <a:rPr lang="ru-RU" sz="2000" b="1" dirty="0" smtClean="0"/>
              <a:t>≥ 1 </a:t>
            </a:r>
            <a:r>
              <a:rPr lang="ru-RU" sz="2000" b="1" dirty="0" err="1" smtClean="0"/>
              <a:t>усл</a:t>
            </a:r>
            <a:r>
              <a:rPr lang="ru-RU" sz="2000" b="1" dirty="0" smtClean="0"/>
              <a:t>. ед. - высокая эффективность базисной терапии </a:t>
            </a:r>
          </a:p>
          <a:p>
            <a:pPr algn="just"/>
            <a:r>
              <a:rPr lang="ru-RU" sz="2000" dirty="0"/>
              <a:t>ИЦ обострения - ИЦ после обострения </a:t>
            </a:r>
            <a:r>
              <a:rPr lang="ru-RU" sz="2000" b="1" dirty="0" smtClean="0"/>
              <a:t>&lt; </a:t>
            </a:r>
            <a:r>
              <a:rPr lang="ru-RU" sz="2000" b="1" dirty="0"/>
              <a:t>1 </a:t>
            </a:r>
            <a:r>
              <a:rPr lang="ru-RU" sz="2000" b="1" dirty="0" err="1"/>
              <a:t>усл</a:t>
            </a:r>
            <a:r>
              <a:rPr lang="ru-RU" sz="2000" b="1" dirty="0"/>
              <a:t>. ед. - </a:t>
            </a:r>
            <a:r>
              <a:rPr lang="ru-RU" sz="2000" b="1" dirty="0" smtClean="0"/>
              <a:t>низкая эффективность базисной терапии.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1196752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 defTabSz="4937125">
              <a:defRPr sz="6600" b="1"/>
            </a:lvl1pPr>
          </a:lstStyle>
          <a:p>
            <a:r>
              <a:rPr lang="ru-RU" sz="2000" dirty="0" smtClean="0">
                <a:solidFill>
                  <a:schemeClr val="accent3"/>
                </a:solidFill>
                <a:latin typeface="Microsoft YaHei" pitchFamily="34" charset="-122"/>
                <a:ea typeface="Microsoft YaHei" pitchFamily="34" charset="-122"/>
              </a:rPr>
              <a:t>Способ прогнозирования развития ДД правого и левого  желудочков  у больных БА с помощью </a:t>
            </a:r>
            <a:r>
              <a:rPr lang="ru-RU" sz="2000" dirty="0" err="1" smtClean="0">
                <a:solidFill>
                  <a:schemeClr val="accent3"/>
                </a:solidFill>
                <a:latin typeface="Microsoft YaHei" pitchFamily="34" charset="-122"/>
                <a:ea typeface="Microsoft YaHei" pitchFamily="34" charset="-122"/>
              </a:rPr>
              <a:t>остеопонтина</a:t>
            </a:r>
            <a:endParaRPr lang="ru-RU" sz="2000" dirty="0">
              <a:solidFill>
                <a:schemeClr val="accent3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58112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ctr">
              <a:buClr>
                <a:schemeClr val="accent2"/>
              </a:buClr>
              <a:buSzPct val="100000"/>
            </a:pPr>
            <a:r>
              <a:rPr lang="ru-RU" b="1" dirty="0" smtClean="0"/>
              <a:t>Получены модели для прогнозирования изменения диастолической функции: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0" y="1978801"/>
            <a:ext cx="3635896" cy="65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86" tIns="28693" rIns="57386" bIns="28693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ru-RU" sz="1300" b="1" dirty="0" smtClean="0"/>
              <a:t>Уровень </a:t>
            </a:r>
            <a:r>
              <a:rPr lang="ru-RU" sz="1300" b="1" dirty="0" err="1" smtClean="0"/>
              <a:t>остеопонтина</a:t>
            </a:r>
            <a:r>
              <a:rPr lang="ru-RU" sz="1300" b="1" dirty="0" smtClean="0"/>
              <a:t> </a:t>
            </a:r>
          </a:p>
          <a:p>
            <a:pPr algn="ctr"/>
            <a:r>
              <a:rPr lang="ru-RU" sz="1300" b="1" dirty="0" smtClean="0"/>
              <a:t>в периферической крови </a:t>
            </a:r>
          </a:p>
          <a:p>
            <a:pPr algn="ctr"/>
            <a:r>
              <a:rPr lang="ru-RU" sz="1300" b="1" dirty="0" smtClean="0"/>
              <a:t>у больных  БА</a:t>
            </a:r>
            <a:endParaRPr lang="ru-RU" sz="1300" dirty="0" smtClean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5536" y="2636912"/>
          <a:ext cx="2736303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2915816" y="1994771"/>
            <a:ext cx="3528392" cy="85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86" tIns="28693" rIns="57386" bIns="28693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ru-RU" sz="1300" b="1" dirty="0" smtClean="0"/>
              <a:t>Уровень </a:t>
            </a:r>
            <a:r>
              <a:rPr lang="ru-RU" sz="1300" b="1" dirty="0" err="1" smtClean="0"/>
              <a:t>остеопонтина</a:t>
            </a:r>
            <a:r>
              <a:rPr lang="ru-RU" sz="1300" b="1" dirty="0" smtClean="0"/>
              <a:t> </a:t>
            </a:r>
          </a:p>
          <a:p>
            <a:pPr algn="ctr"/>
            <a:r>
              <a:rPr lang="ru-RU" sz="1300" b="1" dirty="0" smtClean="0"/>
              <a:t>в периферической крови </a:t>
            </a:r>
          </a:p>
          <a:p>
            <a:pPr algn="ctr"/>
            <a:r>
              <a:rPr lang="ru-RU" sz="1300" b="1" dirty="0" smtClean="0"/>
              <a:t>в зависимости от наличия ДД </a:t>
            </a:r>
          </a:p>
          <a:p>
            <a:pPr algn="ctr"/>
            <a:r>
              <a:rPr lang="ru-RU" sz="1300" b="1" dirty="0" smtClean="0"/>
              <a:t>у больных БА</a:t>
            </a:r>
            <a:endParaRPr lang="ru-RU" sz="1300" dirty="0" smtClean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010164952"/>
              </p:ext>
            </p:extLst>
          </p:nvPr>
        </p:nvGraphicFramePr>
        <p:xfrm>
          <a:off x="3059832" y="2708920"/>
          <a:ext cx="2952328" cy="1967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300193" y="1988840"/>
            <a:ext cx="2664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266700" algn="just">
              <a:buClr>
                <a:schemeClr val="accent2"/>
              </a:buClr>
              <a:buSzPct val="100000"/>
            </a:pPr>
            <a:r>
              <a:rPr lang="ru-RU" sz="1600" b="1" dirty="0" smtClean="0">
                <a:solidFill>
                  <a:srgbClr val="FF0000"/>
                </a:solidFill>
              </a:rPr>
              <a:t>При</a:t>
            </a:r>
            <a:r>
              <a:rPr lang="ru-RU" sz="1600" b="1" i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значении </a:t>
            </a:r>
            <a:r>
              <a:rPr lang="ru-RU" sz="1600" b="1" dirty="0" smtClean="0">
                <a:solidFill>
                  <a:srgbClr val="FF0000"/>
                </a:solidFill>
              </a:rPr>
              <a:t>ОП ≥ </a:t>
            </a:r>
            <a:r>
              <a:rPr lang="ru-RU" sz="1600" b="1" dirty="0">
                <a:solidFill>
                  <a:srgbClr val="FF0000"/>
                </a:solidFill>
              </a:rPr>
              <a:t>36 </a:t>
            </a:r>
            <a:r>
              <a:rPr lang="ru-RU" sz="1600" b="1" dirty="0" err="1">
                <a:solidFill>
                  <a:srgbClr val="FF0000"/>
                </a:solidFill>
              </a:rPr>
              <a:t>нг</a:t>
            </a:r>
            <a:r>
              <a:rPr lang="ru-RU" sz="1600" b="1" dirty="0">
                <a:solidFill>
                  <a:srgbClr val="FF0000"/>
                </a:solidFill>
              </a:rPr>
              <a:t>/мл</a:t>
            </a:r>
            <a:r>
              <a:rPr lang="ru-RU" sz="1600" b="1" dirty="0"/>
              <a:t>, можно прогнозировать развитие ДД с чувствительностью 88,5% и специфичностью 82,3%.</a:t>
            </a: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71984" y="4941169"/>
            <a:ext cx="4283992" cy="187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chemeClr val="accent2"/>
              </a:buClr>
              <a:buSzPct val="100000"/>
            </a:pPr>
            <a:r>
              <a:rPr lang="ru-RU" sz="1400" b="1" dirty="0"/>
              <a:t>Для Е/А ПЖ : </a:t>
            </a:r>
            <a:r>
              <a:rPr lang="ru-RU" sz="1400" b="1" dirty="0">
                <a:solidFill>
                  <a:srgbClr val="B82E08"/>
                </a:solidFill>
              </a:rPr>
              <a:t>у = 1,093 – 0,004x1 + 0,005х2 – 0,01х3,</a:t>
            </a:r>
            <a:r>
              <a:rPr lang="ru-RU" sz="1400" b="1" dirty="0"/>
              <a:t> </a:t>
            </a:r>
          </a:p>
          <a:p>
            <a:pPr algn="just">
              <a:buClr>
                <a:schemeClr val="accent2"/>
              </a:buClr>
              <a:buSzPct val="100000"/>
            </a:pPr>
            <a:r>
              <a:rPr lang="ru-RU" sz="1400" b="1" dirty="0"/>
              <a:t>где у — прогнозируемое значение диастолической функции ПЖ, x1 — ОП (b = -0,004), х2 — ОФВ1 (b = 0,005), x3 — ЭЗВД (b = -0,010) при константе = 1,093. R2 = 0,339.    </a:t>
            </a:r>
          </a:p>
          <a:p>
            <a:pPr marL="0" marR="0" indent="0" algn="l" defTabSz="4937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427984" y="4941168"/>
            <a:ext cx="4644008" cy="187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chemeClr val="accent2"/>
              </a:buClr>
              <a:buSzPct val="100000"/>
            </a:pPr>
            <a:r>
              <a:rPr lang="ru-RU" sz="1400" b="1" dirty="0"/>
              <a:t>Для Е/А ЛЖ: </a:t>
            </a:r>
            <a:r>
              <a:rPr lang="ru-RU" sz="1400" b="1" dirty="0">
                <a:solidFill>
                  <a:srgbClr val="B82E08"/>
                </a:solidFill>
              </a:rPr>
              <a:t> у = 0,79-0,53x1 + 1,33х2 – 1,50х3 + 0,501х4 </a:t>
            </a:r>
          </a:p>
          <a:p>
            <a:pPr marL="0" indent="266700" algn="just">
              <a:buClr>
                <a:schemeClr val="accent2"/>
              </a:buClr>
              <a:buSzPct val="100000"/>
            </a:pPr>
            <a:r>
              <a:rPr lang="ru-RU" sz="1400" b="1" dirty="0"/>
              <a:t>где у — прогнозируемое значение диастолической функции ЛЖ, </a:t>
            </a:r>
            <a:r>
              <a:rPr lang="ru-RU" sz="1400" b="1" dirty="0" smtClean="0"/>
              <a:t>x1 </a:t>
            </a:r>
            <a:r>
              <a:rPr lang="ru-RU" sz="1400" b="1" dirty="0"/>
              <a:t>— ОП (b = -0,53), </a:t>
            </a:r>
            <a:r>
              <a:rPr lang="ru-RU" sz="1400" b="1" dirty="0" smtClean="0"/>
              <a:t>х2 </a:t>
            </a:r>
            <a:r>
              <a:rPr lang="ru-RU" sz="1400" b="1" dirty="0"/>
              <a:t>— диаметр ПА через 90 секунд реактивной гиперемии (b = 1,33), </a:t>
            </a:r>
            <a:r>
              <a:rPr lang="ru-RU" sz="1400" b="1" dirty="0" smtClean="0"/>
              <a:t>x3 </a:t>
            </a:r>
            <a:r>
              <a:rPr lang="ru-RU" sz="1400" b="1" dirty="0"/>
              <a:t>— дилатация ПА, вызванная нитроглицерином (b = -1,50), </a:t>
            </a:r>
            <a:r>
              <a:rPr lang="ru-RU" sz="1400" b="1" dirty="0" smtClean="0"/>
              <a:t>х4 </a:t>
            </a:r>
            <a:r>
              <a:rPr lang="ru-RU" sz="1400" b="1" dirty="0"/>
              <a:t>-  напряжение сдвига на эндотелии в фазу реактивной гиперемии (b = 0,501), при константе = 0,79. R2 = 0,711. </a:t>
            </a:r>
          </a:p>
          <a:p>
            <a:pPr marL="0" marR="0" indent="0" algn="l" defTabSz="4937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ea typeface="Microsoft YaHei" panose="020B0503020204020204" pitchFamily="34" charset="-122"/>
              </a:rPr>
              <a:t>Диагностические и прогностические маркеры развития БА и осложнений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ea typeface="Microsoft YaHei" panose="020B0503020204020204" pitchFamily="34" charset="-122"/>
              </a:rPr>
              <a:t>Диагностические и прогностические маркеры развития БА и осложнений</a:t>
            </a:r>
            <a:endParaRPr lang="ru-RU" dirty="0"/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0" y="1196752"/>
            <a:ext cx="91440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071385"/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Метод ранней </a:t>
            </a:r>
            <a:r>
              <a:rPr lang="ru-RU" sz="2000" b="1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диагностики низкой </a:t>
            </a:r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эффективности базисной терапии у больных бронхиальной астмой </a:t>
            </a:r>
          </a:p>
          <a:p>
            <a:pPr algn="ctr" defTabSz="3071385"/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с помощью Р-гликопротеина (</a:t>
            </a:r>
            <a:r>
              <a:rPr lang="en-US" sz="2000" b="1" dirty="0" err="1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Pgp</a:t>
            </a:r>
            <a:r>
              <a:rPr lang="ru-RU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2768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Значительная часть пациентов, страдающих БА вынуждена длительно  принимать ИГКС.</a:t>
            </a:r>
          </a:p>
          <a:p>
            <a:pPr algn="ctr"/>
            <a:r>
              <a:rPr lang="ru-RU" b="1" dirty="0" smtClean="0"/>
              <a:t>До 10% пациентов продолжают пользоваться препаратами «скорой помощи», не смотря на высокие дозы кортикостероидов.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5" y="3244439"/>
            <a:ext cx="3456383" cy="14086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61938">
              <a:buFont typeface="Arial" pitchFamily="34" charset="0"/>
              <a:buChar char="•"/>
            </a:pPr>
            <a:r>
              <a:rPr lang="ru-RU" b="1" dirty="0" smtClean="0"/>
              <a:t>25 - 35% всех пациентов с БА плохо отвечают на терапию ИГКС</a:t>
            </a:r>
          </a:p>
          <a:p>
            <a:pPr indent="261938">
              <a:buFont typeface="Arial" pitchFamily="34" charset="0"/>
              <a:buChar char="•"/>
            </a:pPr>
            <a:r>
              <a:rPr lang="ru-RU" b="1" dirty="0" smtClean="0"/>
              <a:t> 5 - 10% не реагируют на высокие дозы ИГКС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3356992"/>
            <a:ext cx="522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Почему  пациенты меньше реагируют на ингаляционные и </a:t>
            </a:r>
            <a:r>
              <a:rPr lang="ru-RU" sz="2000" b="1" dirty="0" err="1" smtClean="0">
                <a:latin typeface="+mn-lt"/>
              </a:rPr>
              <a:t>пероральные</a:t>
            </a:r>
            <a:r>
              <a:rPr lang="ru-RU" sz="2000" b="1" dirty="0" smtClean="0">
                <a:latin typeface="+mn-lt"/>
              </a:rPr>
              <a:t> кортикостероиды?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797152"/>
            <a:ext cx="3563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Выявлено повышение экспрессии </a:t>
            </a:r>
            <a:r>
              <a:rPr lang="ru-RU" sz="2000" b="1" dirty="0" err="1" smtClean="0"/>
              <a:t>Pgp</a:t>
            </a:r>
            <a:r>
              <a:rPr lang="ru-RU" sz="2000" b="1" dirty="0" smtClean="0"/>
              <a:t> на лейкоцитах периферической крови у больных БА </a:t>
            </a:r>
            <a:r>
              <a:rPr lang="ru-RU" sz="2000" b="1" dirty="0" err="1" smtClean="0"/>
              <a:t>стероидорезистентного</a:t>
            </a:r>
            <a:r>
              <a:rPr lang="ru-RU" sz="2000" b="1" dirty="0" smtClean="0"/>
              <a:t> фенотипа.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779912" y="4365104"/>
            <a:ext cx="2520280" cy="241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/>
              <a:t>Обычно:</a:t>
            </a:r>
          </a:p>
          <a:p>
            <a:pPr algn="ctr"/>
            <a:r>
              <a:rPr lang="ru-RU" dirty="0" smtClean="0"/>
              <a:t>Стационарное лечение – 7-9 дней – 25 908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Подбор базисной терапии – 3 </a:t>
            </a:r>
            <a:r>
              <a:rPr lang="ru-RU" dirty="0" err="1" smtClean="0"/>
              <a:t>мес</a:t>
            </a:r>
            <a:r>
              <a:rPr lang="ru-RU" dirty="0" smtClean="0"/>
              <a:t> – 3146,4 </a:t>
            </a:r>
            <a:r>
              <a:rPr lang="ru-RU" dirty="0" err="1" smtClean="0"/>
              <a:t>Руб</a:t>
            </a:r>
            <a:endParaRPr lang="ru-RU" dirty="0" smtClean="0"/>
          </a:p>
          <a:p>
            <a:pPr algn="ctr"/>
            <a:r>
              <a:rPr lang="ru-RU" b="1" dirty="0" smtClean="0"/>
              <a:t>ИТОГО – 29054,4 </a:t>
            </a:r>
            <a:r>
              <a:rPr lang="ru-RU" b="1" dirty="0" err="1" smtClean="0"/>
              <a:t>руб</a:t>
            </a:r>
            <a:endParaRPr lang="ru-RU" b="1" dirty="0" smtClean="0"/>
          </a:p>
          <a:p>
            <a:pPr marL="0" marR="0" indent="0" algn="l" defTabSz="4937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444208" y="4365104"/>
            <a:ext cx="2592008" cy="12961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/>
              <a:t>Наш метод:</a:t>
            </a:r>
          </a:p>
          <a:p>
            <a:pPr algn="ctr"/>
            <a:r>
              <a:rPr lang="ru-RU" b="1" dirty="0" smtClean="0"/>
              <a:t>Определение </a:t>
            </a:r>
            <a:r>
              <a:rPr lang="en-US" b="1" dirty="0" err="1" smtClean="0">
                <a:latin typeface="Calibri" pitchFamily="34" charset="0"/>
              </a:rPr>
              <a:t>Pgp</a:t>
            </a:r>
            <a:r>
              <a:rPr lang="ru-RU" b="1" dirty="0" smtClean="0"/>
              <a:t> </a:t>
            </a:r>
            <a:r>
              <a:rPr lang="ru-RU" i="1" dirty="0" smtClean="0"/>
              <a:t>– </a:t>
            </a:r>
          </a:p>
          <a:p>
            <a:pPr algn="ctr"/>
            <a:r>
              <a:rPr lang="ru-RU" b="1" dirty="0" smtClean="0"/>
              <a:t>1 </a:t>
            </a:r>
            <a:r>
              <a:rPr lang="ru-RU" b="1" dirty="0" err="1" smtClean="0"/>
              <a:t>раб.день</a:t>
            </a:r>
            <a:r>
              <a:rPr lang="ru-RU" b="1" dirty="0" smtClean="0"/>
              <a:t> – 1000 </a:t>
            </a:r>
            <a:r>
              <a:rPr lang="ru-RU" b="1" dirty="0" err="1" smtClean="0"/>
              <a:t>руб</a:t>
            </a:r>
            <a:endParaRPr lang="ru-RU" b="1" dirty="0" smtClean="0"/>
          </a:p>
          <a:p>
            <a:pPr marL="0" marR="0" indent="0" algn="l" defTabSz="4937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6273225"/>
            <a:ext cx="255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/>
              <a:t>Поддержан грантом фонда Бортника 2014 год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340768"/>
          <a:ext cx="8784977" cy="466232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29332"/>
                <a:gridCol w="3131308"/>
                <a:gridCol w="3024337"/>
              </a:tblGrid>
              <a:tr h="792088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Направления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деятельности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Наименование проекта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Подразделения-партнеры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/>
                </a:tc>
              </a:tr>
              <a:tr h="1838354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Разработка клинико-функциональных, морфологических и молекулярных маркеров формирования воспаления при ХОБЛ и выявление мишеней лекарственного воздействия</a:t>
                      </a:r>
                    </a:p>
                    <a:p>
                      <a:endParaRPr lang="ru-RU" sz="1800" dirty="0"/>
                    </a:p>
                  </a:txBody>
                  <a:tcPr marT="45714" marB="45714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Эндотелиальная дисфункция у больных ХОБЛ и </a:t>
                      </a:r>
                      <a:r>
                        <a:rPr lang="ru-RU" sz="1800" kern="1200" dirty="0" err="1" smtClean="0"/>
                        <a:t>коморбидной</a:t>
                      </a:r>
                      <a:r>
                        <a:rPr lang="ru-RU" sz="1800" kern="1200" dirty="0" smtClean="0"/>
                        <a:t> патологией (ХОБЛ и ИБС, ХОБЛ и БА).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Гормонально-иммунохимическая лаборатория, 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НИИ молекулярной медицины и </a:t>
                      </a:r>
                      <a:r>
                        <a:rPr lang="ru-RU" sz="1800" kern="1200" dirty="0" err="1" smtClean="0"/>
                        <a:t>патобиохимии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0318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Молекулярные маркеры воспаления при ХОБЛ.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Гормонально-иммунохимическая лаборатория, 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НИИ молекулярной медицины и </a:t>
                      </a:r>
                      <a:r>
                        <a:rPr lang="ru-RU" sz="1800" kern="1200" dirty="0" err="1" smtClean="0"/>
                        <a:t>патобиохимии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368300"/>
            <a:ext cx="9144000" cy="66516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ea typeface="Microsoft YaHei" panose="020B0503020204020204" pitchFamily="34" charset="-122"/>
              </a:rPr>
              <a:t>Диагностические и прогностические маркеры развития ХОБЛ и осложнений</a:t>
            </a:r>
            <a:endParaRPr lang="ru-RU" dirty="0"/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0" y="1268760"/>
            <a:ext cx="914501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071385"/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Метод диагностики раннего </a:t>
            </a:r>
            <a:r>
              <a:rPr lang="ru-RU" sz="2000" b="1" dirty="0" err="1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сердечно-сосудистого</a:t>
            </a:r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риска у больных ХОБЛ, используя СD31 (</a:t>
            </a:r>
            <a:r>
              <a:rPr lang="ru-RU" sz="2000" b="1" dirty="0" err="1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sPECAM</a:t>
            </a:r>
            <a:r>
              <a:rPr lang="ru-RU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 в качестве </a:t>
            </a:r>
            <a:r>
              <a:rPr lang="ru-RU" sz="2000" b="1" dirty="0" err="1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биомаркера</a:t>
            </a:r>
            <a:endParaRPr lang="ru-RU" sz="20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7"/>
            <a:ext cx="4932040" cy="270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0072" y="2132856"/>
            <a:ext cx="39239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У больных с сочетанной патологией ХОБЛ + ИБС выявлено  значимое повышение такого специфического маркера как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CD31</a:t>
            </a:r>
            <a:r>
              <a:rPr lang="ru-RU" sz="1600" b="1" dirty="0" smtClean="0">
                <a:latin typeface="+mn-lt"/>
              </a:rPr>
              <a:t>. Данный </a:t>
            </a:r>
            <a:r>
              <a:rPr lang="ru-RU" sz="1600" b="1" dirty="0" err="1" smtClean="0">
                <a:latin typeface="+mn-lt"/>
              </a:rPr>
              <a:t>биомаркер</a:t>
            </a:r>
            <a:r>
              <a:rPr lang="ru-RU" sz="1600" b="1" dirty="0" smtClean="0">
                <a:latin typeface="+mn-lt"/>
              </a:rPr>
              <a:t> достоверно отражает степень риска возникновения ИБС  у  больных ХОБЛ </a:t>
            </a:r>
          </a:p>
          <a:p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6396335"/>
            <a:ext cx="601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/>
              <a:t>Поддержан грантом фонда Бортника 2013</a:t>
            </a: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076056" y="3789040"/>
            <a:ext cx="3960000" cy="2016224"/>
          </a:xfrm>
          <a:prstGeom prst="rect">
            <a:avLst/>
          </a:prstGeom>
          <a:solidFill>
            <a:srgbClr val="FBCBA3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937125"/>
            <a:r>
              <a:rPr lang="ru-RU" sz="1600" dirty="0">
                <a:solidFill>
                  <a:schemeClr val="tx1"/>
                </a:solidFill>
              </a:rPr>
              <a:t>Существующие на сегодняшний день методики </a:t>
            </a:r>
            <a:r>
              <a:rPr lang="ru-RU" sz="1600" dirty="0" smtClean="0">
                <a:solidFill>
                  <a:schemeClr val="tx1"/>
                </a:solidFill>
              </a:rPr>
              <a:t>являются </a:t>
            </a:r>
            <a:r>
              <a:rPr lang="ru-RU" sz="1600" dirty="0" err="1" smtClean="0">
                <a:solidFill>
                  <a:schemeClr val="tx1"/>
                </a:solidFill>
              </a:rPr>
              <a:t>трудозатратными</a:t>
            </a:r>
            <a:r>
              <a:rPr lang="ru-RU" sz="1600" dirty="0" smtClean="0">
                <a:solidFill>
                  <a:schemeClr val="tx1"/>
                </a:solidFill>
              </a:rPr>
              <a:t> и  не простыми  в исполнении.</a:t>
            </a:r>
          </a:p>
          <a:p>
            <a:pPr algn="ctr" defTabSz="4937125"/>
            <a:r>
              <a:rPr lang="ru-RU" sz="1600" b="1" dirty="0">
                <a:solidFill>
                  <a:schemeClr val="tx1"/>
                </a:solidFill>
              </a:rPr>
              <a:t>Наш </a:t>
            </a:r>
            <a:r>
              <a:rPr lang="ru-RU" sz="1600" b="1" dirty="0" smtClean="0">
                <a:solidFill>
                  <a:schemeClr val="tx1"/>
                </a:solidFill>
              </a:rPr>
              <a:t>метод: </a:t>
            </a:r>
          </a:p>
          <a:p>
            <a:pPr marL="342900" indent="-342900" algn="ctr" defTabSz="4937125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наиболее чувствительный</a:t>
            </a:r>
          </a:p>
          <a:p>
            <a:pPr marL="342900" indent="-342900" algn="ctr" defTabSz="4937125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наиболее </a:t>
            </a:r>
            <a:r>
              <a:rPr lang="ru-RU" sz="1600" dirty="0">
                <a:solidFill>
                  <a:schemeClr val="tx1"/>
                </a:solidFill>
              </a:rPr>
              <a:t>специфичный 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 algn="ctr" defTabSz="4937125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наименее </a:t>
            </a:r>
            <a:r>
              <a:rPr lang="ru-RU" sz="1600" dirty="0" err="1" smtClean="0">
                <a:solidFill>
                  <a:schemeClr val="tx1"/>
                </a:solidFill>
              </a:rPr>
              <a:t>трудозотратный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pPr algn="ctr" defTabSz="4937125"/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  <a:p>
            <a:pPr algn="ctr" defTabSz="4937125"/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340768"/>
          <a:ext cx="8712967" cy="353568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71039"/>
                <a:gridCol w="3070964"/>
                <a:gridCol w="3070964"/>
              </a:tblGrid>
              <a:tr h="65700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Направления деятельности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Наименование проекта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Подразделения-партнеры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/>
                </a:tc>
              </a:tr>
              <a:tr h="20646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Борьба с </a:t>
                      </a:r>
                      <a:r>
                        <a:rPr lang="ru-RU" sz="1800" kern="1200" dirty="0" err="1" smtClean="0"/>
                        <a:t>табакокурением</a:t>
                      </a:r>
                      <a:r>
                        <a:rPr lang="ru-RU" sz="1800" kern="1200" dirty="0" smtClean="0"/>
                        <a:t> в Красноярском крае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Организация помощи населению при отказе от курения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kern="1200" dirty="0" smtClean="0"/>
                        <a:t>Кафедра  кардиологии и функциональной диагностики, </a:t>
                      </a:r>
                    </a:p>
                    <a:p>
                      <a:pPr algn="l">
                        <a:defRPr/>
                      </a:pPr>
                      <a:r>
                        <a:rPr lang="ru-RU" sz="1800" kern="1200" dirty="0" smtClean="0"/>
                        <a:t>Кафедра поликлинической терапии, семейной медицины и ЗОЖ. </a:t>
                      </a:r>
                    </a:p>
                    <a:p>
                      <a:pPr algn="l">
                        <a:defRPr/>
                      </a:pPr>
                      <a:r>
                        <a:rPr lang="ru-RU" sz="1800" kern="1200" dirty="0" smtClean="0"/>
                        <a:t>ККБ, </a:t>
                      </a:r>
                    </a:p>
                    <a:p>
                      <a:pPr algn="l">
                        <a:defRPr/>
                      </a:pPr>
                      <a:r>
                        <a:rPr lang="ru-RU" sz="1800" kern="1200" dirty="0" smtClean="0"/>
                        <a:t>Кабинет</a:t>
                      </a:r>
                      <a:r>
                        <a:rPr lang="ru-RU" sz="1800" kern="1200" baseline="0" dirty="0" smtClean="0"/>
                        <a:t> лечения табачной зависимости. </a:t>
                      </a:r>
                    </a:p>
                    <a:p>
                      <a:pPr algn="l">
                        <a:defRPr/>
                      </a:pPr>
                      <a:r>
                        <a:rPr lang="ru-RU" sz="1800" kern="1200" baseline="0" dirty="0" smtClean="0"/>
                        <a:t>Мобильная поликлиника.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368300"/>
            <a:ext cx="9144000" cy="66516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defTabSz="685800"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Борьба с </a:t>
            </a:r>
            <a:r>
              <a:rPr lang="ru-RU" sz="3600" b="1" dirty="0" err="1" smtClean="0">
                <a:solidFill>
                  <a:schemeClr val="accent2"/>
                </a:solidFill>
              </a:rPr>
              <a:t>табакокурением</a:t>
            </a:r>
            <a:r>
              <a:rPr lang="ru-RU" sz="3600" b="1" dirty="0" smtClean="0">
                <a:solidFill>
                  <a:schemeClr val="accent2"/>
                </a:solidFill>
              </a:rPr>
              <a:t> в Красноярском крае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3"/>
                </a:solidFill>
              </a:rPr>
              <a:t>Кабинет по лечению и профилактике от никотиновой зависимости</a:t>
            </a:r>
          </a:p>
          <a:p>
            <a:endParaRPr lang="ru-RU" dirty="0"/>
          </a:p>
        </p:txBody>
      </p:sp>
      <p:pic>
        <p:nvPicPr>
          <p:cNvPr id="4" name="Рисунок 3" descr="IMG_9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962" y="4772070"/>
            <a:ext cx="3024336" cy="222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23984" y="1988860"/>
            <a:ext cx="4104000" cy="59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Arial" pitchFamily="34" charset="0"/>
              </a:rPr>
              <a:t>Процент пациентов, бросивших курить в стационаре</a:t>
            </a:r>
          </a:p>
        </p:txBody>
      </p:sp>
      <p:graphicFrame>
        <p:nvGraphicFramePr>
          <p:cNvPr id="8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843680"/>
              </p:ext>
            </p:extLst>
          </p:nvPr>
        </p:nvGraphicFramePr>
        <p:xfrm>
          <a:off x="179512" y="1968722"/>
          <a:ext cx="3764160" cy="336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r:id="rId5" imgW="4151736" imgH="4389500" progId="Excel.Sheet.8">
                  <p:embed/>
                </p:oleObj>
              </mc:Choice>
              <mc:Fallback>
                <p:oleObj r:id="rId5" imgW="4151736" imgH="43895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968722"/>
                        <a:ext cx="3764160" cy="336135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5482032" y="4411177"/>
            <a:ext cx="2088000" cy="3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600" b="1" dirty="0">
                <a:solidFill>
                  <a:prstClr val="white"/>
                </a:solidFill>
                <a:cs typeface="Arial" pitchFamily="34" charset="0"/>
              </a:rPr>
              <a:t>бросили курить</a:t>
            </a: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0" y="2711583"/>
            <a:ext cx="2520000" cy="42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400" b="1" dirty="0">
                <a:solidFill>
                  <a:prstClr val="black"/>
                </a:solidFill>
                <a:cs typeface="Arial" pitchFamily="34" charset="0"/>
              </a:rPr>
              <a:t>не смогли отказаться </a:t>
            </a:r>
            <a:endParaRPr lang="ru-RU" altLang="ru-RU" sz="1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endParaRPr lang="ru-RU" altLang="ru-RU" sz="1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cs typeface="Arial" pitchFamily="34" charset="0"/>
              </a:rPr>
              <a:t>от </a:t>
            </a:r>
            <a:r>
              <a:rPr lang="ru-RU" altLang="ru-RU" sz="1400" b="1" dirty="0">
                <a:solidFill>
                  <a:prstClr val="black"/>
                </a:solidFill>
                <a:cs typeface="Arial" pitchFamily="34" charset="0"/>
              </a:rPr>
              <a:t>курения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4068000" y="1968722"/>
            <a:ext cx="5328000" cy="59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Arial" pitchFamily="34" charset="0"/>
              </a:rPr>
              <a:t>Процент пациентов со стойкой ремиссией           из бросивших курить в стационаре</a:t>
            </a:r>
          </a:p>
        </p:txBody>
      </p:sp>
      <p:graphicFrame>
        <p:nvGraphicFramePr>
          <p:cNvPr id="12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599568"/>
              </p:ext>
            </p:extLst>
          </p:nvPr>
        </p:nvGraphicFramePr>
        <p:xfrm>
          <a:off x="4572183" y="2563504"/>
          <a:ext cx="3862080" cy="24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r:id="rId8" imgW="4145639" imgH="4389500" progId="Excel.Sheet.8">
                  <p:embed/>
                </p:oleObj>
              </mc:Choice>
              <mc:Fallback>
                <p:oleObj r:id="rId8" imgW="4145639" imgH="43895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183" y="2563504"/>
                        <a:ext cx="3862080" cy="24350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6228184" y="4309455"/>
            <a:ext cx="2016000" cy="42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990000"/>
                </a:solidFill>
                <a:cs typeface="Arial" pitchFamily="34" charset="0"/>
              </a:rPr>
              <a:t>вернулись </a:t>
            </a:r>
            <a:r>
              <a:rPr lang="ru-RU" altLang="ru-RU" sz="1400" b="1" dirty="0">
                <a:solidFill>
                  <a:srgbClr val="990000"/>
                </a:solidFill>
                <a:cs typeface="Arial" pitchFamily="34" charset="0"/>
              </a:rPr>
              <a:t>к </a:t>
            </a:r>
            <a:endParaRPr lang="ru-RU" altLang="ru-RU" sz="1400" b="1" dirty="0" smtClean="0">
              <a:solidFill>
                <a:srgbClr val="990000"/>
              </a:solidFill>
              <a:cs typeface="Arial" pitchFamily="34" charset="0"/>
            </a:endParaRPr>
          </a:p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endParaRPr lang="ru-RU" altLang="ru-RU" sz="1400" b="1" dirty="0" smtClean="0">
              <a:solidFill>
                <a:srgbClr val="990000"/>
              </a:solidFill>
              <a:cs typeface="Arial" pitchFamily="34" charset="0"/>
            </a:endParaRPr>
          </a:p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990000"/>
                </a:solidFill>
                <a:cs typeface="Arial" pitchFamily="34" charset="0"/>
              </a:rPr>
              <a:t>курению</a:t>
            </a:r>
            <a:endParaRPr lang="ru-RU" altLang="ru-RU" sz="1400" b="1" dirty="0">
              <a:solidFill>
                <a:srgbClr val="990000"/>
              </a:solidFill>
              <a:cs typeface="Arial" pitchFamily="34" charset="0"/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4572184" y="2832813"/>
            <a:ext cx="1656000" cy="46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Arial" pitchFamily="34" charset="0"/>
              </a:rPr>
              <a:t>не курят </a:t>
            </a:r>
          </a:p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endParaRPr lang="ru-RU" altLang="ru-RU" sz="1600" b="1" dirty="0">
              <a:solidFill>
                <a:prstClr val="black"/>
              </a:solidFill>
              <a:cs typeface="Arial" pitchFamily="34" charset="0"/>
            </a:endParaRPr>
          </a:p>
          <a:p>
            <a:pPr algn="ctr" eaLnBrk="1" fontAlgn="auto" hangingPunct="1">
              <a:lnSpc>
                <a:spcPct val="5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Arial" pitchFamily="34" charset="0"/>
              </a:rPr>
              <a:t>более 6 мес</a:t>
            </a:r>
            <a:r>
              <a:rPr lang="ru-RU" altLang="ru-RU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 rot="185751">
            <a:off x="1651603" y="4256961"/>
            <a:ext cx="225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</a:rPr>
              <a:t>бросили курить</a:t>
            </a:r>
            <a:endParaRPr lang="ru-RU" b="1" dirty="0">
              <a:solidFill>
                <a:srgbClr val="99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4572184" y="5269014"/>
            <a:ext cx="4248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 </a:t>
            </a:r>
            <a:r>
              <a:rPr lang="ru-RU" b="1" dirty="0" smtClean="0">
                <a:solidFill>
                  <a:srgbClr val="990000"/>
                </a:solidFill>
              </a:rPr>
              <a:t>В плане! Диагностика  </a:t>
            </a:r>
            <a:r>
              <a:rPr lang="ru-RU" b="1" dirty="0">
                <a:solidFill>
                  <a:srgbClr val="990000"/>
                </a:solidFill>
              </a:rPr>
              <a:t>и лечение табачной зависимости у сотрудников ККБ</a:t>
            </a:r>
          </a:p>
        </p:txBody>
      </p:sp>
    </p:spTree>
    <p:extLst>
      <p:ext uri="{BB962C8B-B14F-4D97-AF65-F5344CB8AC3E}">
        <p14:creationId xmlns:p14="http://schemas.microsoft.com/office/powerpoint/2010/main" val="11184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536" y="-199355"/>
            <a:ext cx="8748464" cy="67602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Структура НОЦ и взаимосвязь с другими подразделениями</a:t>
            </a:r>
          </a:p>
        </p:txBody>
      </p:sp>
      <p:sp>
        <p:nvSpPr>
          <p:cNvPr id="4" name="Овал 3"/>
          <p:cNvSpPr/>
          <p:nvPr/>
        </p:nvSpPr>
        <p:spPr>
          <a:xfrm>
            <a:off x="3322638" y="2614613"/>
            <a:ext cx="2640012" cy="889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НОЦ «Пульмонология»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764705"/>
            <a:ext cx="3109117" cy="870420"/>
          </a:xfrm>
          <a:prstGeom prst="roundRect">
            <a:avLst>
              <a:gd name="adj" fmla="val 727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ЛОР-болезней с курсом ПО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Аллергические и неаллергические риниты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25825" y="908720"/>
            <a:ext cx="2536825" cy="13582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профпатологии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Профессиональные бронхиты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Профессиональные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альвеолиты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Регистр проф.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Патол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больных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18276" y="764705"/>
            <a:ext cx="2162173" cy="12434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Отдел менеджмента качества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00800" y="2162175"/>
            <a:ext cx="2524125" cy="7985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Эндокринологический центр: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Поражение легких при СД, ДТЗ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00800" y="3059113"/>
            <a:ext cx="2532063" cy="12533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анестезиологии и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реаниматологии, отделения: профилактика и лечение 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нозокомиальных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пневмоний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3875" y="1757363"/>
            <a:ext cx="2459038" cy="14192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сосудистый центр: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Отделение кардиологии№2: ТЭЛА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Кардиологии №1 ИЭ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252" name="Группа 39"/>
          <p:cNvGrpSpPr>
            <a:grpSpLocks/>
          </p:cNvGrpSpPr>
          <p:nvPr/>
        </p:nvGrpSpPr>
        <p:grpSpPr bwMode="auto">
          <a:xfrm>
            <a:off x="6475414" y="4519245"/>
            <a:ext cx="2260600" cy="773113"/>
            <a:chOff x="2322690" y="129368"/>
            <a:chExt cx="1968845" cy="1266912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2322690" y="129368"/>
              <a:ext cx="1968845" cy="1266912"/>
            </a:xfrm>
            <a:prstGeom prst="roundRect">
              <a:avLst>
                <a:gd name="adj" fmla="val 10000"/>
              </a:avLst>
            </a:prstGeom>
            <a:solidFill>
              <a:srgbClr val="D3B5E9">
                <a:alpha val="7666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2360021" y="165788"/>
              <a:ext cx="1894184" cy="1194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4290" tIns="34290" rIns="34290" bIns="3429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b="1" dirty="0" smtClean="0">
                  <a:solidFill>
                    <a:schemeClr val="tx1"/>
                  </a:solidFill>
                </a:rPr>
                <a:t>Отдел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b="1" dirty="0" smtClean="0">
                  <a:solidFill>
                    <a:schemeClr val="tx1"/>
                  </a:solidFill>
                </a:rPr>
                <a:t>Клинической фармакологии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Прямая со стрелкой 51"/>
          <p:cNvCxnSpPr>
            <a:stCxn id="5" idx="3"/>
            <a:endCxn id="4" idx="1"/>
          </p:cNvCxnSpPr>
          <p:nvPr/>
        </p:nvCxnSpPr>
        <p:spPr>
          <a:xfrm>
            <a:off x="3109117" y="1199915"/>
            <a:ext cx="600142" cy="1544889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6" idx="2"/>
            <a:endCxn id="4" idx="0"/>
          </p:cNvCxnSpPr>
          <p:nvPr/>
        </p:nvCxnSpPr>
        <p:spPr>
          <a:xfrm flipH="1">
            <a:off x="4642644" y="2266950"/>
            <a:ext cx="51594" cy="347663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8" idx="1"/>
            <a:endCxn id="4" idx="7"/>
          </p:cNvCxnSpPr>
          <p:nvPr/>
        </p:nvCxnSpPr>
        <p:spPr>
          <a:xfrm flipH="1">
            <a:off x="5576029" y="1386447"/>
            <a:ext cx="942247" cy="1358357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13" idx="3"/>
            <a:endCxn id="4" idx="1"/>
          </p:cNvCxnSpPr>
          <p:nvPr/>
        </p:nvCxnSpPr>
        <p:spPr>
          <a:xfrm>
            <a:off x="2982913" y="2466976"/>
            <a:ext cx="726346" cy="27782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endCxn id="9" idx="1"/>
          </p:cNvCxnSpPr>
          <p:nvPr/>
        </p:nvCxnSpPr>
        <p:spPr>
          <a:xfrm flipV="1">
            <a:off x="5808663" y="2560638"/>
            <a:ext cx="592137" cy="32385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4" idx="2"/>
          </p:cNvCxnSpPr>
          <p:nvPr/>
        </p:nvCxnSpPr>
        <p:spPr>
          <a:xfrm rot="10800000">
            <a:off x="2895600" y="2825750"/>
            <a:ext cx="427038" cy="233363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4" idx="5"/>
            <a:endCxn id="11" idx="1"/>
          </p:cNvCxnSpPr>
          <p:nvPr/>
        </p:nvCxnSpPr>
        <p:spPr>
          <a:xfrm>
            <a:off x="5576029" y="3373422"/>
            <a:ext cx="824771" cy="312357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>
            <a:off x="2719388" y="3400425"/>
            <a:ext cx="1311276" cy="145921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>
            <a:stCxn id="42" idx="1"/>
          </p:cNvCxnSpPr>
          <p:nvPr/>
        </p:nvCxnSpPr>
        <p:spPr>
          <a:xfrm rot="10800000">
            <a:off x="5373689" y="3876308"/>
            <a:ext cx="1144588" cy="10302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>
            <a:endCxn id="4" idx="4"/>
          </p:cNvCxnSpPr>
          <p:nvPr/>
        </p:nvCxnSpPr>
        <p:spPr>
          <a:xfrm rot="5400000" flipH="1" flipV="1">
            <a:off x="2739231" y="4125120"/>
            <a:ext cx="2524125" cy="12811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Скругленный прямоугольник 87"/>
          <p:cNvSpPr/>
          <p:nvPr/>
        </p:nvSpPr>
        <p:spPr>
          <a:xfrm>
            <a:off x="4997451" y="5403383"/>
            <a:ext cx="3935411" cy="62435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российско-немецкий центр респираторной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медицины, совместно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4479925" y="6091238"/>
            <a:ext cx="4432300" cy="59213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Международное российско-германское сотрудничество (клиника  </a:t>
            </a:r>
            <a:r>
              <a:rPr lang="en-US" b="1" dirty="0" err="1">
                <a:solidFill>
                  <a:schemeClr val="tx1"/>
                </a:solidFill>
              </a:rPr>
              <a:t>Charité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0" name="Прямая со стрелкой 89"/>
          <p:cNvCxnSpPr/>
          <p:nvPr/>
        </p:nvCxnSpPr>
        <p:spPr>
          <a:xfrm rot="16200000" flipV="1">
            <a:off x="3471862" y="4784726"/>
            <a:ext cx="2613025" cy="254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rot="16200000" flipV="1">
            <a:off x="4288632" y="4172743"/>
            <a:ext cx="1803400" cy="41116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Скругленный прямоугольник 95"/>
          <p:cNvSpPr/>
          <p:nvPr/>
        </p:nvSpPr>
        <p:spPr>
          <a:xfrm>
            <a:off x="166688" y="6057900"/>
            <a:ext cx="4122737" cy="59213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отработки технологий применения биомедицинских методов и изделий в пульмонологии</a:t>
            </a:r>
            <a:endParaRPr lang="ru-RU" sz="1600" dirty="0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66688" y="3365500"/>
            <a:ext cx="2717800" cy="19268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Реабилитационный центр: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Респираторная поддержка,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Лечение ночного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пноэ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1" y="1412776"/>
          <a:ext cx="8640959" cy="408432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92287"/>
                <a:gridCol w="3024336"/>
                <a:gridCol w="3024336"/>
              </a:tblGrid>
              <a:tr h="648166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Направления деятельности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Наименование проекта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Подразделения-партнеры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/>
                </a:tc>
              </a:tr>
              <a:tr h="259269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Реабилитация пациентов с легочной патологией</a:t>
                      </a:r>
                      <a:endParaRPr lang="ru-RU" sz="1800" b="1" dirty="0" smtClean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Разработка комплексной легочной реабилитации и респираторной поддержки при различных заболеваниях </a:t>
                      </a:r>
                      <a:r>
                        <a:rPr lang="ru-RU" sz="1800" dirty="0" err="1" smtClean="0"/>
                        <a:t>бронхо-легочной</a:t>
                      </a:r>
                      <a:r>
                        <a:rPr lang="ru-RU" sz="1800" dirty="0" smtClean="0"/>
                        <a:t> системы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 кардиологии и функциональной диагностики,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Кафедра поликлинической терапии, семейной медицины и ЗОЖ</a:t>
                      </a:r>
                      <a:r>
                        <a:rPr lang="ru-RU" sz="1800" kern="1200" dirty="0" smtClean="0"/>
                        <a:t>, 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нервных болезней с курсом медицинской реабилитации, </a:t>
                      </a:r>
                      <a:r>
                        <a:rPr lang="ru-RU" sz="1800" dirty="0" smtClean="0"/>
                        <a:t>Международный российско-немецкий центр респираторной медицины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368300"/>
            <a:ext cx="9144000" cy="66516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1" y="1418679"/>
          <a:ext cx="8640958" cy="490725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92287"/>
                <a:gridCol w="3024336"/>
                <a:gridCol w="3024335"/>
              </a:tblGrid>
              <a:tr h="656459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/>
                        <a:t>Направления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4" marB="45714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Наименование проекта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4" marB="45714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Подразделения-партнеры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4" marB="45714"/>
                </a:tc>
              </a:tr>
              <a:tr h="409016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Эпидемиология и этиология внебольничных пневмоний</a:t>
                      </a:r>
                      <a:r>
                        <a:rPr lang="ru-RU" sz="1800" b="1" kern="1200" baseline="0" dirty="0" smtClean="0"/>
                        <a:t> у жителей </a:t>
                      </a:r>
                      <a:r>
                        <a:rPr lang="ru-RU" sz="1800" b="1" kern="1200" dirty="0" smtClean="0"/>
                        <a:t>Красноярского края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4" marB="45714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Анализ причин смертности  и изучение </a:t>
                      </a:r>
                      <a:r>
                        <a:rPr lang="ru-RU" sz="1800" kern="1200" dirty="0" err="1" smtClean="0"/>
                        <a:t>преморбидных</a:t>
                      </a:r>
                      <a:r>
                        <a:rPr lang="ru-RU" sz="1800" kern="1200" dirty="0" smtClean="0"/>
                        <a:t> факторов, этиологической структуры пневмонии у жителей Красноярского края.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4" marB="45714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 Кафедра микробиологии им. доц. Б.М. </a:t>
                      </a:r>
                      <a:r>
                        <a:rPr lang="ru-RU" sz="1800" kern="1200" dirty="0" err="1" smtClean="0"/>
                        <a:t>Зельмановича</a:t>
                      </a:r>
                      <a:r>
                        <a:rPr lang="ru-RU" sz="1800" kern="1200" dirty="0" smtClean="0"/>
                        <a:t>, Кафедра </a:t>
                      </a:r>
                      <a:r>
                        <a:rPr lang="ru-RU" sz="1800" kern="1200" dirty="0" err="1" smtClean="0"/>
                        <a:t>ОЗиЗ</a:t>
                      </a:r>
                      <a:r>
                        <a:rPr lang="ru-RU" sz="1800" kern="1200" dirty="0" smtClean="0"/>
                        <a:t> с курсом социальной работы; Кафедра  кардиологии и функциональной диагностики,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поликлинической терапии, семейной медицины и ЗОЖ.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терапевтические и пульмонологические стационары  ЛПУ</a:t>
                      </a:r>
                      <a:r>
                        <a:rPr lang="ru-RU" sz="1800" kern="1200" baseline="0" dirty="0" smtClean="0"/>
                        <a:t> </a:t>
                      </a:r>
                      <a:r>
                        <a:rPr lang="ru-RU" sz="1800" kern="1200" dirty="0" smtClean="0"/>
                        <a:t>МЗ Красноярского края,</a:t>
                      </a:r>
                      <a:r>
                        <a:rPr lang="ru-RU" sz="1800" dirty="0" smtClean="0"/>
                        <a:t> клиника  </a:t>
                      </a:r>
                      <a:r>
                        <a:rPr lang="en-US" sz="1800" dirty="0" err="1" smtClean="0"/>
                        <a:t>Charité</a:t>
                      </a:r>
                      <a:r>
                        <a:rPr lang="ru-RU" sz="1800" kern="1200" dirty="0" smtClean="0"/>
                        <a:t> </a:t>
                      </a:r>
                      <a:endParaRPr lang="ru-RU" sz="1800" b="1" kern="1200" dirty="0">
                        <a:solidFill>
                          <a:srgbClr val="FF0000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4" marB="45714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368300"/>
            <a:ext cx="9144000" cy="66516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Мыс Челюскин - самая северная точка всех материковых частей планеты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3861048"/>
            <a:ext cx="4211960" cy="2903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861048"/>
            <a:ext cx="4364121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5715000" cy="308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412776"/>
          <a:ext cx="8640959" cy="327943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92288"/>
                <a:gridCol w="3024336"/>
                <a:gridCol w="3024335"/>
              </a:tblGrid>
              <a:tr h="719125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/>
                        <a:t>Направления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деятельности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Наименование проекта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Подразделения-партнеры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</a:tr>
              <a:tr h="2345005">
                <a:tc>
                  <a:txBody>
                    <a:bodyPr/>
                    <a:lstStyle/>
                    <a:p>
                      <a:r>
                        <a:rPr lang="ru-RU" sz="1800" b="1" kern="1200" dirty="0" smtClean="0"/>
                        <a:t>Формирование здорового образа жизни и комплексная профилактика неинфекционных заболеваний в Красноярском крае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Разработка стратегии массовой профилактики заболеваний легких</a:t>
                      </a:r>
                      <a:r>
                        <a:rPr lang="ru-RU" sz="1800" kern="1200" baseline="0" dirty="0" smtClean="0"/>
                        <a:t> в Красноярском крае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МЗ Красноярского края, Кафедра  кардиологии и функциональной диагностики,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Кафедра поликлинической терапии, семейной медицины и ЗОЖ</a:t>
                      </a:r>
                      <a:r>
                        <a:rPr lang="ru-RU" sz="1800" kern="1200" dirty="0" smtClean="0"/>
                        <a:t>, Мобильная поликлиника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FF0000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368300"/>
            <a:ext cx="9144000" cy="66516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412777"/>
          <a:ext cx="8640959" cy="545589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92288"/>
                <a:gridCol w="2880320"/>
                <a:gridCol w="3168351"/>
              </a:tblGrid>
              <a:tr h="674286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/>
                        <a:t>Направления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деятельности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Наименование проекта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Подразделения-партнеры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</a:tr>
              <a:tr h="458229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/>
                        <a:t>Эпидемиология</a:t>
                      </a:r>
                      <a:r>
                        <a:rPr lang="ru-RU" sz="1800" b="1" kern="1200" baseline="0" dirty="0" smtClean="0"/>
                        <a:t> </a:t>
                      </a:r>
                      <a:r>
                        <a:rPr lang="ru-RU" sz="1800" b="1" kern="1200" dirty="0" smtClean="0"/>
                        <a:t>диссеминированных заболеваний органов дыхания</a:t>
                      </a: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 smtClean="0"/>
                        <a:t>Саркоидоз</a:t>
                      </a:r>
                      <a:r>
                        <a:rPr lang="ru-RU" sz="1800" kern="1200" dirty="0" smtClean="0"/>
                        <a:t> органов дыхания: эпидемиология, </a:t>
                      </a:r>
                      <a:r>
                        <a:rPr lang="ru-RU" sz="1800" kern="1200" dirty="0" err="1" smtClean="0"/>
                        <a:t>клинико-патолого-анатомические</a:t>
                      </a:r>
                      <a:r>
                        <a:rPr lang="ru-RU" sz="1800" kern="1200" dirty="0" smtClean="0"/>
                        <a:t> аспекты</a:t>
                      </a: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 кардиологии и функциональной диагностики,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Кафедра поликлинической терапии, семейной медицины и ЗОЖ</a:t>
                      </a:r>
                      <a:r>
                        <a:rPr lang="ru-RU" sz="1800" kern="1200" dirty="0" smtClean="0"/>
                        <a:t>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Кафедра биологической химии с курсом медицинской, фармацевтической  и токсикологической химии</a:t>
                      </a:r>
                      <a:r>
                        <a:rPr lang="ru-RU" sz="1800" kern="1200" dirty="0" smtClean="0"/>
                        <a:t>, НИИ молекулярной медицины и </a:t>
                      </a:r>
                      <a:r>
                        <a:rPr lang="ru-RU" sz="1800" kern="1200" dirty="0" err="1" smtClean="0"/>
                        <a:t>патобиохимии</a:t>
                      </a:r>
                      <a:r>
                        <a:rPr lang="ru-RU" sz="1800" kern="1200" dirty="0" smtClean="0"/>
                        <a:t>, Кафедра и клиника хирургических болезней им. проф. А.М. </a:t>
                      </a:r>
                      <a:r>
                        <a:rPr lang="ru-RU" sz="1800" kern="1200" dirty="0" err="1" smtClean="0"/>
                        <a:t>Дыхно</a:t>
                      </a:r>
                      <a:r>
                        <a:rPr lang="ru-RU" sz="1800" kern="1200" dirty="0" smtClean="0"/>
                        <a:t> с курсом эндоскопии и </a:t>
                      </a:r>
                      <a:r>
                        <a:rPr lang="ru-RU" sz="1800" kern="1200" dirty="0" err="1" smtClean="0"/>
                        <a:t>эндохирургии</a:t>
                      </a:r>
                      <a:r>
                        <a:rPr lang="ru-RU" sz="1800" kern="1200" dirty="0" smtClean="0"/>
                        <a:t>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FF0000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368300"/>
            <a:ext cx="9144000" cy="66516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244475" y="1412776"/>
          <a:ext cx="8604250" cy="548003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23269"/>
                <a:gridCol w="1944216"/>
                <a:gridCol w="4636765"/>
              </a:tblGrid>
              <a:tr h="66622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/>
                        <a:t>Направления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Наименование проекта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Подразделения-партнеры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</a:tr>
              <a:tr h="2254246">
                <a:tc rowSpan="2">
                  <a:txBody>
                    <a:bodyPr/>
                    <a:lstStyle/>
                    <a:p>
                      <a:r>
                        <a:rPr lang="ru-RU" sz="1800" b="1" kern="1200" dirty="0" err="1" smtClean="0"/>
                        <a:t>Фармако-экономические</a:t>
                      </a:r>
                      <a:r>
                        <a:rPr lang="ru-RU" sz="1800" b="1" kern="1200" dirty="0" smtClean="0"/>
                        <a:t> исследования</a:t>
                      </a:r>
                      <a:r>
                        <a:rPr lang="ru-RU" sz="1800" b="1" kern="1200" baseline="0" dirty="0" smtClean="0"/>
                        <a:t> в пульмонологии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kern="1200" dirty="0" err="1" smtClean="0"/>
                        <a:t>Фармако-экономические</a:t>
                      </a:r>
                      <a:r>
                        <a:rPr lang="ru-RU" sz="1800" kern="1200" dirty="0" smtClean="0"/>
                        <a:t> аспекты лечения  ХОБЛ в Красноярском крае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микробиологии им. доц. Б.М. </a:t>
                      </a:r>
                      <a:r>
                        <a:rPr lang="ru-RU" sz="1800" kern="1200" dirty="0" err="1" smtClean="0"/>
                        <a:t>Зельмановича</a:t>
                      </a:r>
                      <a:r>
                        <a:rPr lang="ru-RU" sz="1800" kern="1200" dirty="0" smtClean="0"/>
                        <a:t>, кафедра общественного здоровья и здравоохранения с курсом социальной работы,</a:t>
                      </a:r>
                      <a:r>
                        <a:rPr lang="ru-RU" sz="1800" kern="1200" baseline="0" dirty="0" smtClean="0"/>
                        <a:t> кафедра медицинской кибернетики; </a:t>
                      </a:r>
                      <a:r>
                        <a:rPr lang="ru-RU" sz="1800" u="none" kern="1200" baseline="0" dirty="0" smtClean="0"/>
                        <a:t>к</a:t>
                      </a:r>
                      <a:r>
                        <a:rPr lang="ru-RU" sz="1800" u="none" kern="1200" dirty="0" smtClean="0"/>
                        <a:t>афедра фармакологии с курсами клинической фармакологии, фармацевтической технологии и курсом ПО</a:t>
                      </a:r>
                      <a:r>
                        <a:rPr lang="ru-RU" sz="1800" u="sng" kern="1200" dirty="0" smtClean="0"/>
                        <a:t> </a:t>
                      </a:r>
                      <a:endParaRPr lang="ru-RU" sz="1800" b="0" u="sng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>
                    <a:solidFill>
                      <a:schemeClr val="accent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524758">
                <a:tc vMerge="1">
                  <a:txBody>
                    <a:bodyPr/>
                    <a:lstStyle/>
                    <a:p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 smtClean="0"/>
                        <a:t>Фармако-экономические</a:t>
                      </a:r>
                      <a:r>
                        <a:rPr lang="ru-RU" sz="1800" kern="1200" dirty="0" smtClean="0"/>
                        <a:t> аспекты </a:t>
                      </a:r>
                      <a:r>
                        <a:rPr lang="ru-RU" sz="1800" kern="1200" dirty="0" err="1" smtClean="0"/>
                        <a:t>нозокомиальных</a:t>
                      </a:r>
                      <a:r>
                        <a:rPr lang="ru-RU" sz="1800" kern="1200" dirty="0" smtClean="0"/>
                        <a:t> пневмоний</a:t>
                      </a: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Кафедра микробиологии им. доц. Б.М. </a:t>
                      </a:r>
                      <a:r>
                        <a:rPr lang="ru-RU" sz="1800" kern="1200" dirty="0" err="1" smtClean="0"/>
                        <a:t>Зельмановича</a:t>
                      </a:r>
                      <a:r>
                        <a:rPr lang="ru-RU" sz="1800" kern="1200" dirty="0" smtClean="0"/>
                        <a:t>, кафедра общественного здоровья и здравоохранения с курсом социальной работы,</a:t>
                      </a:r>
                      <a:r>
                        <a:rPr lang="ru-RU" sz="1800" kern="1200" baseline="0" dirty="0" smtClean="0"/>
                        <a:t> кафедра медицинской кибернетики; </a:t>
                      </a:r>
                      <a:r>
                        <a:rPr lang="ru-RU" sz="1800" u="none" kern="1200" baseline="0" dirty="0" smtClean="0"/>
                        <a:t>к</a:t>
                      </a:r>
                      <a:r>
                        <a:rPr lang="ru-RU" sz="1800" u="none" kern="1200" dirty="0" smtClean="0"/>
                        <a:t>афедра фармакологии с курсами клинической фармакологии, фармацевтической технологии и курсом ПО</a:t>
                      </a:r>
                      <a:r>
                        <a:rPr lang="ru-RU" sz="1800" u="sng" kern="1200" dirty="0" smtClean="0"/>
                        <a:t>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FF0000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2" marR="91452" marT="45713" marB="45713"/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368300"/>
            <a:ext cx="9144000" cy="66516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Стратегия развития НОЦ «ПУЛЬМОНОЛОГИЯ»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Ожидаемые результаты</a:t>
            </a:r>
            <a:endParaRPr lang="ru-RU" sz="3600" b="1" dirty="0">
              <a:solidFill>
                <a:srgbClr val="9900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1397000"/>
          <a:ext cx="856895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Ожидаемые результаты</a:t>
            </a:r>
            <a:endParaRPr lang="ru-RU" sz="3600" dirty="0">
              <a:solidFill>
                <a:srgbClr val="9900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79512" y="1412776"/>
          <a:ext cx="86409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Ожидаемые результаты</a:t>
            </a:r>
            <a:endParaRPr lang="ru-RU" sz="3600" dirty="0">
              <a:solidFill>
                <a:srgbClr val="9900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79512" y="1397000"/>
          <a:ext cx="8784976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2987824" y="404664"/>
            <a:ext cx="3168352" cy="1728192"/>
          </a:xfrm>
          <a:prstGeom prst="downArrow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971600" y="2348880"/>
            <a:ext cx="7128792" cy="900112"/>
          </a:xfrm>
          <a:prstGeom prst="round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Снижение смертности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болезней системы органов дыхания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08112" y="3582367"/>
            <a:ext cx="7128792" cy="900113"/>
          </a:xfrm>
          <a:prstGeom prst="round2Diag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Снижение временной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стойкой утраты трудоспособности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20812" y="4922217"/>
            <a:ext cx="7128792" cy="900113"/>
          </a:xfrm>
          <a:prstGeom prst="round2Diag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продолжительности и качества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11119519"/>
              </p:ext>
            </p:extLst>
          </p:nvPr>
        </p:nvGraphicFramePr>
        <p:xfrm>
          <a:off x="0" y="476672"/>
          <a:ext cx="914400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5816" y="692696"/>
            <a:ext cx="34726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НОЦ </a:t>
            </a:r>
          </a:p>
          <a:p>
            <a:pPr algn="ctr"/>
            <a:r>
              <a:rPr lang="ru-RU" sz="2800" b="1" dirty="0" smtClean="0"/>
              <a:t>«ПУЛЬМОНОЛОГИЯ»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1916832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Лаборатория </a:t>
            </a:r>
          </a:p>
          <a:p>
            <a:pPr algn="ctr"/>
            <a:r>
              <a:rPr lang="ru-RU" sz="2800" b="1" dirty="0" err="1" smtClean="0"/>
              <a:t>фармакоэкономики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836613"/>
            <a:ext cx="2881312" cy="9763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990000"/>
                </a:solidFill>
              </a:rPr>
              <a:t>Творческий коллектив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33375"/>
            <a:ext cx="1150937" cy="153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582" y="2110195"/>
            <a:ext cx="792014" cy="1053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882" y="2100774"/>
            <a:ext cx="870518" cy="1158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0813" y="3565525"/>
            <a:ext cx="865187" cy="1154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4050" y="3546475"/>
            <a:ext cx="863600" cy="1150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2110195"/>
            <a:ext cx="790269" cy="1053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90850" y="3540125"/>
            <a:ext cx="863600" cy="1152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2988" y="5013325"/>
            <a:ext cx="865187" cy="1152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71383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4532" y="2102187"/>
            <a:ext cx="931576" cy="1142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1138" name="Picture 2" descr="C:\Users\Соловьевы\Desktop\5041_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725" y="2105203"/>
            <a:ext cx="832139" cy="110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1139" name="Picture 3" descr="C:\Users\Соловьевы\Desktop\243_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76488" y="4994275"/>
            <a:ext cx="863600" cy="1152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1140" name="Picture 4" descr="C:\Users\Соловьевы\Desktop\6632_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04138" y="3535363"/>
            <a:ext cx="882650" cy="1176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1141" name="Picture 5" descr="C:\Users\Соловьевы\Desktop\1893_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45213" y="3560763"/>
            <a:ext cx="865187" cy="1150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1142" name="Picture 6" descr="C:\Users\Соловьевы\Desktop\2934_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95738" y="5013325"/>
            <a:ext cx="917575" cy="1223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1143" name="Picture 7" descr="C:\Users\Соловьевы\Desktop\10567_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80063" y="5013325"/>
            <a:ext cx="720725" cy="1274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1144" name="Picture 8" descr="C:\Users\Соловьевы\Desktop\25468_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92950" y="5084763"/>
            <a:ext cx="809625" cy="1081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marL="320040" indent="-320040" algn="ctr" fontAlgn="auto">
              <a:spcAft>
                <a:spcPts val="0"/>
              </a:spcAft>
              <a:buNone/>
              <a:defRPr/>
            </a:pPr>
            <a:r>
              <a:rPr lang="ru-RU" sz="5400" b="1" dirty="0" smtClean="0">
                <a:solidFill>
                  <a:srgbClr val="990000"/>
                </a:solidFill>
              </a:rPr>
              <a:t>СПАСИБО ЗА ВНИМАНИЕ!</a:t>
            </a:r>
            <a:endParaRPr lang="ru-RU" sz="5400" dirty="0" smtClean="0">
              <a:solidFill>
                <a:srgbClr val="990000"/>
              </a:solidFill>
            </a:endParaRP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Большая </a:t>
            </a:r>
            <a:r>
              <a:rPr lang="ru-RU" b="1" dirty="0" err="1" smtClean="0">
                <a:solidFill>
                  <a:srgbClr val="990000"/>
                </a:solidFill>
              </a:rPr>
              <a:t>Орешная</a:t>
            </a:r>
            <a:r>
              <a:rPr lang="ru-RU" b="1" dirty="0" smtClean="0">
                <a:solidFill>
                  <a:srgbClr val="990000"/>
                </a:solidFill>
              </a:rPr>
              <a:t> - самая протяженная в мире пещера в конгломератах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68" y="1340768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68" y="4072086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6456" y="1335782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Плато </a:t>
            </a:r>
            <a:r>
              <a:rPr lang="ru-RU" b="1" dirty="0" err="1" smtClean="0">
                <a:solidFill>
                  <a:srgbClr val="990000"/>
                </a:solidFill>
              </a:rPr>
              <a:t>Путорана</a:t>
            </a:r>
            <a:r>
              <a:rPr lang="ru-RU" b="1" dirty="0" smtClean="0">
                <a:solidFill>
                  <a:srgbClr val="990000"/>
                </a:solidFill>
              </a:rPr>
              <a:t>  - один из самых красивых заповедников мира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10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456" y="1484784"/>
            <a:ext cx="3810000" cy="238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77072"/>
            <a:ext cx="3810000" cy="238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6456" y="4077072"/>
            <a:ext cx="3810000" cy="238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Красноярский край - один из основных золотодобывающих районов России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8738" y="1479798"/>
            <a:ext cx="40957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933056"/>
            <a:ext cx="4260726" cy="283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409575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2"/>
                </a:solidFill>
              </a:rPr>
              <a:t>Красноярск</a:t>
            </a:r>
            <a:endParaRPr lang="ru-RU" sz="6000" b="1" dirty="0">
              <a:solidFill>
                <a:schemeClr val="accent2"/>
              </a:solidFill>
            </a:endParaRP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128" y="1772816"/>
            <a:ext cx="816032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23e809fed71df89c4e1b4483b326ea8f9462bc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Презентация проекта на научной выставке">
  <a:themeElements>
    <a:clrScheme name="Презентация проекта на научной выставке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Презентация проекта на научной выставке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Презентация проекта на научной выставке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Началь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Презентация проекта на научной выставке">
  <a:themeElements>
    <a:clrScheme name="Презентация проекта на научной выставке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Презентация проекта на научной выставке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Презентация проекта на научной выставке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Презентация проекта на научной выставке">
  <a:themeElements>
    <a:clrScheme name="Презентация проекта на научной выставке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Презентация проекта на научной выставке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Презентация проекта на научной выставке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 проекта на научной выставке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7563</TotalTime>
  <Words>2610</Words>
  <Application>Microsoft Office PowerPoint</Application>
  <PresentationFormat>Экран (4:3)</PresentationFormat>
  <Paragraphs>377</Paragraphs>
  <Slides>59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2" baseType="lpstr">
      <vt:lpstr>Начальная</vt:lpstr>
      <vt:lpstr>Слои</vt:lpstr>
      <vt:lpstr>1_Слои</vt:lpstr>
      <vt:lpstr>3_Слои</vt:lpstr>
      <vt:lpstr>1_Начальная</vt:lpstr>
      <vt:lpstr>Тема Office</vt:lpstr>
      <vt:lpstr>2_Слои</vt:lpstr>
      <vt:lpstr>Презентация проекта на научной выставке</vt:lpstr>
      <vt:lpstr>1_Презентация проекта на научной выставке</vt:lpstr>
      <vt:lpstr>2_Презентация проекта на научной выставке</vt:lpstr>
      <vt:lpstr>1_Тема Office</vt:lpstr>
      <vt:lpstr>2_Тема Office</vt:lpstr>
      <vt:lpstr>Лист Microsoft Excel 97-2003</vt:lpstr>
      <vt:lpstr>  Профессор  Демко Ирина Владимировна  25.11.2015г.  </vt:lpstr>
      <vt:lpstr>Красноярский край – центр России</vt:lpstr>
      <vt:lpstr>Природные зоны Красноярского края</vt:lpstr>
      <vt:lpstr>Енисей  -  самая полноводная река России</vt:lpstr>
      <vt:lpstr>Мыс Челюскин - самая северная точка всех материковых частей планеты</vt:lpstr>
      <vt:lpstr>Большая Орешная - самая протяженная в мире пещера в конгломератах</vt:lpstr>
      <vt:lpstr>Плато Путорана  - один из самых красивых заповедников мира</vt:lpstr>
      <vt:lpstr>Красноярский край - один из основных золотодобывающих районов России</vt:lpstr>
      <vt:lpstr>Красноярск</vt:lpstr>
      <vt:lpstr>Красноярский государственный институт – Красноярский государственный университет</vt:lpstr>
      <vt:lpstr>Краевая клиническая больница</vt:lpstr>
      <vt:lpstr>Краевая клиническая больница</vt:lpstr>
      <vt:lpstr>Краевая клиническая больница</vt:lpstr>
      <vt:lpstr>Презентация PowerPoint</vt:lpstr>
      <vt:lpstr>Основоположники КЛАЦ</vt:lpstr>
      <vt:lpstr>Брусиловский Ефим Семенович</vt:lpstr>
      <vt:lpstr>Презентация PowerPoint</vt:lpstr>
      <vt:lpstr>   Мой  основной  учитель - Николай  Дмитриевич  Стражеско (из личного архива Е.С. Брусиловского)</vt:lpstr>
      <vt:lpstr>Всесоюзная  конференция  аллергологов:  БрусиловскийЕ.С.,  Адо А.Д.,  Зайко М.М.</vt:lpstr>
      <vt:lpstr>Президиум  съезда  аллергологов,  1976.  В  ценре  акад.  Н. Н.  Сиротинин,  отец-основатель  отечественной  аллергологии. Справа  его  ученик  акад.  Адо Н.Д., слева Брусиловский Е.С.</vt:lpstr>
      <vt:lpstr>Краевая клиническая больница Легочно-аллергологический центр</vt:lpstr>
      <vt:lpstr>Научные руководители легочно-аллергологического центра</vt:lpstr>
      <vt:lpstr>НОЦ «ПУЛЬМОНОЛОГИЯ»</vt:lpstr>
      <vt:lpstr>Направления НОЦ «ПУЛЬМОНОЛОГИЯ» </vt:lpstr>
      <vt:lpstr>Виды деятельности с 2009 по 2014 гг:</vt:lpstr>
      <vt:lpstr>Гранты с 2009 по 2015 гг:</vt:lpstr>
      <vt:lpstr>Виды деятельности:</vt:lpstr>
      <vt:lpstr>Виды деятельности:</vt:lpstr>
      <vt:lpstr>Виды деятельности:</vt:lpstr>
      <vt:lpstr>25 НАЦИОНАЛЬНЫЙ КОНГРЕСС ПО БОЛЕЗНЯМ ОРГАНОВ ДЫХАНИЯ</vt:lpstr>
      <vt:lpstr>Президент проф. Демко И.В.</vt:lpstr>
      <vt:lpstr>Публикационная активность НОЦ</vt:lpstr>
      <vt:lpstr>Структура НОЦ и взаимосвязь  с другими подразделениями</vt:lpstr>
      <vt:lpstr>Стратегия развития НОЦ «ПУЛЬМОНОЛОГИЯ»</vt:lpstr>
      <vt:lpstr>Стратегия развития НОЦ «ПУЛЬМОНОЛОГИЯ»</vt:lpstr>
      <vt:lpstr>МОБИЛЬНАЯ ПОЛИКЛИНИКА</vt:lpstr>
      <vt:lpstr>Стратегия развития НОЦ «ПУЛЬМОНОЛОГИЯ»</vt:lpstr>
      <vt:lpstr>Стратегия развития НОЦ «ПУЛЬМОНОЛОГИЯ»</vt:lpstr>
      <vt:lpstr>Диагностические и прогностические маркеры развития БА и осложнений</vt:lpstr>
      <vt:lpstr>Диагностические и прогностические маркеры развития БА и осложнений</vt:lpstr>
      <vt:lpstr>Диагностические и прогностические маркеры развития БА и осложнений</vt:lpstr>
      <vt:lpstr>Диагностические и прогностические маркеры развития БА и осложнений</vt:lpstr>
      <vt:lpstr>Презентация PowerPoint</vt:lpstr>
      <vt:lpstr>Диагностические и прогностические маркеры развития ХОБЛ и осложнений</vt:lpstr>
      <vt:lpstr>Презентация PowerPoint</vt:lpstr>
      <vt:lpstr>Борьба с табакокурением в Красноярском крае</vt:lpstr>
      <vt:lpstr>Структура НОЦ и взаимосвязь с другими подразделениями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</vt:lpstr>
      <vt:lpstr>Ожидаемые результаты</vt:lpstr>
      <vt:lpstr>Ожидаемые результаты</vt:lpstr>
      <vt:lpstr>Презентация PowerPoint</vt:lpstr>
      <vt:lpstr>Презентация PowerPoint</vt:lpstr>
      <vt:lpstr>Творческий коллектив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Соловьевы</dc:creator>
  <cp:lastModifiedBy>ПетроваММ</cp:lastModifiedBy>
  <cp:revision>496</cp:revision>
  <dcterms:created xsi:type="dcterms:W3CDTF">2013-05-18T07:16:31Z</dcterms:created>
  <dcterms:modified xsi:type="dcterms:W3CDTF">2015-11-26T05:14:30Z</dcterms:modified>
</cp:coreProperties>
</file>