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61" r:id="rId3"/>
    <p:sldId id="262" r:id="rId4"/>
    <p:sldId id="414" r:id="rId5"/>
    <p:sldId id="415" r:id="rId6"/>
    <p:sldId id="416" r:id="rId7"/>
    <p:sldId id="420" r:id="rId8"/>
    <p:sldId id="417" r:id="rId9"/>
    <p:sldId id="418" r:id="rId10"/>
    <p:sldId id="419" r:id="rId11"/>
    <p:sldId id="399" r:id="rId12"/>
    <p:sldId id="389" r:id="rId13"/>
    <p:sldId id="391" r:id="rId14"/>
    <p:sldId id="393" r:id="rId15"/>
    <p:sldId id="395" r:id="rId16"/>
    <p:sldId id="397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366" r:id="rId28"/>
    <p:sldId id="341" r:id="rId29"/>
    <p:sldId id="342" r:id="rId30"/>
    <p:sldId id="343" r:id="rId31"/>
    <p:sldId id="359" r:id="rId32"/>
    <p:sldId id="313" r:id="rId33"/>
    <p:sldId id="421" r:id="rId34"/>
    <p:sldId id="422" r:id="rId35"/>
    <p:sldId id="423" r:id="rId36"/>
    <p:sldId id="317" r:id="rId37"/>
    <p:sldId id="324" r:id="rId38"/>
    <p:sldId id="275" r:id="rId39"/>
    <p:sldId id="268" r:id="rId40"/>
    <p:sldId id="270" r:id="rId41"/>
    <p:sldId id="301" r:id="rId42"/>
    <p:sldId id="293" r:id="rId43"/>
    <p:sldId id="296" r:id="rId44"/>
    <p:sldId id="297" r:id="rId45"/>
    <p:sldId id="367" r:id="rId46"/>
    <p:sldId id="370" r:id="rId47"/>
    <p:sldId id="369" r:id="rId48"/>
    <p:sldId id="28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82" d="100"/>
          <a:sy n="82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ADF94-0854-47A0-8E04-46DD0CFFA67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F86D-0DF6-4CB6-898A-704B40FFA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9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6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9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3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9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6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4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B5E3-2002-4275-AED6-F6A6362AEFD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C922E-EC8D-401D-8F59-02018C82C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hildgrowth/standards/weight_for_height/en/" TargetMode="External"/><Relationship Id="rId2" Type="http://schemas.openxmlformats.org/officeDocument/2006/relationships/hyperlink" Target="https://www.who.int/entity/childgrowth/standards/weight_for_height/en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growthref/who2007_bmi_for_age/en/" TargetMode="External"/><Relationship Id="rId2" Type="http://schemas.openxmlformats.org/officeDocument/2006/relationships/hyperlink" Target="https://www.who.int/entity/growthref/who2007_bmi_for_age/en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24" y="1988840"/>
            <a:ext cx="9068376" cy="38884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«Красноярский государственный медицинский университет им. проф. В.Ф. Войно-Ясенецкого» Минздрава России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поликлинической педиатрии и пропедевтики детских болезней с курсом ПО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неинфекционные заболевания. Факторы риска. Профилактика.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/>
              <a:t> Практическое занятие  для студентов 6 курса </a:t>
            </a:r>
            <a:br>
              <a:rPr lang="ru-RU" sz="2000" b="1" dirty="0"/>
            </a:br>
            <a:r>
              <a:rPr lang="ru-RU" sz="2000" b="1" dirty="0"/>
              <a:t>педиатрического факультета по дисциплине </a:t>
            </a:r>
            <a:br>
              <a:rPr lang="ru-RU" sz="2000" b="1" dirty="0"/>
            </a:br>
            <a:r>
              <a:rPr lang="ru-RU" sz="2000" b="1" dirty="0"/>
              <a:t>«Углубленное изучение поликлинической педиатрии»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9036496" cy="10527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К.м.н., доцент </a:t>
            </a:r>
            <a:r>
              <a:rPr lang="ru-RU" b="1" dirty="0" err="1">
                <a:solidFill>
                  <a:schemeClr val="tx1"/>
                </a:solidFill>
              </a:rPr>
              <a:t>Гордиец</a:t>
            </a:r>
            <a:r>
              <a:rPr lang="ru-RU" b="1" dirty="0">
                <a:solidFill>
                  <a:schemeClr val="tx1"/>
                </a:solidFill>
              </a:rPr>
              <a:t> Анастасия Викторовна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КрасГМУ</a:t>
            </a:r>
            <a:r>
              <a:rPr lang="ru-RU" b="1" dirty="0">
                <a:solidFill>
                  <a:schemeClr val="tx1"/>
                </a:solidFill>
              </a:rPr>
              <a:t>, 2020г.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24052" r="82740" b="55264"/>
          <a:stretch/>
        </p:blipFill>
        <p:spPr bwMode="auto">
          <a:xfrm>
            <a:off x="106904" y="548680"/>
            <a:ext cx="197609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7363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32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 вызывает избыточный вес и ожирение?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Основная причина ожирения и избыточного веса — энергетический дисбаланс, при котором калорийность рациона превышает энергетические потребности организма. Во всем мире отмечаются следующие тенденции:</a:t>
            </a:r>
          </a:p>
          <a:p>
            <a:r>
              <a:rPr lang="ru-RU" dirty="0"/>
              <a:t>рост потребления продуктов с высокой энергетической плотностью и высоким содержанием жира;</a:t>
            </a:r>
          </a:p>
          <a:p>
            <a:r>
              <a:rPr lang="ru-RU" dirty="0"/>
              <a:t>снижение физической активности в связи со все более сидячим характером многих видов деятельности, изменениями в способах передвижения и возрастающей урбанизацией.</a:t>
            </a:r>
          </a:p>
          <a:p>
            <a:r>
              <a:rPr lang="ru-RU" dirty="0"/>
              <a:t>Изменения в рационе и физической активности часто становятся следствием экологических и социальных изменений в результате процесса развития, который не сопровождается соответствующей стимулирующей политикой в таких секторах как здравоохранение, сельское хозяйство, транспорт, городское планирование, охрана окружающей среды, производство и сбыт продуктов питания, маркетинг и образование.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6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55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>
                <a:solidFill>
                  <a:srgbClr val="00B050"/>
                </a:solidFill>
              </a:rPr>
              <a:t>Неполноценное питание существует в разных формах: от голода до ожирения. </a:t>
            </a:r>
            <a:r>
              <a:rPr lang="ru-RU" dirty="0"/>
              <a:t>Это значит, что вы едите либо недостаточно пищи, либо слишком много. Если пищи недостаточно, то вы не получаете необходимые питательные вещества, и это влияет на рост и развитие вашего организма. Или наоборот: организм получает слишком много питательных веществ, и это тоже имеет последствия. Это тоже результат неполноценного питания. Сотни миллионов людей в мире страдают от голода, в то время как полмиллиарда страдают от ожирения. Эти люди могут проживать рядом, в одной стране, в одном сообществе. Предоставление каждому человеку доступа к необходимому продовольствию поможет искоренить неполноценное 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316965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Хронический голод </a:t>
            </a:r>
            <a:r>
              <a:rPr lang="ru-RU" dirty="0"/>
              <a:t>— это результат употребления недостаточного количества пищи для удовлетворения потребностей в пищевой энергии в течение длительного периода. С этой проблемой сегодня сталкиваются более 800 миллионов людей в мире. Ежедневно каждый девятый человек в мире недоедает. Слишком много людей во всем мире продолжают умирать из-за нехватки пищи. </a:t>
            </a:r>
            <a:r>
              <a:rPr lang="ru-RU" b="1" dirty="0">
                <a:solidFill>
                  <a:srgbClr val="00B050"/>
                </a:solidFill>
              </a:rPr>
              <a:t>Недостаточное питание является причиной почти половины смертельных случаев среди детей. </a:t>
            </a:r>
            <a:r>
              <a:rPr lang="ru-RU" dirty="0"/>
              <a:t>Задержка роста — первый признак хронического недоедания — серьезно влияет на развитие в целом, и его последствия необратимы. Ликвидация детского недоедания может снизить уровень детской смертности на 45%.</a:t>
            </a:r>
          </a:p>
        </p:txBody>
      </p:sp>
    </p:spTree>
    <p:extLst>
      <p:ext uri="{BB962C8B-B14F-4D97-AF65-F5344CB8AC3E}">
        <p14:creationId xmlns:p14="http://schemas.microsoft.com/office/powerpoint/2010/main" val="37448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Двойное бремя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— </a:t>
            </a:r>
            <a:r>
              <a:rPr lang="ru-RU" b="1" dirty="0">
                <a:solidFill>
                  <a:srgbClr val="00B050"/>
                </a:solidFill>
              </a:rPr>
              <a:t>это существование голода и ожирения в одной стране.</a:t>
            </a:r>
            <a:r>
              <a:rPr lang="ru-RU" dirty="0"/>
              <a:t> В такой ситуации избыточный вес и ожирение соседствуют рядом с недостаточным питанием среди жителей одной страны. Это происходит зачастую в странах с быстро развивающейся экономикой. Более 800 миллионов человек в мире страдают от голода, в то время как 500 миллионов человек страдают от ожирения. Недостаточное питание все еще убивает почти 1,5 миллиона женщин и детей ежегодно, а рост числа людей, страдающих избыточным весом и ожирением, является причиной роста заболеваемости раком, болезнями сердца, инсультом и диабетом. Обеспечение доступа к здоровой пище и снижение количества продуктов с высоким уровнем содержания жиров, сахара и соли помогает предотвратить неполноценное 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124086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Скрытый голод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— </a:t>
            </a:r>
            <a:r>
              <a:rPr lang="ru-RU" b="1" dirty="0"/>
              <a:t>это нехватка витаминов и минералов. </a:t>
            </a:r>
            <a:r>
              <a:rPr lang="ru-RU" dirty="0"/>
              <a:t>Это происходит, когда качество употребляемой пищи не соответствует потребностям человека в питательных веществах. В пище не хватает микроэлементов, таких как витамины и минералы, необходимых для роста и развития организма. 2 миллиарда людей в мире страдают от нехватки витаминов и минералов. Женщины и дети из бедных семей часто получают недостаточно витамина А, йода и железа, а иногда и других питательных веществ. Это ограничивает работоспособность организма, а также влияет на его рост, развитие и здоровье. Употребление витаминов и минералов поможет искоренить неполноценное 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353344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Продовольственная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— это путь продуктов питания от места производства до обеденного стола. Продовольственная система начинается от производства продуктов в поле или на ферме и включает все процессы переработки. Такие процессы как сбор урожая, транспорт, переработка могут повлиять на качество конечного продукта в вашей тарелке. Продовольственные системы используют наши природные ресурсы, но при этом не соответствуют нашим пищевым потребностям. Бедные семьи в странах с низким уровнем дохода борются каждый день за кусок хлеба, порцию кукурузы или риса, а в то же время маркетинг и низкие цены способствуют распространению продуктов с высоким содержанием жиров, сахара и соли. Реформирование продовольственных систем — ключ к искоренению неполноценного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19560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14501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963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7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995936" cy="135416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1712" y="1844824"/>
            <a:ext cx="3735087" cy="48226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студентов о факторах риска.</a:t>
            </a:r>
            <a:endParaRPr lang="ru-RU" dirty="0"/>
          </a:p>
        </p:txBody>
      </p:sp>
      <p:pic>
        <p:nvPicPr>
          <p:cNvPr id="33794" name="Picture 2" descr="ÐÐ°ÑÑÐ¸Ð½ÐºÐ¸ Ð¿Ð¾ Ð·Ð°Ð¿ÑÐ¾ÑÑ Ð¿Ð¾ÑÐ»ÐµÐ´ÑÑÐ²Ð¸Ñ Ð¾Ð¶Ð¸ÑÐµÐ½Ð¸Ñ Ñ Ð´ÐµÑÐµÐ¹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" y="548680"/>
            <a:ext cx="461252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2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8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230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703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9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148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8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88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474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Как можно уменьшить масштаб проблемы избыточного веса и ожирения?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Избыточный вес и ожирение, равно как и связанные с ними неинфекционные заболевания, в значительной мере предотвратимы.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На индивидуальном уровне каждый может:</a:t>
            </a:r>
          </a:p>
          <a:p>
            <a:r>
              <a:rPr lang="ru-RU" dirty="0"/>
              <a:t>ограничить калорийность своего рациона за счет снижения количества потребляемых жиров и сахаров;</a:t>
            </a:r>
          </a:p>
          <a:p>
            <a:r>
              <a:rPr lang="ru-RU" dirty="0"/>
              <a:t>увеличить потребление фруктов и овощей, а также зернобобовых, цельных злаков и орехов;</a:t>
            </a:r>
          </a:p>
          <a:p>
            <a:r>
              <a:rPr lang="ru-RU" dirty="0"/>
              <a:t>вести регулярную физическую активность (60 минут в день для детей и 150 минут в неделю для взрослых).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32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dirty="0"/>
              <a:t>Формирование ответственного отношения к здоровью даст полную отдачу только в том случае, если людям будет обеспечена возможность вести здоровый образ жизни. </a:t>
            </a:r>
          </a:p>
          <a:p>
            <a:r>
              <a:rPr lang="ru-RU" b="1" dirty="0">
                <a:solidFill>
                  <a:srgbClr val="00B050"/>
                </a:solidFill>
              </a:rPr>
              <a:t>Примером таких мер является введение налога на искусственно подслащенные напитки.</a:t>
            </a:r>
          </a:p>
        </p:txBody>
      </p:sp>
    </p:spTree>
    <p:extLst>
      <p:ext uri="{BB962C8B-B14F-4D97-AF65-F5344CB8AC3E}">
        <p14:creationId xmlns:p14="http://schemas.microsoft.com/office/powerpoint/2010/main" val="27887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Факторы риска заболеваний.</a:t>
            </a:r>
          </a:p>
          <a:p>
            <a:r>
              <a:rPr lang="ru-RU" sz="4000" b="1" dirty="0"/>
              <a:t>Принципы рационального питания.</a:t>
            </a:r>
          </a:p>
          <a:p>
            <a:pPr marL="0" indent="0"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89115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63367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Пищевая промышленность может во многом способствовать переходу к здоровому питанию:</a:t>
            </a:r>
          </a:p>
          <a:p>
            <a:r>
              <a:rPr lang="ru-RU" dirty="0"/>
              <a:t>снижая содержание жира, сахара и соли в переработанных пищевых продуктах;</a:t>
            </a:r>
          </a:p>
          <a:p>
            <a:r>
              <a:rPr lang="ru-RU" dirty="0"/>
              <a:t>обеспечивая наличие в продаже здоровых и питательных продуктов по цене, доступной для всех потребителей;</a:t>
            </a:r>
          </a:p>
          <a:p>
            <a:r>
              <a:rPr lang="ru-RU" dirty="0"/>
              <a:t>ограничивая рекламу продуктов с высоким содержанием сахаров, соли и жиров, особенно продуктов питания, ориентированных на детей и подростков;</a:t>
            </a:r>
          </a:p>
          <a:p>
            <a:r>
              <a:rPr lang="ru-RU" dirty="0"/>
              <a:t>обеспечивая наличие на рынке здоровых продуктов питания и способствуя регулярной физической активности на рабочем месте.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316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766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4" name="Picture 6" descr="ÐÐ°ÑÑÐ¸Ð½ÐºÐ¸ Ð¿Ð¾ Ð·Ð°Ð¿ÑÐ¾ÑÑ Ð¿Ð¾ÑÐ»ÐµÐ´ÑÑÐ²Ð¸Ñ Ð¾Ð¶Ð¸ÑÐµÐ½Ð¸Ñ Ñ Ð´ÐµÑÐµÐ¹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4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B050"/>
                </a:solidFill>
              </a:rPr>
              <a:t>ФАКТОРЫ, ВЛИЯЮЩИЕ НА ИЗМЕНЕНИЯ В ЛИПИДНОМ ОБМЕНЕ В РАННЕМ ДЕТСКОМ ВОЗРАСТЕ: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Искусственное вскармливание</a:t>
            </a:r>
          </a:p>
          <a:p>
            <a:r>
              <a:rPr lang="ru-RU" dirty="0"/>
              <a:t>Перинатальная патология, сопровождаемая гипоксией и гипоксемией</a:t>
            </a:r>
          </a:p>
          <a:p>
            <a:r>
              <a:rPr lang="ru-RU" dirty="0"/>
              <a:t>Высокая масса тела при рождении</a:t>
            </a:r>
          </a:p>
          <a:p>
            <a:r>
              <a:rPr lang="ru-RU" dirty="0"/>
              <a:t>Нерациональное использование витамина D в профилактике и лечении рахита</a:t>
            </a:r>
          </a:p>
          <a:p>
            <a:r>
              <a:rPr lang="ru-RU" dirty="0"/>
              <a:t>Сахарный диабет</a:t>
            </a:r>
          </a:p>
          <a:p>
            <a:r>
              <a:rPr lang="ru-RU" dirty="0"/>
              <a:t>Врожденная микседема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864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B050"/>
                </a:solidFill>
              </a:rPr>
              <a:t>СВЯЗЬ РАЗВИТИЯ АТЕРОСКЛЕРОЗА С ХАРАКТЕРОМ ВСКАРМЛИВАНИЯ РЕБЕНКА НА ПЕРВОМ ГОДУ: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Прямое подтверждение: на вскрытии случайно погибших подростков и молодых людей отмечалась большая пораженность атеросклерозом тех из них, у которых в анамнезе было искусственное вскармливание (</a:t>
            </a:r>
            <a:r>
              <a:rPr lang="ru-RU" dirty="0" err="1"/>
              <a:t>Osborn</a:t>
            </a:r>
            <a:r>
              <a:rPr lang="ru-RU" dirty="0"/>
              <a:t> G, 1968)</a:t>
            </a:r>
          </a:p>
          <a:p>
            <a:r>
              <a:rPr lang="ru-RU" dirty="0"/>
              <a:t>Косвенное подтверждение: более высокий уровень холестерина у взрослых людей (30-40 лет) отмечался у тех, которые не вскармливались грудью матери (</a:t>
            </a:r>
            <a:r>
              <a:rPr lang="ru-RU" dirty="0" err="1"/>
              <a:t>Marmot</a:t>
            </a:r>
            <a:r>
              <a:rPr lang="ru-RU" dirty="0"/>
              <a:t> M. </a:t>
            </a:r>
            <a:r>
              <a:rPr lang="ru-RU" dirty="0" err="1"/>
              <a:t>et</a:t>
            </a:r>
            <a:r>
              <a:rPr lang="ru-RU" dirty="0"/>
              <a:t> al.,1979)</a:t>
            </a:r>
          </a:p>
          <a:p>
            <a:r>
              <a:rPr lang="ru-RU" b="1" dirty="0"/>
              <a:t>Высокое артериальное давление. </a:t>
            </a:r>
            <a:r>
              <a:rPr lang="ru-RU" dirty="0"/>
              <a:t>Высокое артериальное давление, или ар­териальная гипертония, — основная причина смертности и вторая, по количеству лет жизни с утратой трудоспособности, причина заболеваемости населения Российской Федерации. Около 34—46% мужчин и 32—46% женщин (в зависимости от региона) страдают артериальной гипертонией, при этом более 40% мужчин и 25% женщин не знают о том, что у них повышенное арте­риальное давление.</a:t>
            </a:r>
          </a:p>
          <a:p>
            <a:r>
              <a:rPr lang="ru-RU" b="1" dirty="0"/>
              <a:t>Высокий уровень холестерина. </a:t>
            </a:r>
            <a:r>
              <a:rPr lang="ru-RU" dirty="0"/>
              <a:t>Примерно у 60% взрослых россиян уровень холестерина превышает рекомендуемый уровень, причем у 20% из них уро­вень настолько высок, что требует медицинского вмешательства.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302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778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12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70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" y="116632"/>
            <a:ext cx="903791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697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НЕЗАМЕНИМЫМИ ДЛЯ ОРГАНИЗМА НУТРИЕНТАМИ ЯВЛЯЮТСЯ: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Аминокислоты: (лейцин, изолейцин, лизин, </a:t>
            </a:r>
            <a:r>
              <a:rPr lang="ru-RU" i="1" dirty="0"/>
              <a:t>метионин</a:t>
            </a:r>
            <a:r>
              <a:rPr lang="ru-RU" dirty="0"/>
              <a:t>, </a:t>
            </a:r>
            <a:r>
              <a:rPr lang="ru-RU" dirty="0" err="1"/>
              <a:t>фенилаланин</a:t>
            </a:r>
            <a:r>
              <a:rPr lang="ru-RU" dirty="0"/>
              <a:t>, </a:t>
            </a:r>
            <a:r>
              <a:rPr lang="ru-RU" dirty="0" err="1"/>
              <a:t>треонин</a:t>
            </a:r>
            <a:r>
              <a:rPr lang="ru-RU" dirty="0"/>
              <a:t>, </a:t>
            </a:r>
            <a:r>
              <a:rPr lang="ru-RU" i="1" dirty="0"/>
              <a:t>триптофан</a:t>
            </a:r>
            <a:r>
              <a:rPr lang="ru-RU" dirty="0"/>
              <a:t>, </a:t>
            </a:r>
            <a:r>
              <a:rPr lang="ru-RU" dirty="0" err="1"/>
              <a:t>валин</a:t>
            </a:r>
            <a:r>
              <a:rPr lang="ru-RU" dirty="0"/>
              <a:t>, </a:t>
            </a:r>
            <a:r>
              <a:rPr lang="ru-RU" i="1" dirty="0"/>
              <a:t>гистидин</a:t>
            </a:r>
            <a:r>
              <a:rPr lang="ru-RU" dirty="0"/>
              <a:t> и др.).</a:t>
            </a:r>
          </a:p>
          <a:p>
            <a:r>
              <a:rPr lang="ru-RU" dirty="0"/>
              <a:t>Жирные кислоты: ненасыщенные и полиненасыщенные </a:t>
            </a:r>
            <a:r>
              <a:rPr lang="ru-RU" i="1" dirty="0"/>
              <a:t>(омега -3 и омега 6).</a:t>
            </a:r>
            <a:endParaRPr lang="ru-RU" dirty="0"/>
          </a:p>
          <a:p>
            <a:r>
              <a:rPr lang="ru-RU" dirty="0"/>
              <a:t>Витамины и </a:t>
            </a:r>
            <a:r>
              <a:rPr lang="ru-RU" dirty="0" err="1"/>
              <a:t>витаминоподобные</a:t>
            </a:r>
            <a:r>
              <a:rPr lang="ru-RU" dirty="0"/>
              <a:t> вещества.</a:t>
            </a:r>
          </a:p>
          <a:p>
            <a:r>
              <a:rPr lang="ru-RU" dirty="0"/>
              <a:t>Микроэлементы.</a:t>
            </a:r>
          </a:p>
          <a:p>
            <a:r>
              <a:rPr lang="ru-RU" dirty="0" err="1"/>
              <a:t>Бифидо</a:t>
            </a:r>
            <a:r>
              <a:rPr lang="ru-RU" dirty="0"/>
              <a:t> и </a:t>
            </a:r>
            <a:r>
              <a:rPr lang="ru-RU" dirty="0" err="1"/>
              <a:t>лактобактерии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7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 такое избыточный вес и ожирение?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Избыточный вес и ожирение – результат формирования аномальных или чрезмерных жировых отложений, которые могут наносить вред здоровью.</a:t>
            </a:r>
          </a:p>
          <a:p>
            <a:r>
              <a:rPr lang="ru-RU" b="1" dirty="0">
                <a:solidFill>
                  <a:srgbClr val="00B050"/>
                </a:solidFill>
              </a:rPr>
              <a:t>Индекс массы тела (ИМТ) </a:t>
            </a:r>
            <a:r>
              <a:rPr lang="ru-RU" dirty="0"/>
              <a:t>– простое отношение массы тела к росту, часто использующееся для диагностики ожирения и избыточного веса у взрослых. Индекс рассчитывается как отношение массы тела в килограммах к квадрату роста в метрах (кг/м2).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51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Требования к пищевому рациону: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1) энергетическая ценность рациона должна покрывать </a:t>
            </a:r>
            <a:r>
              <a:rPr lang="ru-RU" dirty="0" err="1"/>
              <a:t>энергозатраты</a:t>
            </a:r>
            <a:r>
              <a:rPr lang="ru-RU" dirty="0"/>
              <a:t> организма;</a:t>
            </a:r>
          </a:p>
          <a:p>
            <a:pPr marL="0" indent="0">
              <a:buNone/>
            </a:pPr>
            <a:r>
              <a:rPr lang="ru-RU" dirty="0"/>
              <a:t>2) надлежащий химический состав – оптимальное количество сбалансированных между собой пищевых (питательных) веществ;</a:t>
            </a:r>
          </a:p>
          <a:p>
            <a:pPr marL="0" indent="0">
              <a:buNone/>
            </a:pPr>
            <a:r>
              <a:rPr lang="ru-RU" dirty="0"/>
              <a:t>3) хорошая усвояемость пищи, зависящая от ее состава и способа приготовления;</a:t>
            </a:r>
          </a:p>
          <a:p>
            <a:pPr marL="0" indent="0">
              <a:buNone/>
            </a:pPr>
            <a:r>
              <a:rPr lang="ru-RU" dirty="0"/>
              <a:t>4) высокие органолептические свойства пищи (внешний вид, консистенция, вкус, запах, цвет, температура) влияют на аппетит и ее усвояемость;</a:t>
            </a:r>
          </a:p>
          <a:p>
            <a:pPr marL="0" indent="0">
              <a:buNone/>
            </a:pPr>
            <a:r>
              <a:rPr lang="ru-RU" dirty="0"/>
              <a:t>5) разнообразие пищи за счет ассортимента продуктов и различных приемов их кулинарной обработки;</a:t>
            </a:r>
          </a:p>
          <a:p>
            <a:pPr marL="0" indent="0">
              <a:buNone/>
            </a:pPr>
            <a:r>
              <a:rPr lang="ru-RU" dirty="0"/>
              <a:t>6) способность пищи (состав, объем, кулинарная обработка) создавать чувство насыщения;</a:t>
            </a:r>
          </a:p>
          <a:p>
            <a:pPr marL="0" indent="0">
              <a:buNone/>
            </a:pPr>
            <a:r>
              <a:rPr lang="ru-RU" dirty="0"/>
              <a:t>7) санитарно-эпидемическая безвредность пищи.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55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260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716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531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58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097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193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Пакет мер SHAKE рассматривает роль каждого элемента в рамках основных направлений деятельности при реализации успешной национальной стратегии по сокращению потребления соли. SHAKE представляет собой аббревиатуру на основе: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b="1" dirty="0" err="1"/>
              <a:t>Surveillance</a:t>
            </a:r>
            <a:r>
              <a:rPr lang="ru-RU" b="1" dirty="0"/>
              <a:t> (</a:t>
            </a:r>
            <a:r>
              <a:rPr lang="ru-RU" b="1" dirty="0" err="1"/>
              <a:t>Эпиднадзор</a:t>
            </a:r>
            <a:r>
              <a:rPr lang="ru-RU" b="1" dirty="0"/>
              <a:t>):</a:t>
            </a:r>
            <a:r>
              <a:rPr lang="ru-RU" dirty="0"/>
              <a:t> Оценка и мониторинг потребления соли</a:t>
            </a:r>
          </a:p>
          <a:p>
            <a:pPr fontAlgn="base"/>
            <a:r>
              <a:rPr lang="ru-RU" b="1" dirty="0" err="1"/>
              <a:t>Harness</a:t>
            </a:r>
            <a:r>
              <a:rPr lang="ru-RU" b="1" dirty="0"/>
              <a:t> </a:t>
            </a:r>
            <a:r>
              <a:rPr lang="ru-RU" b="1" dirty="0" err="1"/>
              <a:t>industry</a:t>
            </a:r>
            <a:r>
              <a:rPr lang="ru-RU" b="1" dirty="0"/>
              <a:t> (Вовлечение пищевой промышленности): </a:t>
            </a:r>
            <a:r>
              <a:rPr lang="ru-RU" dirty="0"/>
              <a:t>Содействие внесению изменений в рецептуру пищевых продуктов и готовой пищевой продукции в пользу снижения содержания соли</a:t>
            </a:r>
          </a:p>
          <a:p>
            <a:pPr fontAlgn="base"/>
            <a:r>
              <a:rPr lang="ru-RU" b="1" dirty="0" err="1"/>
              <a:t>Adopt</a:t>
            </a:r>
            <a:r>
              <a:rPr lang="ru-RU" b="1" dirty="0"/>
              <a:t> </a:t>
            </a:r>
            <a:r>
              <a:rPr lang="ru-RU" b="1" dirty="0" err="1"/>
              <a:t>standards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ru-RU" b="1" dirty="0" err="1"/>
              <a:t>labeling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marketing</a:t>
            </a:r>
            <a:r>
              <a:rPr lang="ru-RU" b="1" dirty="0"/>
              <a:t> (Внедрение стандартов маркировки и маркетинга):</a:t>
            </a:r>
            <a:r>
              <a:rPr lang="ru-RU" dirty="0"/>
              <a:t> Реализация стандартов эффективной и точной маркировки и маркетинга пищевых продуктов</a:t>
            </a:r>
          </a:p>
          <a:p>
            <a:pPr fontAlgn="base"/>
            <a:r>
              <a:rPr lang="ru-RU" b="1" dirty="0" err="1"/>
              <a:t>Knowledge</a:t>
            </a:r>
            <a:r>
              <a:rPr lang="ru-RU" b="1" dirty="0"/>
              <a:t> (Повышение уровня знаний): </a:t>
            </a:r>
            <a:r>
              <a:rPr lang="ru-RU" dirty="0"/>
              <a:t>Проведение просветительской и информационной работы с целью убедить граждан снизить потребление соли</a:t>
            </a:r>
          </a:p>
          <a:p>
            <a:pPr fontAlgn="base"/>
            <a:r>
              <a:rPr lang="ru-RU" b="1" dirty="0" err="1"/>
              <a:t>Environment</a:t>
            </a:r>
            <a:r>
              <a:rPr lang="ru-RU" b="1" dirty="0"/>
              <a:t> (Создание благоприятной среды): </a:t>
            </a:r>
            <a:r>
              <a:rPr lang="ru-RU" dirty="0"/>
              <a:t>Оказание поддержки на разных уровнях с целью популяризации здорового питания</a:t>
            </a:r>
          </a:p>
          <a:p>
            <a:pPr marL="0" indent="0" algn="ctr" fontAlgn="base">
              <a:buNone/>
            </a:pPr>
            <a:r>
              <a:rPr lang="ru-RU" sz="3800" b="1" dirty="0">
                <a:solidFill>
                  <a:srgbClr val="00B050"/>
                </a:solidFill>
              </a:rPr>
              <a:t>По оценкам, внедрение всеми странами SHAKE как комплексного пакета мер позволило бы ежегодно сохранять жизни миллионов человек и значительно снизить бремя НИЗ на системы здравоохранения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192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Благодарю за внимание!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7280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8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Взрослые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sz="4100" dirty="0"/>
              <a:t>Согласно ВОЗ диагноз «избыточный вес» или «ожирение» у взрослых ставится в следующих случаях:</a:t>
            </a:r>
          </a:p>
          <a:p>
            <a:r>
              <a:rPr lang="ru-RU" sz="4100" b="1" dirty="0">
                <a:solidFill>
                  <a:srgbClr val="FF0000"/>
                </a:solidFill>
              </a:rPr>
              <a:t>ИМТ больше или равен 25 — избыточный вес;</a:t>
            </a:r>
          </a:p>
          <a:p>
            <a:r>
              <a:rPr lang="ru-RU" sz="4100" b="1" dirty="0">
                <a:solidFill>
                  <a:srgbClr val="FF0000"/>
                </a:solidFill>
              </a:rPr>
              <a:t>ИМТ больше или равен 30 — ожирение.</a:t>
            </a:r>
          </a:p>
          <a:p>
            <a:r>
              <a:rPr lang="ru-RU" sz="4100" dirty="0"/>
              <a:t>ИМТ является наиболее удобной мерой оценки уровня ожирения и избыточного веса в популяции, поскольку он одинаков для обоих полов и для всех возрастных категорий взрослых. Однако ИМТ следует считать приблизительным критерием, т.к. у разных людей он может соответствовать разной степени полноты.</a:t>
            </a:r>
          </a:p>
          <a:p>
            <a:r>
              <a:rPr lang="ru-RU" sz="4100" dirty="0"/>
              <a:t>У детей при определении избыточного веса и ожирения следует учитывать возраст.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02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8" y="38520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61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38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Дети в возрасте до 5 лет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У детей в возрасте до 5 лет избыточный вес и ожирение определяются следующим образом:</a:t>
            </a:r>
          </a:p>
          <a:p>
            <a:r>
              <a:rPr lang="ru-RU" dirty="0"/>
              <a:t>избыточный вес — если соотношение «масса тела/рост» превышает медианное значение, указанное в Стандартных показателях физического развития детей (ВОЗ), более чем на два стандартных отклонения;</a:t>
            </a:r>
          </a:p>
          <a:p>
            <a:r>
              <a:rPr lang="ru-RU" dirty="0"/>
              <a:t>ожирение — если соотношение «масса тела/рост» превышает медианное значение, указанное в Стандартных показателях физического развития детей (ВОЗ), более чем на три стандартных отклонения;</a:t>
            </a:r>
          </a:p>
          <a:p>
            <a:r>
              <a:rPr lang="ru-RU" dirty="0">
                <a:hlinkClick r:id="rId2"/>
              </a:rPr>
              <a:t>Графики и таблицы: Стандартные показатели ВОЗ физического развития детей до 5 лет - на английском языке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https://www.who.int/childgrowth/standards/weight_for_height/en/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28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Дети в возрасте от 5 до 19 лет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У детей в возрасте от 5 до 19 лет избыточный вес и ожирение определяются следующим образом:</a:t>
            </a:r>
          </a:p>
          <a:p>
            <a:r>
              <a:rPr lang="ru-RU" dirty="0"/>
              <a:t>избыточный вес — если соотношение «ИМТ/возраст» превышает медианное значение, указанное в Стандартных показателях физического развития детей (ВОЗ), более чем на одно стандартное отклонение;</a:t>
            </a:r>
          </a:p>
          <a:p>
            <a:r>
              <a:rPr lang="ru-RU" dirty="0"/>
              <a:t>ожирение — если соотношение «ИМТ/возраст» превышает медианное значение, указанное в Стандартных показателях физического развития детей (ВОЗ), более чем на два стандартных отклонения;</a:t>
            </a:r>
          </a:p>
          <a:p>
            <a:r>
              <a:rPr lang="ru-RU" dirty="0">
                <a:hlinkClick r:id="rId2"/>
              </a:rPr>
              <a:t>Графики и таблицы: Стандартные показатели ВОЗ физического развития детей и подростков в возрасте 5–19 лет - на английском языке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https://www.who.int/growthref/who2007_bmi_for_age/en/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020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1908</Words>
  <Application>Microsoft Office PowerPoint</Application>
  <PresentationFormat>Экран (4:3)</PresentationFormat>
  <Paragraphs>90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Тема Office</vt:lpstr>
      <vt:lpstr>ФГБОУ ВО «Красноярский государственный медицинский университет им. проф. В.Ф. Войно-Ясенецкого» Минздрава России  Кафедра поликлинической педиатрии и пропедевтики детских болезней с курсом ПО  Хронические неинфекционные заболевания. Факторы риска. Профилактика.  Практическое занятие  для студентов 6 курса  педиатрического факультета по дисциплине  «Углубленное изучение поликлинической педиатрии»</vt:lpstr>
      <vt:lpstr>Цель :</vt:lpstr>
      <vt:lpstr>План:</vt:lpstr>
      <vt:lpstr>Что такое избыточный вес и ожирение?</vt:lpstr>
      <vt:lpstr>Взрослые</vt:lpstr>
      <vt:lpstr>Презентация PowerPoint</vt:lpstr>
      <vt:lpstr>Презентация PowerPoint</vt:lpstr>
      <vt:lpstr>Дети в возрасте до 5 лет</vt:lpstr>
      <vt:lpstr>Дети в возрасте от 5 до 19 лет</vt:lpstr>
      <vt:lpstr>Что вызывает избыточный вес и ожирение?</vt:lpstr>
      <vt:lpstr>Презентация PowerPoint</vt:lpstr>
      <vt:lpstr>Питание</vt:lpstr>
      <vt:lpstr>Презентация PowerPoint</vt:lpstr>
      <vt:lpstr>Двойное бремя</vt:lpstr>
      <vt:lpstr>Скрытый голод</vt:lpstr>
      <vt:lpstr>Продовольственная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можно уменьшить масштаб проблемы избыточного веса и ожирения?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ФАКТОРЫ, ВЛИЯЮЩИЕ НА ИЗМЕНЕНИЯ В ЛИПИДНОМ ОБМЕНЕ В РАННЕМ ДЕТСКОМ ВОЗРАСТЕ:</vt:lpstr>
      <vt:lpstr>СВЯЗЬ РАЗВИТИЯ АТЕРОСКЛЕРОЗА С ХАРАКТЕРОМ ВСКАРМЛИВАНИЯ РЕБЕНКА НА ПЕРВОМ ГОДУ:</vt:lpstr>
      <vt:lpstr>Презентация PowerPoint</vt:lpstr>
      <vt:lpstr>Презентация PowerPoint</vt:lpstr>
      <vt:lpstr>Презентация PowerPoint</vt:lpstr>
      <vt:lpstr>Презентация PowerPoint</vt:lpstr>
      <vt:lpstr>НЕЗАМЕНИМЫМИ ДЛЯ ОРГАНИЗМА НУТРИЕНТАМИ ЯВЛЯЮТСЯ:</vt:lpstr>
      <vt:lpstr>Требования к пищевому рациону: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Пакет мер SHAKE рассматривает роль каждого элемента в рамках основных направлений деятельности при реализации успешной национальной стратегии по сокращению потребления соли. SHAKE представляет собой аббревиатуру на основе: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Ожирение как фактор риска сердечно-сосудистых и эндокринных заболеваний. Принципы рационального питания.</dc:title>
  <dc:creator>Приемная комиссия</dc:creator>
  <cp:lastModifiedBy>Анастасия Гордиец</cp:lastModifiedBy>
  <cp:revision>97</cp:revision>
  <dcterms:created xsi:type="dcterms:W3CDTF">2019-08-08T07:40:01Z</dcterms:created>
  <dcterms:modified xsi:type="dcterms:W3CDTF">2020-10-22T05:23:03Z</dcterms:modified>
</cp:coreProperties>
</file>