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3" r:id="rId1"/>
  </p:sldMasterIdLst>
  <p:notesMasterIdLst>
    <p:notesMasterId r:id="rId19"/>
  </p:notesMasterIdLst>
  <p:sldIdLst>
    <p:sldId id="257" r:id="rId2"/>
    <p:sldId id="283" r:id="rId3"/>
    <p:sldId id="284" r:id="rId4"/>
    <p:sldId id="293" r:id="rId5"/>
    <p:sldId id="294" r:id="rId6"/>
    <p:sldId id="292" r:id="rId7"/>
    <p:sldId id="295" r:id="rId8"/>
    <p:sldId id="286" r:id="rId9"/>
    <p:sldId id="296" r:id="rId10"/>
    <p:sldId id="297" r:id="rId11"/>
    <p:sldId id="291" r:id="rId12"/>
    <p:sldId id="289" r:id="rId13"/>
    <p:sldId id="290" r:id="rId14"/>
    <p:sldId id="301" r:id="rId15"/>
    <p:sldId id="302" r:id="rId16"/>
    <p:sldId id="300" r:id="rId17"/>
    <p:sldId id="28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83" autoAdjust="0"/>
  </p:normalViewPr>
  <p:slideViewPr>
    <p:cSldViewPr>
      <p:cViewPr varScale="1">
        <p:scale>
          <a:sx n="84" d="100"/>
          <a:sy n="84" d="100"/>
        </p:scale>
        <p:origin x="150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5B0C55-C0AD-45D4-B847-D2C5D2AD3CD6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32A123-0E92-4F14-8432-817E0DFF8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423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1A9E05-6233-48A5-96BF-13E13D1C95AE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41CA1-FAB7-4101-83D8-544642FAC52D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412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20C193-6DA2-4207-9BB2-D38DCDF95EFD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253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E3ED5-4FE5-48B4-B358-2841CC1F2A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315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5420AA-6E4B-4EA6-994C-49A3B0DC882D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816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E41CA6-1799-4680-A2FB-C507F17A27E6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37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B29BF-F1E5-4990-A4D8-ADD6D2183134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874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130C2A-63FA-4FD5-B964-6683FD8F7A43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055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BA5C2-594B-4667-9E64-648612234BD4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311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C5E4DA-793A-45C2-831D-BD32FB90F5B1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580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1A841-8146-4481-AD84-F95AF66B05A5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814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C9C471-A6C1-4221-BC5A-A46B27D00DD6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880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69F40B-3CB3-4E5E-B53A-11C29A32318F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2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  <p:sldLayoutId id="214748397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ru.wikipedia.org/wiki/%D0%94%D1%80%D0%B5%D0%B2%D0%BD%D0%B5%D0%B3%D1%80%D0%B5%D1%87%D0%B5%D1%81%D0%BA%D0%B8%D0%B9_%D1%8F%D0%B7%D1%8B%D0%BA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2"/>
          <p:cNvSpPr>
            <a:spLocks noGrp="1" noChangeArrowheads="1"/>
          </p:cNvSpPr>
          <p:nvPr>
            <p:ph type="title"/>
          </p:nvPr>
        </p:nvSpPr>
        <p:spPr>
          <a:xfrm>
            <a:off x="684213" y="115888"/>
            <a:ext cx="8280400" cy="13049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000" dirty="0" smtClean="0">
                <a:solidFill>
                  <a:srgbClr val="000000"/>
                </a:solidFill>
              </a:rPr>
              <a:t>Федеральное государственное бюджетное образовательное учреждение</a:t>
            </a:r>
            <a:br>
              <a:rPr lang="ru-RU" sz="2000" dirty="0" smtClean="0">
                <a:solidFill>
                  <a:srgbClr val="000000"/>
                </a:solidFill>
              </a:rPr>
            </a:br>
            <a:r>
              <a:rPr lang="ru-RU" sz="2000" dirty="0" smtClean="0">
                <a:solidFill>
                  <a:srgbClr val="000000"/>
                </a:solidFill>
              </a:rPr>
              <a:t>высшего образования</a:t>
            </a:r>
            <a:br>
              <a:rPr lang="ru-RU" sz="2000" dirty="0" smtClean="0">
                <a:solidFill>
                  <a:srgbClr val="000000"/>
                </a:solidFill>
              </a:rPr>
            </a:br>
            <a:r>
              <a:rPr lang="ru-RU" sz="2000" dirty="0" smtClean="0">
                <a:solidFill>
                  <a:srgbClr val="000000"/>
                </a:solidFill>
              </a:rPr>
              <a:t>«Красноярский государственный медицинский университет</a:t>
            </a:r>
            <a:br>
              <a:rPr lang="ru-RU" sz="2000" dirty="0" smtClean="0">
                <a:solidFill>
                  <a:srgbClr val="000000"/>
                </a:solidFill>
              </a:rPr>
            </a:br>
            <a:r>
              <a:rPr lang="ru-RU" sz="2000" dirty="0" smtClean="0">
                <a:solidFill>
                  <a:srgbClr val="000000"/>
                </a:solidFill>
              </a:rPr>
              <a:t>имени профессора В.Ф. </a:t>
            </a:r>
            <a:r>
              <a:rPr lang="ru-RU" sz="2000" dirty="0" err="1" smtClean="0">
                <a:solidFill>
                  <a:srgbClr val="000000"/>
                </a:solidFill>
              </a:rPr>
              <a:t>Войно-Ясенецкого</a:t>
            </a:r>
            <a:r>
              <a:rPr lang="ru-RU" sz="2000" dirty="0" smtClean="0">
                <a:solidFill>
                  <a:srgbClr val="000000"/>
                </a:solidFill>
              </a:rPr>
              <a:t>» Министерства здравоохранения Российской Федерации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428750"/>
            <a:ext cx="8064500" cy="5313363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000000"/>
                </a:solidFill>
              </a:rPr>
              <a:t>Фармацевтический колледж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6600" b="1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6000" b="1" dirty="0" smtClean="0"/>
              <a:t>Роль философии в </a:t>
            </a:r>
            <a:r>
              <a:rPr lang="ru-RU" sz="6000" b="1" smtClean="0"/>
              <a:t>жизни общества</a:t>
            </a:r>
            <a:endParaRPr lang="ru-RU" sz="6000" b="1" dirty="0" smtClean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4000" b="1" dirty="0" smtClean="0"/>
              <a:t>Читает: Герасимов С.А.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A14B91-98E6-418C-AC14-CF692353E8AB}" type="slidenum">
              <a:rPr lang="ru-RU">
                <a:solidFill>
                  <a:srgbClr val="FFFFFF"/>
                </a:solidFill>
              </a:rPr>
              <a:pPr>
                <a:defRPr/>
              </a:pPr>
              <a:t>1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243027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Менталитет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88" y="1487720"/>
            <a:ext cx="8568951" cy="1455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http://www.mdciedu.com/wp-content/uploads/2013/10/2.-Executive-developme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78311"/>
            <a:ext cx="5040560" cy="335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04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975" y="404813"/>
            <a:ext cx="5146675" cy="711200"/>
          </a:xfrm>
        </p:spPr>
        <p:txBody>
          <a:bodyPr/>
          <a:lstStyle/>
          <a:p>
            <a:pPr eaLnBrk="1" hangingPunct="1"/>
            <a:r>
              <a:rPr lang="ru-RU" altLang="ru-RU" sz="2800" b="1" smtClean="0"/>
              <a:t>ФУНКЦИИ ФИЛОСОФИИ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412875"/>
            <a:ext cx="8893175" cy="5184775"/>
          </a:xfrm>
        </p:spPr>
        <p:txBody>
          <a:bodyPr/>
          <a:lstStyle/>
          <a:p>
            <a:pPr lvl="0"/>
            <a:r>
              <a:rPr lang="ru-RU" dirty="0" smtClean="0"/>
              <a:t>Мировоззренческая</a:t>
            </a:r>
          </a:p>
          <a:p>
            <a:pPr lvl="0"/>
            <a:r>
              <a:rPr lang="ru-RU" dirty="0" smtClean="0"/>
              <a:t>Аксиологическая</a:t>
            </a:r>
          </a:p>
          <a:p>
            <a:r>
              <a:rPr lang="ru-RU" dirty="0" smtClean="0"/>
              <a:t>Идеологическая</a:t>
            </a:r>
            <a:endParaRPr lang="ru-RU" dirty="0"/>
          </a:p>
          <a:p>
            <a:pPr lvl="0"/>
            <a:r>
              <a:rPr lang="ru-RU" dirty="0" smtClean="0"/>
              <a:t>Методологическая</a:t>
            </a:r>
            <a:endParaRPr lang="ru-RU" dirty="0"/>
          </a:p>
          <a:p>
            <a:pPr lvl="0"/>
            <a:r>
              <a:rPr lang="ru-RU" dirty="0"/>
              <a:t>Интегрирующая</a:t>
            </a:r>
          </a:p>
          <a:p>
            <a:pPr lvl="0"/>
            <a:r>
              <a:rPr lang="ru-RU" dirty="0" smtClean="0"/>
              <a:t>Прогностическая</a:t>
            </a:r>
            <a:endParaRPr lang="ru-RU" dirty="0"/>
          </a:p>
          <a:p>
            <a:pPr eaLnBrk="1" hangingPunct="1"/>
            <a:endParaRPr lang="ru-RU" altLang="ru-RU" sz="1800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7A10E-63BC-4B13-82F5-4CE6295D9596}" type="slidenum">
              <a:rPr lang="ru-RU"/>
              <a:pPr>
                <a:defRPr/>
              </a:pPr>
              <a:t>11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340768"/>
            <a:ext cx="4272956" cy="4545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2675498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404813"/>
            <a:ext cx="7313613" cy="67945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b="1" dirty="0" smtClean="0">
                <a:solidFill>
                  <a:schemeClr val="tx1"/>
                </a:solidFill>
                <a:latin typeface="Verdana" pitchFamily="34" charset="0"/>
              </a:rPr>
              <a:t>Разделы философии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1628775"/>
            <a:ext cx="8640762" cy="50847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800" b="1" dirty="0" smtClean="0"/>
              <a:t>онтология</a:t>
            </a:r>
            <a:r>
              <a:rPr lang="ru-RU" altLang="ru-RU" sz="2400" b="1" dirty="0" smtClean="0"/>
              <a:t> </a:t>
            </a:r>
            <a:r>
              <a:rPr lang="ru-RU" altLang="ru-RU" sz="2400" dirty="0" smtClean="0"/>
              <a:t>– учение о бытии и его сущности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b="1" dirty="0" smtClean="0"/>
              <a:t>гносеология</a:t>
            </a:r>
            <a:r>
              <a:rPr lang="ru-RU" altLang="ru-RU" sz="2400" b="1" dirty="0" smtClean="0"/>
              <a:t> – </a:t>
            </a:r>
            <a:r>
              <a:rPr lang="ru-RU" altLang="ru-RU" sz="2400" dirty="0" smtClean="0"/>
              <a:t>учение о познании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b="1" dirty="0" smtClean="0"/>
              <a:t>логика</a:t>
            </a:r>
            <a:r>
              <a:rPr lang="ru-RU" altLang="ru-RU" sz="2400" b="1" dirty="0" smtClean="0"/>
              <a:t> – </a:t>
            </a:r>
            <a:r>
              <a:rPr lang="ru-RU" altLang="ru-RU" sz="2400" dirty="0" smtClean="0"/>
              <a:t>учение о мышлении, его законах и формах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b="1" dirty="0" smtClean="0"/>
              <a:t>этика</a:t>
            </a:r>
            <a:r>
              <a:rPr lang="ru-RU" altLang="ru-RU" sz="2400" b="1" dirty="0" smtClean="0"/>
              <a:t> – </a:t>
            </a:r>
            <a:r>
              <a:rPr lang="ru-RU" altLang="ru-RU" sz="2400" dirty="0" smtClean="0"/>
              <a:t>учение о морали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b="1" dirty="0" smtClean="0"/>
              <a:t>эстетика</a:t>
            </a:r>
            <a:r>
              <a:rPr lang="ru-RU" altLang="ru-RU" sz="2400" b="1" dirty="0" smtClean="0"/>
              <a:t> – </a:t>
            </a:r>
            <a:r>
              <a:rPr lang="ru-RU" altLang="ru-RU" sz="2400" dirty="0" smtClean="0"/>
              <a:t>учение о прекрасном в жизни и искусстве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b="1" dirty="0" smtClean="0"/>
              <a:t>социальная философия</a:t>
            </a:r>
            <a:r>
              <a:rPr lang="ru-RU" altLang="ru-RU" sz="2400" b="1" dirty="0" smtClean="0"/>
              <a:t> – </a:t>
            </a:r>
            <a:r>
              <a:rPr lang="ru-RU" altLang="ru-RU" sz="2400" dirty="0" smtClean="0"/>
              <a:t>учение о человеческом обществе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b="1" dirty="0" smtClean="0"/>
              <a:t>история философии</a:t>
            </a:r>
            <a:r>
              <a:rPr lang="ru-RU" altLang="ru-RU" sz="2400" b="1" dirty="0" smtClean="0"/>
              <a:t>, </a:t>
            </a:r>
            <a:r>
              <a:rPr lang="ru-RU" altLang="ru-RU" sz="2400" dirty="0" smtClean="0"/>
              <a:t>изучающая зарождение, становление и развитие философской мысли.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F633B0-980B-4FF3-A948-C5B0BE245D18}" type="slidenum">
              <a:rPr lang="ru-RU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61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1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1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1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1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1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1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1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1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1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1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1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1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1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1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58" grpId="0"/>
      <p:bldP spid="30105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39825"/>
          </a:xfrm>
        </p:spPr>
        <p:txBody>
          <a:bodyPr/>
          <a:lstStyle/>
          <a:p>
            <a:pPr algn="ctr" eaLnBrk="1" hangingPunct="1"/>
            <a:r>
              <a:rPr lang="ru-RU" altLang="ru-RU" sz="3200" b="1" smtClean="0">
                <a:solidFill>
                  <a:schemeClr val="tx1"/>
                </a:solidFill>
                <a:latin typeface="Verdana" pitchFamily="34" charset="0"/>
              </a:rPr>
              <a:t>ОСНОВНОЙ ВОПРОС ФИЛОСОФИИ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916832"/>
            <a:ext cx="8856662" cy="4941168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800" b="1" dirty="0" smtClean="0"/>
              <a:t>Основной вопрос философии имеет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800" b="1" dirty="0" smtClean="0"/>
              <a:t>две стороны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500" b="1" dirty="0" smtClean="0"/>
              <a:t>Во-первых, </a:t>
            </a:r>
            <a:r>
              <a:rPr lang="ru-RU" altLang="ru-RU" sz="2500" i="1" dirty="0" smtClean="0"/>
              <a:t>это вопрос о том, что первично, что чем порождается и определяется: бытие производно от сознания или сознание производно от бытия.</a:t>
            </a:r>
            <a:r>
              <a:rPr lang="ru-RU" altLang="ru-RU" sz="2500" dirty="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 sz="2500" b="1" dirty="0" smtClean="0"/>
          </a:p>
          <a:p>
            <a:pPr eaLnBrk="1" hangingPunct="1">
              <a:lnSpc>
                <a:spcPct val="90000"/>
              </a:lnSpc>
            </a:pPr>
            <a:r>
              <a:rPr lang="ru-RU" altLang="ru-RU" sz="2500" b="1" dirty="0" smtClean="0"/>
              <a:t>Во-вторых, </a:t>
            </a:r>
            <a:r>
              <a:rPr lang="ru-RU" altLang="ru-RU" sz="2500" i="1" dirty="0" smtClean="0"/>
              <a:t>вопрос о том, как сознание относится к внешнему миру, в состоянии ли человек в своем мышлении отразить объективный мир. Это вопрос о познаваемости мира.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F5D56F-DFD9-40A1-93A8-E26A4A650E2B}" type="slidenum">
              <a:rPr lang="ru-RU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429189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  <p:bldP spid="10137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10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82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Основной вопрос философии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Объективный материализм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(Аристотель, К. Маркс) – бытие определяет сознание, мир объективен.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Субъективный материализм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(З. Фрейд)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 никакой реальности вне индивидуального сознания.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Объективный идеализм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(Платон, Г. Гегель) –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 творит (создает)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идеальное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(причина),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зависящая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человеческого сознания.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Субъективный идеализм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(И. Кант)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«мир есть комплекс ощущений человека» и мир не существует вне человеческого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сознания.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88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литература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философии : учебник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А.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Горелов М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: Академия, 2014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литература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Философия : учеб. для бакалавров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Г.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Спиркин М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: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Юрайт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2012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Философия : учеб. для бакалавров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В. Н. Лавриненко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 :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Юрайт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2012.</a:t>
            </a:r>
          </a:p>
        </p:txBody>
      </p:sp>
    </p:spTree>
    <p:extLst>
      <p:ext uri="{BB962C8B-B14F-4D97-AF65-F5344CB8AC3E}">
        <p14:creationId xmlns:p14="http://schemas.microsoft.com/office/powerpoint/2010/main" val="104839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205787" cy="590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280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План лекции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Философия как наука и явление культуры.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Картина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Мировоззрение.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Менталитет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философии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Разделы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философии.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вопрос философии.</a:t>
            </a:r>
          </a:p>
        </p:txBody>
      </p:sp>
    </p:spTree>
    <p:extLst>
      <p:ext uri="{BB962C8B-B14F-4D97-AF65-F5344CB8AC3E}">
        <p14:creationId xmlns:p14="http://schemas.microsoft.com/office/powerpoint/2010/main" val="294539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82" name="Rectangle 6"/>
          <p:cNvSpPr>
            <a:spLocks noGrp="1" noChangeArrowheads="1"/>
          </p:cNvSpPr>
          <p:nvPr>
            <p:ph type="title"/>
          </p:nvPr>
        </p:nvSpPr>
        <p:spPr>
          <a:xfrm>
            <a:off x="1042988" y="115888"/>
            <a:ext cx="7712075" cy="2781300"/>
          </a:xfrm>
        </p:spPr>
        <p:txBody>
          <a:bodyPr/>
          <a:lstStyle/>
          <a:p>
            <a:pPr algn="r" eaLnBrk="1" hangingPunct="1"/>
            <a:r>
              <a:rPr lang="ru-RU" altLang="ru-RU" sz="3200" b="1" smtClean="0">
                <a:solidFill>
                  <a:schemeClr val="tx1"/>
                </a:solidFill>
                <a:latin typeface="Verdana" pitchFamily="34" charset="0"/>
              </a:rPr>
              <a:t>Все другие науки более необходимы, нежели она, но лучше нет ни одной</a:t>
            </a:r>
            <a:br>
              <a:rPr lang="ru-RU" altLang="ru-RU" sz="3200" b="1" smtClean="0">
                <a:solidFill>
                  <a:schemeClr val="tx1"/>
                </a:solidFill>
                <a:latin typeface="Verdana" pitchFamily="34" charset="0"/>
              </a:rPr>
            </a:br>
            <a:r>
              <a:rPr lang="ru-RU" altLang="ru-RU" sz="3200" b="1" smtClean="0">
                <a:solidFill>
                  <a:schemeClr val="tx1"/>
                </a:solidFill>
                <a:latin typeface="Verdana" pitchFamily="34" charset="0"/>
              </a:rPr>
              <a:t/>
            </a:r>
            <a:br>
              <a:rPr lang="ru-RU" altLang="ru-RU" sz="3200" b="1" smtClean="0">
                <a:solidFill>
                  <a:schemeClr val="tx1"/>
                </a:solidFill>
                <a:latin typeface="Verdana" pitchFamily="34" charset="0"/>
              </a:rPr>
            </a:br>
            <a:r>
              <a:rPr lang="ru-RU" altLang="ru-RU" sz="2400" b="1" i="1" smtClean="0">
                <a:solidFill>
                  <a:schemeClr val="tx1"/>
                </a:solidFill>
                <a:latin typeface="Verdana" pitchFamily="34" charset="0"/>
              </a:rPr>
              <a:t>Аристотель</a:t>
            </a:r>
          </a:p>
        </p:txBody>
      </p:sp>
      <p:pic>
        <p:nvPicPr>
          <p:cNvPr id="5124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821770"/>
            <a:ext cx="3672011" cy="4774294"/>
          </a:xfr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F3D17B-AACC-4D01-B9C4-B43A7AAF3C46}" type="slidenum">
              <a:rPr lang="ru-RU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18961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061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061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061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06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06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06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06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82" name="Rectangle 6"/>
          <p:cNvSpPr>
            <a:spLocks noGrp="1" noChangeArrowheads="1"/>
          </p:cNvSpPr>
          <p:nvPr>
            <p:ph type="title"/>
          </p:nvPr>
        </p:nvSpPr>
        <p:spPr>
          <a:xfrm>
            <a:off x="1042988" y="115888"/>
            <a:ext cx="7712075" cy="2781300"/>
          </a:xfrm>
        </p:spPr>
        <p:txBody>
          <a:bodyPr/>
          <a:lstStyle/>
          <a:p>
            <a:pPr algn="r"/>
            <a:r>
              <a:rPr lang="ru-RU" sz="3200" b="1" dirty="0" err="1"/>
              <a:t>Филосо́фия</a:t>
            </a:r>
            <a:r>
              <a:rPr lang="ru-RU" sz="3200" dirty="0"/>
              <a:t> (</a:t>
            </a:r>
            <a:r>
              <a:rPr lang="ru-RU" sz="3200" dirty="0">
                <a:hlinkClick r:id="rId2" tooltip="Древнегреческий язык"/>
              </a:rPr>
              <a:t>др.-греч.</a:t>
            </a:r>
            <a:r>
              <a:rPr lang="ru-RU" sz="3200" dirty="0"/>
              <a:t> </a:t>
            </a:r>
            <a:r>
              <a:rPr lang="ru-RU" sz="3200" dirty="0" smtClean="0"/>
              <a:t> </a:t>
            </a:r>
            <a:r>
              <a:rPr lang="ru-RU" sz="3200" dirty="0"/>
              <a:t>дословно: </a:t>
            </a:r>
            <a:r>
              <a:rPr lang="ru-RU" sz="3200" b="1" i="1" dirty="0"/>
              <a:t>любовь к мудрости</a:t>
            </a:r>
            <a:r>
              <a:rPr lang="ru-RU" sz="3200" dirty="0"/>
              <a:t>) </a:t>
            </a:r>
            <a:r>
              <a:rPr lang="ru-RU" altLang="ru-RU" sz="3200" b="1" dirty="0" smtClean="0">
                <a:solidFill>
                  <a:schemeClr val="tx1"/>
                </a:solidFill>
                <a:latin typeface="Verdana" pitchFamily="34" charset="0"/>
              </a:rPr>
              <a:t/>
            </a:r>
            <a:br>
              <a:rPr lang="ru-RU" altLang="ru-RU" sz="3200" b="1" dirty="0" smtClean="0">
                <a:solidFill>
                  <a:schemeClr val="tx1"/>
                </a:solidFill>
                <a:latin typeface="Verdana" pitchFamily="34" charset="0"/>
              </a:rPr>
            </a:br>
            <a:r>
              <a:rPr lang="ru-RU" altLang="ru-RU" sz="3200" b="1" dirty="0" smtClean="0">
                <a:solidFill>
                  <a:schemeClr val="tx1"/>
                </a:solidFill>
                <a:latin typeface="Verdana" pitchFamily="34" charset="0"/>
              </a:rPr>
              <a:t/>
            </a:r>
            <a:br>
              <a:rPr lang="ru-RU" altLang="ru-RU" sz="3200" b="1" dirty="0" smtClean="0">
                <a:solidFill>
                  <a:schemeClr val="tx1"/>
                </a:solidFill>
                <a:latin typeface="Verdana" pitchFamily="34" charset="0"/>
              </a:rPr>
            </a:br>
            <a:r>
              <a:rPr lang="ru-RU" altLang="ru-RU" sz="2400" b="1" i="1" dirty="0">
                <a:latin typeface="Verdana" pitchFamily="34" charset="0"/>
              </a:rPr>
              <a:t>П</a:t>
            </a:r>
            <a:r>
              <a:rPr lang="ru-RU" altLang="ru-RU" sz="2400" b="1" i="1" dirty="0" smtClean="0">
                <a:latin typeface="Verdana" pitchFamily="34" charset="0"/>
              </a:rPr>
              <a:t>ифагор</a:t>
            </a:r>
            <a:endParaRPr lang="ru-RU" altLang="ru-RU" sz="2400" b="1" i="1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7356" y="1168938"/>
            <a:ext cx="3330708" cy="5104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F3D17B-AACC-4D01-B9C4-B43A7AAF3C46}" type="slidenum">
              <a:rPr lang="ru-RU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75239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061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061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061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06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06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06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06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8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82" name="Rectangle 6"/>
          <p:cNvSpPr>
            <a:spLocks noGrp="1" noChangeArrowheads="1"/>
          </p:cNvSpPr>
          <p:nvPr>
            <p:ph type="title"/>
          </p:nvPr>
        </p:nvSpPr>
        <p:spPr>
          <a:xfrm>
            <a:off x="1042988" y="115888"/>
            <a:ext cx="7712075" cy="2781300"/>
          </a:xfrm>
        </p:spPr>
        <p:txBody>
          <a:bodyPr/>
          <a:lstStyle/>
          <a:p>
            <a:pPr algn="r"/>
            <a:r>
              <a:rPr lang="ru-RU" sz="3200" dirty="0"/>
              <a:t> </a:t>
            </a:r>
            <a:r>
              <a:rPr lang="ru-RU" altLang="ru-RU" sz="3200" b="1" dirty="0" smtClean="0">
                <a:solidFill>
                  <a:schemeClr val="tx1"/>
                </a:solidFill>
                <a:latin typeface="Verdana" pitchFamily="34" charset="0"/>
              </a:rPr>
              <a:t/>
            </a:r>
            <a:br>
              <a:rPr lang="ru-RU" altLang="ru-RU" sz="3200" b="1" dirty="0" smtClean="0">
                <a:solidFill>
                  <a:schemeClr val="tx1"/>
                </a:solidFill>
                <a:latin typeface="Verdana" pitchFamily="34" charset="0"/>
              </a:rPr>
            </a:br>
            <a:r>
              <a:rPr lang="ru-RU" altLang="ru-RU" sz="3200" b="1" dirty="0" smtClean="0">
                <a:solidFill>
                  <a:schemeClr val="tx1"/>
                </a:solidFill>
                <a:latin typeface="Verdana" pitchFamily="34" charset="0"/>
              </a:rPr>
              <a:t/>
            </a:r>
            <a:br>
              <a:rPr lang="ru-RU" altLang="ru-RU" sz="3200" b="1" dirty="0" smtClean="0">
                <a:solidFill>
                  <a:schemeClr val="tx1"/>
                </a:solidFill>
                <a:latin typeface="Verdana" pitchFamily="34" charset="0"/>
              </a:rPr>
            </a:br>
            <a:endParaRPr lang="ru-RU" altLang="ru-RU" sz="2400" b="1" i="1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F3D17B-AACC-4D01-B9C4-B43A7AAF3C46}" type="slidenum">
              <a:rPr lang="ru-RU"/>
              <a:pPr>
                <a:defRPr/>
              </a:pPr>
              <a:t>5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356658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006" y="1420060"/>
            <a:ext cx="6095701" cy="444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712717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061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061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061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06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06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06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06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8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908050"/>
            <a:ext cx="8748712" cy="4868863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800" b="1" dirty="0" smtClean="0">
                <a:solidFill>
                  <a:schemeClr val="tx1"/>
                </a:solidFill>
              </a:rPr>
              <a:t>ПРЕДМЕТОМ ФИЛОСОФИИ</a:t>
            </a:r>
            <a:r>
              <a:rPr lang="ru-RU" altLang="ru-RU" sz="2800" b="1" dirty="0" smtClean="0"/>
              <a:t> </a:t>
            </a:r>
            <a:r>
              <a:rPr lang="ru-RU" altLang="ru-RU" sz="2800" b="1" dirty="0" smtClean="0">
                <a:solidFill>
                  <a:schemeClr val="tx1"/>
                </a:solidFill>
              </a:rPr>
              <a:t>является </a:t>
            </a:r>
            <a:r>
              <a:rPr lang="ru-RU" altLang="ru-RU" sz="2800" b="1" i="1" dirty="0" smtClean="0">
                <a:solidFill>
                  <a:schemeClr val="tx1"/>
                </a:solidFill>
              </a:rPr>
              <a:t>всеобщее –</a:t>
            </a:r>
            <a:r>
              <a:rPr lang="ru-RU" altLang="ru-RU" sz="2800" b="1" dirty="0" smtClean="0">
                <a:solidFill>
                  <a:schemeClr val="tx1"/>
                </a:solidFill>
              </a:rPr>
              <a:t> свойства, связи, отношения, присущие как объективной действительности, так и субъективному миру человека.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AD4D95-DC33-4F21-BB65-A80F01364C6F}" type="slidenum">
              <a:rPr lang="ru-RU"/>
              <a:pPr>
                <a:defRPr/>
              </a:pPr>
              <a:t>6</a:t>
            </a:fld>
            <a:endParaRPr lang="ru-RU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868863"/>
            <a:ext cx="2016125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697615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9" decel="1000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9" decel="100000"/>
                                        <p:tgtEl>
                                          <p:spTgt spid="12288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1" accel="100000" fill="hold">
                                          <p:stCondLst>
                                            <p:cond delay="769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9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1" accel="100000" fill="hold">
                                          <p:stCondLst>
                                            <p:cond delay="769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9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1" accel="100000" fill="hold">
                                          <p:stCondLst>
                                            <p:cond delay="769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Картина мира - </a:t>
            </a:r>
            <a:r>
              <a:rPr lang="ru-RU" sz="3200" dirty="0"/>
              <a:t>система интуитивных представлений о реальности. 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ru-RU" dirty="0"/>
              <a:t>Обыденная</a:t>
            </a:r>
          </a:p>
          <a:p>
            <a:pPr lvl="0"/>
            <a:r>
              <a:rPr lang="ru-RU" dirty="0"/>
              <a:t>Мифологическая</a:t>
            </a:r>
          </a:p>
          <a:p>
            <a:pPr lvl="0"/>
            <a:r>
              <a:rPr lang="ru-RU" dirty="0"/>
              <a:t>Религиозная</a:t>
            </a:r>
          </a:p>
          <a:p>
            <a:pPr lvl="0"/>
            <a:r>
              <a:rPr lang="ru-RU" dirty="0" smtClean="0"/>
              <a:t>Философская</a:t>
            </a:r>
            <a:endParaRPr lang="ru-RU" dirty="0"/>
          </a:p>
          <a:p>
            <a:pPr lvl="0"/>
            <a:r>
              <a:rPr lang="ru-RU" dirty="0"/>
              <a:t>Научная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34354"/>
            <a:ext cx="3819475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909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Rectangle 5"/>
          <p:cNvSpPr>
            <a:spLocks noGrp="1" noChangeArrowheads="1"/>
          </p:cNvSpPr>
          <p:nvPr>
            <p:ph type="title"/>
          </p:nvPr>
        </p:nvSpPr>
        <p:spPr>
          <a:xfrm>
            <a:off x="900113" y="764704"/>
            <a:ext cx="8062912" cy="5761509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b="1" dirty="0" smtClean="0">
                <a:solidFill>
                  <a:schemeClr val="tx1"/>
                </a:solidFill>
              </a:rPr>
              <a:t>МИРОВОЗЗРЕНИЕ – </a:t>
            </a:r>
            <a:r>
              <a:rPr lang="ru-RU" altLang="ru-RU" sz="4000" dirty="0" smtClean="0">
                <a:solidFill>
                  <a:schemeClr val="tx1"/>
                </a:solidFill>
              </a:rPr>
              <a:t>это система обобщенных взглядов на мир, на место в нем человека и его отношение к этому миру, а также основанные на этих взглядах убеждения, чувства и идеалы</a:t>
            </a:r>
            <a:r>
              <a:rPr lang="ru-RU" altLang="ru-RU" sz="4000" dirty="0"/>
              <a:t>.</a:t>
            </a:r>
            <a:endParaRPr lang="ru-RU" altLang="ru-RU" sz="4000" dirty="0" smtClean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B5B146-EE35-4729-8285-C5CF33F07213}" type="slidenum">
              <a:rPr lang="ru-RU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90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Rectangle 5"/>
          <p:cNvSpPr>
            <a:spLocks noGrp="1" noChangeArrowheads="1"/>
          </p:cNvSpPr>
          <p:nvPr>
            <p:ph type="title"/>
          </p:nvPr>
        </p:nvSpPr>
        <p:spPr>
          <a:xfrm>
            <a:off x="900113" y="981075"/>
            <a:ext cx="8062912" cy="554513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Менталитет </a:t>
            </a:r>
            <a:r>
              <a:rPr lang="ru-RU" dirty="0"/>
              <a:t>– </a:t>
            </a:r>
            <a:r>
              <a:rPr lang="ru-RU" sz="4000" dirty="0"/>
              <a:t>устойчивая совокупность психических, интеллектуальных, эмоциональных и культурных особенностей, присущих той или иной этнической </a:t>
            </a:r>
            <a:r>
              <a:rPr lang="ru-RU" sz="4000" dirty="0" smtClean="0"/>
              <a:t>группе</a:t>
            </a:r>
            <a:r>
              <a:rPr lang="ru-RU" sz="4000" dirty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sz="3100" dirty="0" err="1" smtClean="0"/>
              <a:t>Также</a:t>
            </a:r>
            <a:r>
              <a:rPr lang="en-US" sz="3100" dirty="0" smtClean="0"/>
              <a:t> </a:t>
            </a:r>
            <a:r>
              <a:rPr lang="en-US" sz="3100" dirty="0" err="1"/>
              <a:t>этот</a:t>
            </a:r>
            <a:r>
              <a:rPr lang="en-US" sz="3100" dirty="0"/>
              <a:t> </a:t>
            </a:r>
            <a:r>
              <a:rPr lang="en-US" sz="3100" dirty="0" err="1"/>
              <a:t>термин</a:t>
            </a:r>
            <a:r>
              <a:rPr lang="en-US" sz="3100" dirty="0"/>
              <a:t> </a:t>
            </a:r>
            <a:r>
              <a:rPr lang="en-US" sz="3100" dirty="0" err="1"/>
              <a:t>может</a:t>
            </a:r>
            <a:r>
              <a:rPr lang="en-US" sz="3100" dirty="0"/>
              <a:t> </a:t>
            </a:r>
            <a:r>
              <a:rPr lang="en-US" sz="3100" dirty="0" err="1"/>
              <a:t>быть</a:t>
            </a:r>
            <a:r>
              <a:rPr lang="en-US" sz="3100" dirty="0"/>
              <a:t> </a:t>
            </a:r>
            <a:r>
              <a:rPr lang="en-US" sz="3100" dirty="0" err="1"/>
              <a:t>использован</a:t>
            </a:r>
            <a:r>
              <a:rPr lang="en-US" sz="3100" dirty="0"/>
              <a:t> </a:t>
            </a:r>
            <a:r>
              <a:rPr lang="en-US" sz="3100" dirty="0" err="1"/>
              <a:t>для</a:t>
            </a:r>
            <a:r>
              <a:rPr lang="en-US" sz="3100" dirty="0"/>
              <a:t> </a:t>
            </a:r>
            <a:r>
              <a:rPr lang="en-US" sz="3100" dirty="0" err="1"/>
              <a:t>характеристики</a:t>
            </a:r>
            <a:r>
              <a:rPr lang="en-US" sz="3100" dirty="0"/>
              <a:t> </a:t>
            </a:r>
            <a:r>
              <a:rPr lang="en-US" sz="3100" dirty="0" err="1"/>
              <a:t>мировоззрения</a:t>
            </a:r>
            <a:r>
              <a:rPr lang="en-US" sz="3100" dirty="0"/>
              <a:t>, </a:t>
            </a:r>
            <a:r>
              <a:rPr lang="en-US" sz="3100" dirty="0" err="1"/>
              <a:t>образа</a:t>
            </a:r>
            <a:r>
              <a:rPr lang="en-US" sz="3100" dirty="0"/>
              <a:t> </a:t>
            </a:r>
            <a:r>
              <a:rPr lang="en-US" sz="3100" dirty="0" err="1"/>
              <a:t>мысли</a:t>
            </a:r>
            <a:r>
              <a:rPr lang="en-US" sz="3100" dirty="0"/>
              <a:t> </a:t>
            </a:r>
            <a:r>
              <a:rPr lang="en-US" sz="3100" dirty="0" err="1"/>
              <a:t>конкретного</a:t>
            </a:r>
            <a:r>
              <a:rPr lang="en-US" sz="3100" dirty="0"/>
              <a:t> </a:t>
            </a:r>
            <a:r>
              <a:rPr lang="en-US" sz="3100" dirty="0" err="1"/>
              <a:t>человека</a:t>
            </a:r>
            <a:r>
              <a:rPr lang="en-US" sz="3100" dirty="0"/>
              <a:t>.</a:t>
            </a:r>
            <a:r>
              <a:rPr lang="ru-RU" sz="3100" dirty="0"/>
              <a:t/>
            </a:r>
            <a:br>
              <a:rPr lang="ru-RU" sz="3100" dirty="0"/>
            </a:br>
            <a:endParaRPr lang="ru-RU" altLang="ru-RU" sz="3100" b="1" dirty="0" smtClean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B5B146-EE35-4729-8285-C5CF33F07213}" type="slidenum">
              <a:rPr lang="ru-RU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67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962</TotalTime>
  <Words>443</Words>
  <Application>Microsoft Office PowerPoint</Application>
  <PresentationFormat>Экран (4:3)</PresentationFormat>
  <Paragraphs>68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Times New Roman</vt:lpstr>
      <vt:lpstr>Verdana</vt:lpstr>
      <vt:lpstr>Wingdings</vt:lpstr>
      <vt:lpstr>Тема Office</vt:lpstr>
      <vt:lpstr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Министерства здравоохранения Российской Федерации</vt:lpstr>
      <vt:lpstr>План лекции</vt:lpstr>
      <vt:lpstr>Все другие науки более необходимы, нежели она, но лучше нет ни одной  Аристотель</vt:lpstr>
      <vt:lpstr>Филосо́фия (др.-греч.  дословно: любовь к мудрости)   Пифагор</vt:lpstr>
      <vt:lpstr>   </vt:lpstr>
      <vt:lpstr>ПРЕДМЕТОМ ФИЛОСОФИИ является всеобщее – свойства, связи, отношения, присущие как объективной действительности, так и субъективному миру человека. </vt:lpstr>
      <vt:lpstr>Картина мира - система интуитивных представлений о реальности. </vt:lpstr>
      <vt:lpstr>МИРОВОЗЗРЕНИЕ – это система обобщенных взглядов на мир, на место в нем человека и его отношение к этому миру, а также основанные на этих взглядах убеждения, чувства и идеалы.</vt:lpstr>
      <vt:lpstr>Менталитет – устойчивая совокупность психических, интеллектуальных, эмоциональных и культурных особенностей, присущих той или иной этнической группе. Также этот термин может быть использован для характеристики мировоззрения, образа мысли конкретного человека. </vt:lpstr>
      <vt:lpstr>Менталитет</vt:lpstr>
      <vt:lpstr>ФУНКЦИИ ФИЛОСОФИИ</vt:lpstr>
      <vt:lpstr>Разделы философии</vt:lpstr>
      <vt:lpstr>ОСНОВНОЙ ВОПРОС ФИЛОСОФИИ</vt:lpstr>
      <vt:lpstr>Презентация PowerPoint</vt:lpstr>
      <vt:lpstr>Основной вопрос философии</vt:lpstr>
      <vt:lpstr>Литература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Герасимов Семен Александрович</dc:creator>
  <cp:lastModifiedBy>Герасимов Семен Александрович</cp:lastModifiedBy>
  <cp:revision>68</cp:revision>
  <dcterms:modified xsi:type="dcterms:W3CDTF">2021-01-12T02:32:02Z</dcterms:modified>
</cp:coreProperties>
</file>