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9" r:id="rId4"/>
    <p:sldId id="266" r:id="rId5"/>
    <p:sldId id="267" r:id="rId6"/>
    <p:sldId id="265" r:id="rId7"/>
    <p:sldId id="271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6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0.10204148818715485"/>
          <c:w val="0.64308253135024795"/>
          <c:h val="0.8670921525430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9.7435112277631963E-2"/>
                  <c:y val="9.993674274403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32949353553028"/>
                  <c:y val="-0.22493975315308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</c:v>
                </c:pt>
                <c:pt idx="1">
                  <c:v>16</c:v>
                </c:pt>
                <c:pt idx="2">
                  <c:v>13</c:v>
                </c:pt>
                <c:pt idx="3">
                  <c:v>11</c:v>
                </c:pt>
                <c:pt idx="4">
                  <c:v>9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190969184407509"/>
          <c:y val="0.10394760186948061"/>
          <c:w val="0.20259648099543109"/>
          <c:h val="0.7191479470777820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0.11607165149162731"/>
          <c:w val="0.59678623505395156"/>
          <c:h val="0.805359434003326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6070683872849229"/>
                  <c:y val="6.065228549150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971468844172199E-2"/>
                  <c:y val="-0.25300007976203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609166909691793E-2"/>
                  <c:y val="0.10767874151865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болезнь</c:v>
                </c:pt>
                <c:pt idx="1">
                  <c:v>беременность и роды</c:v>
                </c:pt>
                <c:pt idx="2">
                  <c:v>армия</c:v>
                </c:pt>
                <c:pt idx="3">
                  <c:v>сем. обстоятельства</c:v>
                </c:pt>
                <c:pt idx="4">
                  <c:v>уход за ребенком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</c:v>
                </c:pt>
                <c:pt idx="2">
                  <c:v>5</c:v>
                </c:pt>
                <c:pt idx="3">
                  <c:v>13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468746962185288"/>
          <c:y val="0.10394760186948061"/>
          <c:w val="0.33531253037814718"/>
          <c:h val="0.7191479470777820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7.9593226899998953E-2"/>
          <c:w val="0.54894672888111218"/>
          <c:h val="0.74082068280275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9.7435112277631963E-2"/>
                  <c:y val="9.993674274403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32949353553028"/>
                  <c:y val="-0.22493975315308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акад. неуспеваемость</c:v>
                </c:pt>
                <c:pt idx="1">
                  <c:v>собственное желание</c:v>
                </c:pt>
                <c:pt idx="2">
                  <c:v>перевод в др. ВУЗ</c:v>
                </c:pt>
                <c:pt idx="3">
                  <c:v>расторжение договора</c:v>
                </c:pt>
                <c:pt idx="4">
                  <c:v>смерть</c:v>
                </c:pt>
                <c:pt idx="5">
                  <c:v>не приступил к занятиям</c:v>
                </c:pt>
                <c:pt idx="6">
                  <c:v>непосещение занятий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</c:v>
                </c:pt>
                <c:pt idx="1">
                  <c:v>28</c:v>
                </c:pt>
                <c:pt idx="2">
                  <c:v>16</c:v>
                </c:pt>
                <c:pt idx="3">
                  <c:v>10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52697579469249"/>
          <c:y val="7.0275209938746738E-2"/>
          <c:w val="0.41247302420530768"/>
          <c:h val="0.8285832208526672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7.9593226899998953E-2"/>
          <c:w val="0.54894672888111218"/>
          <c:h val="0.74082068280275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9.7435112277631963E-2"/>
                  <c:y val="9.993674274403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32949353553028"/>
                  <c:y val="-0.22493975315308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акад. неуспеваемость</c:v>
                </c:pt>
                <c:pt idx="1">
                  <c:v>собсьвенное желание</c:v>
                </c:pt>
                <c:pt idx="2">
                  <c:v>перевод в др. ВУЗ</c:v>
                </c:pt>
                <c:pt idx="3">
                  <c:v>расторжение договора</c:v>
                </c:pt>
                <c:pt idx="4">
                  <c:v>не приступил к занятиям</c:v>
                </c:pt>
                <c:pt idx="5">
                  <c:v>непосещение занятий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9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52697579469249"/>
          <c:y val="7.0275209938746738E-2"/>
          <c:w val="0.41247302420530768"/>
          <c:h val="0.8285832208526672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7.9593226899998967E-2"/>
          <c:w val="0.54894672888111218"/>
          <c:h val="0.74082068280275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6996597647516276"/>
                  <c:y val="-0.19189065398899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679012345679007E-2"/>
                  <c:y val="5.1549250402621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собственное желание</c:v>
                </c:pt>
                <c:pt idx="1">
                  <c:v>перевод в др. ВУЗ</c:v>
                </c:pt>
                <c:pt idx="2">
                  <c:v>расторжение договора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52697579469249"/>
          <c:y val="7.0275209938746738E-2"/>
          <c:w val="0.41247302420530768"/>
          <c:h val="0.8285832208526672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7.9593226899998953E-2"/>
          <c:w val="0.54894672888111218"/>
          <c:h val="0.74082068280275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5762029746281714"/>
                  <c:y val="5.2233966561370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117283950617284"/>
                  <c:y val="-9.5862250751939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собственное желание</c:v>
                </c:pt>
                <c:pt idx="1">
                  <c:v>перевод в др. ВУЗ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52697579469249"/>
          <c:y val="7.0275209938746738E-2"/>
          <c:w val="0.41247302420530768"/>
          <c:h val="0.8285832208526672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7.9593226899998953E-2"/>
          <c:w val="0.54894672888111218"/>
          <c:h val="0.74082068280275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9.7435112277631963E-2"/>
                  <c:y val="9.993674274403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32949353553028"/>
                  <c:y val="-0.22493975315308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308641975308642"/>
                  <c:y val="-0.11699233953083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акад. неуспеваемость</c:v>
                </c:pt>
                <c:pt idx="1">
                  <c:v>собственное желание</c:v>
                </c:pt>
                <c:pt idx="2">
                  <c:v>перевод в др. ВУЗ</c:v>
                </c:pt>
                <c:pt idx="3">
                  <c:v>расторжение договора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52697579469249"/>
          <c:y val="7.0275209938746738E-2"/>
          <c:w val="0.41247302420530768"/>
          <c:h val="0.8285832208526672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7.9593226899998953E-2"/>
          <c:w val="0.54894672888111218"/>
          <c:h val="0.74082068280275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6224992709244679"/>
                  <c:y val="3.5397991543457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951978224944106E-3"/>
                  <c:y val="-0.25300007976203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188867016622923"/>
                  <c:y val="4.8444496784441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акад. неуспеваемость</c:v>
                </c:pt>
                <c:pt idx="1">
                  <c:v>смерть</c:v>
                </c:pt>
                <c:pt idx="2">
                  <c:v>перевод в др. ВУЗ</c:v>
                </c:pt>
                <c:pt idx="3">
                  <c:v>расторжение договора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52697579469249"/>
          <c:y val="7.0275209938746738E-2"/>
          <c:w val="0.41247302420530768"/>
          <c:h val="0.8285832208526672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7.9593226899998953E-2"/>
          <c:w val="0.54894672888111218"/>
          <c:h val="0.74082068280275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8425196850393698E-3"/>
                  <c:y val="-0.39673125918174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32949353553028"/>
                  <c:y val="-0.22493975315308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акад. неуспеваемость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52697579469249"/>
          <c:y val="7.0275209938746738E-2"/>
          <c:w val="0.41247302420530768"/>
          <c:h val="0.8285832208526672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0.10204148818715485"/>
          <c:w val="0.64308253135024795"/>
          <c:h val="0.8670921525430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9.7435112277631963E-2"/>
                  <c:y val="9.993674274403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32949353553028"/>
                  <c:y val="-0.22493975315308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14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190969184407509"/>
          <c:y val="0.10394760186948061"/>
          <c:w val="0.20259648099543109"/>
          <c:h val="0.7191479470777820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504" y="2276872"/>
            <a:ext cx="9144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+mn-lt"/>
              </a:rPr>
              <a:t>ОТЧЕТ РАБОТЫ ДЕКАНАТА</a:t>
            </a:r>
            <a:br>
              <a:rPr lang="ru-RU" altLang="ru-RU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+mn-lt"/>
              </a:rPr>
              <a:t>ЛЕЧЕБНОГО ФАКУЛЬТЕТА</a:t>
            </a:r>
            <a:endParaRPr lang="ru-RU" altLang="ru-RU" sz="2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07504" y="5304183"/>
            <a:ext cx="8784976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Д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екан</a:t>
            </a:r>
          </a:p>
          <a:p>
            <a:pPr algn="r"/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Газенкампф А.А.</a:t>
            </a:r>
            <a:endParaRPr lang="ru-RU" altLang="ru-RU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6099" y="99548"/>
            <a:ext cx="8747901" cy="1097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ФГБОУ ВО «Красноярский государственный медицинский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университет им. проф. В.Ф.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Войно-Ясенецкого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»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Минздрава России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9" descr="C:\Users\gazenkampfaa\Pictures\Нов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" y="36843"/>
            <a:ext cx="815818" cy="13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2017г.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332956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2 курс – 16 человек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2017г.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265519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3 курс – 13 человек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2017г.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055371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4 курс – 11 человек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2017г.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581669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5 курс – 9 человек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2017г.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920890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6 курс -  5 человек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Академический отпуск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0361" y="692696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Предоставлен 47-и студентам</a:t>
            </a:r>
          </a:p>
          <a:p>
            <a:r>
              <a:rPr lang="ru-RU" sz="3300" b="1" dirty="0" smtClean="0">
                <a:solidFill>
                  <a:srgbClr val="0070C0"/>
                </a:solidFill>
              </a:rPr>
              <a:t>В 2016 – 27-и</a:t>
            </a:r>
            <a:endParaRPr lang="ru-RU" sz="33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640276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66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Академический отпуск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692696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Причины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032641"/>
              </p:ext>
            </p:extLst>
          </p:nvPr>
        </p:nvGraphicFramePr>
        <p:xfrm>
          <a:off x="683568" y="153980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47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504" y="2276872"/>
            <a:ext cx="9144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+mn-lt"/>
              </a:rPr>
              <a:t>РАЗНОЕ</a:t>
            </a:r>
            <a:endParaRPr lang="ru-RU" altLang="ru-RU" sz="2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07504" y="5304183"/>
            <a:ext cx="8784976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Д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екан</a:t>
            </a:r>
          </a:p>
          <a:p>
            <a:pPr algn="r"/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Газенкампф А.А.</a:t>
            </a:r>
            <a:endParaRPr lang="ru-RU" altLang="ru-RU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6099" y="99548"/>
            <a:ext cx="8747901" cy="1097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ФГБОУ ВО «Красноярский государственный медицинский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университет им. проф. В.Ф.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Войно-Ясенецкого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»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Минздрава России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9" descr="C:\Users\gazenkampfaa\Pictures\Нов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" y="36843"/>
            <a:ext cx="815818" cy="13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Лекции – открытый доступ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3"/>
            <a:ext cx="8229600" cy="4176464"/>
          </a:xfrm>
        </p:spPr>
        <p:txBody>
          <a:bodyPr/>
          <a:lstStyle/>
          <a:p>
            <a:r>
              <a:rPr lang="ru-RU" dirty="0" smtClean="0"/>
              <a:t>Создать на кафедральном компьютере папку «Лекции </a:t>
            </a:r>
            <a:r>
              <a:rPr lang="ru-RU" sz="2800" i="1" u="sng" dirty="0" smtClean="0"/>
              <a:t>специальность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Лекции – лечебное дело</a:t>
            </a:r>
          </a:p>
          <a:p>
            <a:r>
              <a:rPr lang="ru-RU" dirty="0" smtClean="0"/>
              <a:t>По каждой дисциплине:</a:t>
            </a:r>
          </a:p>
          <a:p>
            <a:pPr lvl="1"/>
            <a:r>
              <a:rPr lang="ru-RU" dirty="0" smtClean="0"/>
              <a:t>Отдельная папка</a:t>
            </a:r>
          </a:p>
          <a:p>
            <a:pPr lvl="1"/>
            <a:r>
              <a:rPr lang="ru-RU" dirty="0" smtClean="0"/>
              <a:t>Текстовый документ с перечнем тем лекций, согласно УМКД</a:t>
            </a:r>
          </a:p>
          <a:p>
            <a:pPr lvl="1"/>
            <a:r>
              <a:rPr lang="ru-RU" dirty="0" smtClean="0"/>
              <a:t>Набор лекций, согласно перечню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052736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C00000"/>
                </a:solidFill>
              </a:rPr>
              <a:t>До 25 декабря!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87667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Спартакиада ППС – </a:t>
            </a:r>
            <a:r>
              <a:rPr lang="en-US" dirty="0" smtClean="0">
                <a:solidFill>
                  <a:srgbClr val="C00000"/>
                </a:solidFill>
              </a:rPr>
              <a:t>III</a:t>
            </a:r>
            <a:r>
              <a:rPr lang="ru-RU" dirty="0" smtClean="0">
                <a:solidFill>
                  <a:srgbClr val="C00000"/>
                </a:solidFill>
              </a:rPr>
              <a:t> место.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gazenkampfaa\Pictures\ФОТО\Леч_фак_2017\Screenshot_20171212-093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794011" cy="579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Переработка ФОС для ГИА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gazenkampfaa\Pictures\ФОТО\Леч_фак_2017\IMG-20170621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806704" cy="51050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2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Аккредитация выпускников – 100%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5" descr="C:\Users\gazenkampfaa\Pictures\Леч_фак_2017\20170712_10445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356991"/>
            <a:ext cx="2769643" cy="2845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gazenkampfaa\Pictures\Леч_фак_2017\image-0-02-05-7fe71681351df0b3e0ceadd4b07ac2de140104c9d7f053d231748fb049177fb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94" y="916564"/>
            <a:ext cx="1891908" cy="28346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gazenkampfaa\Pictures\Леч_фак_2017\image-0-02-04-b366bb2de3918de49448ee3584a2a82490498b5e44298bf0b087ec671c2ce032-V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7" y="916564"/>
            <a:ext cx="1852499" cy="2677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gazenkampfaa\Pictures\Леч_фак_2017\ГИА_2017_2_этап\20170619_105216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16564"/>
            <a:ext cx="2592288" cy="27678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gazenkampfaa\Pictures\Леч_фак_2017\20170619_105254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99936"/>
            <a:ext cx="2114211" cy="2802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gazenkampfaa\Pictures\Леч_фак_2016\ЛПП_2016\4_курс\image-0-02-01-3129a0fdfdbefc7dbc5c10827a3b1432ed1aacf7104943c1e9b768dffd5a386d-V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528358"/>
            <a:ext cx="1656184" cy="28048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Усиление факультета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gazenkampfaa\Pictures\647388-equality-and-diversity-imag_v_variation_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380312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7144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День Университета – </a:t>
            </a:r>
            <a:r>
              <a:rPr lang="en-US" dirty="0" smtClean="0">
                <a:solidFill>
                  <a:srgbClr val="C00000"/>
                </a:solidFill>
              </a:rPr>
              <a:t>I </a:t>
            </a:r>
            <a:r>
              <a:rPr lang="ru-RU" dirty="0" smtClean="0">
                <a:solidFill>
                  <a:srgbClr val="C00000"/>
                </a:solidFill>
              </a:rPr>
              <a:t>место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gazenkampfaa\Pictures\ФОТО\Леч_фак_2017\IMG_20171120_141245_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445782" cy="5445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2017г.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3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Всего – 73 студента (2,8%)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19 – бюджет 54 - </a:t>
            </a:r>
            <a:r>
              <a:rPr lang="ru-RU" sz="2800" dirty="0" err="1" smtClean="0">
                <a:solidFill>
                  <a:srgbClr val="0070C0"/>
                </a:solidFill>
              </a:rPr>
              <a:t>внебюджет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2017г.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943559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Причины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2017г.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712144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1 курс – 19 человек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214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ОТЧЕТ РАБОТЫ ДЕКАНАТА ЛЕЧЕБНОГО ФАКУЛЬТЕТА</vt:lpstr>
      <vt:lpstr>Спартакиада ППС – III место.</vt:lpstr>
      <vt:lpstr>Переработка ФОС для ГИА</vt:lpstr>
      <vt:lpstr>Аккредитация выпускников – 100%</vt:lpstr>
      <vt:lpstr>Усиление факультета</vt:lpstr>
      <vt:lpstr>День Университета – I место</vt:lpstr>
      <vt:lpstr>Отчисленные студенты за 2017г.</vt:lpstr>
      <vt:lpstr>Отчисленные студенты за 2017г. </vt:lpstr>
      <vt:lpstr>Отчисленные студенты за 2017г. </vt:lpstr>
      <vt:lpstr>Отчисленные студенты за 2017г. </vt:lpstr>
      <vt:lpstr>Отчисленные студенты за 2017г. </vt:lpstr>
      <vt:lpstr>Отчисленные студенты за 2017г. </vt:lpstr>
      <vt:lpstr>Отчисленные студенты за 2017г. </vt:lpstr>
      <vt:lpstr>Отчисленные студенты за 2017г. </vt:lpstr>
      <vt:lpstr>Академический отпуск </vt:lpstr>
      <vt:lpstr>Академический отпуск </vt:lpstr>
      <vt:lpstr>РАЗНОЕ</vt:lpstr>
      <vt:lpstr>Лекции – открытый доступ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Газенкампф Андрей Александрович</cp:lastModifiedBy>
  <cp:revision>24</cp:revision>
  <cp:lastPrinted>2017-09-28T02:35:44Z</cp:lastPrinted>
  <dcterms:created xsi:type="dcterms:W3CDTF">2017-09-27T15:29:54Z</dcterms:created>
  <dcterms:modified xsi:type="dcterms:W3CDTF">2017-12-13T03:46:56Z</dcterms:modified>
</cp:coreProperties>
</file>