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3" r:id="rId4"/>
    <p:sldId id="262" r:id="rId5"/>
    <p:sldId id="261" r:id="rId6"/>
    <p:sldId id="260" r:id="rId7"/>
    <p:sldId id="264" r:id="rId8"/>
    <p:sldId id="259" r:id="rId9"/>
    <p:sldId id="258" r:id="rId10"/>
    <p:sldId id="274" r:id="rId11"/>
    <p:sldId id="257" r:id="rId12"/>
    <p:sldId id="265" r:id="rId13"/>
    <p:sldId id="273" r:id="rId14"/>
    <p:sldId id="266" r:id="rId15"/>
    <p:sldId id="278" r:id="rId16"/>
    <p:sldId id="279" r:id="rId17"/>
    <p:sldId id="268" r:id="rId18"/>
    <p:sldId id="280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B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-9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white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4" name="Дата 2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Нижний колонтитул 18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Номер слайда 26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p>
            <a:pPr algn="r"/>
            <a:fld id="{9A0DB2DC-4C9A-4742-B13C-FB6460FD3503}" type="slidenum">
              <a:rPr lang="en-US" dirty="0">
                <a:solidFill>
                  <a:srgbClr val="C8C8C8"/>
                </a:solidFill>
              </a:rPr>
            </a:fld>
            <a:endParaRPr lang="en-US" dirty="0">
              <a:solidFill>
                <a:srgbClr val="C8C8C8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dirty="0">
                <a:latin typeface="Constantia" panose="02030602050306030303" pitchFamily="18" charset="0"/>
              </a:rPr>
            </a:fld>
            <a:endParaRPr lang="en-US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dirty="0">
                <a:latin typeface="Constantia" panose="02030602050306030303" pitchFamily="18" charset="0"/>
              </a:rPr>
            </a:fld>
            <a:endParaRPr lang="en-US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dirty="0">
                <a:latin typeface="Constantia" panose="02030602050306030303" pitchFamily="18" charset="0"/>
              </a:rPr>
            </a:fld>
            <a:endParaRPr lang="en-US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white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1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p>
            <a:pPr algn="r"/>
            <a:fld id="{9A0DB2DC-4C9A-4742-B13C-FB6460FD3503}" type="slidenum">
              <a:rPr lang="en-US" dirty="0">
                <a:solidFill>
                  <a:srgbClr val="C8C8C8"/>
                </a:solidFill>
              </a:rPr>
            </a:fld>
            <a:endParaRPr lang="en-US" dirty="0">
              <a:solidFill>
                <a:srgbClr val="C8C8C8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dirty="0">
                <a:latin typeface="Constantia" panose="02030602050306030303" pitchFamily="18" charset="0"/>
              </a:rPr>
            </a:fld>
            <a:endParaRPr lang="en-US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dirty="0">
                <a:latin typeface="Constantia" panose="02030602050306030303" pitchFamily="18" charset="0"/>
              </a:rPr>
            </a:fld>
            <a:endParaRPr lang="en-US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dirty="0">
                <a:latin typeface="Constantia" panose="02030602050306030303" pitchFamily="18" charset="0"/>
              </a:rPr>
            </a:fld>
            <a:endParaRPr lang="en-US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dirty="0">
                <a:latin typeface="Constantia" panose="02030602050306030303" pitchFamily="18" charset="0"/>
              </a:rPr>
            </a:fld>
            <a:endParaRPr lang="en-US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dirty="0">
                <a:latin typeface="Constantia" panose="02030602050306030303" pitchFamily="18" charset="0"/>
              </a:rPr>
            </a:fld>
            <a:endParaRPr lang="en-US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Полилиния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Полилиния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vert="horz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p>
            <a:pPr algn="r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Ref idx="1003">
        <a:schemeClr val="bg1"/>
      </p:bgRef>
    </p:bg>
    <p:spTree>
      <p:nvGrpSpPr>
        <p:cNvPr id="1" name=""/>
        <p:cNvGrpSpPr/>
        <p:nvPr/>
      </p:nvGrpSpPr>
      <p:grpSpPr/>
      <p:sp>
        <p:nvSpPr>
          <p:cNvPr id="7" name="Полилиния 6"/>
          <p:cNvSpPr/>
          <p:nvPr/>
        </p:nvSpPr>
        <p:spPr bwMode="auto">
          <a:xfrm>
            <a:off x="-9525" y="-7937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/>
          <p:nvPr/>
        </p:nvSpPr>
        <p:spPr bwMode="auto">
          <a:xfrm>
            <a:off x="4381500" y="-793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lIns="0" rIns="0" bIns="0" anchor="b"/>
          <a:p>
            <a:pPr lvl="0"/>
            <a:r>
              <a:rPr lang="ru-RU" altLang="x-none" dirty="0"/>
              <a:t>Образец заголовка</a:t>
            </a:r>
            <a:endParaRPr dirty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ru-RU" altLang="x-none" dirty="0"/>
              <a:t>Образец текста</a:t>
            </a:r>
            <a:endParaRPr lang="ru-RU" altLang="x-none" dirty="0"/>
          </a:p>
          <a:p>
            <a:pPr lvl="1"/>
            <a:r>
              <a:rPr lang="ru-RU" altLang="x-none" dirty="0"/>
              <a:t>Второй уровень</a:t>
            </a:r>
            <a:endParaRPr lang="ru-RU" altLang="x-none" dirty="0"/>
          </a:p>
          <a:p>
            <a:pPr lvl="2"/>
            <a:r>
              <a:rPr lang="ru-RU" altLang="x-none" dirty="0"/>
              <a:t>Третий уровень</a:t>
            </a:r>
            <a:endParaRPr lang="ru-RU" altLang="x-none" dirty="0"/>
          </a:p>
          <a:p>
            <a:pPr lvl="3"/>
            <a:r>
              <a:rPr lang="ru-RU" altLang="x-none" dirty="0"/>
              <a:t>Четвертый уровень</a:t>
            </a:r>
            <a:endParaRPr lang="ru-RU" altLang="x-none" dirty="0"/>
          </a:p>
          <a:p>
            <a:pPr lvl="4"/>
            <a:r>
              <a:rPr lang="ru-RU" altLang="x-none" dirty="0"/>
              <a:t>Пятый уровень</a:t>
            </a:r>
            <a:endParaRPr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200">
                <a:solidFill>
                  <a:srgbClr val="616161"/>
                </a:solidFill>
              </a:defRPr>
            </a:lvl1pPr>
          </a:lstStyle>
          <a:p>
            <a:pPr lvl="0"/>
            <a:fld id="{9A0DB2DC-4C9A-4742-B13C-FB6460FD3503}" type="slidenum">
              <a:rPr lang="en-US" dirty="0">
                <a:latin typeface="Constantia" panose="02030602050306030303" pitchFamily="18" charset="0"/>
              </a:rPr>
            </a:fld>
            <a:endParaRPr lang="en-US" dirty="0">
              <a:latin typeface="Constantia" panose="02030602050306030303" pitchFamily="18" charset="0"/>
            </a:endParaRPr>
          </a:p>
        </p:txBody>
      </p:sp>
      <p:grpSp>
        <p:nvGrpSpPr>
          <p:cNvPr id="1033" name="Группа 1"/>
          <p:cNvGrpSpPr/>
          <p:nvPr/>
        </p:nvGrpSpPr>
        <p:grpSpPr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Полилиния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8458200" cy="4419600"/>
          </a:xfrm>
        </p:spPr>
        <p:txBody>
          <a:bodyPr vert="horz" lIns="0" rIns="18288"/>
          <a:p>
            <a:pPr marR="0" algn="ctr">
              <a:buSzPct val="95000"/>
            </a:pPr>
            <a:r>
              <a:rPr kumimoji="0" lang="ru-RU" altLang="x-none" sz="6000" b="1" kern="120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Рентгенодиагностика пневмокониозов</a:t>
            </a:r>
            <a:endParaRPr kumimoji="0" lang="ru-RU" altLang="x-none" sz="4400" kern="1200">
              <a:latin typeface="+mn-lt"/>
              <a:ea typeface="+mn-ea"/>
              <a:cs typeface="+mn-cs"/>
            </a:endParaRPr>
          </a:p>
          <a:p>
            <a:pPr marR="0">
              <a:buSzPct val="95000"/>
            </a:pPr>
            <a:r>
              <a:rPr kumimoji="0" lang="ru-RU" altLang="x-none" sz="2800" b="1" kern="1200">
                <a:solidFill>
                  <a:srgbClr val="151515"/>
                </a:solidFill>
                <a:latin typeface="+mn-lt"/>
                <a:ea typeface="+mn-ea"/>
                <a:cs typeface="+mn-cs"/>
              </a:rPr>
              <a:t>Подготовил: </a:t>
            </a:r>
            <a:endParaRPr kumimoji="0" lang="ru-RU" altLang="x-none" sz="2800" b="1" kern="1200">
              <a:solidFill>
                <a:srgbClr val="151515"/>
              </a:solidFill>
              <a:latin typeface="+mn-lt"/>
              <a:ea typeface="+mn-ea"/>
              <a:cs typeface="+mn-cs"/>
            </a:endParaRPr>
          </a:p>
          <a:p>
            <a:pPr marR="0">
              <a:buSzPct val="95000"/>
            </a:pPr>
            <a:r>
              <a:rPr kumimoji="0" lang="ru-RU" altLang="x-none" sz="2800" b="1" kern="1200">
                <a:solidFill>
                  <a:srgbClr val="151515"/>
                </a:solidFill>
                <a:latin typeface="+mn-lt"/>
                <a:ea typeface="+mn-ea"/>
                <a:cs typeface="+mn-cs"/>
              </a:rPr>
              <a:t>студент 425 группы </a:t>
            </a:r>
            <a:endParaRPr kumimoji="0" lang="ru-RU" altLang="x-none" sz="2800" b="1" kern="1200">
              <a:solidFill>
                <a:srgbClr val="151515"/>
              </a:solidFill>
              <a:latin typeface="+mn-lt"/>
              <a:ea typeface="+mn-ea"/>
              <a:cs typeface="+mn-cs"/>
            </a:endParaRPr>
          </a:p>
          <a:p>
            <a:pPr marR="0">
              <a:buSzPct val="95000"/>
            </a:pPr>
            <a:r>
              <a:rPr kumimoji="0" lang="ru-RU" altLang="x-none" sz="2800" b="1" kern="1200">
                <a:solidFill>
                  <a:srgbClr val="151515"/>
                </a:solidFill>
                <a:latin typeface="+mn-lt"/>
                <a:ea typeface="+mn-ea"/>
                <a:cs typeface="+mn-cs"/>
              </a:rPr>
              <a:t>лечебного факультета</a:t>
            </a:r>
            <a:endParaRPr kumimoji="0" lang="ru-RU" altLang="x-none" sz="2800" b="1" kern="1200">
              <a:solidFill>
                <a:srgbClr val="151515"/>
              </a:solidFill>
              <a:latin typeface="+mn-lt"/>
              <a:ea typeface="+mn-ea"/>
              <a:cs typeface="+mn-cs"/>
            </a:endParaRPr>
          </a:p>
          <a:p>
            <a:pPr marR="0">
              <a:buSzPct val="95000"/>
            </a:pPr>
            <a:r>
              <a:rPr kumimoji="0" lang="ru-RU" altLang="x-none" sz="2800" b="1" kern="1200">
                <a:solidFill>
                  <a:srgbClr val="151515"/>
                </a:solidFill>
                <a:latin typeface="+mn-lt"/>
                <a:ea typeface="+mn-ea"/>
                <a:cs typeface="+mn-cs"/>
              </a:rPr>
              <a:t>Бобылев А. С.</a:t>
            </a:r>
            <a:endParaRPr kumimoji="0" lang="ru-RU" altLang="x-none" sz="2800" b="1" kern="1200">
              <a:solidFill>
                <a:srgbClr val="151515"/>
              </a:solidFill>
              <a:latin typeface="+mn-lt"/>
              <a:ea typeface="+mn-ea"/>
              <a:cs typeface="+mn-cs"/>
            </a:endParaRPr>
          </a:p>
          <a:p>
            <a:pPr marR="0">
              <a:buSzPct val="95000"/>
            </a:pPr>
            <a:endParaRPr kumimoji="0" lang="ru-RU" altLang="x-none" sz="3600" kern="1200">
              <a:latin typeface="+mn-lt"/>
              <a:ea typeface="+mn-ea"/>
              <a:cs typeface="+mn-cs"/>
            </a:endParaRPr>
          </a:p>
        </p:txBody>
      </p:sp>
      <p:sp>
        <p:nvSpPr>
          <p:cNvPr id="13316" name="Text Box 5"/>
          <p:cNvSpPr txBox="1"/>
          <p:nvPr/>
        </p:nvSpPr>
        <p:spPr>
          <a:xfrm>
            <a:off x="2627313" y="6303963"/>
            <a:ext cx="381635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600" err="1">
                <a:solidFill>
                  <a:srgbClr val="F2FB81"/>
                </a:solidFill>
                <a:latin typeface="Arial" panose="020B0604020202020204" pitchFamily="34" charset="0"/>
                <a:ea typeface="MS PGothic" panose="020B0600070205080204" charset="-128"/>
              </a:rPr>
              <a:t>studentdoctorprofessor.com.ua</a:t>
            </a:r>
            <a:endParaRPr sz="1600">
              <a:solidFill>
                <a:srgbClr val="F2FB81"/>
              </a:solidFill>
              <a:latin typeface="Arial" panose="020B0604020202020204" pitchFamily="34" charset="0"/>
              <a:ea typeface="MS PGothic" panose="020B0600070205080204" charset="-128"/>
            </a:endParaRPr>
          </a:p>
          <a:p>
            <a:pPr algn="ctr"/>
            <a:r>
              <a:rPr sz="1600" err="1">
                <a:solidFill>
                  <a:srgbClr val="F2FB81"/>
                </a:solidFill>
                <a:latin typeface="Arial" panose="020B0604020202020204" pitchFamily="34" charset="0"/>
                <a:ea typeface="MS PGothic" panose="020B0600070205080204" charset="-128"/>
              </a:rPr>
              <a:t>sdp.net.ua</a:t>
            </a:r>
            <a:endParaRPr sz="1600">
              <a:solidFill>
                <a:srgbClr val="F2FB81"/>
              </a:solidFill>
              <a:latin typeface="Arial" panose="020B0604020202020204" pitchFamily="34" charset="0"/>
              <a:ea typeface="MS PGothic" panose="020B060007020508020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0" rIns="0" bIns="0" anchor="b"/>
          <a:p>
            <a:endParaRPr lang="ru-RU" altLang="x-none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ln/>
        </p:spPr>
        <p:txBody>
          <a:bodyPr vert="horz" wrap="square" anchor="t"/>
          <a:p>
            <a:pPr algn="ctr">
              <a:buNone/>
            </a:pPr>
            <a:r>
              <a:rPr lang="ru-RU" altLang="x-none" sz="3600" b="1">
                <a:solidFill>
                  <a:srgbClr val="002060"/>
                </a:solidFill>
              </a:rPr>
              <a:t>III стадия интерстициального пневмокониоза </a:t>
            </a:r>
            <a:endParaRPr lang="ru-RU" altLang="x-none" sz="3600" b="1">
              <a:solidFill>
                <a:srgbClr val="002060"/>
              </a:solidFill>
            </a:endParaRPr>
          </a:p>
          <a:p>
            <a:r>
              <a:rPr lang="ru-RU" altLang="x-none"/>
              <a:t>Появляются неправильной формы затенения, обусловленные циррозом отдельных участков легких. Они чередуются с участками просветлений, отражающих наличие эмфизематозных булл.</a:t>
            </a:r>
            <a:endParaRPr lang="ru-RU" altLang="x-none"/>
          </a:p>
          <a:p>
            <a:r>
              <a:rPr lang="ru-RU" altLang="x-none"/>
              <a:t>Корни продолжают расширяться. На их фоне на </a:t>
            </a:r>
            <a:r>
              <a:rPr lang="ru-RU" altLang="x-none" err="1"/>
              <a:t>томограммах</a:t>
            </a:r>
            <a:r>
              <a:rPr lang="ru-RU" altLang="x-none"/>
              <a:t> видны увеличенные лимфатические узлы: по краям отдельных узлов — участки обызвествления.</a:t>
            </a:r>
            <a:endParaRPr lang="ru-RU" altLang="x-none" b="1"/>
          </a:p>
        </p:txBody>
      </p:sp>
      <p:sp>
        <p:nvSpPr>
          <p:cNvPr id="22532" name="Text Box 5"/>
          <p:cNvSpPr txBox="1"/>
          <p:nvPr/>
        </p:nvSpPr>
        <p:spPr>
          <a:xfrm>
            <a:off x="2627313" y="6303963"/>
            <a:ext cx="381635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studentdoctorprofessor.com.ua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sdp.net.ua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0" rIns="0" bIns="0" anchor="b"/>
          <a:p>
            <a:endParaRPr lang="ru-RU" altLang="x-none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ln/>
        </p:spPr>
        <p:txBody>
          <a:bodyPr vert="horz" wrap="square" anchor="t"/>
          <a:p>
            <a:pPr algn="ctr">
              <a:buNone/>
            </a:pPr>
            <a:r>
              <a:rPr lang="ru-RU" altLang="x-none" sz="4000" b="1">
                <a:solidFill>
                  <a:srgbClr val="002060"/>
                </a:solidFill>
              </a:rPr>
              <a:t>I стадия: узелкового пневмокониоза</a:t>
            </a:r>
            <a:endParaRPr lang="ru-RU" altLang="x-none" sz="4000" b="1">
              <a:solidFill>
                <a:srgbClr val="002060"/>
              </a:solidFill>
            </a:endParaRPr>
          </a:p>
          <a:p>
            <a:r>
              <a:rPr lang="ru-RU" altLang="x-none" sz="3200"/>
              <a:t>На фоне усиленного легочного рисунка обнаруживается множество узелковых образований диаметром 1—3 </a:t>
            </a:r>
            <a:r>
              <a:rPr lang="ru-RU" altLang="x-none" sz="3200" i="1"/>
              <a:t>мм,</a:t>
            </a:r>
            <a:r>
              <a:rPr lang="ru-RU" altLang="x-none" sz="3200"/>
              <a:t> большая часть которых концентрируется в прикорневых отделах легких. Форма узелков округлая, очертания четкие. </a:t>
            </a:r>
            <a:endParaRPr lang="ru-RU" altLang="x-none" sz="3200"/>
          </a:p>
          <a:p>
            <a:r>
              <a:rPr lang="ru-RU" altLang="x-none" sz="3200"/>
              <a:t>Тени корней легких умеренно расширены, </a:t>
            </a:r>
            <a:r>
              <a:rPr lang="ru-RU" altLang="x-none" sz="3200" err="1"/>
              <a:t>тяжисты</a:t>
            </a:r>
            <a:r>
              <a:rPr lang="ru-RU" altLang="x-none" sz="3200"/>
              <a:t> .</a:t>
            </a:r>
            <a:endParaRPr lang="ru-RU" altLang="x-none" sz="3200" b="1"/>
          </a:p>
          <a:p>
            <a:endParaRPr lang="ru-RU" altLang="x-none" sz="3200"/>
          </a:p>
        </p:txBody>
      </p:sp>
      <p:sp>
        <p:nvSpPr>
          <p:cNvPr id="23556" name="Text Box 5"/>
          <p:cNvSpPr txBox="1"/>
          <p:nvPr/>
        </p:nvSpPr>
        <p:spPr>
          <a:xfrm>
            <a:off x="2627313" y="6303963"/>
            <a:ext cx="381635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studentdoctorprofessor.com.ua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sdp.net.ua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0" rIns="0" bIns="0" anchor="b"/>
          <a:p>
            <a:endParaRPr lang="ru-RU" altLang="x-none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ln/>
        </p:spPr>
        <p:txBody>
          <a:bodyPr vert="horz" wrap="square" anchor="t"/>
          <a:p>
            <a:r>
              <a:rPr lang="ru-RU" altLang="x-none"/>
              <a:t>Обзорная рентгенограмма грудной клетки при I стадии узелкового пневмокониоза:</a:t>
            </a:r>
            <a:endParaRPr lang="ru-RU" altLang="x-none"/>
          </a:p>
        </p:txBody>
      </p:sp>
      <p:pic>
        <p:nvPicPr>
          <p:cNvPr id="24579" name="Содержимое 3" descr="Рис. 2. Обзорная рентгенограмма грудной клетки при I стадии узелкового пневмокониоза: видны многочисленные узелковые образования в средних и нижних поясах легких; корни легких расширены, тяжисты."/>
          <p:cNvPicPr/>
          <p:nvPr/>
        </p:nvPicPr>
        <p:blipFill>
          <a:blip r:embed="rId1"/>
          <a:stretch>
            <a:fillRect/>
          </a:stretch>
        </p:blipFill>
        <p:spPr>
          <a:xfrm>
            <a:off x="1295400" y="1600200"/>
            <a:ext cx="6683375" cy="4648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81" name="Text Box 5"/>
          <p:cNvSpPr txBox="1"/>
          <p:nvPr/>
        </p:nvSpPr>
        <p:spPr>
          <a:xfrm>
            <a:off x="2627313" y="6303963"/>
            <a:ext cx="381635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studentdoctorprofessor.com.ua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sdp.net.ua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0" rIns="0" bIns="0" anchor="b"/>
          <a:p>
            <a:endParaRPr lang="ru-RU" altLang="x-none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 стадия: узелкового пневмокониоза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фоне ячеистого рисунка выявляется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большое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количество узелковых образований, покрывающих все легочное поле, но более часто расположенных в средних и нижних поясах. Диаметр узелков может достигать 5 и даже 10 </a:t>
            </a: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мм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В участках наиболее густой концентрации узелков легочный рисунок перекрыт их тенями; видны лишь отдельные обрывки линейных теней. В связи с этим и корни легких выглядят как бы обрубленными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базальных отделах легких отмечается буллезная эмфизема.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604" name="Text Box 5"/>
          <p:cNvSpPr txBox="1"/>
          <p:nvPr/>
        </p:nvSpPr>
        <p:spPr>
          <a:xfrm>
            <a:off x="2627313" y="6303963"/>
            <a:ext cx="381635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studentdoctorprofessor.com.ua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sdp.net.ua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0" rIns="0" bIns="0" anchor="b"/>
          <a:p>
            <a:endParaRPr lang="ru-RU" altLang="x-none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III стадия: узелкового пневмокониоза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Узелки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сливаются между собой, образуя крупные узлы или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конгломераты. Между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узлами можно выявить кавернозные полости, участки цирроза. В базальных отделах легких — буллезная эмфизема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Лимфатические узлы корней легких и средостения заметно увеличены, в их толще имеются включения солей кальция.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628" name="Text Box 5"/>
          <p:cNvSpPr txBox="1"/>
          <p:nvPr/>
        </p:nvSpPr>
        <p:spPr>
          <a:xfrm>
            <a:off x="2627313" y="6303963"/>
            <a:ext cx="381635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studentdoctorprofessor.com.ua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sdp.net.ua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0" rIns="0" bIns="0" anchor="b"/>
          <a:p>
            <a:endParaRPr lang="ru-RU" altLang="x-none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ln/>
        </p:spPr>
        <p:txBody>
          <a:bodyPr vert="horz" wrap="square" anchor="t"/>
          <a:p>
            <a:r>
              <a:rPr lang="ru-RU" altLang="x-none" err="1"/>
              <a:t>Томограмма</a:t>
            </a:r>
            <a:r>
              <a:rPr lang="ru-RU" altLang="x-none"/>
              <a:t> легких при III стадии узелкового пневмокониоза</a:t>
            </a:r>
            <a:endParaRPr lang="ru-RU" altLang="x-none"/>
          </a:p>
        </p:txBody>
      </p:sp>
      <p:pic>
        <p:nvPicPr>
          <p:cNvPr id="27651" name="Рисунок 3" descr="Рис. 3. Томограмма легких при III стадии узелкового пневмокониоза: видны крупные конгломераты узелков, между которыми имеются просветления кавернозных полостей; в базальных отделах легких — буллезная эмфизема.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28800" y="1600200"/>
            <a:ext cx="5562600" cy="4752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3" name="Text Box 5"/>
          <p:cNvSpPr txBox="1"/>
          <p:nvPr/>
        </p:nvSpPr>
        <p:spPr>
          <a:xfrm>
            <a:off x="2627313" y="6303963"/>
            <a:ext cx="381635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studentdoctorprofessor.com.ua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sdp.net.ua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0" rIns="0" bIns="0" anchor="b"/>
          <a:p>
            <a:endParaRPr lang="ru-RU" altLang="x-none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5486400"/>
          </a:xfrm>
          <a:ln/>
        </p:spPr>
        <p:txBody>
          <a:bodyPr vert="horz" wrap="square" anchor="t"/>
          <a:p>
            <a:r>
              <a:rPr lang="ru-RU" altLang="x-none" err="1"/>
              <a:t>Атипичные</a:t>
            </a:r>
            <a:r>
              <a:rPr lang="ru-RU" altLang="x-none"/>
              <a:t> формы </a:t>
            </a:r>
            <a:r>
              <a:rPr lang="ru-RU" altLang="x-none" err="1"/>
              <a:t>пневкониозов</a:t>
            </a:r>
            <a:r>
              <a:rPr lang="ru-RU" altLang="x-none"/>
              <a:t>, в частности односторонние поражения, встречаются редко, лишь при не очень далеко зашедшем процессе, обычно справа.</a:t>
            </a:r>
            <a:endParaRPr lang="ru-RU" altLang="x-none"/>
          </a:p>
          <a:p>
            <a:r>
              <a:rPr lang="ru-RU" altLang="x-none"/>
              <a:t>При некоторых </a:t>
            </a:r>
            <a:r>
              <a:rPr lang="ru-RU" altLang="x-none" err="1"/>
              <a:t>металлокониозах</a:t>
            </a:r>
            <a:r>
              <a:rPr lang="ru-RU" altLang="x-none"/>
              <a:t> (сидерозе, </a:t>
            </a:r>
            <a:r>
              <a:rPr lang="ru-RU" altLang="x-none" err="1"/>
              <a:t>станиозе</a:t>
            </a:r>
            <a:r>
              <a:rPr lang="ru-RU" altLang="x-none"/>
              <a:t>, </a:t>
            </a:r>
            <a:r>
              <a:rPr lang="ru-RU" altLang="x-none" err="1"/>
              <a:t>баритозе</a:t>
            </a:r>
            <a:r>
              <a:rPr lang="ru-RU" altLang="x-none"/>
              <a:t> и др.) узелковые тени настолько интенсивны, что этот признак приобретает дифференциально-диагностическое значение.</a:t>
            </a:r>
            <a:endParaRPr lang="ru-RU" altLang="x-none"/>
          </a:p>
          <a:p>
            <a:r>
              <a:rPr lang="ru-RU" altLang="x-none"/>
              <a:t>При интерстициальных пневмокониозах, наблюдаемых у лиц, работающих с органической пылью, а также с пылью, не содержащей свободной двуокиси кремния, отнесение диффузного пневмосклероза к профессиональному заболеванию возможно лишь после тщательного изучения анамнеза.</a:t>
            </a:r>
            <a:endParaRPr lang="ru-RU" altLang="x-none"/>
          </a:p>
        </p:txBody>
      </p:sp>
      <p:sp>
        <p:nvSpPr>
          <p:cNvPr id="28676" name="Text Box 5"/>
          <p:cNvSpPr txBox="1"/>
          <p:nvPr/>
        </p:nvSpPr>
        <p:spPr>
          <a:xfrm>
            <a:off x="2627313" y="6303963"/>
            <a:ext cx="381635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studentdoctorprofessor.com.ua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sdp.net.ua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0" rIns="0" bIns="0" anchor="b"/>
          <a:p>
            <a:endParaRPr lang="ru-RU" altLang="x-none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ln/>
        </p:spPr>
        <p:txBody>
          <a:bodyPr vert="horz" wrap="square" anchor="t"/>
          <a:p>
            <a:r>
              <a:rPr lang="ru-RU" altLang="x-none" sz="2800"/>
              <a:t>Обзорная рентгенограмма грудной клетки при </a:t>
            </a:r>
            <a:r>
              <a:rPr lang="ru-RU" altLang="x-none" sz="2800" err="1"/>
              <a:t>металлокониозе</a:t>
            </a:r>
            <a:r>
              <a:rPr lang="ru-RU" altLang="x-none" sz="2800"/>
              <a:t>: видны мельчайшие узелковые тени высокой интенсивности в обоих легочных полях.</a:t>
            </a:r>
            <a:endParaRPr lang="ru-RU" altLang="x-none" sz="2800"/>
          </a:p>
          <a:p>
            <a:endParaRPr lang="ru-RU" altLang="x-none"/>
          </a:p>
        </p:txBody>
      </p:sp>
      <p:pic>
        <p:nvPicPr>
          <p:cNvPr id="29699" name="Рисунок 3" descr="Рис. 4. Обзорная рентгенограмма грудной клетки при металлокониозе: видны мельчайшие узелковые тени высокой интенсивности в обоих легочных полях.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05000" y="2286000"/>
            <a:ext cx="5657850" cy="4038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701" name="Text Box 5"/>
          <p:cNvSpPr txBox="1"/>
          <p:nvPr/>
        </p:nvSpPr>
        <p:spPr>
          <a:xfrm>
            <a:off x="2627313" y="6303963"/>
            <a:ext cx="381635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studentdoctorprofessor.com.ua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sdp.net.ua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0" rIns="0" bIns="0" anchor="b"/>
          <a:p>
            <a:endParaRPr lang="ru-RU" altLang="x-none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ln/>
        </p:spPr>
        <p:txBody>
          <a:bodyPr vert="horz" wrap="square" anchor="t"/>
          <a:p>
            <a:r>
              <a:rPr lang="ru-RU" altLang="x-none" sz="3600" b="1">
                <a:solidFill>
                  <a:srgbClr val="002060"/>
                </a:solidFill>
              </a:rPr>
              <a:t>Дифференциальный диагноз </a:t>
            </a:r>
            <a:r>
              <a:rPr lang="ru-RU" altLang="x-none" sz="4000"/>
              <a:t>проводят с заболеваниями, при которых наблюдается диссеминированное поражение легких: диссеминированным туберкулезом, </a:t>
            </a:r>
            <a:r>
              <a:rPr lang="ru-RU" altLang="x-none" sz="4000" err="1"/>
              <a:t>идиопатическим</a:t>
            </a:r>
            <a:r>
              <a:rPr lang="ru-RU" altLang="x-none" sz="4000"/>
              <a:t> </a:t>
            </a:r>
            <a:r>
              <a:rPr lang="ru-RU" altLang="x-none" sz="4000" err="1"/>
              <a:t>фиброзирующим</a:t>
            </a:r>
            <a:r>
              <a:rPr lang="ru-RU" altLang="x-none" sz="4000"/>
              <a:t> </a:t>
            </a:r>
            <a:r>
              <a:rPr lang="ru-RU" altLang="x-none" sz="4000" err="1"/>
              <a:t>альвеолитом</a:t>
            </a:r>
            <a:r>
              <a:rPr lang="ru-RU" altLang="x-none" sz="4000"/>
              <a:t>, злокачественными опухолями и др. </a:t>
            </a:r>
            <a:endParaRPr lang="ru-RU" altLang="x-none" sz="4000"/>
          </a:p>
          <a:p>
            <a:endParaRPr lang="ru-RU" altLang="x-none" sz="3600"/>
          </a:p>
        </p:txBody>
      </p:sp>
      <p:sp>
        <p:nvSpPr>
          <p:cNvPr id="30724" name="Text Box 5"/>
          <p:cNvSpPr txBox="1"/>
          <p:nvPr/>
        </p:nvSpPr>
        <p:spPr>
          <a:xfrm>
            <a:off x="2627313" y="6303963"/>
            <a:ext cx="381635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studentdoctorprofessor.com.ua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sdp.net.ua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0" rIns="0" bIns="0" anchor="b"/>
          <a:p>
            <a:endParaRPr lang="ru-RU" altLang="x-none"/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ln/>
        </p:spPr>
        <p:txBody>
          <a:bodyPr vert="horz" wrap="square" anchor="t"/>
          <a:p>
            <a:r>
              <a:rPr lang="ru-RU" altLang="x-none" sz="4000"/>
              <a:t>В дифференциальной диагностике отдельных форм П. помимо особенностей клинической и рентгенологической картины большое значение имеет так называемый профессиональный маршрут больного.</a:t>
            </a:r>
            <a:endParaRPr lang="ru-RU" altLang="x-none" sz="4000"/>
          </a:p>
          <a:p>
            <a:endParaRPr lang="ru-RU" altLang="x-none"/>
          </a:p>
          <a:p>
            <a:endParaRPr lang="ru-RU" altLang="x-none"/>
          </a:p>
        </p:txBody>
      </p:sp>
      <p:sp>
        <p:nvSpPr>
          <p:cNvPr id="31748" name="Text Box 5"/>
          <p:cNvSpPr txBox="1"/>
          <p:nvPr/>
        </p:nvSpPr>
        <p:spPr>
          <a:xfrm>
            <a:off x="2627313" y="6303963"/>
            <a:ext cx="381635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studentdoctorprofessor.com.ua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sdp.net.ua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0" rIns="0" bIns="0" anchor="b"/>
          <a:p>
            <a:endParaRPr lang="ru-RU" altLang="x-none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ln/>
        </p:spPr>
        <p:txBody>
          <a:bodyPr vert="horz" wrap="square" anchor="t"/>
          <a:p>
            <a:r>
              <a:rPr lang="ru-RU" altLang="x-none" sz="4800" b="1">
                <a:solidFill>
                  <a:srgbClr val="002060"/>
                </a:solidFill>
              </a:rPr>
              <a:t>Пневмокониозы</a:t>
            </a:r>
            <a:endParaRPr lang="ru-RU" altLang="x-none" sz="4800" b="1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altLang="x-none" sz="3200" i="1"/>
              <a:t>(греч. </a:t>
            </a:r>
            <a:r>
              <a:rPr lang="ru-RU" altLang="x-none" sz="3200" i="1" err="1"/>
              <a:t>pneumōn</a:t>
            </a:r>
            <a:r>
              <a:rPr lang="ru-RU" altLang="x-none" sz="3200" i="1"/>
              <a:t> легкое + </a:t>
            </a:r>
            <a:r>
              <a:rPr lang="ru-RU" altLang="x-none" sz="3200" i="1" err="1"/>
              <a:t>konia</a:t>
            </a:r>
            <a:r>
              <a:rPr lang="ru-RU" altLang="x-none" sz="3200" i="1"/>
              <a:t> пыль + -</a:t>
            </a:r>
            <a:r>
              <a:rPr lang="ru-RU" altLang="x-none" sz="3200" i="1" err="1"/>
              <a:t>ōsis</a:t>
            </a:r>
            <a:r>
              <a:rPr lang="ru-RU" altLang="x-none" sz="3200" i="1"/>
              <a:t>)</a:t>
            </a:r>
            <a:r>
              <a:rPr lang="ru-RU" altLang="x-none" sz="3200"/>
              <a:t> </a:t>
            </a:r>
            <a:endParaRPr lang="ru-RU" altLang="x-none" sz="3200"/>
          </a:p>
          <a:p>
            <a:pPr>
              <a:buNone/>
            </a:pPr>
            <a:r>
              <a:rPr lang="ru-RU" altLang="x-none" sz="3200"/>
              <a:t>хронические заболевания легких,</a:t>
            </a:r>
            <a:endParaRPr lang="ru-RU" altLang="x-none" sz="3200"/>
          </a:p>
          <a:p>
            <a:pPr>
              <a:buNone/>
            </a:pPr>
            <a:r>
              <a:rPr lang="ru-RU" altLang="x-none" sz="3200"/>
              <a:t>вызываемые длительным вдыханием пыли и</a:t>
            </a:r>
            <a:endParaRPr lang="ru-RU" altLang="x-none" sz="3200"/>
          </a:p>
          <a:p>
            <a:pPr>
              <a:buNone/>
            </a:pPr>
            <a:r>
              <a:rPr lang="ru-RU" altLang="x-none" sz="3200"/>
              <a:t>характеризующиеся развитием фиброза </a:t>
            </a:r>
            <a:endParaRPr lang="ru-RU" altLang="x-none" sz="3200"/>
          </a:p>
          <a:p>
            <a:pPr>
              <a:buNone/>
            </a:pPr>
            <a:r>
              <a:rPr lang="ru-RU" altLang="x-none" sz="3200"/>
              <a:t>легочной ткани. В зависимости от вида </a:t>
            </a:r>
            <a:endParaRPr lang="ru-RU" altLang="x-none" sz="3200"/>
          </a:p>
          <a:p>
            <a:pPr>
              <a:buNone/>
            </a:pPr>
            <a:r>
              <a:rPr lang="ru-RU" altLang="x-none" sz="3200"/>
              <a:t>воздействующей пыли выделено 6 групп </a:t>
            </a:r>
            <a:endParaRPr lang="ru-RU" altLang="x-none" sz="3200"/>
          </a:p>
          <a:p>
            <a:pPr>
              <a:buNone/>
            </a:pPr>
            <a:r>
              <a:rPr lang="ru-RU" altLang="x-none" sz="3200"/>
              <a:t>пневмокониозов. </a:t>
            </a:r>
            <a:endParaRPr lang="ru-RU" altLang="x-none" sz="3200"/>
          </a:p>
        </p:txBody>
      </p:sp>
      <p:sp>
        <p:nvSpPr>
          <p:cNvPr id="14340" name="Text Box 5"/>
          <p:cNvSpPr txBox="1"/>
          <p:nvPr/>
        </p:nvSpPr>
        <p:spPr>
          <a:xfrm>
            <a:off x="2627313" y="6303963"/>
            <a:ext cx="381635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studentdoctorprofessor.com.ua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sdp.net.ua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0" rIns="0" bIns="0" anchor="b"/>
          <a:p>
            <a:endParaRPr lang="ru-RU" altLang="x-none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ln/>
        </p:spPr>
        <p:txBody>
          <a:bodyPr vert="horz" wrap="square" anchor="t"/>
          <a:p>
            <a:pPr>
              <a:buNone/>
            </a:pPr>
            <a:r>
              <a:rPr lang="ru-RU" altLang="x-none" sz="3600" b="1">
                <a:solidFill>
                  <a:srgbClr val="002060"/>
                </a:solidFill>
              </a:rPr>
              <a:t>1. </a:t>
            </a:r>
            <a:r>
              <a:rPr lang="ru-RU" altLang="x-none" sz="3600"/>
              <a:t>Силикоз.</a:t>
            </a:r>
            <a:endParaRPr lang="ru-RU" altLang="x-none" sz="3600"/>
          </a:p>
          <a:p>
            <a:pPr>
              <a:buNone/>
            </a:pPr>
            <a:r>
              <a:rPr lang="ru-RU" altLang="x-none" sz="3600" b="1">
                <a:solidFill>
                  <a:srgbClr val="002060"/>
                </a:solidFill>
              </a:rPr>
              <a:t>2. </a:t>
            </a:r>
            <a:r>
              <a:rPr lang="ru-RU" altLang="x-none" sz="3600" err="1"/>
              <a:t>Силикатозы</a:t>
            </a:r>
            <a:r>
              <a:rPr lang="ru-RU" altLang="x-none" sz="3600"/>
              <a:t> .</a:t>
            </a:r>
            <a:endParaRPr lang="ru-RU" altLang="x-none" sz="3600"/>
          </a:p>
          <a:p>
            <a:pPr>
              <a:buNone/>
            </a:pPr>
            <a:r>
              <a:rPr lang="ru-RU" altLang="x-none" sz="3600" b="1">
                <a:solidFill>
                  <a:srgbClr val="002060"/>
                </a:solidFill>
              </a:rPr>
              <a:t>3. </a:t>
            </a:r>
            <a:r>
              <a:rPr lang="ru-RU" altLang="x-none" sz="3600" err="1"/>
              <a:t>Металлокониозы</a:t>
            </a:r>
            <a:r>
              <a:rPr lang="ru-RU" altLang="x-none" sz="3600"/>
              <a:t>.</a:t>
            </a:r>
            <a:endParaRPr lang="ru-RU" altLang="x-none" sz="3600"/>
          </a:p>
          <a:p>
            <a:pPr>
              <a:buNone/>
            </a:pPr>
            <a:r>
              <a:rPr lang="ru-RU" altLang="x-none" sz="3600" b="1">
                <a:solidFill>
                  <a:srgbClr val="002060"/>
                </a:solidFill>
              </a:rPr>
              <a:t>4. </a:t>
            </a:r>
            <a:r>
              <a:rPr lang="ru-RU" altLang="x-none" sz="3600" err="1"/>
              <a:t>Карбокониозы</a:t>
            </a:r>
            <a:r>
              <a:rPr lang="ru-RU" altLang="x-none" sz="3600"/>
              <a:t>.</a:t>
            </a:r>
            <a:endParaRPr lang="ru-RU" altLang="x-none" sz="3600"/>
          </a:p>
          <a:p>
            <a:pPr>
              <a:buNone/>
            </a:pPr>
            <a:r>
              <a:rPr lang="ru-RU" altLang="x-none" sz="3600" b="1">
                <a:solidFill>
                  <a:srgbClr val="002060"/>
                </a:solidFill>
              </a:rPr>
              <a:t>5. </a:t>
            </a:r>
            <a:r>
              <a:rPr lang="ru-RU" altLang="x-none" sz="3600"/>
              <a:t>Вызываемые воздействием смешанных </a:t>
            </a:r>
            <a:r>
              <a:rPr lang="ru-RU" altLang="x-none" sz="3600" err="1"/>
              <a:t>пылей</a:t>
            </a:r>
            <a:r>
              <a:rPr lang="ru-RU" altLang="x-none" sz="3600"/>
              <a:t>.</a:t>
            </a:r>
            <a:endParaRPr lang="ru-RU" altLang="x-none" sz="3600"/>
          </a:p>
          <a:p>
            <a:pPr>
              <a:buNone/>
            </a:pPr>
            <a:r>
              <a:rPr lang="ru-RU" altLang="x-none" sz="3600" b="1">
                <a:solidFill>
                  <a:srgbClr val="002060"/>
                </a:solidFill>
              </a:rPr>
              <a:t>6. </a:t>
            </a:r>
            <a:r>
              <a:rPr lang="ru-RU" altLang="x-none" sz="3600"/>
              <a:t>Возникающие вследствие вдыхания органических </a:t>
            </a:r>
            <a:r>
              <a:rPr lang="ru-RU" altLang="x-none" sz="3600" err="1"/>
              <a:t>пылей</a:t>
            </a:r>
            <a:r>
              <a:rPr lang="ru-RU" altLang="x-none" sz="3600"/>
              <a:t>.</a:t>
            </a:r>
            <a:endParaRPr lang="ru-RU" altLang="x-none" sz="3600"/>
          </a:p>
          <a:p>
            <a:endParaRPr lang="ru-RU" altLang="x-none" sz="3600"/>
          </a:p>
        </p:txBody>
      </p:sp>
      <p:sp>
        <p:nvSpPr>
          <p:cNvPr id="15364" name="Text Box 5"/>
          <p:cNvSpPr txBox="1"/>
          <p:nvPr/>
        </p:nvSpPr>
        <p:spPr>
          <a:xfrm>
            <a:off x="2627313" y="6303963"/>
            <a:ext cx="381635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studentdoctorprofessor.com.ua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sdp.net.ua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0" rIns="0" bIns="0" anchor="b"/>
          <a:p>
            <a:endParaRPr lang="ru-RU" altLang="x-none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  <a:ln/>
        </p:spPr>
        <p:txBody>
          <a:bodyPr vert="horz" wrap="square" anchor="t"/>
          <a:p>
            <a:r>
              <a:rPr lang="ru-RU" altLang="x-none"/>
              <a:t>Наиболее надежным методом диагностики пневмокониозов является рентгенологическое исследование и прежде всего обзорная рентгенография легких, дополненная при необходимости боковыми, увеличенными снимками, </a:t>
            </a:r>
            <a:r>
              <a:rPr lang="ru-RU" altLang="x-none" err="1"/>
              <a:t>томограммами</a:t>
            </a:r>
            <a:r>
              <a:rPr lang="ru-RU" altLang="x-none"/>
              <a:t> и </a:t>
            </a:r>
            <a:r>
              <a:rPr lang="ru-RU" altLang="x-none" err="1"/>
              <a:t>рентгенофункциональными</a:t>
            </a:r>
            <a:r>
              <a:rPr lang="ru-RU" altLang="x-none"/>
              <a:t> исследованиями. В комплекс обследования входит и оценка дыхательной функции. В отдельных случаях для уточнения диагноза используют бронхоскопию с </a:t>
            </a:r>
            <a:r>
              <a:rPr lang="ru-RU" altLang="x-none" err="1"/>
              <a:t>трансбронхиальной</a:t>
            </a:r>
            <a:r>
              <a:rPr lang="ru-RU" altLang="x-none"/>
              <a:t> биопсией и морфологическим исследованием </a:t>
            </a:r>
            <a:r>
              <a:rPr lang="ru-RU" altLang="x-none" err="1"/>
              <a:t>биоптатов</a:t>
            </a:r>
            <a:r>
              <a:rPr lang="ru-RU" altLang="x-none"/>
              <a:t> слизистой оболочки бронхов и легочной ткани, а также жидкости бронхоальвеолярного </a:t>
            </a:r>
            <a:r>
              <a:rPr lang="ru-RU" altLang="x-none" err="1"/>
              <a:t>лаважа</a:t>
            </a:r>
            <a:r>
              <a:rPr lang="ru-RU" altLang="x-none"/>
              <a:t>.</a:t>
            </a:r>
            <a:endParaRPr lang="ru-RU" altLang="x-none"/>
          </a:p>
          <a:p>
            <a:endParaRPr lang="ru-RU" altLang="x-none"/>
          </a:p>
        </p:txBody>
      </p:sp>
      <p:sp>
        <p:nvSpPr>
          <p:cNvPr id="16388" name="Text Box 5"/>
          <p:cNvSpPr txBox="1"/>
          <p:nvPr/>
        </p:nvSpPr>
        <p:spPr>
          <a:xfrm>
            <a:off x="2627313" y="6303963"/>
            <a:ext cx="381635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studentdoctorprofessor.com.ua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sdp.net.ua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0" rIns="0" bIns="0" anchor="b"/>
          <a:p>
            <a:endParaRPr lang="ru-RU" altLang="x-none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ln/>
        </p:spPr>
        <p:txBody>
          <a:bodyPr vert="horz" wrap="square" anchor="t"/>
          <a:p>
            <a:r>
              <a:rPr lang="ru-RU" altLang="x-none" sz="3200"/>
              <a:t>В отдельных случаях для уточнения диагноза используют бронхоскопию с </a:t>
            </a:r>
            <a:r>
              <a:rPr lang="ru-RU" altLang="x-none" sz="3200" err="1"/>
              <a:t>трансбронхиальной</a:t>
            </a:r>
            <a:r>
              <a:rPr lang="ru-RU" altLang="x-none" sz="3200"/>
              <a:t> биопсией и морфологическим исследованием </a:t>
            </a:r>
            <a:r>
              <a:rPr lang="ru-RU" altLang="x-none" sz="3200" err="1"/>
              <a:t>биоптатов</a:t>
            </a:r>
            <a:r>
              <a:rPr lang="ru-RU" altLang="x-none" sz="3200"/>
              <a:t> слизистой оболочки бронхов и легочной ткани, а также жидкости бронхоальвеолярного </a:t>
            </a:r>
            <a:r>
              <a:rPr lang="ru-RU" altLang="x-none" sz="3200" err="1"/>
              <a:t>лаважа</a:t>
            </a:r>
            <a:r>
              <a:rPr lang="ru-RU" altLang="x-none" sz="3200"/>
              <a:t>.</a:t>
            </a:r>
            <a:endParaRPr lang="ru-RU" altLang="x-none" sz="3200"/>
          </a:p>
          <a:p>
            <a:r>
              <a:rPr lang="ru-RU" altLang="x-none" sz="3200"/>
              <a:t>Помимо детального клинико-функционального и рентгенологического обследования необходимо изучение так называемого профессионального маршрута больного. </a:t>
            </a:r>
            <a:endParaRPr lang="ru-RU" altLang="x-none" sz="3200"/>
          </a:p>
        </p:txBody>
      </p:sp>
      <p:sp>
        <p:nvSpPr>
          <p:cNvPr id="17412" name="Text Box 5"/>
          <p:cNvSpPr txBox="1"/>
          <p:nvPr/>
        </p:nvSpPr>
        <p:spPr>
          <a:xfrm>
            <a:off x="2627313" y="6303963"/>
            <a:ext cx="381635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studentdoctorprofessor.com.ua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sdp.net.ua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0" rIns="0" bIns="0" anchor="b"/>
          <a:p>
            <a:endParaRPr lang="ru-RU" altLang="x-none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  <a:ln/>
        </p:spPr>
        <p:txBody>
          <a:bodyPr vert="horz" wrap="square" anchor="t"/>
          <a:p>
            <a:pPr>
              <a:buNone/>
            </a:pPr>
            <a:r>
              <a:rPr lang="ru-RU" altLang="x-none" sz="3600"/>
              <a:t>При рентгенологическом исследовании различают три формы пневмокониозов.: </a:t>
            </a:r>
            <a:endParaRPr lang="ru-RU" altLang="x-none" sz="3600"/>
          </a:p>
          <a:p>
            <a:r>
              <a:rPr lang="ru-RU" altLang="x-none" sz="3600" b="1">
                <a:solidFill>
                  <a:srgbClr val="002060"/>
                </a:solidFill>
              </a:rPr>
              <a:t>интерстициальную</a:t>
            </a:r>
            <a:r>
              <a:rPr lang="ru-RU" altLang="x-none" sz="3600"/>
              <a:t>,</a:t>
            </a:r>
            <a:endParaRPr lang="ru-RU" altLang="x-none" sz="3600"/>
          </a:p>
          <a:p>
            <a:r>
              <a:rPr lang="ru-RU" altLang="x-none" sz="3600"/>
              <a:t> </a:t>
            </a:r>
            <a:r>
              <a:rPr lang="ru-RU" altLang="x-none" sz="3600" b="1">
                <a:solidFill>
                  <a:srgbClr val="002060"/>
                </a:solidFill>
              </a:rPr>
              <a:t>узелковую</a:t>
            </a:r>
            <a:r>
              <a:rPr lang="ru-RU" altLang="x-none" sz="3600"/>
              <a:t>,</a:t>
            </a:r>
            <a:endParaRPr lang="ru-RU" altLang="x-none" sz="3600"/>
          </a:p>
          <a:p>
            <a:r>
              <a:rPr lang="ru-RU" altLang="x-none" sz="3600"/>
              <a:t> </a:t>
            </a:r>
            <a:r>
              <a:rPr lang="ru-RU" altLang="x-none" sz="3600" b="1">
                <a:solidFill>
                  <a:srgbClr val="002060"/>
                </a:solidFill>
              </a:rPr>
              <a:t>узловую</a:t>
            </a:r>
            <a:r>
              <a:rPr lang="ru-RU" altLang="x-none" sz="3600"/>
              <a:t> (или </a:t>
            </a:r>
            <a:r>
              <a:rPr lang="ru-RU" altLang="x-none" sz="3600" err="1"/>
              <a:t>конгломеративную</a:t>
            </a:r>
            <a:r>
              <a:rPr lang="ru-RU" altLang="x-none" sz="3600"/>
              <a:t>)</a:t>
            </a:r>
            <a:endParaRPr lang="ru-RU" altLang="x-none" sz="3600"/>
          </a:p>
          <a:p>
            <a:pPr>
              <a:buNone/>
            </a:pPr>
            <a:r>
              <a:rPr lang="ru-RU" altLang="x-none" sz="3600"/>
              <a:t> в развитии которых наблюдается определенная стадийность. </a:t>
            </a:r>
            <a:endParaRPr lang="ru-RU" altLang="x-none" sz="3600"/>
          </a:p>
        </p:txBody>
      </p:sp>
      <p:sp>
        <p:nvSpPr>
          <p:cNvPr id="18436" name="Text Box 5"/>
          <p:cNvSpPr txBox="1"/>
          <p:nvPr/>
        </p:nvSpPr>
        <p:spPr>
          <a:xfrm>
            <a:off x="2627313" y="6303963"/>
            <a:ext cx="381635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studentdoctorprofessor.com.ua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sdp.net.ua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0" rIns="0" bIns="0" anchor="b"/>
          <a:p>
            <a:endParaRPr lang="ru-RU" altLang="x-none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  <a:ln/>
        </p:spPr>
        <p:txBody>
          <a:bodyPr vert="horz" wrap="square" anchor="t"/>
          <a:p>
            <a:pPr algn="ctr">
              <a:buNone/>
            </a:pPr>
            <a:r>
              <a:rPr lang="ru-RU" altLang="x-none" sz="4000" b="1">
                <a:solidFill>
                  <a:srgbClr val="002060"/>
                </a:solidFill>
              </a:rPr>
              <a:t>I стадия: интерстициального пневмокониоза</a:t>
            </a:r>
            <a:endParaRPr lang="ru-RU" altLang="x-none" sz="4000" b="1">
              <a:solidFill>
                <a:srgbClr val="002060"/>
              </a:solidFill>
            </a:endParaRPr>
          </a:p>
          <a:p>
            <a:r>
              <a:rPr lang="ru-RU" altLang="x-none"/>
              <a:t>Деформация легочного рисунка в виде диффузной </a:t>
            </a:r>
            <a:r>
              <a:rPr lang="ru-RU" altLang="x-none" err="1"/>
              <a:t>сетчатости</a:t>
            </a:r>
            <a:r>
              <a:rPr lang="ru-RU" altLang="x-none"/>
              <a:t>, занимающей нижние и средние пояса легочных полей.</a:t>
            </a:r>
            <a:endParaRPr lang="ru-RU" altLang="x-none"/>
          </a:p>
          <a:p>
            <a:r>
              <a:rPr lang="ru-RU" altLang="x-none"/>
              <a:t> Тени корней умеренно расширены.</a:t>
            </a:r>
            <a:endParaRPr lang="ru-RU" altLang="x-none"/>
          </a:p>
          <a:p>
            <a:r>
              <a:rPr lang="ru-RU" altLang="x-none"/>
              <a:t>Часто на этом фоне видны единичные тени мелких узелков диаметром 1—2 </a:t>
            </a:r>
            <a:r>
              <a:rPr lang="ru-RU" altLang="x-none" i="1"/>
              <a:t>мм</a:t>
            </a:r>
            <a:r>
              <a:rPr lang="ru-RU" altLang="x-none"/>
              <a:t>. </a:t>
            </a:r>
            <a:endParaRPr lang="ru-RU" altLang="x-none"/>
          </a:p>
          <a:p>
            <a:r>
              <a:rPr lang="ru-RU" altLang="x-none"/>
              <a:t>Прозрачность легочных полей слегка снижается за счет </a:t>
            </a:r>
            <a:r>
              <a:rPr lang="ru-RU" altLang="x-none" err="1"/>
              <a:t>периваскулярных</a:t>
            </a:r>
            <a:r>
              <a:rPr lang="ru-RU" altLang="x-none"/>
              <a:t> и перибронхиальных разрастаний соединительной ткани. </a:t>
            </a:r>
            <a:endParaRPr lang="ru-RU" altLang="x-none"/>
          </a:p>
          <a:p>
            <a:endParaRPr lang="ru-RU" altLang="x-none" sz="3600" b="1"/>
          </a:p>
        </p:txBody>
      </p:sp>
      <p:sp>
        <p:nvSpPr>
          <p:cNvPr id="19460" name="Text Box 5"/>
          <p:cNvSpPr txBox="1"/>
          <p:nvPr/>
        </p:nvSpPr>
        <p:spPr>
          <a:xfrm>
            <a:off x="2627313" y="6303963"/>
            <a:ext cx="381635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studentdoctorprofessor.com.ua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sdp.net.ua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0" rIns="0" bIns="0" anchor="b"/>
          <a:p>
            <a:endParaRPr lang="ru-RU" altLang="x-none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ln/>
        </p:spPr>
        <p:txBody>
          <a:bodyPr vert="horz" wrap="square" anchor="t"/>
          <a:p>
            <a:pPr algn="ctr">
              <a:buNone/>
            </a:pPr>
            <a:r>
              <a:rPr lang="ru-RU" altLang="x-none" sz="3600" b="1">
                <a:solidFill>
                  <a:srgbClr val="002060"/>
                </a:solidFill>
              </a:rPr>
              <a:t>II стадия интерстициального пневмокониоза</a:t>
            </a:r>
            <a:endParaRPr lang="ru-RU" altLang="x-none" sz="3600" b="1">
              <a:solidFill>
                <a:srgbClr val="002060"/>
              </a:solidFill>
            </a:endParaRPr>
          </a:p>
          <a:p>
            <a:r>
              <a:rPr lang="ru-RU" altLang="x-none"/>
              <a:t>Деформация легочного рисунка по сетчатому типу видна на всем протяжении легочных полей, включая верхние пояса. </a:t>
            </a:r>
            <a:endParaRPr lang="ru-RU" altLang="x-none"/>
          </a:p>
          <a:p>
            <a:r>
              <a:rPr lang="ru-RU" altLang="x-none"/>
              <a:t>Количество узелковых теней и их размеры несколько увеличиваются. </a:t>
            </a:r>
            <a:endParaRPr lang="ru-RU" altLang="x-none"/>
          </a:p>
          <a:p>
            <a:r>
              <a:rPr lang="ru-RU" altLang="x-none"/>
              <a:t>Корни легких расширены, не структурны, уплотнены.</a:t>
            </a:r>
            <a:endParaRPr lang="ru-RU" altLang="x-none"/>
          </a:p>
          <a:p>
            <a:r>
              <a:rPr lang="ru-RU" altLang="x-none" err="1"/>
              <a:t>Эмфизематозность</a:t>
            </a:r>
            <a:r>
              <a:rPr lang="ru-RU" altLang="x-none"/>
              <a:t> нижних отделов легких нарастает.</a:t>
            </a:r>
            <a:endParaRPr lang="ru-RU" altLang="x-none" b="1"/>
          </a:p>
          <a:p>
            <a:pPr>
              <a:buNone/>
            </a:pPr>
            <a:endParaRPr lang="ru-RU" altLang="x-none" b="1"/>
          </a:p>
          <a:p>
            <a:pPr>
              <a:buNone/>
            </a:pPr>
            <a:endParaRPr lang="ru-RU" altLang="x-none" b="1"/>
          </a:p>
          <a:p>
            <a:pPr algn="ctr"/>
            <a:endParaRPr lang="ru-RU" altLang="x-none" b="1"/>
          </a:p>
        </p:txBody>
      </p:sp>
      <p:sp>
        <p:nvSpPr>
          <p:cNvPr id="20484" name="Text Box 5"/>
          <p:cNvSpPr txBox="1"/>
          <p:nvPr/>
        </p:nvSpPr>
        <p:spPr>
          <a:xfrm>
            <a:off x="2627313" y="6303963"/>
            <a:ext cx="381635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studentdoctorprofessor.com.ua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sdp.net.ua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0" rIns="0" bIns="0" anchor="b"/>
          <a:p>
            <a:endParaRPr lang="ru-RU" altLang="x-none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181600"/>
          </a:xfrm>
          <a:ln/>
        </p:spPr>
        <p:txBody>
          <a:bodyPr vert="horz" wrap="square" anchor="t"/>
          <a:p>
            <a:r>
              <a:rPr lang="ru-RU" altLang="x-none"/>
              <a:t>Обзорная рентгенограмма грудной клетки при II стадии интерстициального пневмокониоза:</a:t>
            </a:r>
            <a:endParaRPr lang="ru-RU" altLang="x-none"/>
          </a:p>
        </p:txBody>
      </p:sp>
      <p:pic>
        <p:nvPicPr>
          <p:cNvPr id="21507" name="Рисунок 3" descr="Рис. 1. Обзорная рентгенограмма грудной клетки при II стадии интерстициального пневмокониоза: отмечается сетчатая деформация легочного рисунка, видны многочисленные мелкие затенения, обусловленные перекрестом теней фиброзных тяжей; корни легких неструктурны; базальные отделы легких эмфизематозны.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81200" y="1447800"/>
            <a:ext cx="4800600" cy="4724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9" name="Text Box 5"/>
          <p:cNvSpPr txBox="1"/>
          <p:nvPr/>
        </p:nvSpPr>
        <p:spPr>
          <a:xfrm>
            <a:off x="2627313" y="6303963"/>
            <a:ext cx="381635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studentdoctorprofessor.com.ua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  <a:p>
            <a:pPr algn="ctr"/>
            <a:r>
              <a:rPr sz="1600" err="1">
                <a:latin typeface="Arial" panose="020B0604020202020204" pitchFamily="34" charset="0"/>
                <a:ea typeface="MS PGothic" panose="020B0600070205080204" charset="-128"/>
              </a:rPr>
              <a:t>sdp.net.ua</a:t>
            </a:r>
            <a:endParaRPr sz="1600">
              <a:latin typeface="Arial" panose="020B0604020202020204" pitchFamily="34" charset="0"/>
              <a:ea typeface="MS PGothic" panose="020B0600070205080204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5866</Words>
  <Application>WPS Presentation</Application>
  <PresentationFormat/>
  <Paragraphs>147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Arial</vt:lpstr>
      <vt:lpstr>SimSun</vt:lpstr>
      <vt:lpstr>Wingdings</vt:lpstr>
      <vt:lpstr>Constantia</vt:lpstr>
      <vt:lpstr>Calibri</vt:lpstr>
      <vt:lpstr>Wingdings 2</vt:lpstr>
      <vt:lpstr>MS PGothic</vt:lpstr>
      <vt:lpstr>Wingdings 2</vt:lpstr>
      <vt:lpstr>Microsoft YaHei</vt:lpstr>
      <vt:lpstr/>
      <vt:lpstr>Arial Unicode MS</vt:lpstr>
      <vt:lpstr>Wingdings</vt:lpstr>
      <vt:lpstr>Segoe Print</vt:lpstr>
      <vt:lpstr>Поток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Виктория</dc:creator>
  <cp:lastModifiedBy>Антон</cp:lastModifiedBy>
  <cp:revision>14</cp:revision>
  <dcterms:created xsi:type="dcterms:W3CDTF">2012-04-02T19:15:22Z</dcterms:created>
  <dcterms:modified xsi:type="dcterms:W3CDTF">2018-09-26T17:31:32Z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1033-10.2.0.6020</vt:lpwstr>
  </property>
</Properties>
</file>