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98" r:id="rId2"/>
    <p:sldId id="303" r:id="rId3"/>
    <p:sldId id="304" r:id="rId4"/>
    <p:sldId id="301" r:id="rId5"/>
    <p:sldId id="302" r:id="rId6"/>
    <p:sldId id="299" r:id="rId7"/>
    <p:sldId id="300" r:id="rId8"/>
    <p:sldId id="259" r:id="rId9"/>
    <p:sldId id="257" r:id="rId10"/>
    <p:sldId id="268" r:id="rId11"/>
    <p:sldId id="269" r:id="rId12"/>
    <p:sldId id="270" r:id="rId13"/>
    <p:sldId id="317" r:id="rId14"/>
    <p:sldId id="284" r:id="rId15"/>
    <p:sldId id="287" r:id="rId16"/>
    <p:sldId id="329" r:id="rId17"/>
    <p:sldId id="281" r:id="rId18"/>
    <p:sldId id="288" r:id="rId19"/>
    <p:sldId id="306" r:id="rId20"/>
    <p:sldId id="307" r:id="rId21"/>
    <p:sldId id="305" r:id="rId22"/>
    <p:sldId id="309" r:id="rId23"/>
    <p:sldId id="310" r:id="rId24"/>
    <p:sldId id="323" r:id="rId25"/>
    <p:sldId id="316" r:id="rId26"/>
    <p:sldId id="314" r:id="rId27"/>
    <p:sldId id="315" r:id="rId28"/>
    <p:sldId id="318" r:id="rId29"/>
    <p:sldId id="277" r:id="rId30"/>
    <p:sldId id="322" r:id="rId31"/>
    <p:sldId id="308" r:id="rId32"/>
    <p:sldId id="330" r:id="rId33"/>
    <p:sldId id="324" r:id="rId34"/>
    <p:sldId id="326" r:id="rId35"/>
    <p:sldId id="325" r:id="rId36"/>
    <p:sldId id="327" r:id="rId37"/>
    <p:sldId id="278" r:id="rId38"/>
    <p:sldId id="328" r:id="rId39"/>
    <p:sldId id="331" r:id="rId40"/>
    <p:sldId id="332" r:id="rId41"/>
    <p:sldId id="320" r:id="rId42"/>
    <p:sldId id="319" r:id="rId43"/>
    <p:sldId id="321" r:id="rId44"/>
    <p:sldId id="333" r:id="rId45"/>
    <p:sldId id="296" r:id="rId46"/>
    <p:sldId id="341" r:id="rId47"/>
    <p:sldId id="335" r:id="rId48"/>
    <p:sldId id="336" r:id="rId49"/>
    <p:sldId id="337" r:id="rId50"/>
    <p:sldId id="338" r:id="rId51"/>
    <p:sldId id="339" r:id="rId52"/>
    <p:sldId id="340" r:id="rId53"/>
    <p:sldId id="280" r:id="rId54"/>
    <p:sldId id="334" r:id="rId5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72"/>
      </p:cViewPr>
      <p:guideLst>
        <p:guide orient="horz" pos="346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88A5F3F-B2E8-4E33-A21D-51A4BF706D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A6939-8B52-47E0-872B-CBEC4988D7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9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E5E5-75E7-4890-8085-E34827F43E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192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0A103-7B22-446B-AECB-BF6BC53CD7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157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EB1E5-592E-44E7-9FC3-B716E1AEE4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0230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870B4-5E32-4120-B6DC-4A56069F6C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6156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7DCDE-C731-4563-A259-B3E8F873458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801808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D1058-B27C-49C4-B499-1AF5BD6FBB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327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D3437-A139-4D1D-85AB-A302B7098F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984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A8F78-6750-459D-B63A-6AB98A0B5D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275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A96ED-9EE5-432E-8487-07A38F8333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739BB-DE6C-43F0-9D64-4A59B6FB9E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13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F74B9-1D5A-469C-B526-EFC5F3C169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1AC25-55DE-4636-9727-51ABB82D00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684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0CA08-F2C0-4F60-83E0-D23495BE10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150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A51E6-2587-4579-B157-6118FC9AD7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13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0571AC-0C1B-4D1E-B359-C3B560EF1B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4" r:id="rId14"/>
    <p:sldLayoutId id="214748369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05000" y="2276475"/>
            <a:ext cx="7239000" cy="31337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Технология развития критического мышления</a:t>
            </a:r>
            <a:r>
              <a:rPr lang="en-US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через чтение и письмо (ТРКМЧП)</a:t>
            </a:r>
          </a:p>
        </p:txBody>
      </p:sp>
      <p:pic>
        <p:nvPicPr>
          <p:cNvPr id="4099" name="Picture 4" descr="Образ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8763">
            <a:off x="658813" y="296863"/>
            <a:ext cx="21097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>
            <a:off x="2895600" y="609600"/>
            <a:ext cx="2667000" cy="72707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1-я фаза</a:t>
            </a:r>
            <a:r>
              <a:rPr lang="ru-RU" sz="3200" dirty="0"/>
              <a:t> </a:t>
            </a:r>
            <a:r>
              <a:rPr lang="ru-RU" sz="4000" b="1" dirty="0">
                <a:solidFill>
                  <a:srgbClr val="C00000"/>
                </a:solidFill>
              </a:rPr>
              <a:t>ВЫЗОВ 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5"/>
            <a:ext cx="8229600" cy="4660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ориентирована на актуализацию имеющихся знаний, формирование личностного интереса к получению новой информации и ценностного отношения к предмету.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Поскольку при этом сочетаются индивидуальная и групповая формы работы, участие обучаемых в образовательном процессе активизируется.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685606"/>
            <a:ext cx="8640960" cy="916213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pPr indent="215900" algn="ctr">
              <a:lnSpc>
                <a:spcPts val="32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стадии вызова происходит “включение” в работу, поэтому она очень важна.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2-я фаза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71563"/>
            <a:ext cx="8507412" cy="5483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Главными задачами   </a:t>
            </a:r>
            <a:r>
              <a:rPr lang="ru-RU" sz="2800" b="1" dirty="0" smtClean="0"/>
              <a:t>второй фазы</a:t>
            </a:r>
            <a:r>
              <a:rPr lang="ru-RU" sz="2800" dirty="0" smtClean="0"/>
              <a:t> </a:t>
            </a:r>
            <a:r>
              <a:rPr lang="ru-RU" sz="2800" b="1" dirty="0" smtClean="0"/>
              <a:t>РЕАЛИЗАЦИИ/ОСМЫСЛЕНИЯ</a:t>
            </a:r>
            <a:r>
              <a:rPr lang="ru-RU" sz="2800" dirty="0" smtClean="0"/>
              <a:t> являются: активное получение информации, соотнесение нового с уже известным, систематизация, отслеживание собственного понимания.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Студент получает возможность задуматься о природе изучаемого объекта, по мере соотнесения старой и новой информации учится формулировать вопросы, определяет собственную позицию.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Педагог с помощью ряда приемов помогает ученикам отслеживать процесс познания и понимания.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620713"/>
            <a:ext cx="8543925" cy="58261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3-я фаза </a:t>
            </a:r>
            <a:r>
              <a:rPr lang="ru-RU" dirty="0" smtClean="0"/>
              <a:t>РЕФЛЕКСИЯ </a:t>
            </a:r>
            <a:r>
              <a:rPr lang="ru-RU" dirty="0"/>
              <a:t>связана:</a:t>
            </a:r>
            <a:br>
              <a:rPr lang="ru-RU" dirty="0"/>
            </a:br>
            <a:endParaRPr lang="ru-RU" dirty="0" smtClean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484313"/>
            <a:ext cx="8701087" cy="324008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с обобщением (суммированием) и систематизацией новой информации,</a:t>
            </a:r>
          </a:p>
          <a:p>
            <a:pPr eaLnBrk="1" hangingPunct="1">
              <a:defRPr/>
            </a:pPr>
            <a:r>
              <a:rPr lang="ru-RU" dirty="0" smtClean="0"/>
              <a:t> выработку собственного отношения к изучаемому материалу и формулирование вопросов для дальнейшего продвижения в информационном поле.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2125" y="5229225"/>
            <a:ext cx="8159750" cy="954088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dirty="0"/>
              <a:t>Анализ собственных мыслительных операций – важнейшая составляющая данной фазы.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5962"/>
          </a:xfrm>
          <a:solidFill>
            <a:srgbClr val="FDFDDF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3300"/>
                </a:solidFill>
              </a:rPr>
              <a:t>Структура технологии занятия</a:t>
            </a:r>
          </a:p>
        </p:txBody>
      </p:sp>
      <p:graphicFrame>
        <p:nvGraphicFramePr>
          <p:cNvPr id="12321" name="Group 3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32607939"/>
              </p:ext>
            </p:extLst>
          </p:nvPr>
        </p:nvGraphicFramePr>
        <p:xfrm>
          <a:off x="179511" y="1012825"/>
          <a:ext cx="8785101" cy="5729288"/>
        </p:xfrm>
        <a:graphic>
          <a:graphicData uri="http://schemas.openxmlformats.org/drawingml/2006/table">
            <a:tbl>
              <a:tblPr/>
              <a:tblGrid>
                <a:gridCol w="2928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9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«Вызов»</a:t>
                      </a:r>
                    </a:p>
                  </a:txBody>
                  <a:tcPr marL="91443" marR="9144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«Осмысление содержания»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«Рефлексия»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9894">
                <a:tc>
                  <a:txBody>
                    <a:bodyPr/>
                    <a:lstStyle/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активизация имеющихся знаний;</a:t>
                      </a: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пробуждение интереса к получению новой информации;</a:t>
                      </a: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Коммуникации по теме</a:t>
                      </a: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постановка студентом собственных целей обучения</a:t>
                      </a: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получение новой информации по теме;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классификация полученной информации по категориям знания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корректировка студентом поставленных целей обучения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D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Мотивация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Коммуникация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размышление, рождение нового знания;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постановка студентом новых целей обучения (на перспективу)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Приемы на стадии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Вызова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 marL="985838">
              <a:spcBef>
                <a:spcPts val="400"/>
              </a:spcBef>
              <a:defRPr/>
            </a:pPr>
            <a:r>
              <a:rPr lang="ru-RU" sz="2800" dirty="0">
                <a:effectLst/>
              </a:rPr>
              <a:t>Ключевые слова</a:t>
            </a:r>
          </a:p>
          <a:p>
            <a:pPr marL="985838">
              <a:spcBef>
                <a:spcPts val="400"/>
              </a:spcBef>
              <a:defRPr/>
            </a:pPr>
            <a:r>
              <a:rPr lang="ru-RU" sz="2800" i="1" dirty="0">
                <a:effectLst/>
              </a:rPr>
              <a:t>Верные (неверные) </a:t>
            </a:r>
            <a:r>
              <a:rPr lang="ru-RU" sz="2800" i="1" dirty="0" smtClean="0">
                <a:effectLst/>
              </a:rPr>
              <a:t>утверждения. </a:t>
            </a:r>
            <a:r>
              <a:rPr lang="ru-RU" sz="2800" dirty="0" smtClean="0">
                <a:effectLst/>
              </a:rPr>
              <a:t>Приём </a:t>
            </a:r>
            <a:r>
              <a:rPr lang="ru-RU" sz="2800" dirty="0">
                <a:effectLst/>
              </a:rPr>
              <a:t>“Верите ли Вы, что?”</a:t>
            </a:r>
            <a:endParaRPr lang="ru-RU" sz="2800" dirty="0"/>
          </a:p>
          <a:p>
            <a:pPr marL="985838">
              <a:spcBef>
                <a:spcPts val="400"/>
              </a:spcBef>
              <a:defRPr/>
            </a:pPr>
            <a:r>
              <a:rPr lang="ru-RU" sz="2800" i="1" dirty="0" smtClean="0">
                <a:effectLst/>
              </a:rPr>
              <a:t>Кластер </a:t>
            </a:r>
            <a:r>
              <a:rPr lang="ru-RU" sz="2800" i="1" dirty="0">
                <a:effectLst/>
              </a:rPr>
              <a:t>предположений</a:t>
            </a:r>
          </a:p>
          <a:p>
            <a:pPr marL="985838">
              <a:spcBef>
                <a:spcPts val="400"/>
              </a:spcBef>
              <a:defRPr/>
            </a:pPr>
            <a:r>
              <a:rPr lang="ru-RU" sz="2800" i="1" dirty="0">
                <a:effectLst/>
              </a:rPr>
              <a:t>Мозговой штурм</a:t>
            </a:r>
          </a:p>
          <a:p>
            <a:pPr marL="985838" eaLnBrk="1" hangingPunct="1">
              <a:spcBef>
                <a:spcPts val="400"/>
              </a:spcBef>
              <a:defRPr/>
            </a:pPr>
            <a:r>
              <a:rPr lang="ru-RU" sz="2800" dirty="0" smtClean="0"/>
              <a:t>Перепутанные логические цепи</a:t>
            </a:r>
          </a:p>
          <a:p>
            <a:pPr marL="985838" eaLnBrk="1" hangingPunct="1">
              <a:spcBef>
                <a:spcPts val="400"/>
              </a:spcBef>
              <a:defRPr/>
            </a:pPr>
            <a:r>
              <a:rPr lang="ru-RU" sz="2800" dirty="0" smtClean="0"/>
              <a:t>Свободное письменное задание</a:t>
            </a:r>
          </a:p>
          <a:p>
            <a:pPr marL="985838" eaLnBrk="1" hangingPunct="1">
              <a:spcBef>
                <a:spcPts val="400"/>
              </a:spcBef>
              <a:defRPr/>
            </a:pPr>
            <a:r>
              <a:rPr lang="ru-RU" sz="2800" dirty="0" smtClean="0"/>
              <a:t>"Подсказка".</a:t>
            </a:r>
          </a:p>
          <a:p>
            <a:pPr marL="985838" eaLnBrk="1" hangingPunct="1">
              <a:spcBef>
                <a:spcPts val="400"/>
              </a:spcBef>
              <a:defRPr/>
            </a:pPr>
            <a:r>
              <a:rPr lang="ru-RU" sz="2800" dirty="0" smtClean="0"/>
              <a:t>Наводящие вопросы</a:t>
            </a:r>
          </a:p>
          <a:p>
            <a:pPr marL="985838" eaLnBrk="1" hangingPunct="1">
              <a:spcBef>
                <a:spcPts val="400"/>
              </a:spcBef>
              <a:defRPr/>
            </a:pPr>
            <a:r>
              <a:rPr lang="ru-RU" sz="2800" dirty="0" smtClean="0"/>
              <a:t>"Покопаемся в памяти".</a:t>
            </a:r>
          </a:p>
          <a:p>
            <a:pPr marL="985838" eaLnBrk="1" hangingPunct="1">
              <a:spcBef>
                <a:spcPts val="400"/>
              </a:spcBef>
              <a:defRPr/>
            </a:pPr>
            <a:r>
              <a:rPr lang="ru-RU" sz="2800" dirty="0" smtClean="0"/>
              <a:t>Классификация.</a:t>
            </a:r>
          </a:p>
          <a:p>
            <a:pPr marL="985838" eaLnBrk="1" hangingPunct="1">
              <a:spcBef>
                <a:spcPts val="400"/>
              </a:spcBef>
              <a:defRPr/>
            </a:pPr>
            <a:r>
              <a:rPr lang="ru-RU" sz="2800" dirty="0" smtClean="0"/>
              <a:t>Свободное сочинение</a:t>
            </a:r>
          </a:p>
          <a:p>
            <a:pPr eaLnBrk="1" hangingPunct="1">
              <a:defRPr/>
            </a:pPr>
            <a:endParaRPr lang="ru-RU" i="1" dirty="0" smtClean="0"/>
          </a:p>
          <a:p>
            <a:pPr eaLnBrk="1" hangingPunct="1">
              <a:defRPr/>
            </a:pPr>
            <a:endParaRPr lang="ru-RU" i="1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9223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0000FF"/>
                </a:solidFill>
              </a:rPr>
              <a:t>Перепутанные  логические  цепочки</a:t>
            </a:r>
            <a:endParaRPr lang="ru-RU" sz="5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963" y="1052512"/>
            <a:ext cx="8472487" cy="5616847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Тема «Педагогика»</a:t>
            </a:r>
          </a:p>
          <a:p>
            <a:pPr marL="0" indent="357188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Выбери признаки педагогики:</a:t>
            </a:r>
          </a:p>
          <a:p>
            <a:pPr marL="1314450" indent="-514350" eaLnBrk="1" hangingPunct="1">
              <a:buFont typeface="+mj-lt"/>
              <a:buAutoNum type="arabicPeriod"/>
              <a:defRPr/>
            </a:pPr>
            <a:r>
              <a:rPr lang="ru-RU" sz="2800" dirty="0" smtClean="0"/>
              <a:t>искусство</a:t>
            </a:r>
          </a:p>
          <a:p>
            <a:pPr marL="1314450" indent="-514350" eaLnBrk="1" hangingPunct="1">
              <a:buFont typeface="+mj-lt"/>
              <a:buAutoNum type="arabicPeriod"/>
              <a:defRPr/>
            </a:pPr>
            <a:r>
              <a:rPr lang="ru-RU" sz="2800" dirty="0" smtClean="0"/>
              <a:t>воспитание</a:t>
            </a:r>
          </a:p>
          <a:p>
            <a:pPr marL="1314450" indent="-514350" eaLnBrk="1" hangingPunct="1">
              <a:buFont typeface="+mj-lt"/>
              <a:buAutoNum type="arabicPeriod"/>
              <a:defRPr/>
            </a:pPr>
            <a:r>
              <a:rPr lang="ru-RU" sz="2800" dirty="0" smtClean="0"/>
              <a:t>образование</a:t>
            </a:r>
          </a:p>
          <a:p>
            <a:pPr marL="1314450" indent="-514350" eaLnBrk="1" hangingPunct="1">
              <a:buFont typeface="+mj-lt"/>
              <a:buAutoNum type="arabicPeriod"/>
              <a:defRPr/>
            </a:pPr>
            <a:r>
              <a:rPr lang="ru-RU" sz="2800" dirty="0" smtClean="0"/>
              <a:t>развитие</a:t>
            </a:r>
          </a:p>
          <a:p>
            <a:pPr marL="1314450" indent="-514350" eaLnBrk="1" hangingPunct="1">
              <a:buFont typeface="+mj-lt"/>
              <a:buAutoNum type="arabicPeriod"/>
              <a:defRPr/>
            </a:pPr>
            <a:r>
              <a:rPr lang="ru-RU" sz="2800" dirty="0" smtClean="0"/>
              <a:t>студенты</a:t>
            </a:r>
          </a:p>
          <a:p>
            <a:pPr marL="1314450" indent="-514350" eaLnBrk="1" hangingPunct="1">
              <a:buFont typeface="+mj-lt"/>
              <a:buAutoNum type="arabicPeriod"/>
              <a:defRPr/>
            </a:pPr>
            <a:r>
              <a:rPr lang="ru-RU" sz="2800" dirty="0"/>
              <a:t>а</a:t>
            </a:r>
            <a:r>
              <a:rPr lang="ru-RU" sz="2800" dirty="0" smtClean="0"/>
              <a:t>натомия</a:t>
            </a:r>
          </a:p>
          <a:p>
            <a:pPr marL="1314450" indent="-514350" eaLnBrk="1" hangingPunct="1">
              <a:buFont typeface="+mj-lt"/>
              <a:buAutoNum type="arabicPeriod"/>
              <a:defRPr/>
            </a:pPr>
            <a:r>
              <a:rPr lang="ru-RU" sz="2800" dirty="0" smtClean="0"/>
              <a:t>наука</a:t>
            </a:r>
          </a:p>
          <a:p>
            <a:pPr marL="1314450" indent="-514350" eaLnBrk="1" hangingPunct="1">
              <a:buFont typeface="+mj-lt"/>
              <a:buAutoNum type="arabicPeriod"/>
              <a:defRPr/>
            </a:pPr>
            <a:r>
              <a:rPr lang="ru-RU" sz="2800" dirty="0"/>
              <a:t>о</a:t>
            </a:r>
            <a:r>
              <a:rPr lang="ru-RU" sz="2800" dirty="0" smtClean="0"/>
              <a:t>бучение</a:t>
            </a:r>
          </a:p>
          <a:p>
            <a:pPr marL="1314450" indent="-514350" eaLnBrk="1" hangingPunct="1">
              <a:buFont typeface="+mj-lt"/>
              <a:buAutoNum type="arabicPeriod"/>
              <a:defRPr/>
            </a:pPr>
            <a:r>
              <a:rPr lang="ru-RU" sz="2800" dirty="0" smtClean="0"/>
              <a:t>антропология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56"/>
            <a:ext cx="8533892" cy="971672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/>
              <a:t>Приемы по развитию навыков составления вопросов</a:t>
            </a:r>
            <a:endParaRPr lang="ru-RU" altLang="ru-RU" sz="4000" b="1" dirty="0" smtClean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980728"/>
            <a:ext cx="7591436" cy="6477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dirty="0" smtClean="0"/>
              <a:t>Таблица «толстых» и «тонких» вопросов</a:t>
            </a:r>
          </a:p>
          <a:p>
            <a:pPr algn="ctr" eaLnBrk="1" hangingPunct="1">
              <a:buFontTx/>
              <a:buNone/>
            </a:pPr>
            <a:endParaRPr lang="ru-RU" altLang="ru-RU" sz="2800" dirty="0" smtClean="0"/>
          </a:p>
          <a:p>
            <a:pPr algn="ctr" eaLnBrk="1" hangingPunct="1">
              <a:buFontTx/>
              <a:buNone/>
            </a:pPr>
            <a:endParaRPr lang="ru-RU" altLang="ru-RU" sz="2800" dirty="0" smtClean="0"/>
          </a:p>
        </p:txBody>
      </p:sp>
      <p:graphicFrame>
        <p:nvGraphicFramePr>
          <p:cNvPr id="32158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96342"/>
              </p:ext>
            </p:extLst>
          </p:nvPr>
        </p:nvGraphicFramePr>
        <p:xfrm>
          <a:off x="317823" y="1709165"/>
          <a:ext cx="8533892" cy="4931592"/>
        </p:xfrm>
        <a:graphic>
          <a:graphicData uri="http://schemas.openxmlformats.org/drawingml/2006/table">
            <a:tbl>
              <a:tblPr/>
              <a:tblGrid>
                <a:gridCol w="4545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Дайте три объяснения, почему…?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Объясните, почему…?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 вы думаете…?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 Вы считаете…?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чем различие…?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Предположите, что будет, если…?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Что, если…?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Кто…?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Когда…?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Может…?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Будет…?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Мог ли…?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 звать…? Было ли…?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Согласны ли Вы…?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Верно ли…?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20532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47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9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Ромашка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Блума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(6 вопросов)</a:t>
            </a:r>
            <a:endParaRPr lang="ru-RU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9459" name="Содержимое 3" descr="http://www.evolkov.net/pix/6.quest.2.2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214438"/>
            <a:ext cx="3927475" cy="4227512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241425"/>
            <a:ext cx="4471988" cy="4200525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Простые вопросы.</a:t>
            </a:r>
          </a:p>
          <a:p>
            <a:pPr eaLnBrk="1" hangingPunct="1">
              <a:defRPr/>
            </a:pPr>
            <a:r>
              <a:rPr lang="ru-RU" dirty="0" smtClean="0"/>
              <a:t>Уточняющие вопросы.</a:t>
            </a:r>
          </a:p>
          <a:p>
            <a:pPr eaLnBrk="1" hangingPunct="1">
              <a:defRPr/>
            </a:pPr>
            <a:r>
              <a:rPr lang="ru-RU" dirty="0" smtClean="0"/>
              <a:t>Вопросы-интерпретации.</a:t>
            </a:r>
          </a:p>
          <a:p>
            <a:pPr eaLnBrk="1" hangingPunct="1">
              <a:defRPr/>
            </a:pPr>
            <a:r>
              <a:rPr lang="ru-RU" dirty="0" smtClean="0"/>
              <a:t>Оценивающие вопросы.</a:t>
            </a:r>
          </a:p>
          <a:p>
            <a:pPr eaLnBrk="1" hangingPunct="1">
              <a:defRPr/>
            </a:pPr>
            <a:r>
              <a:rPr lang="ru-RU" dirty="0" smtClean="0"/>
              <a:t>Творческие вопросы.</a:t>
            </a:r>
          </a:p>
          <a:p>
            <a:pPr eaLnBrk="1" hangingPunct="1">
              <a:defRPr/>
            </a:pPr>
            <a:r>
              <a:rPr lang="ru-RU" dirty="0" smtClean="0"/>
              <a:t>Практические вопросы.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5667668"/>
            <a:ext cx="9144000" cy="83099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extrusionH="76200">
            <a:extrusionClr>
              <a:schemeClr val="accent5">
                <a:lumMod val="90000"/>
              </a:schemeClr>
            </a:extrusionClr>
          </a:sp3d>
        </p:spPr>
        <p:txBody>
          <a:bodyPr>
            <a:spAutoFit/>
          </a:bodyPr>
          <a:lstStyle/>
          <a:p>
            <a:pPr indent="450850">
              <a:spcBef>
                <a:spcPts val="0"/>
              </a:spcBef>
              <a:tabLst>
                <a:tab pos="679450" algn="l"/>
              </a:tabLst>
              <a:defRPr/>
            </a:pPr>
            <a:r>
              <a:rPr lang="ru-RU" sz="2400" b="1" u="sng" dirty="0">
                <a:cs typeface="Times New Roman" pitchFamily="18" charset="0"/>
              </a:rPr>
              <a:t>Простые вопросы</a:t>
            </a:r>
            <a:r>
              <a:rPr lang="ru-RU" sz="2400" b="1" dirty="0">
                <a:cs typeface="Times New Roman" pitchFamily="18" charset="0"/>
              </a:rPr>
              <a:t>.  </a:t>
            </a:r>
            <a:r>
              <a:rPr lang="ru-RU" sz="2400" dirty="0">
                <a:cs typeface="Times New Roman" pitchFamily="18" charset="0"/>
              </a:rPr>
              <a:t>Отвечая на них, нужно назвать какие-то факты,  вспомнить, воспроизвести некую информацию.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5888"/>
            <a:ext cx="8893175" cy="6553200"/>
          </a:xfrm>
        </p:spPr>
        <p:txBody>
          <a:bodyPr/>
          <a:lstStyle/>
          <a:p>
            <a:pPr indent="450850">
              <a:spcBef>
                <a:spcPts val="0"/>
              </a:spcBef>
              <a:buFontTx/>
              <a:buNone/>
              <a:tabLst>
                <a:tab pos="679450" algn="l"/>
              </a:tabLst>
              <a:defRPr/>
            </a:pPr>
            <a:r>
              <a:rPr lang="ru-RU" sz="2400" b="1" u="sng" dirty="0" smtClean="0">
                <a:effectLst/>
                <a:cs typeface="Times New Roman" pitchFamily="18" charset="0"/>
              </a:rPr>
              <a:t>Уточняющие вопросы</a:t>
            </a:r>
            <a:r>
              <a:rPr lang="ru-RU" sz="2400" u="sng" dirty="0" smtClean="0">
                <a:effectLst/>
                <a:cs typeface="Times New Roman" pitchFamily="18" charset="0"/>
              </a:rPr>
              <a:t>. </a:t>
            </a:r>
            <a:r>
              <a:rPr lang="ru-RU" sz="2400" dirty="0" smtClean="0">
                <a:effectLst/>
                <a:cs typeface="Times New Roman" pitchFamily="18" charset="0"/>
              </a:rPr>
              <a:t>Обычно они начинаются со слов: «</a:t>
            </a:r>
            <a:r>
              <a:rPr lang="ru-RU" sz="2400" i="1" dirty="0" smtClean="0">
                <a:effectLst/>
                <a:cs typeface="Times New Roman" pitchFamily="18" charset="0"/>
              </a:rPr>
              <a:t>То есть ты говоришь, что ….?», «Если я правильно понял, то ..?».</a:t>
            </a:r>
            <a:r>
              <a:rPr lang="ru-RU" sz="2400" dirty="0" smtClean="0">
                <a:effectLst/>
                <a:cs typeface="Times New Roman" pitchFamily="18" charset="0"/>
              </a:rPr>
              <a:t>Такие вопросы нужны для предоставления собеседнику обратной связи относительно того что он только что сказал.</a:t>
            </a:r>
          </a:p>
          <a:p>
            <a:pPr indent="450850">
              <a:spcBef>
                <a:spcPts val="0"/>
              </a:spcBef>
              <a:buFontTx/>
              <a:buNone/>
              <a:tabLst>
                <a:tab pos="679450" algn="l"/>
              </a:tabLst>
              <a:defRPr/>
            </a:pPr>
            <a:r>
              <a:rPr lang="ru-RU" sz="2400" b="1" u="sng" dirty="0" smtClean="0">
                <a:effectLst/>
                <a:cs typeface="Times New Roman" pitchFamily="18" charset="0"/>
              </a:rPr>
              <a:t>Объясняющие вопросы</a:t>
            </a:r>
            <a:r>
              <a:rPr lang="ru-RU" sz="2400" dirty="0" smtClean="0">
                <a:effectLst/>
                <a:cs typeface="Times New Roman" pitchFamily="18" charset="0"/>
              </a:rPr>
              <a:t>. Обычно начинаются со слова «</a:t>
            </a:r>
            <a:r>
              <a:rPr lang="ru-RU" sz="2400" i="1" dirty="0" smtClean="0">
                <a:effectLst/>
                <a:cs typeface="Times New Roman" pitchFamily="18" charset="0"/>
              </a:rPr>
              <a:t>Почему?</a:t>
            </a:r>
            <a:r>
              <a:rPr lang="ru-RU" sz="2400" dirty="0" smtClean="0">
                <a:effectLst/>
                <a:cs typeface="Times New Roman" pitchFamily="18" charset="0"/>
              </a:rPr>
              <a:t>». Они направлены на установление </a:t>
            </a:r>
            <a:r>
              <a:rPr lang="ru-RU" sz="2400" dirty="0" err="1" smtClean="0">
                <a:effectLst/>
                <a:cs typeface="Times New Roman" pitchFamily="18" charset="0"/>
              </a:rPr>
              <a:t>причинно</a:t>
            </a:r>
            <a:r>
              <a:rPr lang="ru-RU" sz="2400" dirty="0" smtClean="0">
                <a:effectLst/>
                <a:cs typeface="Times New Roman" pitchFamily="18" charset="0"/>
              </a:rPr>
              <a:t>—следственных связей.</a:t>
            </a:r>
          </a:p>
          <a:p>
            <a:pPr indent="450850">
              <a:spcBef>
                <a:spcPts val="0"/>
              </a:spcBef>
              <a:buFontTx/>
              <a:buNone/>
              <a:tabLst>
                <a:tab pos="679450" algn="l"/>
              </a:tabLst>
              <a:defRPr/>
            </a:pPr>
            <a:r>
              <a:rPr lang="ru-RU" sz="2400" b="1" u="sng" dirty="0" smtClean="0">
                <a:effectLst/>
                <a:cs typeface="Times New Roman" pitchFamily="18" charset="0"/>
              </a:rPr>
              <a:t>Практические вопросы. </a:t>
            </a:r>
            <a:r>
              <a:rPr lang="ru-RU" sz="2400" dirty="0" smtClean="0">
                <a:effectLst/>
                <a:cs typeface="Times New Roman" pitchFamily="18" charset="0"/>
              </a:rPr>
              <a:t>Они направлены на установление взаимосвязи между теорией и практикой. «</a:t>
            </a:r>
            <a:r>
              <a:rPr lang="ru-RU" sz="2400" i="1" dirty="0" smtClean="0">
                <a:effectLst/>
                <a:cs typeface="Times New Roman" pitchFamily="18" charset="0"/>
              </a:rPr>
              <a:t>Как бы вы поступили…?»</a:t>
            </a:r>
          </a:p>
          <a:p>
            <a:pPr indent="450850">
              <a:spcBef>
                <a:spcPts val="0"/>
              </a:spcBef>
              <a:buFontTx/>
              <a:buNone/>
              <a:tabLst>
                <a:tab pos="679450" algn="l"/>
              </a:tabLst>
              <a:defRPr/>
            </a:pPr>
            <a:r>
              <a:rPr lang="ru-RU" sz="2400" b="1" u="sng" dirty="0" smtClean="0">
                <a:effectLst/>
                <a:cs typeface="Times New Roman" pitchFamily="18" charset="0"/>
              </a:rPr>
              <a:t>Творческие вопросы</a:t>
            </a:r>
            <a:r>
              <a:rPr lang="ru-RU" sz="2400" dirty="0" smtClean="0">
                <a:effectLst/>
                <a:cs typeface="Times New Roman" pitchFamily="18" charset="0"/>
              </a:rPr>
              <a:t>. Когда в вопросе есть частица «бы», а в его формулировке есть элементы условности, предположения, фантазии, прогноза. « </a:t>
            </a:r>
            <a:r>
              <a:rPr lang="ru-RU" sz="2400" i="1" dirty="0" smtClean="0">
                <a:effectLst/>
                <a:cs typeface="Times New Roman" pitchFamily="18" charset="0"/>
              </a:rPr>
              <a:t>Что бы изменилось.., если бы..?»</a:t>
            </a:r>
          </a:p>
          <a:p>
            <a:pPr indent="450850" algn="just">
              <a:spcBef>
                <a:spcPts val="0"/>
              </a:spcBef>
              <a:buFontTx/>
              <a:buNone/>
              <a:tabLst>
                <a:tab pos="679450" algn="l"/>
              </a:tabLst>
              <a:defRPr/>
            </a:pPr>
            <a:r>
              <a:rPr lang="ru-RU" sz="2400" b="1" u="sng" dirty="0" smtClean="0">
                <a:effectLst/>
                <a:cs typeface="Times New Roman" pitchFamily="18" charset="0"/>
              </a:rPr>
              <a:t>Оценочные вопросы. </a:t>
            </a:r>
            <a:r>
              <a:rPr lang="ru-RU" sz="2400" dirty="0" smtClean="0">
                <a:effectLst/>
                <a:cs typeface="Times New Roman" pitchFamily="18" charset="0"/>
              </a:rPr>
              <a:t>Эти вопросы направлены на выяснение критериев оценки тех или иных событий, явлений, фактов. «</a:t>
            </a:r>
            <a:r>
              <a:rPr lang="ru-RU" sz="2400" i="1" dirty="0" smtClean="0">
                <a:effectLst/>
                <a:cs typeface="Times New Roman" pitchFamily="18" charset="0"/>
              </a:rPr>
              <a:t>Почему это – хорошо, а то – плохо</a:t>
            </a:r>
            <a:r>
              <a:rPr lang="ru-RU" sz="2400" dirty="0" smtClean="0">
                <a:effectLst/>
                <a:cs typeface="Times New Roman" pitchFamily="18" charset="0"/>
              </a:rPr>
              <a:t>?»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476250"/>
            <a:ext cx="8713788" cy="5786438"/>
          </a:xfrm>
        </p:spPr>
        <p:txBody>
          <a:bodyPr/>
          <a:lstStyle/>
          <a:p>
            <a:pPr indent="450850" algn="just">
              <a:buFontTx/>
              <a:buNone/>
              <a:tabLst>
                <a:tab pos="723900" algn="l"/>
              </a:tabLst>
              <a:defRPr/>
            </a:pPr>
            <a:r>
              <a:rPr lang="ru-RU" sz="2800" b="1" dirty="0" smtClean="0">
                <a:effectLst/>
                <a:cs typeface="Times New Roman" pitchFamily="18" charset="0"/>
              </a:rPr>
              <a:t>Приём «</a:t>
            </a:r>
            <a:r>
              <a:rPr lang="ru-RU" sz="2800" b="1" i="1" dirty="0" smtClean="0">
                <a:effectLst/>
                <a:cs typeface="Times New Roman" pitchFamily="18" charset="0"/>
              </a:rPr>
              <a:t>Верите ли вы, что</a:t>
            </a:r>
            <a:r>
              <a:rPr lang="ru-RU" sz="2800" b="1" dirty="0" smtClean="0">
                <a:effectLst/>
                <a:cs typeface="Times New Roman" pitchFamily="18" charset="0"/>
              </a:rPr>
              <a:t>…» </a:t>
            </a:r>
            <a:r>
              <a:rPr lang="ru-RU" sz="2800" dirty="0" smtClean="0">
                <a:cs typeface="Times New Roman" pitchFamily="18" charset="0"/>
              </a:rPr>
              <a:t>можно использовать при проверке домашнего задания.  Группа делится на две команды: одна высказывает фантазийные предположения, а другая - анализирует их. </a:t>
            </a:r>
          </a:p>
          <a:p>
            <a:pPr indent="450850" algn="just">
              <a:buFontTx/>
              <a:buNone/>
              <a:tabLst>
                <a:tab pos="723900" algn="l"/>
              </a:tabLst>
              <a:defRPr/>
            </a:pPr>
            <a:r>
              <a:rPr lang="ru-RU" sz="2800" dirty="0" smtClean="0">
                <a:cs typeface="Times New Roman" pitchFamily="18" charset="0"/>
              </a:rPr>
              <a:t>Например: Тема. «Почва - среда  жизни организмов»</a:t>
            </a:r>
          </a:p>
          <a:p>
            <a:pPr indent="450850">
              <a:tabLst>
                <a:tab pos="723900" algn="l"/>
              </a:tabLst>
              <a:defRPr/>
            </a:pPr>
            <a:r>
              <a:rPr lang="ru-RU" sz="2800" dirty="0" smtClean="0">
                <a:cs typeface="Times New Roman" pitchFamily="18" charset="0"/>
              </a:rPr>
              <a:t>1 команда:- Верите ли вы, что с наличием  перегноя  связано плодородие почвы?</a:t>
            </a:r>
          </a:p>
          <a:p>
            <a:pPr indent="450850">
              <a:tabLst>
                <a:tab pos="723900" algn="l"/>
              </a:tabLst>
              <a:defRPr/>
            </a:pPr>
            <a:r>
              <a:rPr lang="ru-RU" sz="2800" dirty="0" smtClean="0">
                <a:cs typeface="Times New Roman" pitchFamily="18" charset="0"/>
              </a:rPr>
              <a:t>2 команда:- Верите ли вы, что растений и животные участвуют в повышении плодородия почвы?</a:t>
            </a:r>
          </a:p>
          <a:p>
            <a:pPr indent="450850">
              <a:tabLst>
                <a:tab pos="723900" algn="l"/>
              </a:tabLst>
              <a:defRPr/>
            </a:pPr>
            <a:endParaRPr lang="ru-RU" sz="2000" dirty="0" smtClean="0"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ВЫПУСКНИК ВУЗА XXI ВЕКА ДОЛЖЕН: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600" b="1" smtClean="0">
                <a:solidFill>
                  <a:srgbClr val="D2611C"/>
                </a:solidFill>
                <a:effectLst/>
              </a:rPr>
              <a:t>ВЫПУСКНИК ВУЗА XXI ВЕКА ДОЛЖЕН:</a:t>
            </a:r>
          </a:p>
        </p:txBody>
      </p:sp>
      <p:sp>
        <p:nvSpPr>
          <p:cNvPr id="110" name="уметь самостоятельно приобретать знания;…"/>
          <p:cNvSpPr txBox="1">
            <a:spLocks noGrp="1"/>
          </p:cNvSpPr>
          <p:nvPr>
            <p:ph type="body" idx="4294967295"/>
          </p:nvPr>
        </p:nvSpPr>
        <p:spPr>
          <a:xfrm>
            <a:off x="323850" y="1557338"/>
            <a:ext cx="8820150" cy="51847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FontTx/>
              <a:buChar char="○"/>
              <a:defRPr/>
            </a:pPr>
            <a:r>
              <a:rPr lang="ru-RU" altLang="ru-RU" sz="2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900" dirty="0" smtClean="0">
                <a:effectLst/>
                <a:cs typeface="Times New Roman" panose="02020603050405020304" pitchFamily="18" charset="0"/>
                <a:sym typeface="Times New Roman" panose="02020603050405020304" pitchFamily="18" charset="0"/>
              </a:rPr>
              <a:t>уметь самостоятельно приобретать знания; 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Char char="○"/>
              <a:defRPr/>
            </a:pPr>
            <a:r>
              <a:rPr lang="ru-RU" altLang="ru-RU" sz="2900" dirty="0" smtClean="0">
                <a:effectLst/>
                <a:cs typeface="Times New Roman" panose="02020603050405020304" pitchFamily="18" charset="0"/>
                <a:sym typeface="Times New Roman" panose="02020603050405020304" pitchFamily="18" charset="0"/>
              </a:rPr>
              <a:t>применять их на практике для решения разнообразных проблем; 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Char char="○"/>
              <a:defRPr/>
            </a:pPr>
            <a:r>
              <a:rPr lang="ru-RU" altLang="ru-RU" sz="2900" dirty="0" smtClean="0">
                <a:effectLst/>
                <a:cs typeface="Times New Roman" panose="02020603050405020304" pitchFamily="18" charset="0"/>
                <a:sym typeface="Times New Roman" panose="02020603050405020304" pitchFamily="18" charset="0"/>
              </a:rPr>
              <a:t> работать с различной информацией, анализировать, обобщать, аргументировать; 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Char char="○"/>
              <a:defRPr/>
            </a:pPr>
            <a:r>
              <a:rPr lang="ru-RU" altLang="ru-RU" sz="2900" dirty="0" smtClean="0">
                <a:effectLst/>
                <a:cs typeface="Times New Roman" panose="02020603050405020304" pitchFamily="18" charset="0"/>
                <a:sym typeface="Times New Roman" panose="02020603050405020304" pitchFamily="18" charset="0"/>
              </a:rPr>
              <a:t>быть коммуникабельным, контактным в различных социальных группах, гибким в меняющихся жизненных ситуациях;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Char char="○"/>
              <a:defRPr/>
            </a:pPr>
            <a:r>
              <a:rPr lang="ru-RU" altLang="ru-RU" sz="2900" dirty="0" smtClean="0">
                <a:effectLst/>
                <a:cs typeface="Times New Roman" panose="02020603050405020304" pitchFamily="18" charset="0"/>
                <a:sym typeface="Times New Roman" panose="02020603050405020304" pitchFamily="18" charset="0"/>
              </a:rPr>
              <a:t>самостоятельно критически мыслить, искать рациональные пути в решении проблем</a:t>
            </a:r>
            <a:r>
              <a:rPr lang="ru-RU" altLang="ru-RU" sz="2900" b="1" dirty="0" smtClean="0">
                <a:effectLst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ru-RU" altLang="ru-RU" sz="2200" b="1" dirty="0" smtClean="0">
              <a:effectLst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60350"/>
            <a:ext cx="8785225" cy="63373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2800" b="1" dirty="0" smtClean="0">
                <a:effectLst/>
              </a:rPr>
              <a:t>Верные и неверные утверждения</a:t>
            </a:r>
            <a:endParaRPr lang="ru-RU" sz="2800" b="1" dirty="0" smtClean="0">
              <a:solidFill>
                <a:srgbClr val="7030A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Верно ли утверждение?</a:t>
            </a:r>
          </a:p>
          <a:p>
            <a:pPr>
              <a:spcBef>
                <a:spcPts val="1800"/>
              </a:spcBef>
              <a:defRPr/>
            </a:pPr>
            <a:r>
              <a:rPr lang="ru-RU" sz="2800" dirty="0" smtClean="0">
                <a:effectLst/>
                <a:ea typeface="Calibri" pitchFamily="34" charset="0"/>
                <a:cs typeface="Times New Roman" pitchFamily="18" charset="0"/>
              </a:rPr>
              <a:t>Анатомия – наука о строении органов, систем органов человеческого организма</a:t>
            </a:r>
          </a:p>
          <a:p>
            <a:pPr>
              <a:spcBef>
                <a:spcPts val="1800"/>
              </a:spcBef>
              <a:defRPr/>
            </a:pPr>
            <a:r>
              <a:rPr lang="ru-RU" sz="2800" dirty="0" smtClean="0">
                <a:effectLst/>
                <a:cs typeface="Times New Roman" pitchFamily="18" charset="0"/>
              </a:rPr>
              <a:t>Отцом педагогики называют </a:t>
            </a:r>
            <a:r>
              <a:rPr lang="ru-RU" sz="2800" dirty="0" err="1" smtClean="0">
                <a:effectLst/>
                <a:cs typeface="Times New Roman" pitchFamily="18" charset="0"/>
              </a:rPr>
              <a:t>Я.А.Коменского</a:t>
            </a:r>
            <a:endParaRPr lang="ru-RU" sz="2800" dirty="0" smtClean="0">
              <a:effectLst/>
              <a:cs typeface="Times New Roman" pitchFamily="18" charset="0"/>
            </a:endParaRPr>
          </a:p>
          <a:p>
            <a:pPr>
              <a:spcBef>
                <a:spcPts val="1800"/>
              </a:spcBef>
              <a:defRPr/>
            </a:pPr>
            <a:r>
              <a:rPr lang="ru-RU" sz="2800" dirty="0" smtClean="0">
                <a:effectLst/>
                <a:cs typeface="Times New Roman" pitchFamily="18" charset="0"/>
              </a:rPr>
              <a:t>Предмет Психологии –  психика человека</a:t>
            </a:r>
          </a:p>
          <a:p>
            <a:pPr>
              <a:spcBef>
                <a:spcPts val="1800"/>
              </a:spcBef>
              <a:defRPr/>
            </a:pPr>
            <a:r>
              <a:rPr lang="ru-RU" sz="2800" dirty="0" smtClean="0">
                <a:effectLst/>
                <a:cs typeface="Times New Roman" pitchFamily="18" charset="0"/>
              </a:rPr>
              <a:t>Объект Педагогики – педагогический процесс</a:t>
            </a:r>
          </a:p>
          <a:p>
            <a:pPr>
              <a:spcBef>
                <a:spcPts val="1800"/>
              </a:spcBef>
              <a:defRPr/>
            </a:pPr>
            <a:r>
              <a:rPr lang="ru-RU" sz="2800" dirty="0" smtClean="0">
                <a:effectLst/>
                <a:cs typeface="Times New Roman" pitchFamily="18" charset="0"/>
              </a:rPr>
              <a:t>Дидактика – </a:t>
            </a:r>
            <a:r>
              <a:rPr lang="ru-RU" sz="2800" dirty="0">
                <a:effectLst/>
                <a:cs typeface="Times New Roman" pitchFamily="18" charset="0"/>
              </a:rPr>
              <a:t>н</a:t>
            </a:r>
            <a:r>
              <a:rPr lang="ru-RU" sz="2800" dirty="0" smtClean="0">
                <a:effectLst/>
                <a:cs typeface="Times New Roman" pitchFamily="18" charset="0"/>
              </a:rPr>
              <a:t>аука об обучении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800" dirty="0" smtClean="0">
              <a:effectLst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800" dirty="0" smtClean="0">
                <a:effectLst/>
                <a:cs typeface="Times New Roman" pitchFamily="18" charset="0"/>
              </a:rPr>
              <a:t>Предмет </a:t>
            </a:r>
            <a:r>
              <a:rPr lang="ru-RU" sz="2800" dirty="0">
                <a:effectLst/>
                <a:cs typeface="Times New Roman" pitchFamily="18" charset="0"/>
              </a:rPr>
              <a:t>Педагогики -  образование и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800" dirty="0">
                <a:effectLst/>
                <a:cs typeface="Times New Roman" pitchFamily="18" charset="0"/>
              </a:rPr>
              <a:t>                                                                воспитание</a:t>
            </a:r>
          </a:p>
          <a:p>
            <a:pPr indent="450850">
              <a:tabLst>
                <a:tab pos="723900" algn="l"/>
              </a:tabLst>
              <a:defRPr/>
            </a:pPr>
            <a:endParaRPr lang="ru-RU" sz="2800" dirty="0" smtClean="0"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755650" y="1412875"/>
            <a:ext cx="7615238" cy="2808288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marL="714375" indent="-271463">
              <a:tabLst>
                <a:tab pos="723900" algn="l"/>
              </a:tabLst>
              <a:defRPr/>
            </a:pPr>
            <a:r>
              <a:rPr lang="ru-RU" altLang="ru-RU" sz="3200" b="1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Что лучше для ординатора:</a:t>
            </a:r>
            <a:r>
              <a:rPr lang="en-US" altLang="ru-RU" sz="3200" b="1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en-US" altLang="ru-RU" sz="3200" b="1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переесть, чем недоспать </a:t>
            </a:r>
            <a:r>
              <a:rPr lang="en-US" altLang="ru-RU" sz="3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en-US" altLang="ru-RU" sz="3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или </a:t>
            </a:r>
            <a:r>
              <a:rPr lang="ru-RU" altLang="ru-RU" sz="3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переспать чем недоесть </a:t>
            </a:r>
            <a:endParaRPr lang="ru-RU" altLang="ru-RU" sz="54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838" y="501650"/>
            <a:ext cx="77660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2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Приём «Мозговая атака или штурм»: </a:t>
            </a:r>
            <a:endParaRPr lang="ru-RU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8424936" cy="1631216"/>
          </a:xfrm>
          <a:prstGeom prst="rect">
            <a:avLst/>
          </a:prstGeom>
          <a:scene3d>
            <a:camera prst="orthographicFront"/>
            <a:lightRig rig="threePt" dir="t"/>
          </a:scene3d>
          <a:sp3d contourW="25400">
            <a:contourClr>
              <a:srgbClr val="C00000"/>
            </a:contourClr>
          </a:sp3d>
        </p:spPr>
        <p:txBody>
          <a:bodyPr>
            <a:spAutoFit/>
          </a:bodyPr>
          <a:lstStyle/>
          <a:p>
            <a:pPr indent="450850" algn="just">
              <a:lnSpc>
                <a:spcPts val="2400"/>
              </a:lnSpc>
              <a:tabLst>
                <a:tab pos="723900" algn="l"/>
              </a:tabLst>
              <a:defRPr/>
            </a:pPr>
            <a:r>
              <a:rPr lang="ru-RU" sz="2400" dirty="0">
                <a:cs typeface="Times New Roman" pitchFamily="18" charset="0"/>
              </a:rPr>
              <a:t>Чем больше идей, тем выше будет интерес к изучаемой теме. Рамки правильных и неправильных ответов отсутствуют.</a:t>
            </a:r>
            <a:endParaRPr lang="en-US" sz="2400" dirty="0">
              <a:cs typeface="Times New Roman" pitchFamily="18" charset="0"/>
            </a:endParaRPr>
          </a:p>
          <a:p>
            <a:pPr indent="450850" algn="just">
              <a:lnSpc>
                <a:spcPts val="2400"/>
              </a:lnSpc>
              <a:tabLst>
                <a:tab pos="723900" algn="l"/>
              </a:tabLst>
              <a:defRPr/>
            </a:pPr>
            <a:r>
              <a:rPr lang="ru-RU" sz="2400" dirty="0">
                <a:cs typeface="Times New Roman" pitchFamily="18" charset="0"/>
              </a:rPr>
              <a:t>Высказываются любые мнение, которые помогут найти выход из затруднительной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20317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Кластеры (гроздья)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11560" y="3233072"/>
            <a:ext cx="8229600" cy="3486150"/>
          </a:xfrm>
        </p:spPr>
        <p:txBody>
          <a:bodyPr/>
          <a:lstStyle/>
          <a:p>
            <a:pPr marL="137160" indent="0">
              <a:buFontTx/>
              <a:buNone/>
              <a:defRPr/>
            </a:pPr>
            <a:r>
              <a:rPr lang="ru-RU" b="1" dirty="0" smtClean="0"/>
              <a:t>«Кластер»</a:t>
            </a:r>
            <a:r>
              <a:rPr lang="ru-RU" dirty="0" smtClean="0"/>
              <a:t> - это </a:t>
            </a:r>
            <a:r>
              <a:rPr lang="ru-RU" dirty="0"/>
              <a:t>графический прием систематизации материала. </a:t>
            </a:r>
            <a:endParaRPr lang="ru-RU" dirty="0" smtClean="0"/>
          </a:p>
          <a:p>
            <a:pPr marL="137160" indent="0">
              <a:buFontTx/>
              <a:buNone/>
              <a:defRPr/>
            </a:pPr>
            <a:r>
              <a:rPr lang="ru-RU" dirty="0" smtClean="0"/>
              <a:t>Кластер </a:t>
            </a:r>
            <a:r>
              <a:rPr lang="ru-RU" dirty="0"/>
              <a:t>является отражением нелинейной формы мышления. </a:t>
            </a:r>
            <a:endParaRPr lang="ru-RU" dirty="0" smtClean="0"/>
          </a:p>
          <a:p>
            <a:pPr marL="137160" indent="0">
              <a:buFontTx/>
              <a:buNone/>
              <a:defRPr/>
            </a:pPr>
            <a:r>
              <a:rPr lang="ru-RU" dirty="0" smtClean="0"/>
              <a:t>Иногда </a:t>
            </a:r>
            <a:r>
              <a:rPr lang="ru-RU" dirty="0"/>
              <a:t>такой прием называют </a:t>
            </a:r>
            <a:r>
              <a:rPr lang="ru-RU" b="1" dirty="0"/>
              <a:t> «наглядным мозговым штурмом».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19" name="Oval 27"/>
          <p:cNvSpPr>
            <a:spLocks noChangeArrowheads="1"/>
          </p:cNvSpPr>
          <p:nvPr/>
        </p:nvSpPr>
        <p:spPr bwMode="auto">
          <a:xfrm>
            <a:off x="2922349" y="2006545"/>
            <a:ext cx="3525837" cy="1120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0" name="Group 40"/>
          <p:cNvGrpSpPr>
            <a:grpSpLocks/>
          </p:cNvGrpSpPr>
          <p:nvPr/>
        </p:nvGrpSpPr>
        <p:grpSpPr bwMode="auto">
          <a:xfrm flipV="1">
            <a:off x="716140" y="1019144"/>
            <a:ext cx="2195513" cy="1766887"/>
            <a:chOff x="884" y="2341"/>
            <a:chExt cx="1497" cy="1360"/>
          </a:xfrm>
        </p:grpSpPr>
        <p:grpSp>
          <p:nvGrpSpPr>
            <p:cNvPr id="21" name="Group 41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612" y="661"/>
                <a:ext cx="1179" cy="40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4" name="Line 43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44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6" name="Group 46"/>
          <p:cNvGrpSpPr>
            <a:grpSpLocks/>
          </p:cNvGrpSpPr>
          <p:nvPr/>
        </p:nvGrpSpPr>
        <p:grpSpPr bwMode="auto">
          <a:xfrm flipH="1" flipV="1">
            <a:off x="6440320" y="826914"/>
            <a:ext cx="2195512" cy="1766888"/>
            <a:chOff x="884" y="2341"/>
            <a:chExt cx="1497" cy="1360"/>
          </a:xfrm>
        </p:grpSpPr>
        <p:grpSp>
          <p:nvGrpSpPr>
            <p:cNvPr id="27" name="Group 47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29" name="Oval 48"/>
              <p:cNvSpPr>
                <a:spLocks noChangeArrowheads="1"/>
              </p:cNvSpPr>
              <p:nvPr/>
            </p:nvSpPr>
            <p:spPr bwMode="auto">
              <a:xfrm>
                <a:off x="612" y="661"/>
                <a:ext cx="1179" cy="40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0" name="Line 49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50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8" name="Line 51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>
            <a:normAutofit fontScale="90000"/>
          </a:bodyPr>
          <a:lstStyle/>
          <a:p>
            <a:pPr>
              <a:lnSpc>
                <a:spcPts val="4300"/>
              </a:lnSpc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Последовательность </a:t>
            </a:r>
            <a:r>
              <a:rPr lang="ru-RU" dirty="0">
                <a:solidFill>
                  <a:srgbClr val="C00000"/>
                </a:solidFill>
              </a:rPr>
              <a:t>действий </a:t>
            </a:r>
            <a:r>
              <a:rPr lang="ru-RU" dirty="0" smtClean="0">
                <a:solidFill>
                  <a:srgbClr val="C00000"/>
                </a:solidFill>
              </a:rPr>
              <a:t>при составлении кластера: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spcBef>
                <a:spcPts val="1200"/>
              </a:spcBef>
              <a:buFontTx/>
              <a:buNone/>
              <a:defRPr/>
            </a:pPr>
            <a:r>
              <a:rPr lang="ru-RU" dirty="0" smtClean="0"/>
              <a:t>1</a:t>
            </a:r>
            <a:r>
              <a:rPr lang="ru-RU" dirty="0"/>
              <a:t>. Посередине чистого листа (классной доски) написать ключевое слово или предложение, которое является «сердцем» идеи, темы и </a:t>
            </a:r>
            <a:r>
              <a:rPr lang="ru-RU" dirty="0" smtClean="0"/>
              <a:t>обвести его </a:t>
            </a:r>
            <a:r>
              <a:rPr lang="ru-RU" dirty="0"/>
              <a:t>в овал.</a:t>
            </a:r>
          </a:p>
          <a:p>
            <a:pPr marL="137160" indent="0">
              <a:spcBef>
                <a:spcPts val="1200"/>
              </a:spcBef>
              <a:buFontTx/>
              <a:buNone/>
              <a:defRPr/>
            </a:pPr>
            <a:r>
              <a:rPr lang="ru-RU" dirty="0"/>
              <a:t>2. Вокруг </a:t>
            </a:r>
            <a:r>
              <a:rPr lang="ru-RU" dirty="0" smtClean="0"/>
              <a:t>расположить </a:t>
            </a:r>
            <a:r>
              <a:rPr lang="ru-RU" dirty="0"/>
              <a:t>слова или предложения, выражающие идеи, факты, образы, подходящие для данной темы</a:t>
            </a:r>
            <a:r>
              <a:rPr lang="ru-RU" dirty="0" smtClean="0"/>
              <a:t>.</a:t>
            </a:r>
            <a:endParaRPr lang="ru-RU" dirty="0"/>
          </a:p>
          <a:p>
            <a:pPr marL="137160" indent="0">
              <a:spcBef>
                <a:spcPts val="1200"/>
              </a:spcBef>
              <a:buFontTx/>
              <a:buNone/>
              <a:defRPr/>
            </a:pPr>
            <a:r>
              <a:rPr lang="ru-RU" dirty="0"/>
              <a:t>3. По мере </a:t>
            </a:r>
            <a:r>
              <a:rPr lang="ru-RU" dirty="0" smtClean="0"/>
              <a:t>изучения данной темы  </a:t>
            </a:r>
            <a:r>
              <a:rPr lang="ru-RU" dirty="0"/>
              <a:t>появившиеся слова соединяются прямыми линиями с ключевым понятием. У каждого из «спутников» в свою очередь тоже появляются «спутники», устанавливаются новые логические связи.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ГРАФИЧЕСКИЕ ОРГАНИЗАТОРЫ:   «КЛАСТЕРЫ» 2"/>
          <p:cNvSpPr txBox="1">
            <a:spLocks noGrp="1"/>
          </p:cNvSpPr>
          <p:nvPr>
            <p:ph type="title" idx="4294967295"/>
          </p:nvPr>
        </p:nvSpPr>
        <p:spPr>
          <a:xfrm>
            <a:off x="530225" y="347663"/>
            <a:ext cx="7321550" cy="996950"/>
          </a:xfrm>
        </p:spPr>
        <p:txBody>
          <a:bodyPr>
            <a:noAutofit/>
          </a:bodyPr>
          <a:lstStyle/>
          <a:p>
            <a:pPr defTabSz="777240">
              <a:defRPr sz="3060" b="1">
                <a:solidFill>
                  <a:srgbClr val="E75C01"/>
                </a:solidFill>
              </a:defRPr>
            </a:pPr>
            <a:r>
              <a:rPr sz="3200" b="1" dirty="0">
                <a:solidFill>
                  <a:srgbClr val="E75C01"/>
                </a:solidFill>
              </a:rPr>
              <a:t>ГРАФИЧЕСКИЕ ОРГАНИЗАТОРЫ:</a:t>
            </a:r>
            <a:r>
              <a:rPr sz="2800" dirty="0">
                <a:solidFill>
                  <a:srgbClr val="E75C01"/>
                </a:solidFill>
              </a:rPr>
              <a:t> 	 «КЛАСТЕРЫ» </a:t>
            </a:r>
          </a:p>
        </p:txBody>
      </p:sp>
      <p:grpSp>
        <p:nvGrpSpPr>
          <p:cNvPr id="26627" name="Сгруппировать"/>
          <p:cNvGrpSpPr>
            <a:grpSpLocks/>
          </p:cNvGrpSpPr>
          <p:nvPr/>
        </p:nvGrpSpPr>
        <p:grpSpPr bwMode="auto">
          <a:xfrm>
            <a:off x="323850" y="1557338"/>
            <a:ext cx="8569325" cy="4824412"/>
            <a:chOff x="0" y="0"/>
            <a:chExt cx="6348412" cy="4394200"/>
          </a:xfrm>
        </p:grpSpPr>
        <p:grpSp>
          <p:nvGrpSpPr>
            <p:cNvPr id="26628" name="Сгруппировать"/>
            <p:cNvGrpSpPr>
              <a:grpSpLocks/>
            </p:cNvGrpSpPr>
            <p:nvPr/>
          </p:nvGrpSpPr>
          <p:grpSpPr bwMode="auto">
            <a:xfrm>
              <a:off x="2303145" y="1799769"/>
              <a:ext cx="1597766" cy="844937"/>
              <a:chOff x="0" y="0"/>
              <a:chExt cx="1597765" cy="844935"/>
            </a:xfrm>
          </p:grpSpPr>
          <p:sp>
            <p:nvSpPr>
              <p:cNvPr id="26669" name="Овал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97766" cy="757621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45719" tIns="45719" rIns="45719" bIns="45719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ru-RU" altLang="ru-RU" sz="1400" b="1"/>
              </a:p>
            </p:txBody>
          </p:sp>
          <p:sp>
            <p:nvSpPr>
              <p:cNvPr id="26670" name="Ключевое слово"/>
              <p:cNvSpPr txBox="1">
                <a:spLocks noChangeArrowheads="1"/>
              </p:cNvSpPr>
              <p:nvPr/>
            </p:nvSpPr>
            <p:spPr bwMode="auto">
              <a:xfrm>
                <a:off x="233969" y="110942"/>
                <a:ext cx="1129828" cy="7339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45719" tIns="45719" rIns="45719" bIns="45719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1400" b="1"/>
                  <a:t>Ключевое слово</a:t>
                </a:r>
              </a:p>
            </p:txBody>
          </p:sp>
        </p:grpSp>
        <p:grpSp>
          <p:nvGrpSpPr>
            <p:cNvPr id="26629" name="Сгруппировать"/>
            <p:cNvGrpSpPr>
              <a:grpSpLocks/>
            </p:cNvGrpSpPr>
            <p:nvPr/>
          </p:nvGrpSpPr>
          <p:grpSpPr bwMode="auto">
            <a:xfrm>
              <a:off x="442912" y="709638"/>
              <a:ext cx="1771651" cy="454573"/>
              <a:chOff x="0" y="0"/>
              <a:chExt cx="1771650" cy="454572"/>
            </a:xfrm>
          </p:grpSpPr>
          <p:sp>
            <p:nvSpPr>
              <p:cNvPr id="26667" name="Овал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771650" cy="454573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45719" tIns="45719" rIns="45719" bIns="45719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ru-RU" altLang="ru-RU" sz="1400" b="1"/>
              </a:p>
            </p:txBody>
          </p:sp>
          <p:sp>
            <p:nvSpPr>
              <p:cNvPr id="26668" name="Категория 1"/>
              <p:cNvSpPr txBox="1">
                <a:spLocks noChangeArrowheads="1"/>
              </p:cNvSpPr>
              <p:nvPr/>
            </p:nvSpPr>
            <p:spPr bwMode="auto">
              <a:xfrm>
                <a:off x="259431" y="66565"/>
                <a:ext cx="1252788" cy="307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45719" tIns="45719" rIns="45719" bIns="45719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1400" b="1"/>
                  <a:t>Категория 1</a:t>
                </a:r>
              </a:p>
            </p:txBody>
          </p:sp>
        </p:grpSp>
        <p:grpSp>
          <p:nvGrpSpPr>
            <p:cNvPr id="26630" name="Сгруппировать"/>
            <p:cNvGrpSpPr>
              <a:grpSpLocks/>
            </p:cNvGrpSpPr>
            <p:nvPr/>
          </p:nvGrpSpPr>
          <p:grpSpPr bwMode="auto">
            <a:xfrm>
              <a:off x="442912" y="3134024"/>
              <a:ext cx="1771651" cy="454573"/>
              <a:chOff x="0" y="0"/>
              <a:chExt cx="1771650" cy="454572"/>
            </a:xfrm>
          </p:grpSpPr>
          <p:sp>
            <p:nvSpPr>
              <p:cNvPr id="26665" name="Овал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771650" cy="454573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45719" tIns="45719" rIns="45719" bIns="45719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ru-RU" altLang="ru-RU" sz="1400" b="1"/>
              </a:p>
            </p:txBody>
          </p:sp>
          <p:sp>
            <p:nvSpPr>
              <p:cNvPr id="26666" name="Категория 4"/>
              <p:cNvSpPr txBox="1">
                <a:spLocks noChangeArrowheads="1"/>
              </p:cNvSpPr>
              <p:nvPr/>
            </p:nvSpPr>
            <p:spPr bwMode="auto">
              <a:xfrm>
                <a:off x="259431" y="66565"/>
                <a:ext cx="1252788" cy="307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45719" tIns="45719" rIns="45719" bIns="45719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1400" b="1"/>
                  <a:t>Категория 4</a:t>
                </a:r>
              </a:p>
            </p:txBody>
          </p:sp>
        </p:grpSp>
        <p:grpSp>
          <p:nvGrpSpPr>
            <p:cNvPr id="26631" name="Сгруппировать"/>
            <p:cNvGrpSpPr>
              <a:grpSpLocks/>
            </p:cNvGrpSpPr>
            <p:nvPr/>
          </p:nvGrpSpPr>
          <p:grpSpPr bwMode="auto">
            <a:xfrm>
              <a:off x="3986212" y="3134024"/>
              <a:ext cx="1771651" cy="454573"/>
              <a:chOff x="0" y="0"/>
              <a:chExt cx="1771650" cy="454572"/>
            </a:xfrm>
          </p:grpSpPr>
          <p:sp>
            <p:nvSpPr>
              <p:cNvPr id="26663" name="Овал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771650" cy="454573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45719" tIns="45719" rIns="45719" bIns="45719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ru-RU" altLang="ru-RU" sz="1400" b="1"/>
              </a:p>
            </p:txBody>
          </p:sp>
          <p:sp>
            <p:nvSpPr>
              <p:cNvPr id="26664" name="Категория 3"/>
              <p:cNvSpPr txBox="1">
                <a:spLocks noChangeArrowheads="1"/>
              </p:cNvSpPr>
              <p:nvPr/>
            </p:nvSpPr>
            <p:spPr bwMode="auto">
              <a:xfrm>
                <a:off x="259431" y="66565"/>
                <a:ext cx="1252788" cy="307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45719" tIns="45719" rIns="45719" bIns="45719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1400" b="1"/>
                  <a:t>Категория 3</a:t>
                </a:r>
              </a:p>
            </p:txBody>
          </p:sp>
        </p:grpSp>
        <p:grpSp>
          <p:nvGrpSpPr>
            <p:cNvPr id="26632" name="Сгруппировать"/>
            <p:cNvGrpSpPr>
              <a:grpSpLocks/>
            </p:cNvGrpSpPr>
            <p:nvPr/>
          </p:nvGrpSpPr>
          <p:grpSpPr bwMode="auto">
            <a:xfrm>
              <a:off x="3690937" y="709638"/>
              <a:ext cx="1771651" cy="454573"/>
              <a:chOff x="0" y="0"/>
              <a:chExt cx="1771650" cy="454572"/>
            </a:xfrm>
          </p:grpSpPr>
          <p:sp>
            <p:nvSpPr>
              <p:cNvPr id="26661" name="Овал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771650" cy="454573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45719" tIns="45719" rIns="45719" bIns="45719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ru-RU" altLang="ru-RU" sz="1400" b="1"/>
              </a:p>
            </p:txBody>
          </p:sp>
          <p:sp>
            <p:nvSpPr>
              <p:cNvPr id="26662" name="Категория 2"/>
              <p:cNvSpPr txBox="1">
                <a:spLocks noChangeArrowheads="1"/>
              </p:cNvSpPr>
              <p:nvPr/>
            </p:nvSpPr>
            <p:spPr bwMode="auto">
              <a:xfrm>
                <a:off x="259431" y="66565"/>
                <a:ext cx="1252788" cy="307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45719" tIns="45719" rIns="45719" bIns="45719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1400" b="1"/>
                  <a:t>Категория 2</a:t>
                </a:r>
              </a:p>
            </p:txBody>
          </p:sp>
        </p:grpSp>
        <p:sp>
          <p:nvSpPr>
            <p:cNvPr id="26633" name="Овал"/>
            <p:cNvSpPr>
              <a:spLocks noChangeArrowheads="1"/>
            </p:cNvSpPr>
            <p:nvPr/>
          </p:nvSpPr>
          <p:spPr bwMode="auto">
            <a:xfrm>
              <a:off x="295275" y="1363717"/>
              <a:ext cx="442913" cy="45457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34" name="Овал"/>
            <p:cNvSpPr>
              <a:spLocks noChangeArrowheads="1"/>
            </p:cNvSpPr>
            <p:nvPr/>
          </p:nvSpPr>
          <p:spPr bwMode="auto">
            <a:xfrm>
              <a:off x="0" y="1969813"/>
              <a:ext cx="442913" cy="45457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35" name="Овал"/>
            <p:cNvSpPr>
              <a:spLocks noChangeArrowheads="1"/>
            </p:cNvSpPr>
            <p:nvPr/>
          </p:nvSpPr>
          <p:spPr bwMode="auto">
            <a:xfrm>
              <a:off x="1759346" y="3863865"/>
              <a:ext cx="442914" cy="45457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36" name="Овал"/>
            <p:cNvSpPr>
              <a:spLocks noChangeArrowheads="1"/>
            </p:cNvSpPr>
            <p:nvPr/>
          </p:nvSpPr>
          <p:spPr bwMode="auto">
            <a:xfrm>
              <a:off x="442912" y="3788103"/>
              <a:ext cx="442914" cy="45457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37" name="Овал"/>
            <p:cNvSpPr>
              <a:spLocks noChangeArrowheads="1"/>
            </p:cNvSpPr>
            <p:nvPr/>
          </p:nvSpPr>
          <p:spPr bwMode="auto">
            <a:xfrm>
              <a:off x="3100387" y="3939627"/>
              <a:ext cx="442913" cy="45457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38" name="Овал"/>
            <p:cNvSpPr>
              <a:spLocks noChangeArrowheads="1"/>
            </p:cNvSpPr>
            <p:nvPr/>
          </p:nvSpPr>
          <p:spPr bwMode="auto">
            <a:xfrm>
              <a:off x="3395662" y="3333531"/>
              <a:ext cx="442913" cy="45457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39" name="Овал"/>
            <p:cNvSpPr>
              <a:spLocks noChangeArrowheads="1"/>
            </p:cNvSpPr>
            <p:nvPr/>
          </p:nvSpPr>
          <p:spPr bwMode="auto">
            <a:xfrm>
              <a:off x="4872037" y="3939627"/>
              <a:ext cx="442913" cy="45457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40" name="Овал"/>
            <p:cNvSpPr>
              <a:spLocks noChangeArrowheads="1"/>
            </p:cNvSpPr>
            <p:nvPr/>
          </p:nvSpPr>
          <p:spPr bwMode="auto">
            <a:xfrm>
              <a:off x="5905500" y="1060668"/>
              <a:ext cx="442913" cy="45457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41" name="Овал"/>
            <p:cNvSpPr>
              <a:spLocks noChangeArrowheads="1"/>
            </p:cNvSpPr>
            <p:nvPr/>
          </p:nvSpPr>
          <p:spPr bwMode="auto">
            <a:xfrm>
              <a:off x="2657475" y="909144"/>
              <a:ext cx="442913" cy="45457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42" name="Овал"/>
            <p:cNvSpPr>
              <a:spLocks noChangeArrowheads="1"/>
            </p:cNvSpPr>
            <p:nvPr/>
          </p:nvSpPr>
          <p:spPr bwMode="auto">
            <a:xfrm>
              <a:off x="3100387" y="303048"/>
              <a:ext cx="442913" cy="45457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43" name="Овал"/>
            <p:cNvSpPr>
              <a:spLocks noChangeArrowheads="1"/>
            </p:cNvSpPr>
            <p:nvPr/>
          </p:nvSpPr>
          <p:spPr bwMode="auto">
            <a:xfrm>
              <a:off x="5167312" y="0"/>
              <a:ext cx="442913" cy="45457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6644" name="Овал"/>
            <p:cNvSpPr>
              <a:spLocks noChangeArrowheads="1"/>
            </p:cNvSpPr>
            <p:nvPr/>
          </p:nvSpPr>
          <p:spPr bwMode="auto">
            <a:xfrm>
              <a:off x="2362200" y="454572"/>
              <a:ext cx="442913" cy="45457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FFFF99"/>
                </a:solidFill>
              </a:endParaRPr>
            </a:p>
          </p:txBody>
        </p:sp>
        <p:sp>
          <p:nvSpPr>
            <p:cNvPr id="26645" name="Линия"/>
            <p:cNvSpPr>
              <a:spLocks noChangeShapeType="1"/>
            </p:cNvSpPr>
            <p:nvPr/>
          </p:nvSpPr>
          <p:spPr bwMode="auto">
            <a:xfrm>
              <a:off x="2066924" y="1060669"/>
              <a:ext cx="738189" cy="7576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46" name="Линия"/>
            <p:cNvSpPr>
              <a:spLocks noChangeShapeType="1"/>
            </p:cNvSpPr>
            <p:nvPr/>
          </p:nvSpPr>
          <p:spPr bwMode="auto">
            <a:xfrm flipH="1">
              <a:off x="3395662" y="1060668"/>
              <a:ext cx="442913" cy="7576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47" name="Линия"/>
            <p:cNvSpPr>
              <a:spLocks noChangeShapeType="1"/>
            </p:cNvSpPr>
            <p:nvPr/>
          </p:nvSpPr>
          <p:spPr bwMode="auto">
            <a:xfrm>
              <a:off x="3690937" y="2424386"/>
              <a:ext cx="885826" cy="7576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48" name="Линия"/>
            <p:cNvSpPr>
              <a:spLocks noChangeShapeType="1"/>
            </p:cNvSpPr>
            <p:nvPr/>
          </p:nvSpPr>
          <p:spPr bwMode="auto">
            <a:xfrm flipH="1">
              <a:off x="1771649" y="2447956"/>
              <a:ext cx="820210" cy="7340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49" name="Линия"/>
            <p:cNvSpPr>
              <a:spLocks noChangeShapeType="1"/>
            </p:cNvSpPr>
            <p:nvPr/>
          </p:nvSpPr>
          <p:spPr bwMode="auto">
            <a:xfrm flipH="1">
              <a:off x="590550" y="1060669"/>
              <a:ext cx="147638" cy="3030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0" name="Линия"/>
            <p:cNvSpPr>
              <a:spLocks noChangeShapeType="1"/>
            </p:cNvSpPr>
            <p:nvPr/>
          </p:nvSpPr>
          <p:spPr bwMode="auto">
            <a:xfrm flipH="1">
              <a:off x="295275" y="1818289"/>
              <a:ext cx="147638" cy="151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1" name="Линия"/>
            <p:cNvSpPr>
              <a:spLocks noChangeShapeType="1"/>
            </p:cNvSpPr>
            <p:nvPr/>
          </p:nvSpPr>
          <p:spPr bwMode="auto">
            <a:xfrm flipV="1">
              <a:off x="2066925" y="606096"/>
              <a:ext cx="295276" cy="151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2" name="Линия"/>
            <p:cNvSpPr>
              <a:spLocks noChangeShapeType="1"/>
            </p:cNvSpPr>
            <p:nvPr/>
          </p:nvSpPr>
          <p:spPr bwMode="auto">
            <a:xfrm>
              <a:off x="2214562" y="909144"/>
              <a:ext cx="442913" cy="151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3" name="Линия"/>
            <p:cNvSpPr>
              <a:spLocks noChangeShapeType="1"/>
            </p:cNvSpPr>
            <p:nvPr/>
          </p:nvSpPr>
          <p:spPr bwMode="auto">
            <a:xfrm>
              <a:off x="3543300" y="606096"/>
              <a:ext cx="295276" cy="151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4" name="Линия"/>
            <p:cNvSpPr>
              <a:spLocks noChangeShapeType="1"/>
            </p:cNvSpPr>
            <p:nvPr/>
          </p:nvSpPr>
          <p:spPr bwMode="auto">
            <a:xfrm flipH="1">
              <a:off x="5167312" y="454572"/>
              <a:ext cx="147639" cy="3030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5" name="Линия"/>
            <p:cNvSpPr>
              <a:spLocks noChangeShapeType="1"/>
            </p:cNvSpPr>
            <p:nvPr/>
          </p:nvSpPr>
          <p:spPr bwMode="auto">
            <a:xfrm flipH="1" flipV="1">
              <a:off x="5462587" y="1060668"/>
              <a:ext cx="442913" cy="151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6" name="Линия"/>
            <p:cNvSpPr>
              <a:spLocks noChangeShapeType="1"/>
            </p:cNvSpPr>
            <p:nvPr/>
          </p:nvSpPr>
          <p:spPr bwMode="auto">
            <a:xfrm flipH="1">
              <a:off x="565943" y="3510309"/>
              <a:ext cx="147639" cy="3030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7" name="Линия"/>
            <p:cNvSpPr>
              <a:spLocks noChangeShapeType="1"/>
            </p:cNvSpPr>
            <p:nvPr/>
          </p:nvSpPr>
          <p:spPr bwMode="auto">
            <a:xfrm flipV="1">
              <a:off x="3838575" y="3333530"/>
              <a:ext cx="147638" cy="151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8" name="Линия"/>
            <p:cNvSpPr>
              <a:spLocks noChangeShapeType="1"/>
            </p:cNvSpPr>
            <p:nvPr/>
          </p:nvSpPr>
          <p:spPr bwMode="auto">
            <a:xfrm flipV="1">
              <a:off x="3395662" y="3788103"/>
              <a:ext cx="147639" cy="151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59" name="Линия"/>
            <p:cNvSpPr>
              <a:spLocks noChangeShapeType="1"/>
            </p:cNvSpPr>
            <p:nvPr/>
          </p:nvSpPr>
          <p:spPr bwMode="auto">
            <a:xfrm>
              <a:off x="5093493" y="3623952"/>
              <a:ext cx="1" cy="3030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  <p:sp>
          <p:nvSpPr>
            <p:cNvPr id="26660" name="Линия"/>
            <p:cNvSpPr>
              <a:spLocks noChangeShapeType="1"/>
            </p:cNvSpPr>
            <p:nvPr/>
          </p:nvSpPr>
          <p:spPr bwMode="auto">
            <a:xfrm>
              <a:off x="1771649" y="3579336"/>
              <a:ext cx="147639" cy="303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9" tIns="45719" rIns="45719" bIns="45719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</a:rPr>
              <a:t>В </a:t>
            </a:r>
            <a:r>
              <a:rPr lang="ru-RU" sz="2800" dirty="0">
                <a:solidFill>
                  <a:srgbClr val="C00000"/>
                </a:solidFill>
                <a:effectLst/>
              </a:rPr>
              <a:t>работе </a:t>
            </a:r>
            <a:r>
              <a:rPr lang="ru-RU" sz="2800" dirty="0" smtClean="0">
                <a:solidFill>
                  <a:srgbClr val="C00000"/>
                </a:solidFill>
                <a:effectLst/>
              </a:rPr>
              <a:t>при создании кластеров необходимо </a:t>
            </a:r>
            <a:r>
              <a:rPr lang="ru-RU" sz="2800" dirty="0">
                <a:solidFill>
                  <a:srgbClr val="C00000"/>
                </a:solidFill>
                <a:effectLst/>
              </a:rPr>
              <a:t>соблюдать следующие </a:t>
            </a:r>
            <a:r>
              <a:rPr lang="ru-RU" sz="2800" b="1" dirty="0">
                <a:solidFill>
                  <a:srgbClr val="C00000"/>
                </a:solidFill>
                <a:effectLst/>
              </a:rPr>
              <a:t>правила:</a:t>
            </a:r>
            <a:r>
              <a:rPr lang="ru-RU" sz="2800" dirty="0">
                <a:solidFill>
                  <a:srgbClr val="C00000"/>
                </a:solidFill>
                <a:effectLst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95850"/>
          </a:xfrm>
        </p:spPr>
        <p:txBody>
          <a:bodyPr/>
          <a:lstStyle/>
          <a:p>
            <a:pPr marL="137160" indent="0">
              <a:buFontTx/>
              <a:buNone/>
              <a:defRPr/>
            </a:pPr>
            <a:r>
              <a:rPr lang="ru-RU" sz="2800" dirty="0" smtClean="0"/>
              <a:t>1. Не </a:t>
            </a:r>
            <a:r>
              <a:rPr lang="ru-RU" sz="2800" dirty="0"/>
              <a:t>бояться записывать все, что приходит на ум</a:t>
            </a:r>
            <a:r>
              <a:rPr lang="ru-RU" sz="2800" dirty="0" smtClean="0"/>
              <a:t>.</a:t>
            </a:r>
          </a:p>
          <a:p>
            <a:pPr marL="137160" indent="0">
              <a:buFontTx/>
              <a:buNone/>
              <a:defRPr/>
            </a:pPr>
            <a:r>
              <a:rPr lang="ru-RU" sz="2800" dirty="0" smtClean="0"/>
              <a:t>2. Дать </a:t>
            </a:r>
            <a:r>
              <a:rPr lang="ru-RU" sz="2800" dirty="0"/>
              <a:t>волю воображению и интуиции.</a:t>
            </a:r>
          </a:p>
          <a:p>
            <a:pPr marL="137160" indent="0">
              <a:buFontTx/>
              <a:buNone/>
              <a:defRPr/>
            </a:pPr>
            <a:r>
              <a:rPr lang="ru-RU" sz="2800" dirty="0" smtClean="0"/>
              <a:t>3. Продолжать </a:t>
            </a:r>
            <a:r>
              <a:rPr lang="ru-RU" sz="2800" dirty="0"/>
              <a:t>работу, пока не </a:t>
            </a:r>
            <a:r>
              <a:rPr lang="ru-RU" sz="2800" dirty="0" smtClean="0"/>
              <a:t>закончится </a:t>
            </a:r>
            <a:r>
              <a:rPr lang="ru-RU" sz="2800" dirty="0"/>
              <a:t>время или идеи не </a:t>
            </a:r>
            <a:r>
              <a:rPr lang="ru-RU" sz="2800" dirty="0" smtClean="0"/>
              <a:t>иссякнут.</a:t>
            </a:r>
          </a:p>
          <a:p>
            <a:pPr marL="137160" indent="0">
              <a:buFontTx/>
              <a:buNone/>
              <a:defRPr/>
            </a:pPr>
            <a:r>
              <a:rPr lang="ru-RU" sz="2800" dirty="0" smtClean="0"/>
              <a:t>4. Постараться </a:t>
            </a:r>
            <a:r>
              <a:rPr lang="ru-RU" sz="2800" dirty="0"/>
              <a:t>построить как можно больше связей. </a:t>
            </a:r>
            <a:endParaRPr lang="ru-RU" sz="2800" dirty="0" smtClean="0"/>
          </a:p>
          <a:p>
            <a:pPr marL="137160" indent="0">
              <a:buFontTx/>
              <a:buNone/>
              <a:defRPr/>
            </a:pPr>
            <a:r>
              <a:rPr lang="ru-RU" sz="2800" dirty="0" smtClean="0"/>
              <a:t>5. Не </a:t>
            </a:r>
            <a:r>
              <a:rPr lang="ru-RU" sz="2800" dirty="0"/>
              <a:t>следовать по заранее определенному плану.</a:t>
            </a:r>
          </a:p>
          <a:p>
            <a:pPr marL="13716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Создание кластера по теме «ТРКМЧП»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29699" name="Объект 8" descr="C:\Users\Анна\Desktop\Бланк кластера1 (1)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182688"/>
            <a:ext cx="8424862" cy="566102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04813"/>
            <a:ext cx="8437563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6696075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Формы контроля и оценки на стадии </a:t>
            </a:r>
            <a:r>
              <a:rPr lang="ru-RU" sz="4000" b="1" dirty="0" smtClean="0">
                <a:solidFill>
                  <a:srgbClr val="C00000"/>
                </a:solidFill>
              </a:rPr>
              <a:t>вызова</a:t>
            </a:r>
            <a:r>
              <a:rPr lang="ru-RU" sz="3600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993062" cy="30956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dirty="0" smtClean="0"/>
              <a:t>Похвала, поддержка педагога (выход на понятия: усвоил - не усвоил, знаю - не знаю);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dirty="0" smtClean="0"/>
              <a:t>Самооценка студента;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dirty="0" smtClean="0"/>
              <a:t>Взаимоконтроль;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dirty="0" smtClean="0"/>
              <a:t>Индивидуальное оценивание.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ru-RU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08025" y="5157788"/>
            <a:ext cx="7777163" cy="97790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3200" b="1" dirty="0">
                <a:solidFill>
                  <a:srgbClr val="C00000"/>
                </a:solidFill>
              </a:rPr>
              <a:t>Оценивается работа студента, а не сам студент !!!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solidFill>
                  <a:srgbClr val="0070C0"/>
                </a:solidFill>
                <a:effectLst/>
              </a:rPr>
              <a:t>II. СМЫСЛОВАЯ СТАДИЯ.</a:t>
            </a:r>
            <a:r>
              <a:rPr lang="ru-RU" sz="3200" dirty="0">
                <a:solidFill>
                  <a:srgbClr val="0070C0"/>
                </a:solidFill>
                <a:effectLst/>
              </a:rPr>
              <a:t> </a:t>
            </a:r>
            <a:endParaRPr lang="ru-RU" sz="3200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050" y="1052513"/>
            <a:ext cx="9001125" cy="56165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800" dirty="0" smtClean="0">
                <a:effectLst/>
              </a:rPr>
              <a:t>Вторая </a:t>
            </a:r>
            <a:r>
              <a:rPr lang="ru-RU" sz="2800" dirty="0">
                <a:effectLst/>
              </a:rPr>
              <a:t>стадия – </a:t>
            </a:r>
            <a:r>
              <a:rPr lang="ru-RU" sz="2800" b="1" dirty="0">
                <a:effectLst/>
              </a:rPr>
              <a:t>непосредственное восприятие новой информации</a:t>
            </a:r>
            <a:r>
              <a:rPr lang="ru-RU" sz="2800" dirty="0">
                <a:effectLst/>
              </a:rPr>
              <a:t>. </a:t>
            </a:r>
            <a:endParaRPr lang="ru-RU" sz="2800" dirty="0" smtClean="0">
              <a:effectLst/>
            </a:endParaRPr>
          </a:p>
          <a:p>
            <a:pPr marL="0" indent="0">
              <a:buNone/>
              <a:defRPr/>
            </a:pPr>
            <a:endParaRPr lang="ru-RU" sz="2800" dirty="0" smtClean="0">
              <a:effectLst/>
            </a:endParaRPr>
          </a:p>
          <a:p>
            <a:pPr eaLnBrk="1" hangingPunct="1">
              <a:defRPr/>
            </a:pPr>
            <a:endParaRPr lang="ru-RU" sz="800" dirty="0" smtClean="0"/>
          </a:p>
          <a:p>
            <a:pPr marL="0" indent="0">
              <a:buFontTx/>
              <a:buNone/>
              <a:defRPr/>
            </a:pPr>
            <a:endParaRPr lang="ru-RU" sz="2200" b="1" dirty="0" smtClean="0"/>
          </a:p>
          <a:p>
            <a:pPr marL="0" indent="0">
              <a:buFontTx/>
              <a:buNone/>
              <a:defRPr/>
            </a:pPr>
            <a:endParaRPr lang="ru-RU" sz="2200" b="1" dirty="0"/>
          </a:p>
          <a:p>
            <a:pPr marL="0" indent="0">
              <a:buFontTx/>
              <a:buNone/>
              <a:defRPr/>
            </a:pPr>
            <a:endParaRPr lang="ru-RU" sz="2200" b="1" dirty="0" smtClean="0"/>
          </a:p>
          <a:p>
            <a:pPr marL="0" indent="0">
              <a:buFontTx/>
              <a:buNone/>
              <a:defRPr/>
            </a:pPr>
            <a:endParaRPr lang="ru-RU" sz="2200" b="1" dirty="0"/>
          </a:p>
          <a:p>
            <a:pPr marL="0" indent="0">
              <a:buFontTx/>
              <a:buNone/>
              <a:defRPr/>
            </a:pPr>
            <a:endParaRPr lang="ru-RU" sz="2600" b="1" dirty="0" smtClean="0"/>
          </a:p>
          <a:p>
            <a:pPr marL="0" indent="0">
              <a:buFontTx/>
              <a:buNone/>
              <a:defRPr/>
            </a:pPr>
            <a:r>
              <a:rPr lang="ru-RU" sz="2600" b="1" dirty="0" smtClean="0"/>
              <a:t>Приемы </a:t>
            </a:r>
            <a:r>
              <a:rPr lang="ru-RU" sz="2600" b="1" dirty="0"/>
              <a:t>фазы: </a:t>
            </a:r>
            <a:r>
              <a:rPr lang="ru-RU" sz="2600" dirty="0" smtClean="0">
                <a:effectLst/>
              </a:rPr>
              <a:t>Маркировка текста «</a:t>
            </a:r>
            <a:r>
              <a:rPr lang="ru-RU" sz="2600" dirty="0" err="1" smtClean="0"/>
              <a:t>Инсерт</a:t>
            </a:r>
            <a:r>
              <a:rPr lang="ru-RU" sz="2600" dirty="0" smtClean="0"/>
              <a:t>», </a:t>
            </a:r>
            <a:r>
              <a:rPr lang="ru-RU" sz="2600" dirty="0" smtClean="0">
                <a:effectLst/>
              </a:rPr>
              <a:t>Зигзаг, Прием перекрестная дискуссия, Прием </a:t>
            </a:r>
            <a:r>
              <a:rPr lang="ru-RU" sz="2600" dirty="0">
                <a:effectLst/>
              </a:rPr>
              <a:t>«сюжетная </a:t>
            </a:r>
            <a:r>
              <a:rPr lang="ru-RU" sz="2600" dirty="0" smtClean="0">
                <a:effectLst/>
              </a:rPr>
              <a:t>таблица». Диаграмма Венна. Ведение </a:t>
            </a:r>
            <a:r>
              <a:rPr lang="ru-RU" sz="2600" dirty="0">
                <a:effectLst/>
              </a:rPr>
              <a:t>бортового </a:t>
            </a:r>
            <a:r>
              <a:rPr lang="ru-RU" sz="2600" dirty="0" smtClean="0">
                <a:effectLst/>
              </a:rPr>
              <a:t>журнала. Дискуссия </a:t>
            </a:r>
            <a:r>
              <a:rPr lang="ru-RU" sz="2600" dirty="0">
                <a:effectLst/>
              </a:rPr>
              <a:t>“Совместный поиск”</a:t>
            </a:r>
            <a:endParaRPr lang="ru-RU" sz="2600" dirty="0"/>
          </a:p>
          <a:p>
            <a:pPr eaLnBrk="1" hangingPunct="1">
              <a:defRPr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362429"/>
              </p:ext>
            </p:extLst>
          </p:nvPr>
        </p:nvGraphicFramePr>
        <p:xfrm>
          <a:off x="395288" y="2204864"/>
          <a:ext cx="835317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3176">
                  <a:extLst>
                    <a:ext uri="{9D8B030D-6E8A-4147-A177-3AD203B41FA5}">
                      <a16:colId xmlns:a16="http://schemas.microsoft.com/office/drawing/2014/main" val="4180949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effectLst/>
                        </a:rPr>
                        <a:t>?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</a:rPr>
                        <a:t> Чем этот этап отличается от классического – знакомства с новым материалом? </a:t>
                      </a:r>
                    </a:p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Отв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</a:rPr>
                        <a:t>: </a:t>
                      </a: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</a:rPr>
                        <a:t>Тем, что технология использует такие приемы, которые позволяют направить восприятие.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27527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3850"/>
            <a:ext cx="8331200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altLang="ru-RU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Прием «</a:t>
            </a:r>
            <a:r>
              <a:rPr lang="en-US" altLang="ru-RU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INSERT</a:t>
            </a:r>
            <a:r>
              <a:rPr lang="ru-RU" altLang="ru-RU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»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8796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Представляет собой маркировку текста при его прочтении.</a:t>
            </a:r>
          </a:p>
          <a:p>
            <a:pPr indent="-77788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ru-RU" sz="3600" b="1" dirty="0" smtClean="0">
                <a:latin typeface="Times New Roman" panose="02020603050405020304" pitchFamily="18" charset="0"/>
              </a:rPr>
              <a:t>I</a:t>
            </a:r>
            <a:r>
              <a:rPr lang="en-US" altLang="ru-RU" sz="36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– </a:t>
            </a:r>
            <a:r>
              <a:rPr lang="en-US" altLang="ru-RU" sz="3600" dirty="0" smtClean="0">
                <a:latin typeface="Times New Roman" panose="02020603050405020304" pitchFamily="18" charset="0"/>
              </a:rPr>
              <a:t>interactive – </a:t>
            </a:r>
            <a:r>
              <a:rPr lang="ru-RU" altLang="ru-RU" sz="3600" dirty="0" err="1" smtClean="0">
                <a:latin typeface="Times New Roman" panose="02020603050405020304" pitchFamily="18" charset="0"/>
              </a:rPr>
              <a:t>самоактивизирующая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;</a:t>
            </a:r>
          </a:p>
          <a:p>
            <a:pPr indent="-77788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ru-RU" sz="3600" b="1" dirty="0" smtClean="0">
                <a:latin typeface="Times New Roman" panose="02020603050405020304" pitchFamily="18" charset="0"/>
              </a:rPr>
              <a:t>N</a:t>
            </a:r>
            <a:r>
              <a:rPr lang="en-US" altLang="ru-RU" sz="3600" dirty="0" smtClean="0">
                <a:latin typeface="Times New Roman" panose="02020603050405020304" pitchFamily="18" charset="0"/>
              </a:rPr>
              <a:t> – nothing –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маркирующая;</a:t>
            </a:r>
          </a:p>
          <a:p>
            <a:pPr indent="-77788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ru-RU" sz="3600" b="1" dirty="0" smtClean="0">
                <a:latin typeface="Times New Roman" panose="02020603050405020304" pitchFamily="18" charset="0"/>
              </a:rPr>
              <a:t>S</a:t>
            </a:r>
            <a:r>
              <a:rPr lang="en-US" altLang="ru-RU" sz="3600" dirty="0" smtClean="0">
                <a:latin typeface="Times New Roman" panose="02020603050405020304" pitchFamily="18" charset="0"/>
              </a:rPr>
              <a:t> – system –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система;</a:t>
            </a:r>
            <a:endParaRPr lang="en-US" altLang="ru-RU" sz="3600" dirty="0" smtClean="0">
              <a:latin typeface="Times New Roman" panose="02020603050405020304" pitchFamily="18" charset="0"/>
            </a:endParaRPr>
          </a:p>
          <a:p>
            <a:pPr indent="-77788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ru-RU" sz="3600" b="1" dirty="0" smtClean="0">
                <a:latin typeface="Times New Roman" panose="02020603050405020304" pitchFamily="18" charset="0"/>
              </a:rPr>
              <a:t>E </a:t>
            </a:r>
            <a:r>
              <a:rPr lang="en-US" altLang="ru-RU" sz="3600" dirty="0" smtClean="0">
                <a:latin typeface="Times New Roman" panose="02020603050405020304" pitchFamily="18" charset="0"/>
              </a:rPr>
              <a:t>– effective –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для эффективного;</a:t>
            </a:r>
          </a:p>
          <a:p>
            <a:pPr indent="-77788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ru-RU" sz="3600" b="1" dirty="0" smtClean="0">
                <a:latin typeface="Times New Roman" panose="02020603050405020304" pitchFamily="18" charset="0"/>
              </a:rPr>
              <a:t>R</a:t>
            </a:r>
            <a:r>
              <a:rPr lang="en-US" altLang="ru-RU" sz="3600" dirty="0" smtClean="0">
                <a:latin typeface="Times New Roman" panose="02020603050405020304" pitchFamily="18" charset="0"/>
              </a:rPr>
              <a:t> – reading and –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чтения и;</a:t>
            </a:r>
          </a:p>
          <a:p>
            <a:pPr indent="-77788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ru-RU" sz="3600" b="1" dirty="0" smtClean="0">
                <a:latin typeface="Times New Roman" panose="02020603050405020304" pitchFamily="18" charset="0"/>
              </a:rPr>
              <a:t>T </a:t>
            </a:r>
            <a:r>
              <a:rPr lang="en-US" altLang="ru-RU" sz="3600" dirty="0" smtClean="0">
                <a:latin typeface="Times New Roman" panose="02020603050405020304" pitchFamily="18" charset="0"/>
              </a:rPr>
              <a:t>– thinking -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размышления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36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354137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ru-RU" sz="2800" b="1" dirty="0" err="1" smtClean="0">
                <a:effectLst/>
              </a:rPr>
              <a:t>Инсерт</a:t>
            </a:r>
            <a:r>
              <a:rPr lang="ru-RU" sz="2800" dirty="0" smtClean="0">
                <a:effectLst/>
              </a:rPr>
              <a:t> – прием маркировки текста. </a:t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 Студентам  предлагается система маркировки учебного текста, включающая следующие значки: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4016375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b="1" dirty="0" smtClean="0">
                <a:effectLst/>
              </a:rPr>
              <a:t>“</a:t>
            </a:r>
            <a:r>
              <a:rPr lang="ru-RU" sz="2800" b="1" dirty="0">
                <a:effectLst/>
              </a:rPr>
              <a:t>V</a:t>
            </a:r>
            <a:r>
              <a:rPr lang="ru-RU" sz="2600" dirty="0">
                <a:effectLst/>
              </a:rPr>
              <a:t>” – галочкой отмечается то, что известно;</a:t>
            </a:r>
          </a:p>
          <a:p>
            <a:pPr marL="0" indent="0">
              <a:buFontTx/>
              <a:buNone/>
              <a:defRPr/>
            </a:pPr>
            <a:r>
              <a:rPr lang="ru-RU" sz="2600" dirty="0">
                <a:effectLst/>
              </a:rPr>
              <a:t> </a:t>
            </a:r>
            <a:r>
              <a:rPr lang="ru-RU" sz="2800" b="1" dirty="0">
                <a:effectLst/>
              </a:rPr>
              <a:t>“–”</a:t>
            </a:r>
            <a:r>
              <a:rPr lang="ru-RU" sz="2600" dirty="0">
                <a:effectLst/>
              </a:rPr>
              <a:t> – знаком “минус” помечается то, что противоречит представлениям читающего, вызывает сомнения; </a:t>
            </a:r>
          </a:p>
          <a:p>
            <a:pPr marL="0" indent="0">
              <a:buFontTx/>
              <a:buNone/>
              <a:defRPr/>
            </a:pPr>
            <a:r>
              <a:rPr lang="ru-RU" sz="2800" b="1" dirty="0">
                <a:effectLst/>
              </a:rPr>
              <a:t>“+</a:t>
            </a:r>
            <a:r>
              <a:rPr lang="ru-RU" sz="2600" dirty="0">
                <a:effectLst/>
              </a:rPr>
              <a:t>” – знаком “плюс” помечается то, что является для </a:t>
            </a:r>
            <a:r>
              <a:rPr lang="ru-RU" sz="2600" dirty="0" smtClean="0">
                <a:effectLst/>
              </a:rPr>
              <a:t>студента </a:t>
            </a:r>
            <a:r>
              <a:rPr lang="ru-RU" sz="2600" dirty="0">
                <a:effectLst/>
              </a:rPr>
              <a:t>интересным и неожиданным;</a:t>
            </a:r>
          </a:p>
          <a:p>
            <a:pPr marL="0" indent="0">
              <a:buFontTx/>
              <a:buNone/>
              <a:defRPr/>
            </a:pPr>
            <a:r>
              <a:rPr lang="ru-RU" sz="2800" b="1" dirty="0" smtClean="0">
                <a:effectLst/>
              </a:rPr>
              <a:t>“?”</a:t>
            </a:r>
            <a:r>
              <a:rPr lang="ru-RU" sz="2600" dirty="0" smtClean="0">
                <a:effectLst/>
              </a:rPr>
              <a:t> </a:t>
            </a:r>
            <a:r>
              <a:rPr lang="ru-RU" sz="2600" dirty="0">
                <a:effectLst/>
              </a:rPr>
              <a:t>– вопросительный знак ставится, если у </a:t>
            </a:r>
            <a:r>
              <a:rPr lang="ru-RU" sz="2600" dirty="0" smtClean="0">
                <a:effectLst/>
              </a:rPr>
              <a:t>студента </a:t>
            </a:r>
            <a:r>
              <a:rPr lang="ru-RU" sz="2600" dirty="0">
                <a:effectLst/>
              </a:rPr>
              <a:t>возникло желание узнать о том, что описывается, более подробно или встретилась неизвестная, спорная информация.</a:t>
            </a:r>
          </a:p>
          <a:p>
            <a:pPr>
              <a:defRPr/>
            </a:pPr>
            <a:endParaRPr lang="ru-RU" sz="2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5732463"/>
            <a:ext cx="8496300" cy="831850"/>
          </a:xfrm>
          <a:prstGeom prst="rect">
            <a:avLst/>
          </a:prstGeom>
          <a:solidFill>
            <a:schemeClr val="accent5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i="1" dirty="0"/>
              <a:t> </a:t>
            </a:r>
            <a:r>
              <a:rPr lang="ru-RU" sz="2400" b="1" i="1" dirty="0"/>
              <a:t>Проверка: </a:t>
            </a:r>
            <a:r>
              <a:rPr lang="ru-RU" sz="2400" i="1" dirty="0"/>
              <a:t>1. Обсуждение прочитанного. </a:t>
            </a:r>
          </a:p>
          <a:p>
            <a:pPr eaLnBrk="1" hangingPunct="1">
              <a:defRPr/>
            </a:pPr>
            <a:r>
              <a:rPr lang="ru-RU" sz="2400" i="1" dirty="0"/>
              <a:t>2. </a:t>
            </a:r>
            <a:r>
              <a:rPr lang="ru-RU" sz="2400" i="1" dirty="0" err="1"/>
              <a:t>Взаимоопрос</a:t>
            </a:r>
            <a:r>
              <a:rPr lang="ru-RU" sz="2400" i="1" dirty="0"/>
              <a:t>. 3.Взаимообучение. 4.Двойные дневники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ru-RU" altLang="ru-RU" dirty="0" smtClean="0"/>
              <a:t>«Бортовые журналы»</a:t>
            </a:r>
          </a:p>
        </p:txBody>
      </p:sp>
      <p:graphicFrame>
        <p:nvGraphicFramePr>
          <p:cNvPr id="337937" name="Group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100171"/>
              </p:ext>
            </p:extLst>
          </p:nvPr>
        </p:nvGraphicFramePr>
        <p:xfrm>
          <a:off x="457200" y="1988840"/>
          <a:ext cx="8355013" cy="3648060"/>
        </p:xfrm>
        <a:graphic>
          <a:graphicData uri="http://schemas.openxmlformats.org/drawingml/2006/table">
            <a:tbl>
              <a:tblPr/>
              <a:tblGrid>
                <a:gridCol w="4177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7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мне известно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данной теме?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нового я узнал из текста?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37625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Приём «</a:t>
            </a:r>
            <a:r>
              <a:rPr lang="en-US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Fish</a:t>
            </a:r>
            <a:r>
              <a:rPr lang="ru-RU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Bone</a:t>
            </a:r>
            <a:r>
              <a:rPr lang="ru-RU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» </a:t>
            </a:r>
            <a:r>
              <a:rPr lang="ru-RU" altLang="ru-RU" sz="28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(</a:t>
            </a:r>
            <a:r>
              <a:rPr lang="ru-RU" altLang="ru-RU" sz="2800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Дж.Делокс</a:t>
            </a:r>
            <a:r>
              <a:rPr lang="ru-RU" altLang="ru-RU" sz="28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725144"/>
            <a:ext cx="8229600" cy="1904256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altLang="ru-RU" sz="2600" dirty="0" smtClean="0"/>
              <a:t>Работа в парах или подгруппах.</a:t>
            </a:r>
          </a:p>
          <a:p>
            <a:pPr eaLnBrk="1" hangingPunct="1">
              <a:defRPr/>
            </a:pPr>
            <a:r>
              <a:rPr lang="ru-RU" altLang="ru-RU" sz="2600" dirty="0" smtClean="0"/>
              <a:t>Каждой паре выдается фрагмент текста или текст. Учащиеся его читают, обмениваются информацией по содержанию текста.</a:t>
            </a:r>
          </a:p>
          <a:p>
            <a:pPr eaLnBrk="1" hangingPunct="1">
              <a:defRPr/>
            </a:pPr>
            <a:endParaRPr lang="ru-RU" altLang="ru-RU" sz="2800" dirty="0" smtClean="0"/>
          </a:p>
          <a:p>
            <a:pPr eaLnBrk="1" hangingPunct="1">
              <a:defRPr/>
            </a:pPr>
            <a:endParaRPr lang="ru-RU" altLang="ru-RU" sz="2800" dirty="0" smtClean="0"/>
          </a:p>
        </p:txBody>
      </p:sp>
      <p:pic>
        <p:nvPicPr>
          <p:cNvPr id="3584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5616" y="1628800"/>
            <a:ext cx="6823441" cy="29089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8575"/>
            <a:ext cx="9144000" cy="6856413"/>
          </a:xfrm>
        </p:spPr>
      </p:pic>
      <p:sp>
        <p:nvSpPr>
          <p:cNvPr id="36867" name="Прямоугольник 5"/>
          <p:cNvSpPr>
            <a:spLocks noChangeArrowheads="1"/>
          </p:cNvSpPr>
          <p:nvPr/>
        </p:nvSpPr>
        <p:spPr bwMode="auto">
          <a:xfrm>
            <a:off x="179388" y="260350"/>
            <a:ext cx="2279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4000">
                <a:solidFill>
                  <a:srgbClr val="FF3300"/>
                </a:solidFill>
                <a:latin typeface="Times New Roman" panose="02020603050405020304" pitchFamily="18" charset="0"/>
              </a:rPr>
              <a:t>Fish</a:t>
            </a:r>
            <a:r>
              <a:rPr lang="ru-RU" altLang="ru-RU" sz="40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4000">
                <a:solidFill>
                  <a:srgbClr val="FF3300"/>
                </a:solidFill>
                <a:latin typeface="Times New Roman" panose="02020603050405020304" pitchFamily="18" charset="0"/>
              </a:rPr>
              <a:t>Bone</a:t>
            </a:r>
            <a:endParaRPr lang="ru-RU" alt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81168" cy="55626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altLang="ru-RU" dirty="0" smtClean="0">
                <a:effectLst/>
                <a:latin typeface="Times New Roman" panose="02020603050405020304" pitchFamily="18" charset="0"/>
              </a:rPr>
              <a:t>На «косточке» записываются перечисленные в тексте проблемы, основные  понятия и т.д.</a:t>
            </a:r>
          </a:p>
          <a:p>
            <a:pPr algn="just" eaLnBrk="1" hangingPunct="1">
              <a:defRPr/>
            </a:pPr>
            <a:r>
              <a:rPr lang="ru-RU" altLang="ru-RU" dirty="0" smtClean="0">
                <a:effectLst/>
                <a:latin typeface="Times New Roman" panose="02020603050405020304" pitchFamily="18" charset="0"/>
              </a:rPr>
              <a:t>Группа презентует и прикрепляет косточку наверх скелета рыбы.</a:t>
            </a:r>
          </a:p>
          <a:p>
            <a:pPr algn="just" eaLnBrk="1" hangingPunct="1">
              <a:defRPr/>
            </a:pPr>
            <a:r>
              <a:rPr lang="ru-RU" altLang="ru-RU" dirty="0" smtClean="0">
                <a:effectLst/>
                <a:latin typeface="Times New Roman" panose="02020603050405020304" pitchFamily="18" charset="0"/>
              </a:rPr>
              <a:t>Находит способы решения проблем; подбирает факты о существовании проблемы, записывает их на «косточку», презентует и прикрепляет вниз скелета рыбы.</a:t>
            </a:r>
          </a:p>
          <a:p>
            <a:pPr eaLnBrk="1" hangingPunct="1">
              <a:defRPr/>
            </a:pPr>
            <a:endParaRPr lang="ru-RU" altLang="ru-RU" b="1" dirty="0" smtClean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altLang="ru-RU" sz="2800" dirty="0" smtClean="0"/>
          </a:p>
        </p:txBody>
      </p:sp>
      <p:sp>
        <p:nvSpPr>
          <p:cNvPr id="37891" name="Прямоугольник 2"/>
          <p:cNvSpPr>
            <a:spLocks noChangeArrowheads="1"/>
          </p:cNvSpPr>
          <p:nvPr/>
        </p:nvSpPr>
        <p:spPr bwMode="auto">
          <a:xfrm>
            <a:off x="2124075" y="404813"/>
            <a:ext cx="468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600">
                <a:solidFill>
                  <a:srgbClr val="FF3300"/>
                </a:solidFill>
                <a:latin typeface="Times New Roman" panose="02020603050405020304" pitchFamily="18" charset="0"/>
              </a:rPr>
              <a:t>Методика «</a:t>
            </a:r>
            <a:r>
              <a:rPr lang="en-US" altLang="ru-RU" sz="3600">
                <a:solidFill>
                  <a:srgbClr val="FF3300"/>
                </a:solidFill>
                <a:latin typeface="Times New Roman" panose="02020603050405020304" pitchFamily="18" charset="0"/>
              </a:rPr>
              <a:t>Fish</a:t>
            </a:r>
            <a:r>
              <a:rPr lang="ru-RU" altLang="ru-RU" sz="36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3600">
                <a:solidFill>
                  <a:srgbClr val="FF3300"/>
                </a:solidFill>
                <a:latin typeface="Times New Roman" panose="02020603050405020304" pitchFamily="18" charset="0"/>
              </a:rPr>
              <a:t>Bone</a:t>
            </a:r>
            <a:r>
              <a:rPr lang="ru-RU" altLang="ru-RU" sz="3600">
                <a:solidFill>
                  <a:srgbClr val="FF3300"/>
                </a:solidFill>
                <a:latin typeface="Times New Roman" panose="02020603050405020304" pitchFamily="18" charset="0"/>
              </a:rPr>
              <a:t>» </a:t>
            </a:r>
            <a:endParaRPr lang="ru-RU" alt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4925" y="404813"/>
            <a:ext cx="9178925" cy="5937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Фаза: </a:t>
            </a:r>
            <a:r>
              <a:rPr lang="ru-RU" sz="3200" b="1" dirty="0" smtClean="0"/>
              <a:t>рефлексия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15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400" b="1" dirty="0" smtClean="0"/>
              <a:t>Что мы узнали на занятии? </a:t>
            </a: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Выполните задание:</a:t>
            </a:r>
          </a:p>
          <a:p>
            <a:pPr eaLnBrk="1" hangingPunct="1">
              <a:defRPr/>
            </a:pPr>
            <a:r>
              <a:rPr lang="ru-RU" sz="2400" dirty="0" smtClean="0"/>
              <a:t>Напишите, что такое Педагогика – ____________________________________________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b="1" dirty="0" smtClean="0"/>
              <a:t>Заполните пропуски.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Педагогика – это _______,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объект изучения_________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предмет изучения__________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/>
              <a:t>к</a:t>
            </a:r>
            <a:r>
              <a:rPr lang="ru-RU" dirty="0" smtClean="0"/>
              <a:t>атегории___________________________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В развитие педагогики важный вклад внесли врачи______________________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Приемы Рефлексии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715000"/>
          </a:xfrm>
        </p:spPr>
        <p:txBody>
          <a:bodyPr/>
          <a:lstStyle/>
          <a:p>
            <a:pPr>
              <a:defRPr/>
            </a:pPr>
            <a:r>
              <a:rPr lang="ru-RU" sz="2200" dirty="0" smtClean="0">
                <a:effectLst/>
              </a:rPr>
              <a:t>Заверши </a:t>
            </a:r>
            <a:r>
              <a:rPr lang="ru-RU" sz="2200" dirty="0">
                <a:effectLst/>
              </a:rPr>
              <a:t>фразу</a:t>
            </a:r>
          </a:p>
          <a:p>
            <a:pPr>
              <a:defRPr/>
            </a:pPr>
            <a:r>
              <a:rPr lang="ru-RU" sz="2200" dirty="0">
                <a:effectLst/>
              </a:rPr>
              <a:t>Эссе</a:t>
            </a:r>
          </a:p>
          <a:p>
            <a:pPr>
              <a:defRPr/>
            </a:pPr>
            <a:r>
              <a:rPr lang="ru-RU" sz="2200" dirty="0" err="1" smtClean="0">
                <a:effectLst/>
              </a:rPr>
              <a:t>Синквейн</a:t>
            </a:r>
            <a:endParaRPr lang="ru-RU" sz="2200" dirty="0" smtClean="0">
              <a:effectLst/>
            </a:endParaRPr>
          </a:p>
          <a:p>
            <a:pPr>
              <a:defRPr/>
            </a:pPr>
            <a:r>
              <a:rPr lang="ru-RU" sz="2200" dirty="0" smtClean="0">
                <a:effectLst/>
              </a:rPr>
              <a:t>6 шляп мышления</a:t>
            </a:r>
          </a:p>
          <a:p>
            <a:pPr>
              <a:defRPr/>
            </a:pPr>
            <a:r>
              <a:rPr lang="ru-RU" sz="2200" dirty="0" smtClean="0">
                <a:effectLst/>
              </a:rPr>
              <a:t>Ведение </a:t>
            </a:r>
            <a:r>
              <a:rPr lang="ru-RU" sz="2200" dirty="0">
                <a:effectLst/>
              </a:rPr>
              <a:t>бортового журнала</a:t>
            </a:r>
            <a:endParaRPr lang="ru-RU" sz="2200" dirty="0" smtClean="0"/>
          </a:p>
          <a:p>
            <a:pPr eaLnBrk="1" hangingPunct="1">
              <a:defRPr/>
            </a:pPr>
            <a:r>
              <a:rPr lang="ru-RU" sz="2200" dirty="0" smtClean="0"/>
              <a:t>Парная мозговая атака/Парное подведение итогов</a:t>
            </a:r>
          </a:p>
          <a:p>
            <a:pPr eaLnBrk="1" hangingPunct="1">
              <a:defRPr/>
            </a:pPr>
            <a:r>
              <a:rPr lang="ru-RU" sz="2200" dirty="0" smtClean="0"/>
              <a:t>Возвращение к ключевым словам</a:t>
            </a:r>
          </a:p>
          <a:p>
            <a:pPr eaLnBrk="1" hangingPunct="1">
              <a:defRPr/>
            </a:pPr>
            <a:r>
              <a:rPr lang="ru-RU" sz="2200" dirty="0" smtClean="0"/>
              <a:t>Возвращение к перепутанным логическим цепям</a:t>
            </a:r>
          </a:p>
          <a:p>
            <a:pPr eaLnBrk="1" hangingPunct="1">
              <a:defRPr/>
            </a:pPr>
            <a:r>
              <a:rPr lang="ru-RU" sz="2200" dirty="0" smtClean="0"/>
              <a:t>Возвращение к кластерам</a:t>
            </a:r>
          </a:p>
          <a:p>
            <a:pPr eaLnBrk="1" hangingPunct="1">
              <a:defRPr/>
            </a:pPr>
            <a:r>
              <a:rPr lang="ru-RU" sz="2200" dirty="0" smtClean="0"/>
              <a:t>Возвращение к "Знаем/Хотим узнать/У знали" (3-Х-У)</a:t>
            </a:r>
          </a:p>
          <a:p>
            <a:pPr eaLnBrk="1" hangingPunct="1">
              <a:defRPr/>
            </a:pPr>
            <a:r>
              <a:rPr lang="ru-RU" sz="2200" dirty="0" smtClean="0"/>
              <a:t>Возвращение к двойным дневникам</a:t>
            </a:r>
          </a:p>
          <a:p>
            <a:pPr eaLnBrk="1" hangingPunct="1">
              <a:defRPr/>
            </a:pPr>
            <a:r>
              <a:rPr lang="ru-RU" sz="2200" dirty="0" smtClean="0"/>
              <a:t>Оставьте за мной последнее слово</a:t>
            </a:r>
          </a:p>
          <a:p>
            <a:pPr eaLnBrk="1" hangingPunct="1">
              <a:defRPr/>
            </a:pPr>
            <a:r>
              <a:rPr lang="ru-RU" sz="2200" dirty="0" smtClean="0"/>
              <a:t>Трехчастные дневники</a:t>
            </a:r>
          </a:p>
          <a:p>
            <a:pPr eaLnBrk="1" hangingPunct="1">
              <a:defRPr/>
            </a:pPr>
            <a:r>
              <a:rPr lang="ru-RU" sz="2200" dirty="0" smtClean="0"/>
              <a:t>Графическая организация материала </a:t>
            </a:r>
            <a:r>
              <a:rPr lang="ru-RU" sz="2400" dirty="0" smtClean="0"/>
              <a:t>(кластеры, таблицы )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8741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ru-RU" altLang="ru-RU" dirty="0" smtClean="0"/>
              <a:t>«Оценочное окно»</a:t>
            </a:r>
          </a:p>
        </p:txBody>
      </p:sp>
      <p:sp>
        <p:nvSpPr>
          <p:cNvPr id="331781" name="Rectangle 5"/>
          <p:cNvSpPr>
            <a:spLocks noChangeArrowheads="1"/>
          </p:cNvSpPr>
          <p:nvPr/>
        </p:nvSpPr>
        <p:spPr bwMode="auto">
          <a:xfrm>
            <a:off x="899592" y="1916113"/>
            <a:ext cx="7272808" cy="4464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altLang="ru-RU" sz="26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Сразу могу  применить</a:t>
            </a:r>
          </a:p>
          <a:p>
            <a:pPr eaLnBrk="1" hangingPunct="1">
              <a:buFontTx/>
              <a:buNone/>
            </a:pPr>
            <a:endParaRPr lang="ru-RU" altLang="ru-RU" sz="2600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ru-RU" altLang="ru-RU" sz="2600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ru-RU" altLang="ru-RU" sz="26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Совсем непонятно           Хорошо понятно</a:t>
            </a:r>
          </a:p>
          <a:p>
            <a:pPr eaLnBrk="1" hangingPunct="1">
              <a:buFontTx/>
              <a:buNone/>
            </a:pPr>
            <a:r>
              <a:rPr lang="ru-RU" altLang="ru-RU" sz="26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eaLnBrk="1" hangingPunct="1">
              <a:buFontTx/>
              <a:buNone/>
            </a:pPr>
            <a:endParaRPr lang="ru-RU" altLang="ru-RU" sz="2600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ru-RU" altLang="ru-RU" sz="2600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ru-RU" altLang="ru-RU" sz="2600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ru-RU" altLang="ru-RU" sz="26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altLang="ru-RU" sz="26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Никогда не смогу  </a:t>
            </a:r>
            <a:r>
              <a:rPr lang="ru-RU" altLang="ru-RU" sz="26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применить</a:t>
            </a:r>
            <a:endParaRPr lang="ru-RU" altLang="ru-RU" sz="2600" b="1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787" name="Line 11"/>
          <p:cNvSpPr>
            <a:spLocks noChangeShapeType="1"/>
          </p:cNvSpPr>
          <p:nvPr/>
        </p:nvSpPr>
        <p:spPr bwMode="auto">
          <a:xfrm flipV="1">
            <a:off x="4355976" y="1988267"/>
            <a:ext cx="0" cy="4465637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stealth" w="med" len="lg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31788" name="Line 12"/>
          <p:cNvSpPr>
            <a:spLocks noChangeShapeType="1"/>
          </p:cNvSpPr>
          <p:nvPr/>
        </p:nvSpPr>
        <p:spPr bwMode="auto">
          <a:xfrm flipV="1">
            <a:off x="899592" y="4149079"/>
            <a:ext cx="7128792" cy="72007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stealth" w="med" len="lg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0333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0"/>
            <a:ext cx="8418512" cy="11430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Критическое мышление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 -</a:t>
            </a:r>
            <a:r>
              <a:rPr lang="ru-RU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b="1" dirty="0">
                <a:solidFill>
                  <a:srgbClr val="002060"/>
                </a:solidFill>
                <a:effectLst/>
              </a:rPr>
              <a:t>это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663" y="981075"/>
            <a:ext cx="8229600" cy="5472113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effectLst/>
              </a:rPr>
              <a:t>способность </a:t>
            </a:r>
            <a:r>
              <a:rPr lang="ru-RU" sz="2800" dirty="0">
                <a:effectLst/>
              </a:rPr>
              <a:t>анализировать </a:t>
            </a:r>
            <a:r>
              <a:rPr lang="ru-RU" sz="2800" dirty="0" smtClean="0">
                <a:effectLst/>
              </a:rPr>
              <a:t>информацию, способность </a:t>
            </a:r>
            <a:r>
              <a:rPr lang="ru-RU" sz="2800" dirty="0">
                <a:effectLst/>
              </a:rPr>
              <a:t>ставить новые вопросы, вырабатывать разнообразные аргументы, принимать независимые, продуманные решения; </a:t>
            </a:r>
            <a:endParaRPr lang="ru-RU" sz="2800" dirty="0" smtClean="0">
              <a:effectLst/>
            </a:endParaRPr>
          </a:p>
          <a:p>
            <a:pPr>
              <a:defRPr/>
            </a:pPr>
            <a:r>
              <a:rPr lang="ru-RU" sz="2800" b="1" dirty="0" smtClean="0">
                <a:effectLst/>
              </a:rPr>
              <a:t>процесс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>
                <a:effectLst/>
              </a:rPr>
              <a:t>соотнесения внешней информации с имеющимися у человека знаниями, выработка решений</a:t>
            </a:r>
            <a:r>
              <a:rPr lang="ru-RU" sz="2800" dirty="0" smtClean="0">
                <a:effectLst/>
              </a:rPr>
              <a:t>;</a:t>
            </a:r>
          </a:p>
          <a:p>
            <a:pPr>
              <a:defRPr/>
            </a:pPr>
            <a:r>
              <a:rPr lang="ru-RU" sz="2800" dirty="0" smtClean="0">
                <a:effectLst/>
              </a:rPr>
              <a:t> </a:t>
            </a:r>
            <a:r>
              <a:rPr lang="ru-RU" sz="2800" b="1" dirty="0">
                <a:effectLst/>
              </a:rPr>
              <a:t>учит</a:t>
            </a:r>
            <a:r>
              <a:rPr lang="ru-RU" sz="2800" dirty="0">
                <a:effectLst/>
              </a:rPr>
              <a:t> активно действовать и помогает понять, как надо поступать в соответствии с полученной информацией; отправная точка для развития творческого мышления и др.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715" y="476672"/>
            <a:ext cx="7772400" cy="67151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ru-RU" altLang="ru-RU" sz="4000" b="1" dirty="0" smtClean="0"/>
              <a:t>«Двухчастный дневник»</a:t>
            </a:r>
          </a:p>
        </p:txBody>
      </p:sp>
      <p:graphicFrame>
        <p:nvGraphicFramePr>
          <p:cNvPr id="339986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130068"/>
              </p:ext>
            </p:extLst>
          </p:nvPr>
        </p:nvGraphicFramePr>
        <p:xfrm>
          <a:off x="323528" y="1412776"/>
          <a:ext cx="8632701" cy="5254735"/>
        </p:xfrm>
        <a:graphic>
          <a:graphicData uri="http://schemas.openxmlformats.org/drawingml/2006/table">
            <a:tbl>
              <a:tblPr/>
              <a:tblGrid>
                <a:gridCol w="3381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Вопросительные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слова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Основные понятия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171">
                <a:tc>
                  <a:txBody>
                    <a:bodyPr/>
                    <a:lstStyle/>
                    <a:p>
                      <a:pPr marL="0" marR="0" lvl="0" indent="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Кто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/Что?</a:t>
                      </a:r>
                    </a:p>
                    <a:p>
                      <a:pPr marL="0" marR="0" lvl="0" indent="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Сколько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Где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Когда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Какой?</a:t>
                      </a:r>
                    </a:p>
                    <a:p>
                      <a:pPr marL="0" marR="0" lvl="0" indent="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Чем отличается?</a:t>
                      </a:r>
                    </a:p>
                    <a:p>
                      <a:pPr marL="0" marR="0" lvl="0" indent="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Почему?</a:t>
                      </a:r>
                    </a:p>
                    <a:p>
                      <a:pPr marL="0" marR="0" lvl="0" indent="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и др.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85747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>
            <a:spLocks noGrp="1"/>
          </p:cNvSpPr>
          <p:nvPr>
            <p:ph idx="1"/>
          </p:nvPr>
        </p:nvSpPr>
        <p:spPr>
          <a:xfrm>
            <a:off x="457200" y="1077913"/>
            <a:ext cx="8686800" cy="5616575"/>
          </a:xfrm>
        </p:spPr>
        <p:txBody>
          <a:bodyPr/>
          <a:lstStyle/>
          <a:p>
            <a:pPr>
              <a:spcAft>
                <a:spcPts val="544"/>
              </a:spcAft>
              <a:defRPr/>
            </a:pPr>
            <a:r>
              <a:rPr lang="ru-RU" altLang="ru-RU" sz="2268" b="1" u="sng">
                <a:solidFill>
                  <a:srgbClr val="C00000"/>
                </a:solidFill>
              </a:rPr>
              <a:t>Первая строка.</a:t>
            </a:r>
            <a:r>
              <a:rPr lang="ru-RU" altLang="ru-RU" sz="2268">
                <a:solidFill>
                  <a:srgbClr val="C00000"/>
                </a:solidFill>
              </a:rPr>
              <a:t> </a:t>
            </a:r>
            <a:r>
              <a:rPr lang="ru-RU" altLang="ru-RU" sz="2268" b="1"/>
              <a:t>Название</a:t>
            </a:r>
            <a:r>
              <a:rPr lang="ru-RU" altLang="ru-RU" sz="2268"/>
              <a:t> из одного слова.</a:t>
            </a:r>
          </a:p>
          <a:p>
            <a:pPr>
              <a:spcAft>
                <a:spcPts val="544"/>
              </a:spcAft>
              <a:defRPr/>
            </a:pPr>
            <a:r>
              <a:rPr lang="ru-RU" altLang="ru-RU" sz="2268" b="1" u="sng">
                <a:solidFill>
                  <a:srgbClr val="C00000"/>
                </a:solidFill>
              </a:rPr>
              <a:t>Вторая строка.</a:t>
            </a:r>
            <a:r>
              <a:rPr lang="ru-RU" altLang="ru-RU" sz="2268" b="1">
                <a:solidFill>
                  <a:srgbClr val="C00000"/>
                </a:solidFill>
              </a:rPr>
              <a:t>  </a:t>
            </a:r>
            <a:r>
              <a:rPr lang="ru-RU" altLang="ru-RU" sz="2268" b="1"/>
              <a:t>Два слова</a:t>
            </a:r>
            <a:r>
              <a:rPr lang="ru-RU" altLang="ru-RU" sz="2268"/>
              <a:t> – </a:t>
            </a:r>
            <a:r>
              <a:rPr lang="ru-RU" altLang="ru-RU" sz="2268" b="1"/>
              <a:t>прилагательные </a:t>
            </a:r>
            <a:r>
              <a:rPr lang="ru-RU" altLang="ru-RU" sz="2268"/>
              <a:t>характеризующие или описывающие заданную в первой строке тему.</a:t>
            </a:r>
          </a:p>
          <a:p>
            <a:pPr>
              <a:spcAft>
                <a:spcPts val="544"/>
              </a:spcAft>
              <a:defRPr/>
            </a:pPr>
            <a:r>
              <a:rPr lang="ru-RU" altLang="ru-RU" sz="2268" b="1" u="sng">
                <a:solidFill>
                  <a:srgbClr val="C00000"/>
                </a:solidFill>
              </a:rPr>
              <a:t>Третья строка</a:t>
            </a:r>
            <a:r>
              <a:rPr lang="ru-RU" altLang="ru-RU" sz="2268">
                <a:solidFill>
                  <a:srgbClr val="C00000"/>
                </a:solidFill>
              </a:rPr>
              <a:t>.  </a:t>
            </a:r>
            <a:r>
              <a:rPr lang="ru-RU" altLang="ru-RU" sz="2268" b="1"/>
              <a:t>Три слова</a:t>
            </a:r>
            <a:r>
              <a:rPr lang="ru-RU" altLang="ru-RU" sz="2268"/>
              <a:t> – </a:t>
            </a:r>
            <a:r>
              <a:rPr lang="ru-RU" altLang="ru-RU" sz="2268" b="1"/>
              <a:t>глаголы</a:t>
            </a:r>
            <a:r>
              <a:rPr lang="ru-RU" altLang="ru-RU" sz="2268"/>
              <a:t>, рассказывающие о типичных действиях описываемого предмета.</a:t>
            </a:r>
          </a:p>
          <a:p>
            <a:pPr>
              <a:spcAft>
                <a:spcPts val="544"/>
              </a:spcAft>
              <a:defRPr/>
            </a:pPr>
            <a:r>
              <a:rPr lang="ru-RU" altLang="ru-RU" sz="2268" b="1" u="sng">
                <a:solidFill>
                  <a:srgbClr val="C00000"/>
                </a:solidFill>
              </a:rPr>
              <a:t>Четвёртая строка</a:t>
            </a:r>
            <a:r>
              <a:rPr lang="ru-RU" altLang="ru-RU" sz="2268">
                <a:solidFill>
                  <a:srgbClr val="C00000"/>
                </a:solidFill>
              </a:rPr>
              <a:t>. </a:t>
            </a:r>
            <a:r>
              <a:rPr lang="ru-RU" altLang="ru-RU" sz="2268" b="1"/>
              <a:t>Словосочетание или предложение </a:t>
            </a:r>
            <a:r>
              <a:rPr lang="ru-RU" altLang="ru-RU" sz="2268"/>
              <a:t>(идеально, если оно состоит </a:t>
            </a:r>
            <a:r>
              <a:rPr lang="ru-RU" altLang="ru-RU" sz="2268" b="1"/>
              <a:t>из четырёх слов</a:t>
            </a:r>
            <a:r>
              <a:rPr lang="ru-RU" altLang="ru-RU" sz="2268"/>
              <a:t>), которое выражает личное мнение автора синквейна о предмете.</a:t>
            </a:r>
          </a:p>
          <a:p>
            <a:pPr>
              <a:spcAft>
                <a:spcPts val="544"/>
              </a:spcAft>
              <a:defRPr/>
            </a:pPr>
            <a:r>
              <a:rPr lang="ru-RU" altLang="ru-RU" sz="2268" b="1" u="sng">
                <a:solidFill>
                  <a:srgbClr val="C00000"/>
                </a:solidFill>
              </a:rPr>
              <a:t>Пятая строка. </a:t>
            </a:r>
            <a:r>
              <a:rPr lang="ru-RU" altLang="ru-RU" sz="2268">
                <a:solidFill>
                  <a:srgbClr val="C00000"/>
                </a:solidFill>
              </a:rPr>
              <a:t> </a:t>
            </a:r>
            <a:r>
              <a:rPr lang="ru-RU" altLang="ru-RU" sz="2268" b="1"/>
              <a:t>Слово, подводящее итоги </a:t>
            </a:r>
            <a:r>
              <a:rPr lang="ru-RU" altLang="ru-RU" sz="2268"/>
              <a:t>либо расширяющее содержание темы. Обычно это существительное, с помощью которого автор отражает собственные ассоциации и чувства. Но возможно использование и слов других частей речи: местоимений, наречий или междометий.</a:t>
            </a:r>
          </a:p>
          <a:p>
            <a:pPr>
              <a:defRPr/>
            </a:pPr>
            <a:endParaRPr lang="ru-RU" altLang="ru-RU" sz="2177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12776" y="249482"/>
            <a:ext cx="7712956" cy="82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4354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Дидактический </a:t>
            </a:r>
            <a:r>
              <a:rPr lang="ru-RU" sz="4354" dirty="0" err="1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синквейн</a:t>
            </a:r>
            <a:endParaRPr lang="ru-RU" sz="4354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130175"/>
            <a:ext cx="7772400" cy="84613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800" b="1" dirty="0"/>
              <a:t>Задание «</a:t>
            </a:r>
            <a:r>
              <a:rPr lang="ru-RU" altLang="ru-RU" sz="3800" b="1" dirty="0" err="1"/>
              <a:t>Синквейн</a:t>
            </a:r>
            <a:r>
              <a:rPr lang="ru-RU" altLang="ru-RU" sz="3800" b="1" dirty="0"/>
              <a:t>»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098675"/>
            <a:ext cx="8191500" cy="44878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altLang="ru-RU" dirty="0" smtClean="0"/>
              <a:t>Составить </a:t>
            </a:r>
            <a:r>
              <a:rPr lang="ru-RU" altLang="ru-RU" dirty="0" err="1" smtClean="0"/>
              <a:t>синквейн</a:t>
            </a:r>
            <a:r>
              <a:rPr lang="ru-RU" altLang="ru-RU" dirty="0" smtClean="0"/>
              <a:t> </a:t>
            </a:r>
            <a:r>
              <a:rPr lang="ru-RU" altLang="ru-RU" b="1" dirty="0" smtClean="0"/>
              <a:t>к теме занятия</a:t>
            </a:r>
          </a:p>
          <a:p>
            <a:pPr eaLnBrk="1" hangingPunct="1">
              <a:defRPr/>
            </a:pPr>
            <a:r>
              <a:rPr lang="ru-RU" altLang="ru-RU" b="1" dirty="0" smtClean="0"/>
              <a:t>Тема</a:t>
            </a:r>
          </a:p>
          <a:p>
            <a:pPr eaLnBrk="1" hangingPunct="1">
              <a:defRPr/>
            </a:pPr>
            <a:r>
              <a:rPr lang="ru-RU" altLang="ru-RU" b="1" dirty="0" smtClean="0"/>
              <a:t>прилагательные</a:t>
            </a:r>
            <a:r>
              <a:rPr lang="ru-RU" altLang="ru-RU" dirty="0" smtClean="0"/>
              <a:t> (2 слова)</a:t>
            </a:r>
          </a:p>
          <a:p>
            <a:pPr eaLnBrk="1" hangingPunct="1">
              <a:defRPr/>
            </a:pPr>
            <a:r>
              <a:rPr lang="ru-RU" altLang="ru-RU" b="1" dirty="0" smtClean="0"/>
              <a:t>глаголы</a:t>
            </a:r>
            <a:r>
              <a:rPr lang="ru-RU" altLang="ru-RU" dirty="0" smtClean="0"/>
              <a:t> (3 слова) </a:t>
            </a:r>
          </a:p>
          <a:p>
            <a:pPr eaLnBrk="1" hangingPunct="1">
              <a:defRPr/>
            </a:pPr>
            <a:r>
              <a:rPr lang="ru-RU" altLang="ru-RU" b="1" dirty="0" smtClean="0"/>
              <a:t>фраза </a:t>
            </a:r>
            <a:r>
              <a:rPr lang="ru-RU" altLang="ru-RU" dirty="0" smtClean="0"/>
              <a:t>(предложение, смысловой характер)</a:t>
            </a:r>
          </a:p>
          <a:p>
            <a:pPr eaLnBrk="1" hangingPunct="1">
              <a:defRPr/>
            </a:pPr>
            <a:r>
              <a:rPr lang="ru-RU" altLang="ru-RU" b="1" dirty="0" smtClean="0"/>
              <a:t>Вывод 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4838700"/>
            <a:ext cx="2959100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Заголовок 1"/>
          <p:cNvSpPr txBox="1">
            <a:spLocks/>
          </p:cNvSpPr>
          <p:nvPr/>
        </p:nvSpPr>
        <p:spPr bwMode="auto">
          <a:xfrm>
            <a:off x="180975" y="976313"/>
            <a:ext cx="8818563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Aft>
                <a:spcPct val="0"/>
              </a:spcAft>
              <a:defRPr/>
            </a:pPr>
            <a:r>
              <a:rPr lang="ru-RU" altLang="ru-RU" sz="2540" b="1" dirty="0" err="1" smtClean="0"/>
              <a:t>Синквейн</a:t>
            </a:r>
            <a:r>
              <a:rPr lang="ru-RU" altLang="ru-RU" sz="2540" dirty="0" smtClean="0"/>
              <a:t> (от фр. </a:t>
            </a:r>
            <a:r>
              <a:rPr lang="ru-RU" altLang="ru-RU" sz="2540" i="1" dirty="0" err="1" smtClean="0"/>
              <a:t>пятистрочье</a:t>
            </a:r>
            <a:r>
              <a:rPr lang="ru-RU" altLang="ru-RU" sz="2540" dirty="0" smtClean="0"/>
              <a:t>) формализованное стихотворение без рифмы, состоящее из пяти строк</a:t>
            </a:r>
            <a:endParaRPr lang="ru-RU" altLang="ru-RU" sz="399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0563"/>
            <a:ext cx="8491538" cy="5402262"/>
          </a:xfrm>
        </p:spPr>
        <p:txBody>
          <a:bodyPr/>
          <a:lstStyle/>
          <a:p>
            <a:pPr marL="465138" indent="-465138">
              <a:spcBef>
                <a:spcPct val="0"/>
              </a:spcBef>
              <a:buFontTx/>
              <a:buAutoNum type="arabicPeriod"/>
            </a:pPr>
            <a:r>
              <a:rPr lang="ru-RU" altLang="ru-RU" sz="2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Портфолио</a:t>
            </a:r>
            <a:endParaRPr lang="ru-RU" altLang="ru-RU" sz="2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5138" indent="-465138">
              <a:spcBef>
                <a:spcPct val="0"/>
              </a:spcBef>
              <a:buFontTx/>
              <a:buAutoNum type="arabicPeriod"/>
            </a:pPr>
            <a: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Учебный, искусственный.</a:t>
            </a:r>
          </a:p>
          <a:p>
            <a:pPr marL="465138" indent="-465138">
              <a:spcBef>
                <a:spcPct val="0"/>
              </a:spcBef>
              <a:buFontTx/>
              <a:buAutoNum type="arabicPeriod"/>
            </a:pPr>
            <a: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Отбирают, анализируют, оценивают.</a:t>
            </a:r>
          </a:p>
          <a:p>
            <a:pPr marL="465138" indent="-465138">
              <a:spcBef>
                <a:spcPct val="0"/>
              </a:spcBef>
              <a:buFontTx/>
              <a:buAutoNum type="arabicPeriod"/>
            </a:pPr>
            <a: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Форма оценивания образовательных результатов.</a:t>
            </a:r>
          </a:p>
          <a:p>
            <a:pPr marL="465138" indent="-465138">
              <a:spcBef>
                <a:spcPct val="0"/>
              </a:spcBef>
              <a:buFontTx/>
              <a:buAutoNum type="arabicPeriod"/>
            </a:pPr>
            <a: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Деятельность.</a:t>
            </a:r>
          </a:p>
          <a:p>
            <a:pPr marL="465138" indent="-465138">
              <a:spcBef>
                <a:spcPct val="0"/>
              </a:spcBef>
              <a:buFontTx/>
              <a:buAutoNum type="arabicPeriod"/>
            </a:pPr>
            <a:endParaRPr lang="ru-RU" altLang="ru-RU" sz="2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5138" indent="-465138">
              <a:spcBef>
                <a:spcPct val="0"/>
              </a:spcBef>
              <a:buFontTx/>
              <a:buAutoNum type="arabicPeriod"/>
            </a:pPr>
            <a:endParaRPr lang="ru-RU" altLang="ru-RU" sz="2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5138" indent="-465138">
              <a:spcBef>
                <a:spcPct val="0"/>
              </a:spcBef>
              <a:buFontTx/>
              <a:buNone/>
            </a:pPr>
            <a:r>
              <a:rPr lang="ru-RU" altLang="ru-RU" sz="2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Проект</a:t>
            </a:r>
            <a:endParaRPr lang="ru-RU" altLang="ru-RU" sz="2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5138" indent="-465138">
              <a:spcBef>
                <a:spcPct val="0"/>
              </a:spcBef>
              <a:buFontTx/>
              <a:buNone/>
            </a:pPr>
            <a: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Учебный, социальный.</a:t>
            </a:r>
            <a:b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Задумал, спланировал, выполнил.</a:t>
            </a:r>
            <a:b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«Обучение посредством делания» Д. Дьюи</a:t>
            </a:r>
            <a:b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 Продукт проекта.</a:t>
            </a:r>
          </a:p>
          <a:p>
            <a:pPr marL="465138" indent="-465138">
              <a:spcAft>
                <a:spcPts val="550"/>
              </a:spcAft>
            </a:pPr>
            <a:endParaRPr lang="ru-RU" alt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5138" indent="-465138">
              <a:spcAft>
                <a:spcPts val="550"/>
              </a:spcAft>
            </a:pPr>
            <a:endParaRPr lang="ru-RU" alt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5138" indent="-465138"/>
            <a:endParaRPr lang="ru-RU" alt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15975" y="22225"/>
            <a:ext cx="77724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Aft>
                <a:spcPct val="0"/>
              </a:spcAft>
              <a:defRPr/>
            </a:pPr>
            <a:r>
              <a:rPr lang="ru-RU" altLang="ru-RU" sz="2903" b="1" smtClean="0"/>
              <a:t>Примеры Синквейна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2709863"/>
            <a:ext cx="2959100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81000"/>
            <a:ext cx="8568952" cy="8874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altLang="ru-RU" sz="4000" dirty="0" smtClean="0"/>
              <a:t>Прием «перекрестная дискуссия»</a:t>
            </a:r>
          </a:p>
        </p:txBody>
      </p:sp>
      <p:graphicFrame>
        <p:nvGraphicFramePr>
          <p:cNvPr id="358483" name="Group 83"/>
          <p:cNvGraphicFramePr>
            <a:graphicFrameLocks noGrp="1"/>
          </p:cNvGraphicFramePr>
          <p:nvPr>
            <p:ph idx="1"/>
          </p:nvPr>
        </p:nvGraphicFramePr>
        <p:xfrm>
          <a:off x="467544" y="1700809"/>
          <a:ext cx="8344669" cy="5212643"/>
        </p:xfrm>
        <a:graphic>
          <a:graphicData uri="http://schemas.openxmlformats.org/drawingml/2006/table">
            <a:tbl>
              <a:tblPr/>
              <a:tblGrid>
                <a:gridCol w="4172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2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9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 готов применить технологию развития критического мышления в своей работе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99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Заполните левую и правую колонку таблицы, приведя 3-4 аргумента «за» и «против» тезиса, приведенного в заголовке таблицы, обменяйтесь мнениями со своими коллегами, используя их аргументы, которые покажутся вам убедительными, продолжите заполнение таблицы, когда аргументы иссякнут, сделайте вывод.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17429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Приемы тестирования в рамках реализации технологии РКМЧП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eaLnBrk="1" hangingPunct="1">
              <a:defRPr/>
            </a:pPr>
            <a:r>
              <a:rPr lang="ru-RU" sz="2700" dirty="0" smtClean="0"/>
              <a:t>Педагог и студент– партнеры в оценке достижений.</a:t>
            </a:r>
          </a:p>
          <a:p>
            <a:pPr eaLnBrk="1" hangingPunct="1">
              <a:defRPr/>
            </a:pPr>
            <a:r>
              <a:rPr lang="ru-RU" sz="2700" dirty="0" smtClean="0"/>
              <a:t>Результат занятия не является арифметической суммой хороших или плохих ответов студентов.</a:t>
            </a:r>
          </a:p>
          <a:p>
            <a:pPr eaLnBrk="1" hangingPunct="1">
              <a:defRPr/>
            </a:pPr>
            <a:r>
              <a:rPr lang="ru-RU" sz="2700" dirty="0" smtClean="0"/>
              <a:t>Четко совместно сформулируйте правила (критерии), в соответствии с которыми работа учащегося заслуживает высокого, среднего или низкого балла (Градация оценки письменной работы, </a:t>
            </a:r>
            <a:r>
              <a:rPr lang="ru-RU" sz="2700" dirty="0" err="1" smtClean="0"/>
              <a:t>н-р</a:t>
            </a:r>
            <a:r>
              <a:rPr lang="ru-RU" sz="2700" dirty="0" smtClean="0"/>
              <a:t>, сочинение, изложение и т.д.); </a:t>
            </a:r>
          </a:p>
          <a:p>
            <a:pPr eaLnBrk="1" hangingPunct="1">
              <a:defRPr/>
            </a:pPr>
            <a:r>
              <a:rPr lang="ru-RU" sz="2700" dirty="0" smtClean="0"/>
              <a:t>Самооценка (самооценки участия в групповой работе по шкале);</a:t>
            </a:r>
          </a:p>
          <a:p>
            <a:pPr eaLnBrk="1" hangingPunct="1">
              <a:defRPr/>
            </a:pPr>
            <a:r>
              <a:rPr lang="ru-RU" sz="2700" dirty="0" smtClean="0"/>
              <a:t>Групповой самоконтроль;</a:t>
            </a:r>
          </a:p>
          <a:p>
            <a:pPr eaLnBrk="1" hangingPunct="1">
              <a:defRPr/>
            </a:pPr>
            <a:r>
              <a:rPr lang="ru-RU" sz="2700" dirty="0" smtClean="0"/>
              <a:t>Выборочная оценка.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77809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ЧТО ДАЁТ ПРИМЕНЕНИЕ ТЕХНОЛОГИИ РКМЧП?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028" y="1052736"/>
            <a:ext cx="8784976" cy="5616624"/>
          </a:xfrm>
        </p:spPr>
        <p:txBody>
          <a:bodyPr/>
          <a:lstStyle/>
          <a:p>
            <a:pPr marL="0" indent="0">
              <a:buNone/>
            </a:pPr>
            <a:r>
              <a:rPr lang="ru-RU" sz="2500" b="1" i="1" dirty="0" smtClean="0"/>
              <a:t>Вырабатываются </a:t>
            </a:r>
            <a:r>
              <a:rPr lang="ru-RU" sz="2500" b="1" i="1" dirty="0" err="1" smtClean="0"/>
              <a:t>общеучебные</a:t>
            </a:r>
            <a:r>
              <a:rPr lang="ru-RU" sz="2500" b="1" i="1" dirty="0" smtClean="0"/>
              <a:t> умения: </a:t>
            </a:r>
          </a:p>
          <a:p>
            <a:r>
              <a:rPr lang="ru-RU" sz="2500" dirty="0" smtClean="0"/>
              <a:t>умение графически оформить текстовый материал, </a:t>
            </a:r>
          </a:p>
          <a:p>
            <a:r>
              <a:rPr lang="ru-RU" sz="2500" dirty="0" smtClean="0"/>
              <a:t>умение творчески интерпретировать имеющуюся информация, </a:t>
            </a:r>
          </a:p>
          <a:p>
            <a:r>
              <a:rPr lang="ru-RU" sz="2500" dirty="0" smtClean="0"/>
              <a:t>умение распределить информацию по степени новизны и значимости, </a:t>
            </a:r>
          </a:p>
          <a:p>
            <a:r>
              <a:rPr lang="ru-RU" sz="2500" dirty="0" smtClean="0"/>
              <a:t>умение обобщить полученные знания.  </a:t>
            </a:r>
          </a:p>
          <a:p>
            <a:r>
              <a:rPr lang="ru-RU" sz="2500" dirty="0" smtClean="0"/>
              <a:t>умение работать в группе, </a:t>
            </a:r>
          </a:p>
          <a:p>
            <a:pPr marL="0" indent="0">
              <a:buNone/>
            </a:pPr>
            <a:r>
              <a:rPr lang="ru-RU" sz="2500" b="1" i="1" dirty="0" smtClean="0"/>
              <a:t>Появляется возможность </a:t>
            </a:r>
            <a:r>
              <a:rPr lang="ru-RU" sz="2500" dirty="0" smtClean="0"/>
              <a:t>объединить различные дисциплины. </a:t>
            </a:r>
          </a:p>
          <a:p>
            <a:pPr marL="0" indent="0">
              <a:buNone/>
            </a:pPr>
            <a:r>
              <a:rPr lang="ru-RU" sz="2500" b="1" i="1" dirty="0" smtClean="0"/>
              <a:t> Создаются условия </a:t>
            </a:r>
            <a:r>
              <a:rPr lang="ru-RU" sz="2500" dirty="0" smtClean="0"/>
              <a:t>для вариативности и дифференциации обучения.</a:t>
            </a:r>
          </a:p>
          <a:p>
            <a:pPr marL="0" indent="0">
              <a:buNone/>
            </a:pPr>
            <a:r>
              <a:rPr lang="ru-RU" sz="2500" dirty="0" smtClean="0"/>
              <a:t> </a:t>
            </a:r>
            <a:r>
              <a:rPr lang="ru-RU" sz="2500" b="1" i="1" dirty="0" smtClean="0"/>
              <a:t>Вырабатывается</a:t>
            </a:r>
            <a:r>
              <a:rPr lang="ru-RU" sz="2500" dirty="0" smtClean="0"/>
              <a:t> собственная технология обучения.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25458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468544" cy="1138138"/>
          </a:xfrm>
        </p:spPr>
        <p:txBody>
          <a:bodyPr/>
          <a:lstStyle/>
          <a:p>
            <a:r>
              <a:rPr lang="ru-RU" sz="3600" b="1" dirty="0" smtClean="0">
                <a:effectLst/>
              </a:rPr>
              <a:t>Что означает аббревиатура РКМЧП?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effectLst/>
              </a:rPr>
              <a:t>Выберите </a:t>
            </a:r>
            <a:r>
              <a:rPr lang="ru-RU" i="1" dirty="0">
                <a:effectLst/>
              </a:rPr>
              <a:t>один ответ: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a. развитие критического мышления через письмо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b. развитие критического мышления через чтение и письмо 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c</a:t>
            </a:r>
            <a:r>
              <a:rPr lang="ru-RU" dirty="0">
                <a:effectLst/>
              </a:rPr>
              <a:t>. нет правильного варианта ответа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0045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468544" cy="1138138"/>
          </a:xfrm>
        </p:spPr>
        <p:txBody>
          <a:bodyPr/>
          <a:lstStyle/>
          <a:p>
            <a:r>
              <a:rPr lang="ru-RU" sz="3600" b="1" dirty="0" smtClean="0">
                <a:effectLst/>
              </a:rPr>
              <a:t>Из каких этапов состоит занятие в технологии РКМЧП?</a:t>
            </a:r>
            <a:endParaRPr lang="ru-RU" sz="36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effectLst/>
              </a:rPr>
              <a:t>Выберите </a:t>
            </a:r>
            <a:r>
              <a:rPr lang="ru-RU" i="1" dirty="0">
                <a:effectLst/>
              </a:rPr>
              <a:t>один ответ: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a</a:t>
            </a:r>
            <a:r>
              <a:rPr lang="ru-RU" dirty="0">
                <a:effectLst/>
              </a:rPr>
              <a:t>. побуждение, принятие, закрепление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b. познание, принятие, осмысление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c. вызов, осмысление, рефлексия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1509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effectLst/>
              </a:rPr>
              <a:t>Какие методы можно применять на занятии для развития критического мышления?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 smtClean="0">
                <a:effectLst/>
              </a:rPr>
              <a:t>Выберите </a:t>
            </a:r>
            <a:r>
              <a:rPr lang="ru-RU" sz="2400" i="1" dirty="0">
                <a:effectLst/>
              </a:rPr>
              <a:t>один или несколько ответов</a:t>
            </a:r>
            <a:r>
              <a:rPr lang="ru-RU" sz="2400" i="1" dirty="0" smtClean="0">
                <a:effectLst/>
              </a:rPr>
              <a:t>:</a:t>
            </a:r>
            <a:endParaRPr lang="en-US" sz="2400" i="1" dirty="0" smtClean="0">
              <a:effectLst/>
            </a:endParaRPr>
          </a:p>
          <a:p>
            <a:pPr marL="0" indent="0" algn="ctr">
              <a:buNone/>
            </a:pPr>
            <a:endParaRPr lang="ru-RU" sz="800" dirty="0">
              <a:effectLst/>
            </a:endParaRPr>
          </a:p>
          <a:p>
            <a:pPr marL="0" indent="0">
              <a:buNone/>
            </a:pPr>
            <a:r>
              <a:rPr lang="ru-RU" dirty="0">
                <a:effectLst/>
              </a:rPr>
              <a:t>a. действия по образцу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b. перекрестная дискуссия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c. «мозговой штурм»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91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ts val="3200"/>
              </a:lnSpc>
              <a:defRPr/>
            </a:pPr>
            <a:r>
              <a:rPr lang="ru-RU" sz="4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Параметры критического мышления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50825" y="1597025"/>
            <a:ext cx="8604250" cy="46672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Критическое мышление есть мышление самостоятельное.</a:t>
            </a:r>
            <a:r>
              <a:rPr lang="ru-RU" altLang="ru-RU" sz="1800"/>
              <a:t>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50825" y="2420938"/>
            <a:ext cx="8642350" cy="83185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Информация   является отправным, а не   конечным   пунктом критического мышления. 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50825" y="3500438"/>
            <a:ext cx="8642350" cy="83185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Критическое мышление начинается с постановки вопросов и выяснения проблем, которые нужно решить. 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50825" y="4581525"/>
            <a:ext cx="8607425" cy="83185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Критическое мышление стремится к убедительной аргументации. 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250825" y="5805488"/>
            <a:ext cx="8642350" cy="46672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Критическое мышление есть мышление социальное.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71" y="245517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Что является характерным для критического мышления?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88517"/>
            <a:ext cx="84352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 smtClean="0">
                <a:effectLst/>
              </a:rPr>
              <a:t>Выберите </a:t>
            </a:r>
            <a:r>
              <a:rPr lang="ru-RU" sz="2400" i="1" dirty="0">
                <a:effectLst/>
              </a:rPr>
              <a:t>один или несколько ответов:</a:t>
            </a:r>
            <a:endParaRPr lang="ru-RU" sz="2400" dirty="0">
              <a:effectLst/>
            </a:endParaRPr>
          </a:p>
          <a:p>
            <a:pPr marL="271463" indent="-271463">
              <a:spcBef>
                <a:spcPts val="1200"/>
              </a:spcBef>
              <a:buNone/>
            </a:pPr>
            <a:r>
              <a:rPr lang="ru-RU" sz="2800" dirty="0">
                <a:effectLst/>
              </a:rPr>
              <a:t>a. создание несогласованных между собой логических моделей.</a:t>
            </a:r>
          </a:p>
          <a:p>
            <a:pPr marL="271463" indent="-271463">
              <a:spcBef>
                <a:spcPts val="1200"/>
              </a:spcBef>
              <a:buNone/>
            </a:pPr>
            <a:r>
              <a:rPr lang="ru-RU" sz="2800" dirty="0">
                <a:effectLst/>
              </a:rPr>
              <a:t>b. оценка самого мыслительного процесса — хода рассуждений, которые привели к нашим выводам, или тех факторов, которые мы учли при принятии решения</a:t>
            </a:r>
          </a:p>
          <a:p>
            <a:pPr marL="271463" indent="-271463">
              <a:spcBef>
                <a:spcPts val="1200"/>
              </a:spcBef>
              <a:buNone/>
            </a:pPr>
            <a:r>
              <a:rPr lang="ru-RU" sz="2800" dirty="0">
                <a:effectLst/>
              </a:rPr>
              <a:t>c. принятие обоснованных решений, касающихся того, отклонить какое-либо суждение, согласиться с ним или временно отложить его рассмотрение.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26677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effectLst/>
              </a:rPr>
              <a:t>Какая умственная деятельность не относится к критическому мышлению?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2692896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 smtClean="0">
                <a:effectLst/>
              </a:rPr>
              <a:t>Выберите </a:t>
            </a:r>
            <a:r>
              <a:rPr lang="ru-RU" sz="2800" i="1" dirty="0">
                <a:effectLst/>
              </a:rPr>
              <a:t>один или несколько ответов</a:t>
            </a:r>
            <a:endParaRPr lang="ru-RU" sz="2800" dirty="0">
              <a:effectLst/>
            </a:endParaRPr>
          </a:p>
          <a:p>
            <a:pPr marL="800100" indent="0">
              <a:buNone/>
            </a:pPr>
            <a:r>
              <a:rPr lang="ru-RU" dirty="0">
                <a:effectLst/>
              </a:rPr>
              <a:t>a. понимание</a:t>
            </a:r>
          </a:p>
          <a:p>
            <a:pPr marL="800100" indent="0">
              <a:buNone/>
            </a:pPr>
            <a:r>
              <a:rPr lang="ru-RU" dirty="0">
                <a:effectLst/>
              </a:rPr>
              <a:t>b. запоминание </a:t>
            </a:r>
          </a:p>
          <a:p>
            <a:pPr marL="800100" indent="0">
              <a:buNone/>
            </a:pPr>
            <a:r>
              <a:rPr lang="ru-RU" dirty="0">
                <a:effectLst/>
              </a:rPr>
              <a:t>c. рассудительность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0476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effectLst/>
              </a:rPr>
              <a:t>Выберите признаки критического мышления: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i="1" dirty="0" smtClean="0">
                <a:effectLst/>
              </a:rPr>
              <a:t>Выберите </a:t>
            </a:r>
            <a:r>
              <a:rPr lang="ru-RU" sz="2400" i="1" dirty="0">
                <a:effectLst/>
              </a:rPr>
              <a:t>один или несколько ответов</a:t>
            </a:r>
            <a:r>
              <a:rPr lang="ru-RU" i="1" dirty="0">
                <a:effectLst/>
              </a:rPr>
              <a:t>:</a:t>
            </a:r>
            <a:endParaRPr lang="ru-RU" dirty="0">
              <a:effectLst/>
            </a:endParaRPr>
          </a:p>
          <a:p>
            <a:pPr marL="0" indent="628650">
              <a:buNone/>
            </a:pPr>
            <a:r>
              <a:rPr lang="ru-RU" dirty="0">
                <a:effectLst/>
              </a:rPr>
              <a:t>a. самостоятельность</a:t>
            </a:r>
          </a:p>
          <a:p>
            <a:pPr marL="0" indent="628650">
              <a:buNone/>
            </a:pPr>
            <a:r>
              <a:rPr lang="ru-RU" dirty="0">
                <a:effectLst/>
              </a:rPr>
              <a:t>b. все варианты верны</a:t>
            </a:r>
            <a:r>
              <a:rPr lang="ru-RU" b="1" dirty="0">
                <a:effectLst/>
              </a:rPr>
              <a:t> </a:t>
            </a:r>
            <a:endParaRPr lang="ru-RU" dirty="0">
              <a:effectLst/>
            </a:endParaRPr>
          </a:p>
          <a:p>
            <a:pPr marL="0" indent="628650">
              <a:buNone/>
            </a:pPr>
            <a:r>
              <a:rPr lang="ru-RU" dirty="0">
                <a:effectLst/>
              </a:rPr>
              <a:t>c. выявление проблемы и её оценка</a:t>
            </a:r>
          </a:p>
          <a:p>
            <a:pPr marL="0" indent="628650">
              <a:buNone/>
            </a:pPr>
            <a:r>
              <a:rPr lang="ru-RU" dirty="0">
                <a:effectLst/>
              </a:rPr>
              <a:t>d. аргументирование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1006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7030A0"/>
                </a:solidFill>
                <a:effectLst/>
              </a:rPr>
              <a:t>Задание</a:t>
            </a:r>
            <a:r>
              <a:rPr lang="ru-RU" sz="2800" dirty="0">
                <a:solidFill>
                  <a:srgbClr val="7030A0"/>
                </a:solidFill>
                <a:effectLst/>
              </a:rPr>
              <a:t>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Распределите возможные приёмы и методы, которые корректно применять на </a:t>
            </a:r>
            <a:r>
              <a:rPr lang="ru-RU" sz="2800" dirty="0" smtClean="0">
                <a:effectLst/>
              </a:rPr>
              <a:t>стадиях</a:t>
            </a:r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5514847"/>
              </p:ext>
            </p:extLst>
          </p:nvPr>
        </p:nvGraphicFramePr>
        <p:xfrm>
          <a:off x="318356" y="1772816"/>
          <a:ext cx="8507287" cy="872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5484">
                  <a:extLst>
                    <a:ext uri="{9D8B030D-6E8A-4147-A177-3AD203B41FA5}">
                      <a16:colId xmlns:a16="http://schemas.microsoft.com/office/drawing/2014/main" val="389349151"/>
                    </a:ext>
                  </a:extLst>
                </a:gridCol>
                <a:gridCol w="2835484">
                  <a:extLst>
                    <a:ext uri="{9D8B030D-6E8A-4147-A177-3AD203B41FA5}">
                      <a16:colId xmlns:a16="http://schemas.microsoft.com/office/drawing/2014/main" val="82609594"/>
                    </a:ext>
                  </a:extLst>
                </a:gridCol>
                <a:gridCol w="2836319">
                  <a:extLst>
                    <a:ext uri="{9D8B030D-6E8A-4147-A177-3AD203B41FA5}">
                      <a16:colId xmlns:a16="http://schemas.microsoft.com/office/drawing/2014/main" val="37508887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effectLst/>
                        </a:rPr>
                        <a:t>Вызов</a:t>
                      </a:r>
                      <a:endParaRPr lang="ru-RU" sz="3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effectLst/>
                        </a:rPr>
                        <a:t>Осмысление</a:t>
                      </a:r>
                      <a:endParaRPr lang="ru-RU" sz="3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effectLst/>
                        </a:rPr>
                        <a:t>Рефлексия</a:t>
                      </a:r>
                      <a:endParaRPr lang="ru-RU" sz="3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779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 smtClean="0">
                        <a:effectLst/>
                      </a:endParaRP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0393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8356" y="2924944"/>
            <a:ext cx="8579296" cy="3517373"/>
          </a:xfrm>
          <a:prstGeom prst="rect">
            <a:avLst/>
          </a:prstGeom>
          <a:scene3d>
            <a:camera prst="orthographicFront"/>
            <a:lightRig rig="threePt" dir="t"/>
          </a:scene3d>
          <a:sp3d contourW="50800"/>
        </p:spPr>
        <p:txBody>
          <a:bodyPr wrap="square">
            <a:spAutoFit/>
          </a:bodyPr>
          <a:lstStyle/>
          <a:p>
            <a:pPr indent="215900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Ключевые слова, Верные (неверные) утверждения,</a:t>
            </a:r>
            <a:endParaRPr lang="ru-RU" sz="26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0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Маркировка текста, Ведение бортового журнала</a:t>
            </a:r>
            <a:endParaRPr lang="ru-RU" sz="26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0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Дискуссия “Совместный поиск”, </a:t>
            </a:r>
            <a:r>
              <a:rPr lang="ru-RU" sz="2600" dirty="0" err="1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Синквейн</a:t>
            </a:r>
            <a:endParaRPr lang="ru-RU" sz="26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0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Кластер предположений, Мозговой штурм,</a:t>
            </a:r>
            <a:endParaRPr lang="ru-RU" sz="26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0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Приём “Верите ли Вы, что?”, Прием «сюжетная таблица», Диаграмма Венна, Зигзаг, </a:t>
            </a:r>
            <a:endParaRPr lang="ru-RU" sz="26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0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Прием перекрестная дискуссия, 6 шляп мышления</a:t>
            </a:r>
            <a:endParaRPr lang="ru-RU" sz="26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0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Заверши фразу, Эссе, Ведение бортового журнала</a:t>
            </a:r>
            <a:endParaRPr lang="ru-RU" sz="2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15975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Критическое мышление</a:t>
            </a:r>
          </a:p>
        </p:txBody>
      </p:sp>
      <p:pic>
        <p:nvPicPr>
          <p:cNvPr id="32771" name="Picture 4" descr="und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445125"/>
            <a:ext cx="54721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1477" name="WordArt 5" descr="Белый мрамор"/>
          <p:cNvSpPr>
            <a:spLocks noChangeArrowheads="1" noChangeShapeType="1" noTextEdit="1"/>
          </p:cNvSpPr>
          <p:nvPr/>
        </p:nvSpPr>
        <p:spPr bwMode="auto">
          <a:xfrm>
            <a:off x="1258888" y="2060575"/>
            <a:ext cx="72739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Размышляйте над этим...</a:t>
            </a:r>
          </a:p>
        </p:txBody>
      </p:sp>
    </p:spTree>
    <p:extLst>
      <p:ext uri="{BB962C8B-B14F-4D97-AF65-F5344CB8AC3E}">
        <p14:creationId xmlns:p14="http://schemas.microsoft.com/office/powerpoint/2010/main" val="415693398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388" y="1268413"/>
            <a:ext cx="8229600" cy="2452687"/>
          </a:xfrm>
        </p:spPr>
        <p:txBody>
          <a:bodyPr/>
          <a:lstStyle/>
          <a:p>
            <a:pPr marL="137160" indent="0">
              <a:buFontTx/>
              <a:buNone/>
              <a:defRPr/>
            </a:pPr>
            <a:r>
              <a:rPr lang="ru-RU" sz="2800" dirty="0" smtClean="0"/>
              <a:t>разработана американскими педагогами </a:t>
            </a:r>
            <a:r>
              <a:rPr lang="ru-RU" sz="2800" i="1" dirty="0" err="1" smtClean="0"/>
              <a:t>Джинни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Стил</a:t>
            </a:r>
            <a:r>
              <a:rPr lang="ru-RU" sz="2800" i="1" dirty="0" smtClean="0"/>
              <a:t>, Куртом </a:t>
            </a:r>
            <a:r>
              <a:rPr lang="ru-RU" sz="2800" i="1" dirty="0" err="1" smtClean="0"/>
              <a:t>Мередит</a:t>
            </a:r>
            <a:r>
              <a:rPr lang="ru-RU" sz="2800" i="1" dirty="0" smtClean="0"/>
              <a:t>, Чарльзом Темплом и </a:t>
            </a:r>
            <a:r>
              <a:rPr lang="ru-RU" sz="2800" i="1" dirty="0" smtClean="0">
                <a:effectLst/>
              </a:rPr>
              <a:t>Дона </a:t>
            </a:r>
            <a:r>
              <a:rPr lang="ru-RU" sz="2800" i="1" dirty="0" err="1" smtClean="0">
                <a:effectLst/>
              </a:rPr>
              <a:t>Огл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smtClean="0"/>
              <a:t>в 80-е годы ХХ</a:t>
            </a:r>
            <a:r>
              <a:rPr lang="ru-RU" sz="2800" b="1" dirty="0" smtClean="0"/>
              <a:t> </a:t>
            </a:r>
            <a:r>
              <a:rPr lang="ru-RU" sz="2800" dirty="0" smtClean="0"/>
              <a:t>столетия.</a:t>
            </a:r>
          </a:p>
          <a:p>
            <a:pPr marL="137160" indent="0">
              <a:buFontTx/>
              <a:buNone/>
              <a:defRPr/>
            </a:pPr>
            <a:endParaRPr lang="ru-RU" sz="800" dirty="0" smtClean="0"/>
          </a:p>
          <a:p>
            <a:pPr marL="137160" indent="0" algn="ctr">
              <a:buFontTx/>
              <a:buNone/>
              <a:defRPr/>
            </a:pPr>
            <a:r>
              <a:rPr lang="ru-RU" sz="2800" dirty="0" smtClean="0"/>
              <a:t>В России технология известна с 90-х годов </a:t>
            </a:r>
            <a:r>
              <a:rPr lang="ru-RU" sz="2800" dirty="0"/>
              <a:t>ХХ</a:t>
            </a:r>
            <a:r>
              <a:rPr lang="ru-RU" sz="2800" b="1" dirty="0"/>
              <a:t> </a:t>
            </a:r>
            <a:r>
              <a:rPr lang="ru-RU" sz="2800" dirty="0" smtClean="0"/>
              <a:t>столетия. 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79413" y="3938588"/>
            <a:ext cx="8435975" cy="267811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marL="137160">
              <a:defRPr/>
            </a:pPr>
            <a:r>
              <a:rPr lang="ru-RU" sz="2400" dirty="0"/>
              <a:t>В ее основу положены идеи и положения теории </a:t>
            </a:r>
          </a:p>
          <a:p>
            <a:pPr marL="136525" indent="306388">
              <a:defRPr/>
            </a:pPr>
            <a:r>
              <a:rPr lang="ru-RU" sz="2400" b="1" dirty="0">
                <a:solidFill>
                  <a:srgbClr val="C00000"/>
                </a:solidFill>
              </a:rPr>
              <a:t>Ж. Пиаже </a:t>
            </a:r>
            <a:r>
              <a:rPr lang="ru-RU" sz="2400" dirty="0"/>
              <a:t>об этапах умственного развития ребенка </a:t>
            </a:r>
          </a:p>
          <a:p>
            <a:pPr marL="136525" indent="306388">
              <a:defRPr/>
            </a:pPr>
            <a:r>
              <a:rPr lang="ru-RU" sz="2400" b="1" dirty="0">
                <a:solidFill>
                  <a:srgbClr val="C00000"/>
                </a:solidFill>
              </a:rPr>
              <a:t>Л.С. Выготского </a:t>
            </a:r>
            <a:r>
              <a:rPr lang="ru-RU" sz="2400" dirty="0"/>
              <a:t>о зоне ближайшего развития и о неразрывной связи обучения и общего развития ребенка, </a:t>
            </a:r>
          </a:p>
          <a:p>
            <a:pPr marL="136525" indent="306388">
              <a:defRPr/>
            </a:pPr>
            <a:r>
              <a:rPr lang="ru-RU" sz="2400" b="1" dirty="0">
                <a:solidFill>
                  <a:srgbClr val="C00000"/>
                </a:solidFill>
              </a:rPr>
              <a:t>К. Поппера </a:t>
            </a:r>
            <a:r>
              <a:rPr lang="ru-RU" sz="2400" b="1" dirty="0"/>
              <a:t>и </a:t>
            </a:r>
            <a:r>
              <a:rPr lang="ru-RU" sz="2400" b="1" dirty="0">
                <a:solidFill>
                  <a:srgbClr val="C00000"/>
                </a:solidFill>
              </a:rPr>
              <a:t>Р. Пола </a:t>
            </a:r>
            <a:r>
              <a:rPr lang="ru-RU" sz="2400" dirty="0"/>
              <a:t>об основах формирования и развития критического мышления и др.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0271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Технология развития критического мышления через чтение и письмо (РКМЧП)</a:t>
            </a:r>
            <a:r>
              <a:rPr lang="ru-RU" sz="2800" dirty="0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Цель</a:t>
            </a:r>
            <a:r>
              <a:rPr lang="ru-RU" dirty="0" smtClean="0">
                <a:effectLst/>
              </a:rPr>
              <a:t> т</a:t>
            </a:r>
            <a:r>
              <a:rPr lang="ru-RU" b="1" dirty="0" smtClean="0"/>
              <a:t>ехнологии </a:t>
            </a:r>
            <a:r>
              <a:rPr lang="ru-RU" b="1" dirty="0"/>
              <a:t>РКМПЧ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ffectLst/>
              </a:rPr>
              <a:t>развитие </a:t>
            </a:r>
            <a:r>
              <a:rPr lang="ru-RU" dirty="0">
                <a:effectLst/>
              </a:rPr>
              <a:t>мыслительных навыков обучающихся, необходимых не только в учёбе, но и в обычной жизни (умение принимать взвешенные решения, работать с информацией, анализировать различные стороны явлений и др.).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69925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7030A0"/>
                </a:solidFill>
                <a:effectLst/>
              </a:rPr>
              <a:t>Технология РКМПЧ </a:t>
            </a:r>
            <a:r>
              <a:rPr lang="ru-RU" altLang="ru-RU" sz="3200" smtClean="0">
                <a:solidFill>
                  <a:srgbClr val="7030A0"/>
                </a:solidFill>
                <a:effectLst/>
              </a:rPr>
              <a:t>направлена на: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548680"/>
            <a:ext cx="8892480" cy="607218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500" dirty="0" smtClean="0"/>
              <a:t>умение    работать с информационным потоком в разных областях знаний;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500" dirty="0" smtClean="0"/>
              <a:t>умение задавать вопросы, формулировать предположения (гипотезу);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500" dirty="0" smtClean="0"/>
              <a:t>умение решать проблемы;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500" dirty="0" smtClean="0"/>
              <a:t>умение вырабатывать собственное мнение на основе осмысления различного опыта, представлений;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500" dirty="0" smtClean="0"/>
              <a:t>умение выражать свои мысли (устно и письменно) ясно, уверенно и корректно по отношению к окружающим;</a:t>
            </a:r>
          </a:p>
          <a:p>
            <a:pPr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ru-RU" sz="2500" dirty="0" smtClean="0"/>
              <a:t>умение аргументировать свою точку зрения и учитывать точки зрения других; </a:t>
            </a:r>
          </a:p>
          <a:p>
            <a:pPr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ru-RU" sz="2500" dirty="0" smtClean="0"/>
              <a:t>способность участвовать в совместном принятии решения;</a:t>
            </a:r>
          </a:p>
          <a:p>
            <a:pPr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ru-RU" sz="2500" dirty="0" smtClean="0"/>
              <a:t>способность   выстраивать   конструктивные   взаимоотношения   с   другими людьми;</a:t>
            </a:r>
          </a:p>
          <a:p>
            <a:pPr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ru-RU" sz="2500" dirty="0" smtClean="0"/>
              <a:t>умение сотрудничать и работать в группе и др.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4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>
          <a:xfrm>
            <a:off x="447675" y="115888"/>
            <a:ext cx="8229600" cy="9286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Технологические этапы</a:t>
            </a:r>
          </a:p>
        </p:txBody>
      </p:sp>
      <p:sp>
        <p:nvSpPr>
          <p:cNvPr id="12291" name="Text Box 14"/>
          <p:cNvSpPr txBox="1">
            <a:spLocks noChangeArrowheads="1"/>
          </p:cNvSpPr>
          <p:nvPr/>
        </p:nvSpPr>
        <p:spPr bwMode="auto">
          <a:xfrm>
            <a:off x="179388" y="1041400"/>
            <a:ext cx="2592387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/>
              <a:t>1 фаза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/>
              <a:t>«ВЫЗОВ»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/>
              <a:t>(побуждение</a:t>
            </a:r>
            <a:r>
              <a:rPr lang="ru-RU" altLang="ru-RU" sz="2800" dirty="0" smtClean="0"/>
              <a:t>)</a:t>
            </a:r>
            <a:endParaRPr lang="ru-RU" altLang="ru-RU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dirty="0"/>
          </a:p>
        </p:txBody>
      </p:sp>
      <p:sp>
        <p:nvSpPr>
          <p:cNvPr id="12292" name="Text Box 16"/>
          <p:cNvSpPr txBox="1">
            <a:spLocks noChangeArrowheads="1"/>
          </p:cNvSpPr>
          <p:nvPr/>
        </p:nvSpPr>
        <p:spPr bwMode="auto">
          <a:xfrm>
            <a:off x="3006725" y="1087438"/>
            <a:ext cx="2881313" cy="23698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2 фаза </a:t>
            </a:r>
            <a:r>
              <a:rPr lang="ru-RU" altLang="ru-RU" sz="2400" b="1" dirty="0"/>
              <a:t>«РЕАЛИЗАЦИЯ</a:t>
            </a:r>
            <a:r>
              <a:rPr lang="ru-RU" altLang="ru-RU" sz="2400" b="1" dirty="0" smtClean="0"/>
              <a:t>»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cap="all" dirty="0" smtClean="0"/>
              <a:t>осмысление</a:t>
            </a:r>
            <a:r>
              <a:rPr lang="ru-RU" altLang="ru-RU" sz="2400" dirty="0" smtClean="0"/>
              <a:t> </a:t>
            </a:r>
            <a:endParaRPr lang="ru-RU" altLang="ru-RU" sz="24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(получение новой информации)</a:t>
            </a:r>
          </a:p>
        </p:txBody>
      </p:sp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6084888" y="1087438"/>
            <a:ext cx="2592387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/>
              <a:t>3 фаза</a:t>
            </a:r>
            <a:r>
              <a:rPr lang="ru-RU" altLang="ru-RU" sz="4000" dirty="0"/>
              <a:t> </a:t>
            </a:r>
            <a:r>
              <a:rPr lang="ru-RU" altLang="ru-RU" sz="2400" b="1" dirty="0"/>
              <a:t>«РЕФЛЕКСИЯ»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(осмысление, рождение нового знания</a:t>
            </a:r>
            <a:r>
              <a:rPr lang="en-US" altLang="ru-RU" sz="2400" dirty="0"/>
              <a:t>)</a:t>
            </a:r>
            <a:endParaRPr lang="ru-RU" alt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7675" y="3789040"/>
            <a:ext cx="8569325" cy="2639953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>
            <a:lvl1pPr indent="215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ru-RU" altLang="ru-RU" sz="2600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информации происходит в 3 этапа, что соответствует 3 основным фазам/стадиям занятия: </a:t>
            </a:r>
          </a:p>
          <a:p>
            <a:pPr>
              <a:lnSpc>
                <a:spcPct val="107000"/>
              </a:lnSpc>
              <a:spcBef>
                <a:spcPct val="0"/>
              </a:spcBef>
            </a:pPr>
            <a:r>
              <a:rPr lang="ru-RU" altLang="ru-RU" sz="2600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– </a:t>
            </a:r>
            <a:r>
              <a:rPr lang="ru-RU" altLang="ru-RU" sz="2600" b="1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вызова</a:t>
            </a:r>
            <a:r>
              <a:rPr lang="ru-RU" altLang="ru-RU" sz="2600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 </a:t>
            </a:r>
          </a:p>
          <a:p>
            <a:pPr>
              <a:lnSpc>
                <a:spcPct val="107000"/>
              </a:lnSpc>
              <a:spcBef>
                <a:spcPct val="0"/>
              </a:spcBef>
            </a:pPr>
            <a:r>
              <a:rPr lang="ru-RU" altLang="ru-RU" sz="2600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 восприятие нового – </a:t>
            </a:r>
            <a:r>
              <a:rPr lang="ru-RU" altLang="ru-RU" sz="2600" b="1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смысловая стадия</a:t>
            </a:r>
            <a:r>
              <a:rPr lang="ru-RU" altLang="ru-RU" sz="2600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(или стадия реализации смысла); </a:t>
            </a:r>
          </a:p>
          <a:p>
            <a:pPr>
              <a:lnSpc>
                <a:spcPct val="107000"/>
              </a:lnSpc>
              <a:spcBef>
                <a:spcPct val="0"/>
              </a:spcBef>
            </a:pPr>
            <a:r>
              <a:rPr lang="ru-RU" altLang="ru-RU" sz="2600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информации – </a:t>
            </a:r>
            <a:r>
              <a:rPr lang="ru-RU" altLang="ru-RU" sz="2600" b="1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рефлексии</a:t>
            </a:r>
            <a:r>
              <a:rPr lang="ru-RU" altLang="ru-RU" sz="2600" dirty="0">
                <a:solidFill>
                  <a:srgbClr val="373A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2309</Words>
  <Application>Microsoft Office PowerPoint</Application>
  <PresentationFormat>Экран (4:3)</PresentationFormat>
  <Paragraphs>373</Paragraphs>
  <Slides>54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60" baseType="lpstr">
      <vt:lpstr>Microsoft YaHei</vt:lpstr>
      <vt:lpstr>Arial</vt:lpstr>
      <vt:lpstr>Calibri</vt:lpstr>
      <vt:lpstr>Times New Roman</vt:lpstr>
      <vt:lpstr>Wingdings</vt:lpstr>
      <vt:lpstr>Оформление по умолчанию</vt:lpstr>
      <vt:lpstr>Технология развития критического мышления через чтение и письмо (ТРКМЧП)</vt:lpstr>
      <vt:lpstr>ВЫПУСКНИК ВУЗА XXI ВЕКА ДОЛЖЕН:</vt:lpstr>
      <vt:lpstr>Презентация PowerPoint</vt:lpstr>
      <vt:lpstr>Критическое мышление - это </vt:lpstr>
      <vt:lpstr>Параметры критического мышления</vt:lpstr>
      <vt:lpstr>Технология развития критического мышления через чтение и письмо (РКМЧП) </vt:lpstr>
      <vt:lpstr>Цель технологии РКМПЧ</vt:lpstr>
      <vt:lpstr>Технология РКМПЧ направлена на:</vt:lpstr>
      <vt:lpstr>Технологические этапы</vt:lpstr>
      <vt:lpstr>1-я фаза ВЫЗОВ </vt:lpstr>
      <vt:lpstr>2-я фаза</vt:lpstr>
      <vt:lpstr>3-я фаза РЕФЛЕКСИЯ связана: </vt:lpstr>
      <vt:lpstr>Структура технологии занятия</vt:lpstr>
      <vt:lpstr>Приемы на стадии Вызова</vt:lpstr>
      <vt:lpstr>Перепутанные  логические  цепочки</vt:lpstr>
      <vt:lpstr>Приемы по развитию навыков составления вопросов</vt:lpstr>
      <vt:lpstr>Ромашка Блума (6 вопросов)</vt:lpstr>
      <vt:lpstr>Презентация PowerPoint</vt:lpstr>
      <vt:lpstr>Презентация PowerPoint</vt:lpstr>
      <vt:lpstr>Презентация PowerPoint</vt:lpstr>
      <vt:lpstr>Что лучше для ординатора:  переесть, чем недоспать  или  переспать чем недоесть </vt:lpstr>
      <vt:lpstr>Кластеры (гроздья)</vt:lpstr>
      <vt:lpstr> Последовательность действий при составлении кластера: </vt:lpstr>
      <vt:lpstr>ГРАФИЧЕСКИЕ ОРГАНИЗАТОРЫ:   «КЛАСТЕРЫ» </vt:lpstr>
      <vt:lpstr> В работе при создании кластеров необходимо соблюдать следующие правила: </vt:lpstr>
      <vt:lpstr>Создание кластера по теме «ТРКМЧП»</vt:lpstr>
      <vt:lpstr>Презентация PowerPoint</vt:lpstr>
      <vt:lpstr>Формы контроля и оценки на стадии вызова:</vt:lpstr>
      <vt:lpstr>II. СМЫСЛОВАЯ СТАДИЯ. </vt:lpstr>
      <vt:lpstr>Прием «INSERT»</vt:lpstr>
      <vt:lpstr>Инсерт – прием маркировки текста.   Студентам  предлагается система маркировки учебного текста, включающая следующие значки:</vt:lpstr>
      <vt:lpstr>«Бортовые журналы»</vt:lpstr>
      <vt:lpstr>Приём «Fish Bone» (Дж.Делокс)</vt:lpstr>
      <vt:lpstr>Презентация PowerPoint</vt:lpstr>
      <vt:lpstr>Презентация PowerPoint</vt:lpstr>
      <vt:lpstr>Презентация PowerPoint</vt:lpstr>
      <vt:lpstr>Фаза: рефлексия</vt:lpstr>
      <vt:lpstr>Приемы Рефлексии</vt:lpstr>
      <vt:lpstr>«Оценочное окно»</vt:lpstr>
      <vt:lpstr>«Двухчастный дневник»</vt:lpstr>
      <vt:lpstr>Презентация PowerPoint</vt:lpstr>
      <vt:lpstr>Задание «Синквейн»</vt:lpstr>
      <vt:lpstr>Презентация PowerPoint</vt:lpstr>
      <vt:lpstr>Прием «перекрестная дискуссия»</vt:lpstr>
      <vt:lpstr>Приемы тестирования в рамках реализации технологии РКМЧП</vt:lpstr>
      <vt:lpstr>ЧТО ДАЁТ ПРИМЕНЕНИЕ ТЕХНОЛОГИИ РКМЧП?</vt:lpstr>
      <vt:lpstr>Что означает аббревиатура РКМЧП?</vt:lpstr>
      <vt:lpstr>Из каких этапов состоит занятие в технологии РКМЧП?</vt:lpstr>
      <vt:lpstr>Какие методы можно применять на занятии для развития критического мышления?</vt:lpstr>
      <vt:lpstr>Что является характерным для критического мышления?</vt:lpstr>
      <vt:lpstr>Какая умственная деятельность не относится к критическому мышлению?</vt:lpstr>
      <vt:lpstr>Выберите признаки критического мышления:</vt:lpstr>
      <vt:lpstr>Задание  Распределите возможные приёмы и методы, которые корректно применять на стадиях</vt:lpstr>
      <vt:lpstr>Критическое мышление</vt:lpstr>
    </vt:vector>
  </TitlesOfParts>
  <Company>Филлипок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w7</cp:lastModifiedBy>
  <cp:revision>133</cp:revision>
  <dcterms:created xsi:type="dcterms:W3CDTF">2007-03-04T14:23:13Z</dcterms:created>
  <dcterms:modified xsi:type="dcterms:W3CDTF">2019-12-12T13:10:08Z</dcterms:modified>
</cp:coreProperties>
</file>