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8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ADDD9-E083-4F68-9BFB-1B866FBEDF0B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9CDCC-5D3C-4F3A-AD54-16C9FCE1A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61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Синий пунктир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анатомические структуры, удаленные во время операции. Красная область - опухоль.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6C36-07C0-4BF3-B469-A28B1F6E0CA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32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Обобщены </a:t>
            </a:r>
            <a:r>
              <a:rPr lang="ru-RU" b="1" dirty="0" smtClean="0"/>
              <a:t>рекомендуемые </a:t>
            </a:r>
            <a:r>
              <a:rPr lang="ru-RU" dirty="0" smtClean="0"/>
              <a:t>МРТ («</a:t>
            </a:r>
            <a:r>
              <a:rPr lang="en-US" dirty="0" smtClean="0"/>
              <a:t>dos</a:t>
            </a:r>
            <a:r>
              <a:rPr lang="ru-RU" dirty="0" smtClean="0"/>
              <a:t>»),</a:t>
            </a:r>
            <a:r>
              <a:rPr lang="ru-RU" b="1" dirty="0" smtClean="0"/>
              <a:t> не рекомендуемые</a:t>
            </a:r>
            <a:r>
              <a:rPr lang="ru-RU" dirty="0" smtClean="0"/>
              <a:t> («</a:t>
            </a:r>
            <a:r>
              <a:rPr lang="en-US" dirty="0" err="1" smtClean="0"/>
              <a:t>donts</a:t>
            </a:r>
            <a:r>
              <a:rPr lang="ru-RU" dirty="0" smtClean="0"/>
              <a:t>»), и </a:t>
            </a:r>
            <a:r>
              <a:rPr lang="ru-RU" b="1" dirty="0" smtClean="0"/>
              <a:t>спорные методы</a:t>
            </a:r>
            <a:r>
              <a:rPr lang="ru-RU" dirty="0" smtClean="0"/>
              <a:t> («</a:t>
            </a:r>
            <a:r>
              <a:rPr lang="en-US" dirty="0" smtClean="0"/>
              <a:t>maybes</a:t>
            </a:r>
            <a:r>
              <a:rPr lang="ru-RU" dirty="0" smtClean="0"/>
              <a:t>»), выполняемые в отдельных случаях.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6C36-07C0-4BF3-B469-A28B1F6E0CA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489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9B95-5658-4719-8893-C5699D7A80D9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4B6A-3BB5-440F-8263-347C6717A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6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9B95-5658-4719-8893-C5699D7A80D9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4B6A-3BB5-440F-8263-347C6717A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7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9B95-5658-4719-8893-C5699D7A80D9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4B6A-3BB5-440F-8263-347C6717A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29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9B95-5658-4719-8893-C5699D7A80D9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4B6A-3BB5-440F-8263-347C6717A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13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9B95-5658-4719-8893-C5699D7A80D9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4B6A-3BB5-440F-8263-347C6717A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33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9B95-5658-4719-8893-C5699D7A80D9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4B6A-3BB5-440F-8263-347C6717A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9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9B95-5658-4719-8893-C5699D7A80D9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4B6A-3BB5-440F-8263-347C6717A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473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9B95-5658-4719-8893-C5699D7A80D9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4B6A-3BB5-440F-8263-347C6717A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18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9B95-5658-4719-8893-C5699D7A80D9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4B6A-3BB5-440F-8263-347C6717A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73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9B95-5658-4719-8893-C5699D7A80D9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4B6A-3BB5-440F-8263-347C6717A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67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9B95-5658-4719-8893-C5699D7A80D9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4B6A-3BB5-440F-8263-347C6717A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80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A9B95-5658-4719-8893-C5699D7A80D9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B4B6A-3BB5-440F-8263-347C6717A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51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358200" y="1659830"/>
            <a:ext cx="11444040" cy="238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ts val="4201"/>
              </a:lnSpc>
            </a:pPr>
            <a:r>
              <a:rPr lang="ru-RU" sz="4000" b="1" spc="-1" dirty="0">
                <a:solidFill>
                  <a:srgbClr val="000000"/>
                </a:solidFill>
                <a:latin typeface="Times New Roman"/>
                <a:ea typeface="DejaVu Sans"/>
              </a:rPr>
              <a:t>МРТ </a:t>
            </a:r>
            <a:r>
              <a:rPr lang="ru-RU" sz="40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диагностика рака </a:t>
            </a:r>
            <a:r>
              <a:rPr lang="ru-RU" sz="4000" b="1" spc="-1" dirty="0">
                <a:solidFill>
                  <a:srgbClr val="000000"/>
                </a:solidFill>
                <a:latin typeface="Times New Roman"/>
                <a:ea typeface="DejaVu Sans"/>
              </a:rPr>
              <a:t>прямой кишки: </a:t>
            </a:r>
            <a:r>
              <a:rPr lang="ru-RU" sz="4000" b="1" spc="-1" dirty="0" err="1">
                <a:solidFill>
                  <a:srgbClr val="000000"/>
                </a:solidFill>
                <a:latin typeface="Times New Roman"/>
                <a:ea typeface="DejaVu Sans"/>
              </a:rPr>
              <a:t>стадирование</a:t>
            </a:r>
            <a:r>
              <a:rPr lang="ru-RU" sz="40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, </a:t>
            </a:r>
            <a:r>
              <a:rPr lang="ru-RU" sz="4000" b="1" spc="-1" dirty="0">
                <a:solidFill>
                  <a:srgbClr val="000000"/>
                </a:solidFill>
                <a:latin typeface="Times New Roman"/>
                <a:ea typeface="DejaVu Sans"/>
              </a:rPr>
              <a:t>методы визуализации и </a:t>
            </a:r>
            <a:r>
              <a:rPr lang="ru-RU" sz="40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лечение</a:t>
            </a:r>
          </a:p>
          <a:p>
            <a:pPr algn="ctr">
              <a:lnSpc>
                <a:spcPts val="4201"/>
              </a:lnSpc>
            </a:pPr>
            <a:r>
              <a:rPr lang="ru-RU" sz="4000" b="1" strike="noStrike" spc="-1" dirty="0" smtClean="0">
                <a:solidFill>
                  <a:srgbClr val="000000"/>
                </a:solidFill>
                <a:latin typeface="Times New Roman"/>
              </a:rPr>
              <a:t>Часть 1</a:t>
            </a:r>
            <a:endParaRPr lang="ru-RU" sz="4000" b="0" strike="noStrike" spc="-1" dirty="0">
              <a:latin typeface="Times New Roman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6599160" y="5446080"/>
            <a:ext cx="5378760" cy="141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Выполнил: ординатор 2-го года обучения </a:t>
            </a:r>
            <a:endParaRPr lang="ru-RU" sz="2000" b="0" strike="noStrike" spc="-1">
              <a:latin typeface="Times New Roman"/>
            </a:endParaRPr>
          </a:p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по специальности «Рентгенология» </a:t>
            </a:r>
            <a:endParaRPr lang="ru-RU" sz="2000" b="0" strike="noStrike" spc="-1">
              <a:latin typeface="Times New Roman"/>
            </a:endParaRPr>
          </a:p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Тутарков Сергей Геннадьевич</a:t>
            </a:r>
            <a:endParaRPr lang="ru-RU" sz="20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ru-RU" sz="2000" b="0" strike="noStrike" spc="-1">
              <a:latin typeface="Times New Roman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ru-RU" sz="2000" b="0" strike="noStrike" spc="-1">
              <a:latin typeface="Times New Roman"/>
            </a:endParaRPr>
          </a:p>
        </p:txBody>
      </p:sp>
      <p:sp>
        <p:nvSpPr>
          <p:cNvPr id="84" name="CustomShape 3"/>
          <p:cNvSpPr/>
          <p:nvPr/>
        </p:nvSpPr>
        <p:spPr>
          <a:xfrm flipV="1">
            <a:off x="-7846200" y="6215760"/>
            <a:ext cx="200160" cy="4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5"/>
          <p:cNvSpPr/>
          <p:nvPr/>
        </p:nvSpPr>
        <p:spPr>
          <a:xfrm>
            <a:off x="228600" y="292680"/>
            <a:ext cx="11703240" cy="100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ФГБОУ ВО «Красноярский государственный медицинский университет имени профессора В.Ф. Войно - Ясенецкого» </a:t>
            </a:r>
            <a:endParaRPr lang="ru-RU" sz="20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Кафедра лучевой диагностики ИПО</a:t>
            </a:r>
            <a:endParaRPr lang="ru-RU" sz="2000" b="0" strike="noStrike" spc="-1">
              <a:latin typeface="Times New Roman"/>
            </a:endParaRPr>
          </a:p>
        </p:txBody>
      </p:sp>
      <p:sp>
        <p:nvSpPr>
          <p:cNvPr id="88" name="CustomShape 6"/>
          <p:cNvSpPr/>
          <p:nvPr/>
        </p:nvSpPr>
        <p:spPr>
          <a:xfrm>
            <a:off x="407922" y="6151500"/>
            <a:ext cx="5183280" cy="58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200" b="0" strike="noStrike" spc="-1" dirty="0">
              <a:latin typeface="Times New Roman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632961"/>
            <a:ext cx="6760704" cy="210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3003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Трансанальная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эндоскопическая резекция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3371" y="1414463"/>
            <a:ext cx="7420429" cy="48514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передняя резекция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распространенная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трансабдоминальная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ТМЭ и резекция всей сигмовидной кишки или ее части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опухолях, расположенных в среднем или верхнем отделе прямой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кишки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Ультранизкая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передняя резекция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сфинктеросохраняющая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операция,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выполнена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аноректального перехода. 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Колоанальный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анастомоз создается на 1 см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дистальнее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нижнего края опухоли при этой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27" y="1414463"/>
            <a:ext cx="31527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33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Трансанальная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эндоскопическая резекция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3370" y="1325563"/>
            <a:ext cx="7420430" cy="48514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Стандартная брюшно-промежностная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резекция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ТМЭ.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Опухоли инфильтрирующие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анальный канал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мышцу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поднимающую задний проход, и/или наружный сфинктер,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чем на 1 см от анального края, или в случаях, когда резекция приведет к недержанию мочи.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Резекция анального сфинктера,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приводит к наложению постоянной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колостомы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248" y="1414463"/>
            <a:ext cx="31908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3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Трансанальная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эндоскопическая резекция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3370" y="1414463"/>
            <a:ext cx="7420429" cy="4762500"/>
          </a:xfrm>
        </p:spPr>
        <p:txBody>
          <a:bodyPr>
            <a:norm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Интерсфинктерная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брюшно-промежностная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резекция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сфинктеросохраняющей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операция, выполняемая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интерсфинктерная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плоскость не инфильтрирована опухолью.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диссекция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выполняется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интерсфинктерной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плоскости с сохранением наружного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сфинктера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130" y="1414463"/>
            <a:ext cx="328612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61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Трансанальная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эндоскопическая резекция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3370" y="1414463"/>
            <a:ext cx="7420429" cy="4762500"/>
          </a:xfrm>
        </p:spPr>
        <p:txBody>
          <a:bodyPr>
            <a:norm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Экстралеваторная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брюшно-промежностная резекция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опухолях, инфильтрирующих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межсфинктерную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плоскость и наружный сфинктер и/или поднимающую задний проход.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широкая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диссекция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сфинктера 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избежать эффекта «талии», который создается при стандартной брюшно-промежностной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резекции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54" y="1414463"/>
            <a:ext cx="33528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55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2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МРТ диагностики прямой кишки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2065" y="1165122"/>
            <a:ext cx="8107869" cy="5513351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654412" y="4011626"/>
            <a:ext cx="3699387" cy="266684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1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Рекомендованные МРТ методы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Напряженность поля 1,5 Тл или 3,0 Тл: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Быстрое получение изображения, высокое пространственное разрешение, высокое соотношение сигнал/шум, лучшая видимость стенки прямой кишки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МРТ Т2-ВИ FSE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большим полем зрения без подавления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жира,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аксиальной плоскости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таза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 бифуркации аорты до сфинктера, позволяет оценить отдаленные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лимфатические узлы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МРТ Т2-ВИ FSE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сагиттальной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плоскости: локализация и размер  первично-выявленной опухоли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5190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«Спорные» МРТ методы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99888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МРТ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b≥800 с/мм2),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стадировании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опухоли после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ХЛТ. Обнаружение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опухоли и лимфатических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узлов при первичном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стадировании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икроклизма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 до процедуры уберет воздух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артефактов.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спазмолитиков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обязательно, но может уменьшить артефакты, вызванные перистальтикой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Трехмерная МРТ Т2-ВИ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оценка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ответа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неоадъювантную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Т1-ВИ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широким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зрения: оценка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общих подвздошных и нижних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парааортальных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узлов или случайных находок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тазу и костях.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Т1-ВИ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контрастным усилением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стадировании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локальный рецидив в виде гетерогенного усиления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538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Нерекомендованные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МРТ методы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Рутинная подготовка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кишечника,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инсуффляция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воздуха, для расширения прямой кишки любым контрастным веществом или внутривенное введение контрастного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эндоректальной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спирали из-за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неудобства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пациента и стоимости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МРТ Т2-ВИ 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подавлением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жира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66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194" y="2842855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15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98196"/>
            <a:ext cx="10515600" cy="435133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лечения рака прямой кишки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МРТ диагностики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рака прямой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кишки</a:t>
            </a:r>
          </a:p>
        </p:txBody>
      </p:sp>
    </p:spTree>
    <p:extLst>
      <p:ext uri="{BB962C8B-B14F-4D97-AF65-F5344CB8AC3E}">
        <p14:creationId xmlns:p14="http://schemas.microsoft.com/office/powerpoint/2010/main" val="67489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проблемы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Колоректальный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рак третий по распространенности среди мужчин и второй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2018 г.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прогнозировалось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97–220 новых случаев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колоректального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рака, из которых 44% возникнут в прямой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кишке.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развитых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странах распространенность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выше,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смертность ниже.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Распространенность увеличилась среди пациентов моложе 50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 и уровень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смертности возрос на 1% в год.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рака прямой кишки напрямую связан с инвазией опухоли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мезоректум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оперативного вмешательства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53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рака прямой кишки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Стандарт: тотальная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мезоректальная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эксцизия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(ТМЭ)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неоадъювантная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химиолучевая терапия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(ХЛТ) у пациентов с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местнораспространенным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раком прямой кишки (МРПК).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половины пациентов стадия заболевания снижается после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ХЛТ,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почти у трети пациентов наблюдается полный патологический ответ после проведения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ТМЭ.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пациентов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полным клиническим ответом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ХЛТ, переводят на амбулаторное наблюдение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567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8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МРТ при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повторном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стадировании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ЗНО прямой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кишки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регрессии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опухоли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хирургического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полного клинического ответа наряду с обзором результатов пальцевого ректального исследования и эндоскопических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пациентами с нехирургическим лечением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динамическое наблюдение для ранней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 местного рецидива</a:t>
            </a:r>
          </a:p>
        </p:txBody>
      </p:sp>
    </p:spTree>
    <p:extLst>
      <p:ext uri="{BB962C8B-B14F-4D97-AF65-F5344CB8AC3E}">
        <p14:creationId xmlns:p14="http://schemas.microsoft.com/office/powerpoint/2010/main" val="290301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6271" y="250031"/>
            <a:ext cx="10203543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рака прямой кишки и современные концепции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8001000" cy="435133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- опухоль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лимфатические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узлы вблизи опухоли,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метастазы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- клиническая, p – патологическая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постнеоадъювантная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терапия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9200" y="0"/>
            <a:ext cx="3116424" cy="680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83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835" y="0"/>
            <a:ext cx="1086710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лок-схема современной концепции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 рака прямой кишки в США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92029" y="2800123"/>
            <a:ext cx="3399971" cy="405787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0817" y="1464546"/>
            <a:ext cx="6982279" cy="484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10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рака прямой кишки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Хирургическая резекция по-прежнему считается радикальным методом лечения ЗНО прямой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кишки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Стандарт: тотальная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мезоректальная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эксцизия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(ТМЭ)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неоадъювантная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химиолучевая терапия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(ХЛТ) у пациентов с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местнораспространенным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раком прямой кишки (МРПК).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половины пациентов стадия заболевания снижается после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ХЛТ,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почти у трети пациентов наблюдается полный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проведения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ТМЭ.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пациентов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полным клиническим ответом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ХЛТ, переводят на амбулаторное наблюдение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6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Трансанальная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эндоскопическая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резекция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3371" y="1370013"/>
            <a:ext cx="7649029" cy="485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окальной эндоскопической резекцией опухоли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Полная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резекция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мезоректума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линии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мезоректальной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фасции.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выбора: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умеренно дифференцированный рак прямой кишки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опухолиь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cT1 или cN0,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см, находящиеся в пределах 8 см от анального сфинктера или занимающие менее 30% окружности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стенки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122" y="1370013"/>
            <a:ext cx="30861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2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681</Words>
  <Application>Microsoft Office PowerPoint</Application>
  <PresentationFormat>Широкоэкранный</PresentationFormat>
  <Paragraphs>79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DejaVu Sans</vt:lpstr>
      <vt:lpstr>Times New Roman</vt:lpstr>
      <vt:lpstr>Тема Office</vt:lpstr>
      <vt:lpstr>Презентация PowerPoint</vt:lpstr>
      <vt:lpstr>Содержание </vt:lpstr>
      <vt:lpstr>Актуальность проблемы</vt:lpstr>
      <vt:lpstr>Лечение рака прямой кишки</vt:lpstr>
      <vt:lpstr>Помощь МРТ при повторном стадировании ЗНО прямой кишки </vt:lpstr>
      <vt:lpstr>Ведение рака прямой кишки и современные концепции</vt:lpstr>
      <vt:lpstr>Блок-схема современной концепции лечения рака прямой кишки в США и Европе</vt:lpstr>
      <vt:lpstr>Лечение рака прямой кишки</vt:lpstr>
      <vt:lpstr>Трансанальная эндоскопическая резекция</vt:lpstr>
      <vt:lpstr>Трансанальная эндоскопическая резекция</vt:lpstr>
      <vt:lpstr>Трансанальная эндоскопическая резекция</vt:lpstr>
      <vt:lpstr>Трансанальная эндоскопическая резекция</vt:lpstr>
      <vt:lpstr>Трансанальная эндоскопическая резекция</vt:lpstr>
      <vt:lpstr>Методы МРТ диагностики прямой кишки</vt:lpstr>
      <vt:lpstr>Рекомендованные МРТ методы </vt:lpstr>
      <vt:lpstr>«Спорные» МРТ методы </vt:lpstr>
      <vt:lpstr>Нерекомендованные МРТ методы </vt:lpstr>
      <vt:lpstr>Спасибо за внимание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Тутарковы</dc:creator>
  <cp:lastModifiedBy>Тутарковы</cp:lastModifiedBy>
  <cp:revision>1</cp:revision>
  <dcterms:created xsi:type="dcterms:W3CDTF">2023-05-25T02:12:42Z</dcterms:created>
  <dcterms:modified xsi:type="dcterms:W3CDTF">2023-05-25T02:13:21Z</dcterms:modified>
</cp:coreProperties>
</file>