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3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6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6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8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8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0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5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06FE-4589-4DB7-8ED0-64CA583004C0}" type="datetimeFigureOut">
              <a:rPr lang="ru-RU" smtClean="0"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4963-C1E4-46AF-9922-8D96458B8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8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medicine/6495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://dic.academic.ru/dic.nsf/enc_medicine/219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enc_medicine/30820" TargetMode="External"/><Relationship Id="rId5" Type="http://schemas.openxmlformats.org/officeDocument/2006/relationships/hyperlink" Target="http://dic.academic.ru/dic.nsf/enc_medicine/26385" TargetMode="External"/><Relationship Id="rId4" Type="http://schemas.openxmlformats.org/officeDocument/2006/relationships/hyperlink" Target="http://dic.academic.ru/dic.nsf/enc_medicine/1003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medicine/35038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://dic.academic.ru/dic.nsf/enc_medicine/197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enc_medicine/19853" TargetMode="External"/><Relationship Id="rId5" Type="http://schemas.openxmlformats.org/officeDocument/2006/relationships/hyperlink" Target="http://dic.academic.ru/dic.nsf/enc_medicine/29305" TargetMode="External"/><Relationship Id="rId4" Type="http://schemas.openxmlformats.org/officeDocument/2006/relationships/hyperlink" Target="http://dic.academic.ru/dic.nsf/enc_medicine/1459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_medicine/35038" TargetMode="External"/><Relationship Id="rId2" Type="http://schemas.openxmlformats.org/officeDocument/2006/relationships/hyperlink" Target="http://dic.academic.ru/dic.nsf/enc_medicine/27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-tutorial.ru/m-lib/b/book/3442471523/15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678" y="1328841"/>
            <a:ext cx="9144000" cy="2387600"/>
          </a:xfrm>
        </p:spPr>
        <p:txBody>
          <a:bodyPr/>
          <a:lstStyle/>
          <a:p>
            <a:r>
              <a:rPr lang="ru-RU" dirty="0" smtClean="0"/>
              <a:t>Аномалии родовой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2026" y="4801573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Выполнила ординатор </a:t>
            </a:r>
          </a:p>
          <a:p>
            <a:pPr algn="r"/>
            <a:r>
              <a:rPr lang="ru-RU" dirty="0" smtClean="0"/>
              <a:t>Григорьева В.Д.</a:t>
            </a:r>
          </a:p>
          <a:p>
            <a:pPr algn="r"/>
            <a:r>
              <a:rPr lang="ru-RU" dirty="0" smtClean="0"/>
              <a:t>Преподаватель: ДМН, Профессор</a:t>
            </a:r>
            <a:endParaRPr lang="en-US" dirty="0" smtClean="0"/>
          </a:p>
          <a:p>
            <a:pPr algn="r"/>
            <a:r>
              <a:rPr lang="ru-RU" dirty="0" smtClean="0"/>
              <a:t> Егорова А.Т.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561" y="94620"/>
            <a:ext cx="11788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</a:t>
            </a:r>
            <a:r>
              <a:rPr lang="ru-RU" sz="1400" dirty="0" smtClean="0"/>
              <a:t>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400" dirty="0" err="1" smtClean="0"/>
              <a:t>Войно-Ясенецкого</a:t>
            </a:r>
            <a:r>
              <a:rPr lang="ru-RU" sz="1400" dirty="0" smtClean="0"/>
              <a:t>" Министерства здравоохранения Российской Федерации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Кафедра акушерства и гинекологии ИПО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4" y="3460954"/>
            <a:ext cx="2996381" cy="29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созревания шейки матки: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4503"/>
            <a:ext cx="10515600" cy="468246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Наиболее эффективным является введение простагландина Е2 (</a:t>
            </a:r>
            <a:r>
              <a:rPr lang="ru-RU" dirty="0" err="1" smtClean="0">
                <a:effectLst/>
              </a:rPr>
              <a:t>динопростон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препидил</a:t>
            </a:r>
            <a:r>
              <a:rPr lang="ru-RU" dirty="0" smtClean="0">
                <a:effectLst/>
              </a:rPr>
              <a:t>) в виде геля (0,5 мг) </a:t>
            </a:r>
            <a:r>
              <a:rPr lang="ru-RU" dirty="0" err="1" smtClean="0">
                <a:effectLst/>
              </a:rPr>
              <a:t>интра</a:t>
            </a:r>
            <a:r>
              <a:rPr lang="ru-RU" dirty="0" smtClean="0">
                <a:effectLst/>
              </a:rPr>
              <a:t>-цервикально (</a:t>
            </a:r>
            <a:r>
              <a:rPr lang="ru-RU" dirty="0" err="1" smtClean="0">
                <a:effectLst/>
              </a:rPr>
              <a:t>Ekman</a:t>
            </a:r>
            <a:r>
              <a:rPr lang="ru-RU" dirty="0" smtClean="0">
                <a:effectLst/>
              </a:rPr>
              <a:t> G. </a:t>
            </a:r>
            <a:r>
              <a:rPr lang="ru-RU" dirty="0" err="1" smtClean="0">
                <a:effectLst/>
              </a:rPr>
              <a:t>et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al</a:t>
            </a:r>
            <a:r>
              <a:rPr lang="ru-RU" dirty="0" smtClean="0">
                <a:effectLst/>
              </a:rPr>
              <a:t>., 1983; Чернуха Е.А., Алиева Э.М., 1996). </a:t>
            </a:r>
          </a:p>
          <a:p>
            <a:r>
              <a:rPr lang="ru-RU" dirty="0" smtClean="0">
                <a:effectLst/>
              </a:rPr>
              <a:t>Эффективно вагинальное введение простагландина Е2 (</a:t>
            </a:r>
            <a:r>
              <a:rPr lang="ru-RU" dirty="0" err="1" smtClean="0">
                <a:effectLst/>
              </a:rPr>
              <a:t>цервидил</a:t>
            </a:r>
            <a:r>
              <a:rPr lang="ru-RU" dirty="0" smtClean="0">
                <a:effectLst/>
              </a:rPr>
              <a:t>, 10 мг </a:t>
            </a:r>
            <a:r>
              <a:rPr lang="ru-RU" dirty="0" err="1" smtClean="0">
                <a:effectLst/>
              </a:rPr>
              <a:t>динопростона</a:t>
            </a:r>
            <a:r>
              <a:rPr lang="ru-RU" dirty="0" smtClean="0">
                <a:effectLst/>
              </a:rPr>
              <a:t>). </a:t>
            </a:r>
          </a:p>
          <a:p>
            <a:r>
              <a:rPr lang="ru-RU" dirty="0" smtClean="0">
                <a:effectLst/>
              </a:rPr>
              <a:t>С целью созревания шейки в нашей стране используют 0,1% раствор </a:t>
            </a:r>
            <a:r>
              <a:rPr lang="ru-RU" dirty="0" err="1" smtClean="0">
                <a:effectLst/>
              </a:rPr>
              <a:t>эстрадиола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дипропионата</a:t>
            </a:r>
            <a:r>
              <a:rPr lang="ru-RU" dirty="0" smtClean="0">
                <a:effectLst/>
              </a:rPr>
              <a:t> (20 000-30 000 ЕД) или 0,1% раствор фолликулина (20 000 ЕД) внутримышечно 2 раза в сутки. Следует вводить один из спазмолитических препаратов: 2% раствор но-шпы (2-3 мл), 2% раствор папаверина гидрохлорида (2 мл).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0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нормализации общего состояния: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Медикаментозный сон-отдых путем: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центральную регуляцию патологического прелиминарного периода следует начинать с внутривенного введения седуксена (</a:t>
            </a:r>
            <a:r>
              <a:rPr lang="ru-RU" dirty="0" err="1" smtClean="0">
                <a:effectLst/>
              </a:rPr>
              <a:t>диазепам</a:t>
            </a:r>
            <a:r>
              <a:rPr lang="ru-RU" dirty="0" smtClean="0">
                <a:effectLst/>
              </a:rPr>
              <a:t>). </a:t>
            </a:r>
            <a:r>
              <a:rPr lang="ru-RU" dirty="0" err="1" smtClean="0">
                <a:effectLst/>
              </a:rPr>
              <a:t>Диазепам</a:t>
            </a:r>
            <a:r>
              <a:rPr lang="ru-RU" dirty="0" smtClean="0">
                <a:effectLst/>
              </a:rPr>
              <a:t> в дозе 10 мг вводят внутримышечно или разводят в 20 мл изотонического раствора натрия хлорида и вводят медленно внутривенно.</a:t>
            </a:r>
          </a:p>
          <a:p>
            <a:r>
              <a:rPr lang="ru-RU" dirty="0" smtClean="0">
                <a:effectLst/>
              </a:rPr>
              <a:t>При затянувшемся прелиминарном периоде (10-12 ч), когда после введения седуксена нерегулярные боли продолжают беспокоить беременную и она утомлена, необходимо повторно ввести 10 мг седуксена в сочетании с 50 мг </a:t>
            </a:r>
            <a:r>
              <a:rPr lang="ru-RU" dirty="0" err="1" smtClean="0">
                <a:effectLst/>
              </a:rPr>
              <a:t>пипольфена</a:t>
            </a:r>
            <a:r>
              <a:rPr lang="ru-RU" dirty="0" smtClean="0">
                <a:effectLst/>
              </a:rPr>
              <a:t> (2 мл 2,5% раствора) и 20 мг </a:t>
            </a:r>
            <a:r>
              <a:rPr lang="ru-RU" dirty="0" err="1" smtClean="0">
                <a:effectLst/>
              </a:rPr>
              <a:t>промедола</a:t>
            </a:r>
            <a:r>
              <a:rPr lang="ru-RU" dirty="0" smtClean="0">
                <a:effectLst/>
              </a:rPr>
              <a:t> (2 мл 1% раствора). Если в течение последующего часа беременная не засыпает, ей рекомендуется ввести 10-20 мл 20% раствора натрия </a:t>
            </a:r>
            <a:r>
              <a:rPr lang="ru-RU" dirty="0" err="1" smtClean="0">
                <a:effectLst/>
              </a:rPr>
              <a:t>оксибутирата</a:t>
            </a:r>
            <a:r>
              <a:rPr lang="ru-RU" dirty="0" smtClean="0">
                <a:effectLst/>
              </a:rPr>
              <a:t> (ГОМК). После медикаментозного отдыха 85 % пациенток пробуждаются в активной фазе родов и роды обычно протекают без аномалий.</a:t>
            </a:r>
          </a:p>
          <a:p>
            <a:r>
              <a:rPr lang="ru-RU" dirty="0" smtClean="0"/>
              <a:t>Также некоторые источники предполагают использование </a:t>
            </a:r>
            <a:r>
              <a:rPr lang="ru-RU" dirty="0" err="1" smtClean="0"/>
              <a:t>электроанальгезии</a:t>
            </a:r>
            <a:r>
              <a:rPr lang="ru-RU" dirty="0" smtClean="0"/>
              <a:t>, иглорефлексотерапии, </a:t>
            </a:r>
            <a:r>
              <a:rPr lang="ru-RU" dirty="0" err="1" smtClean="0"/>
              <a:t>эпидуральной</a:t>
            </a:r>
            <a:r>
              <a:rPr lang="ru-RU" dirty="0" smtClean="0"/>
              <a:t> анальгезии.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80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удовлетворительном состоянии матери и плода и «зрелой» шейкой матки – возможна </a:t>
            </a:r>
            <a:r>
              <a:rPr lang="ru-RU" dirty="0" err="1" smtClean="0"/>
              <a:t>родостимуляция</a:t>
            </a:r>
            <a:r>
              <a:rPr lang="ru-RU" dirty="0" smtClean="0"/>
              <a:t> путем </a:t>
            </a:r>
            <a:r>
              <a:rPr lang="ru-RU" dirty="0" err="1" smtClean="0"/>
              <a:t>амниотомии</a:t>
            </a:r>
            <a:r>
              <a:rPr lang="ru-RU" dirty="0" smtClean="0"/>
              <a:t>. Однако, вследствие выраженной возбуждающего действия на матку подобная тактика может привести к развитию тяжелой акушерской патологии (гипертоническая дисфункция матки, ПОНРП и пр.)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1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Неэффективность лечения (применение обезболивающих и спазмолитических </a:t>
            </a:r>
            <a:r>
              <a:rPr lang="ru-RU" dirty="0" smtClean="0"/>
              <a:t>средств</a:t>
            </a:r>
            <a:r>
              <a:rPr lang="ru-RU" dirty="0"/>
              <a:t>), наличие других отягощающих факторов со стороны матери (переношенная </a:t>
            </a:r>
            <a:r>
              <a:rPr lang="ru-RU" dirty="0" smtClean="0"/>
              <a:t>беременность</a:t>
            </a:r>
            <a:r>
              <a:rPr lang="ru-RU" dirty="0"/>
              <a:t>, </a:t>
            </a:r>
            <a:r>
              <a:rPr lang="ru-RU" dirty="0" err="1"/>
              <a:t>преэклампсия</a:t>
            </a:r>
            <a:r>
              <a:rPr lang="ru-RU" dirty="0"/>
              <a:t>, узкий таз) и плода (гипоксия, ЗРП, крупные размеры) </a:t>
            </a:r>
            <a:r>
              <a:rPr lang="ru-RU" dirty="0" smtClean="0"/>
              <a:t>являются </a:t>
            </a:r>
            <a:r>
              <a:rPr lang="ru-RU" dirty="0"/>
              <a:t>достаточным основанием для </a:t>
            </a:r>
            <a:r>
              <a:rPr lang="ru-RU" dirty="0" err="1"/>
              <a:t>родоразрешения</a:t>
            </a:r>
            <a:r>
              <a:rPr lang="ru-RU" dirty="0"/>
              <a:t> путем кесарева сечения. </a:t>
            </a:r>
          </a:p>
        </p:txBody>
      </p:sp>
    </p:spTree>
    <p:extLst>
      <p:ext uri="{BB962C8B-B14F-4D97-AF65-F5344CB8AC3E}">
        <p14:creationId xmlns:p14="http://schemas.microsoft.com/office/powerpoint/2010/main" val="121462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Слабость родовой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Слабость родовой деятельности – </a:t>
            </a:r>
            <a:r>
              <a:rPr lang="ru-RU" dirty="0" smtClean="0"/>
              <a:t>это </a:t>
            </a:r>
            <a:r>
              <a:rPr lang="ru-RU" dirty="0"/>
              <a:t>такое состояние, при котором </a:t>
            </a:r>
            <a:r>
              <a:rPr lang="ru-RU" dirty="0" smtClean="0"/>
              <a:t>интенсивность</a:t>
            </a:r>
            <a:r>
              <a:rPr lang="ru-RU" dirty="0"/>
              <a:t>, продолжительность </a:t>
            </a:r>
            <a:r>
              <a:rPr lang="ru-RU" dirty="0" smtClean="0"/>
              <a:t>и </a:t>
            </a:r>
            <a:r>
              <a:rPr lang="ru-RU" dirty="0"/>
              <a:t>частота схваток недостаточны, </a:t>
            </a:r>
            <a:r>
              <a:rPr lang="ru-RU" dirty="0" smtClean="0"/>
              <a:t>поэтому </a:t>
            </a:r>
            <a:r>
              <a:rPr lang="ru-RU" dirty="0"/>
              <a:t>раскрытие шейки матки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продвижение плода по родовому </a:t>
            </a:r>
            <a:r>
              <a:rPr lang="ru-RU" dirty="0" smtClean="0"/>
              <a:t>каналу </a:t>
            </a:r>
            <a:r>
              <a:rPr lang="ru-RU" dirty="0"/>
              <a:t>происходят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замедленными темпами. </a:t>
            </a:r>
          </a:p>
        </p:txBody>
      </p:sp>
    </p:spTree>
    <p:extLst>
      <p:ext uri="{BB962C8B-B14F-4D97-AF65-F5344CB8AC3E}">
        <p14:creationId xmlns:p14="http://schemas.microsoft.com/office/powerpoint/2010/main" val="26819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77" y="197976"/>
            <a:ext cx="10515600" cy="1325563"/>
          </a:xfrm>
        </p:spPr>
        <p:txBody>
          <a:bodyPr/>
          <a:lstStyle/>
          <a:p>
            <a:r>
              <a:rPr lang="ru-RU" dirty="0" smtClean="0"/>
              <a:t>Для первичной слабости родовой деятельности характерно: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3538"/>
            <a:ext cx="10515600" cy="533446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возбудимость и тонус матки снижены, тонус матки 10 мм </a:t>
            </a:r>
            <a:r>
              <a:rPr lang="ru-RU" dirty="0" err="1"/>
              <a:t>рт.ст</a:t>
            </a:r>
            <a:r>
              <a:rPr lang="ru-RU" dirty="0"/>
              <a:t>. и менее (в норме 12-</a:t>
            </a:r>
            <a:br>
              <a:rPr lang="ru-RU" dirty="0"/>
            </a:br>
            <a:r>
              <a:rPr lang="ru-RU" dirty="0"/>
              <a:t>14 мм </a:t>
            </a:r>
            <a:r>
              <a:rPr lang="ru-RU" dirty="0" err="1"/>
              <a:t>рт.ст</a:t>
            </a:r>
            <a:r>
              <a:rPr lang="ru-RU" dirty="0"/>
              <a:t>.); </a:t>
            </a:r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частота схваток 1-2 за 10 мин </a:t>
            </a:r>
            <a:r>
              <a:rPr lang="ru-RU" dirty="0" smtClean="0"/>
              <a:t>в </a:t>
            </a:r>
            <a:r>
              <a:rPr lang="ru-RU" dirty="0"/>
              <a:t>активную фазу </a:t>
            </a:r>
            <a:r>
              <a:rPr lang="ru-RU" dirty="0" smtClean="0"/>
              <a:t>родов( в </a:t>
            </a:r>
            <a:r>
              <a:rPr lang="en-US" dirty="0" smtClean="0"/>
              <a:t>N</a:t>
            </a:r>
            <a:r>
              <a:rPr lang="ru-RU" dirty="0" smtClean="0"/>
              <a:t> частота </a:t>
            </a:r>
            <a:r>
              <a:rPr lang="ru-RU" dirty="0"/>
              <a:t>схваток 3-5 за 10 </a:t>
            </a:r>
            <a:r>
              <a:rPr lang="ru-RU" dirty="0" smtClean="0"/>
              <a:t>мин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 smtClean="0"/>
              <a:t>длительность </a:t>
            </a:r>
            <a:r>
              <a:rPr lang="ru-RU" dirty="0"/>
              <a:t>схваток не превышает 20 с, их сила (амплитуда) сокращения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регистрируется в пределах 20-25 мм </a:t>
            </a:r>
            <a:r>
              <a:rPr lang="ru-RU" dirty="0" err="1"/>
              <a:t>рт.ст</a:t>
            </a:r>
            <a:r>
              <a:rPr lang="ru-RU" dirty="0"/>
              <a:t>., длительность систолы схватки короткая,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диастолы - также уменьшена, паузы между схватками - до 4-5 мин и более; </a:t>
            </a:r>
            <a:endParaRPr lang="en-US" dirty="0"/>
          </a:p>
          <a:p>
            <a:r>
              <a:rPr lang="ru-RU" dirty="0" smtClean="0"/>
              <a:t>суммарный </a:t>
            </a:r>
            <a:r>
              <a:rPr lang="ru-RU" dirty="0"/>
              <a:t>эффект действия схваток уменьшен из-за сниженного внутриматочного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err="1"/>
              <a:t>внутриамниотического</a:t>
            </a:r>
            <a:r>
              <a:rPr lang="ru-RU" dirty="0"/>
              <a:t>) давления. Структурные изменения шейки матки (укорочение,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сглаживание, раскрытие шеечного канала) протекают замедленно. Предлежащая часть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плода долгое время остается прижатой ко входу в малый таз и далее долго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задерживается в каждой плоскости малого таза. Синхронность процессов раскрытия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маточного зева и одновременного продвижения плода по родовому каналу нарушена; </a:t>
            </a:r>
            <a:endParaRPr lang="en-US" dirty="0"/>
          </a:p>
          <a:p>
            <a:r>
              <a:rPr lang="ru-RU" dirty="0" smtClean="0"/>
              <a:t>плодный </a:t>
            </a:r>
            <a:r>
              <a:rPr lang="ru-RU" dirty="0"/>
              <a:t>пузырь вялый, в схватку наливается слабо (функционально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неполноценный</a:t>
            </a:r>
            <a:r>
              <a:rPr lang="ru-RU" dirty="0" smtClean="0"/>
              <a:t>);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при влагалищном исследовании во время схватки края маточного зева остаются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мягкими, не напрягаются, довольно легко растягиваются исследующими пальцами (но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силой схватки) и остаются таковыми долгое время; </a:t>
            </a:r>
            <a:endParaRPr lang="en-US" dirty="0" smtClean="0"/>
          </a:p>
          <a:p>
            <a:r>
              <a:rPr lang="ru-RU" dirty="0" smtClean="0"/>
              <a:t>слабая </a:t>
            </a:r>
            <a:r>
              <a:rPr lang="ru-RU" dirty="0"/>
              <a:t>сократительная активность матки, возникшая в первом периоде родов, может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продолжиться в периоде изгнания плода, в последовом периоде (что нарушает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процесс отделения последа) и в раннем послеродовом периоде, сопровождаясь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нередко гипотоническим кровотечением.</a:t>
            </a:r>
          </a:p>
        </p:txBody>
      </p:sp>
    </p:spTree>
    <p:extLst>
      <p:ext uri="{BB962C8B-B14F-4D97-AF65-F5344CB8AC3E}">
        <p14:creationId xmlns:p14="http://schemas.microsoft.com/office/powerpoint/2010/main" val="348858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690" y="822735"/>
            <a:ext cx="10515600" cy="569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установлении диагноза «первичная слабость родовой деятельности» следует </a:t>
            </a:r>
            <a:r>
              <a:rPr lang="ru-RU" dirty="0" smtClean="0"/>
              <a:t>приступить </a:t>
            </a:r>
            <a:r>
              <a:rPr lang="ru-RU" dirty="0"/>
              <a:t>к </a:t>
            </a:r>
            <a:r>
              <a:rPr lang="ru-RU" dirty="0" err="1"/>
              <a:t>родостимуляции</a:t>
            </a:r>
            <a:r>
              <a:rPr lang="ru-RU" dirty="0"/>
              <a:t>. Но прежде всего, следует исключить неблагоприятную </a:t>
            </a:r>
            <a:r>
              <a:rPr lang="ru-RU" dirty="0" smtClean="0"/>
              <a:t>акушерскую </a:t>
            </a:r>
            <a:r>
              <a:rPr lang="ru-RU" dirty="0"/>
              <a:t>ситуацию, при которой стимуляция родовой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противопоказана.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ней относятся: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узкий таз;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неполноценность </a:t>
            </a:r>
            <a:r>
              <a:rPr lang="ru-RU" dirty="0" err="1"/>
              <a:t>миометрия</a:t>
            </a:r>
            <a:r>
              <a:rPr lang="ru-RU" dirty="0"/>
              <a:t> (рубец на матке, миома, эндометрит);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неудовлетворительное состояние плода и/или матери. </a:t>
            </a:r>
            <a:endParaRPr lang="en-US" dirty="0" smtClean="0"/>
          </a:p>
          <a:p>
            <a:pPr marL="0" indent="0">
              <a:buNone/>
            </a:pPr>
            <a:r>
              <a:rPr lang="ru-RU" dirty="0"/>
              <a:t>Способы усиления родовой деятельности: искусственное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вскрытие плодного пузыря (</a:t>
            </a:r>
            <a:r>
              <a:rPr lang="ru-RU" dirty="0" err="1"/>
              <a:t>амниотомия</a:t>
            </a:r>
            <a:r>
              <a:rPr lang="ru-RU" dirty="0"/>
              <a:t>), введение </a:t>
            </a:r>
            <a:r>
              <a:rPr lang="ru-RU" dirty="0" err="1"/>
              <a:t>утеротонических</a:t>
            </a:r>
            <a:r>
              <a:rPr lang="ru-RU" dirty="0"/>
              <a:t> средств </a:t>
            </a:r>
            <a:r>
              <a:rPr lang="ru-RU" dirty="0" smtClean="0"/>
              <a:t>(</a:t>
            </a:r>
            <a:r>
              <a:rPr lang="ru-RU" dirty="0"/>
              <a:t>окситоцин, простагландины).</a:t>
            </a:r>
          </a:p>
        </p:txBody>
      </p:sp>
    </p:spTree>
    <p:extLst>
      <p:ext uri="{BB962C8B-B14F-4D97-AF65-F5344CB8AC3E}">
        <p14:creationId xmlns:p14="http://schemas.microsoft.com/office/powerpoint/2010/main" val="284665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Родостимуляция</a:t>
            </a:r>
            <a:r>
              <a:rPr lang="ru-RU" dirty="0" smtClean="0"/>
              <a:t> окситоцином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самый распространенный известный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испытанный метод стимуляции СДМ. Он повышает тонус матки, синхронизирует </a:t>
            </a:r>
            <a:r>
              <a:rPr lang="ru-RU" dirty="0" smtClean="0"/>
              <a:t>взаимодействие </a:t>
            </a:r>
            <a:r>
              <a:rPr lang="ru-RU" dirty="0"/>
              <a:t>различно расположенных гладкомышечных пучков, пластов и слоев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миометрия</a:t>
            </a:r>
            <a:r>
              <a:rPr lang="ru-RU" dirty="0"/>
              <a:t>, стимулирует образование и синтез простагландинов на границе </a:t>
            </a:r>
            <a:r>
              <a:rPr lang="ru-RU" dirty="0" smtClean="0"/>
              <a:t>соприкосновения </a:t>
            </a:r>
            <a:r>
              <a:rPr lang="ru-RU" dirty="0"/>
              <a:t>плодных оболочек и </a:t>
            </a:r>
            <a:r>
              <a:rPr lang="ru-RU" dirty="0" err="1"/>
              <a:t>децидуальной</a:t>
            </a:r>
            <a:r>
              <a:rPr lang="ru-RU" dirty="0"/>
              <a:t> оболочки.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!  При </a:t>
            </a:r>
            <a:r>
              <a:rPr lang="ru-RU" dirty="0"/>
              <a:t>недостаточной плотности специфических </a:t>
            </a:r>
            <a:r>
              <a:rPr lang="ru-RU" dirty="0" err="1"/>
              <a:t>адренорецепторов</a:t>
            </a:r>
            <a:r>
              <a:rPr lang="ru-RU" dirty="0"/>
              <a:t> на </a:t>
            </a:r>
            <a:r>
              <a:rPr lang="ru-RU" dirty="0" smtClean="0"/>
              <a:t>гладко-мышечных </a:t>
            </a:r>
            <a:r>
              <a:rPr lang="ru-RU" dirty="0"/>
              <a:t>клетках </a:t>
            </a:r>
            <a:r>
              <a:rPr lang="ru-RU" dirty="0" err="1"/>
              <a:t>миометрия</a:t>
            </a:r>
            <a:r>
              <a:rPr lang="ru-RU" dirty="0"/>
              <a:t> </a:t>
            </a:r>
            <a:r>
              <a:rPr lang="ru-RU" dirty="0" err="1"/>
              <a:t>родостимуляция</a:t>
            </a:r>
            <a:r>
              <a:rPr lang="ru-RU" dirty="0"/>
              <a:t> окситоцином может быть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неэффективной.</a:t>
            </a:r>
          </a:p>
        </p:txBody>
      </p:sp>
    </p:spTree>
    <p:extLst>
      <p:ext uri="{BB962C8B-B14F-4D97-AF65-F5344CB8AC3E}">
        <p14:creationId xmlns:p14="http://schemas.microsoft.com/office/powerpoint/2010/main" val="266097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381" y="340954"/>
            <a:ext cx="10515600" cy="622699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Окситоцин можно применять только при вскрытом плодном пузыре, он является </a:t>
            </a:r>
            <a:r>
              <a:rPr lang="ru-RU" sz="3800" dirty="0" smtClean="0"/>
              <a:t>препаратом </a:t>
            </a:r>
            <a:r>
              <a:rPr lang="ru-RU" sz="3800" dirty="0"/>
              <a:t>активной фазы родов и наиболее эффективен при открытии маточного </a:t>
            </a:r>
            <a:r>
              <a:rPr lang="ru-RU" sz="3800" dirty="0" smtClean="0"/>
              <a:t>зева </a:t>
            </a:r>
            <a:r>
              <a:rPr lang="ru-RU" sz="3800" dirty="0"/>
              <a:t>на 4 см и более.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>Прежде </a:t>
            </a:r>
            <a:r>
              <a:rPr lang="ru-RU" dirty="0"/>
              <a:t>чем выбирать именно этот метод </a:t>
            </a:r>
            <a:r>
              <a:rPr lang="ru-RU" dirty="0" err="1"/>
              <a:t>родостимуляции</a:t>
            </a:r>
            <a:r>
              <a:rPr lang="ru-RU" dirty="0"/>
              <a:t>, необходимо знать его </a:t>
            </a:r>
            <a:r>
              <a:rPr lang="ru-RU" dirty="0" smtClean="0"/>
              <a:t>отрицательные </a:t>
            </a:r>
            <a:r>
              <a:rPr lang="ru-RU" dirty="0"/>
              <a:t>свойства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■ </a:t>
            </a:r>
            <a:r>
              <a:rPr lang="ru-RU" dirty="0" err="1"/>
              <a:t>экзогенно</a:t>
            </a:r>
            <a:r>
              <a:rPr lang="ru-RU" dirty="0"/>
              <a:t> вводимый окситоцин снижает продукцию собственного эндогенного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окситоцина. Прекращение его внутривенного введения может привести к ослаблению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родовой деятельности. Окситоцин обладает антидиуретическим эффектом,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способствует водной интоксикации и снижению диуреза;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длительное многочасовое введение окситоцина располагает к гипертензивному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эффекту. </a:t>
            </a:r>
            <a:r>
              <a:rPr lang="ru-RU" dirty="0" err="1"/>
              <a:t>Родовозбуждение</a:t>
            </a:r>
            <a:r>
              <a:rPr lang="ru-RU" dirty="0"/>
              <a:t> и </a:t>
            </a:r>
            <a:r>
              <a:rPr lang="ru-RU" dirty="0" err="1"/>
              <a:t>родостимуляция</a:t>
            </a:r>
            <a:r>
              <a:rPr lang="ru-RU" dirty="0"/>
              <a:t> окситоцином противопоказаны при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тяжелой </a:t>
            </a:r>
            <a:r>
              <a:rPr lang="ru-RU" dirty="0" err="1"/>
              <a:t>преэклампсии</a:t>
            </a:r>
            <a:r>
              <a:rPr lang="ru-RU" dirty="0"/>
              <a:t>, выраженной артериальной гипертензии и почечной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недостаточности.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Окситоцин не оказывает неблагоприятного влияния на здоровый плод. При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хронической гипоксии (ЗРП, переношенная беременность) окситоцин снижает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содержание </a:t>
            </a:r>
            <a:r>
              <a:rPr lang="ru-RU" dirty="0" err="1"/>
              <a:t>эндорфинов</a:t>
            </a:r>
            <a:r>
              <a:rPr lang="ru-RU" dirty="0"/>
              <a:t> мозга плода, повышает его болевую чувствительность,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подавляет образование </a:t>
            </a:r>
            <a:r>
              <a:rPr lang="ru-RU" dirty="0" err="1"/>
              <a:t>сурфактантной</a:t>
            </a:r>
            <a:r>
              <a:rPr lang="ru-RU" dirty="0"/>
              <a:t> системы легких плода, что в свою очередь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способствует внутриутробной аспирации околоплодных вод, нарушению плодового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кровотока, гипоксическому поражению ЦНС, снижению антистрессовой устойчивости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плода.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Передозировка окситоцина может быть причиной разрывов родовых путей, разрыва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матки, гематом малого таза. </a:t>
            </a:r>
          </a:p>
        </p:txBody>
      </p:sp>
    </p:spTree>
    <p:extLst>
      <p:ext uri="{BB962C8B-B14F-4D97-AF65-F5344CB8AC3E}">
        <p14:creationId xmlns:p14="http://schemas.microsoft.com/office/powerpoint/2010/main" val="123991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3123"/>
            <a:ext cx="10515600" cy="57738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Окситоцин вводят внутривенно </a:t>
            </a:r>
            <a:r>
              <a:rPr lang="ru-RU" dirty="0" err="1"/>
              <a:t>капельно</a:t>
            </a:r>
            <a:r>
              <a:rPr lang="ru-RU" dirty="0"/>
              <a:t>, строго дозировано, методом титрования. </a:t>
            </a:r>
            <a:endParaRPr lang="ru-RU" dirty="0" smtClean="0"/>
          </a:p>
          <a:p>
            <a:r>
              <a:rPr lang="ru-RU" dirty="0"/>
              <a:t>Приготовление раствора для </a:t>
            </a:r>
            <a:r>
              <a:rPr lang="ru-RU" dirty="0" err="1"/>
              <a:t>инфузомата</a:t>
            </a:r>
            <a:r>
              <a:rPr lang="ru-RU" dirty="0"/>
              <a:t>. 1 мл окситоцина, содержащего 5 ЕД, </a:t>
            </a:r>
            <a:r>
              <a:rPr lang="ru-RU" dirty="0" smtClean="0"/>
              <a:t>разводят </a:t>
            </a:r>
            <a:r>
              <a:rPr lang="ru-RU" dirty="0"/>
              <a:t>в 20,0 мл изотонического раствора для </a:t>
            </a:r>
            <a:r>
              <a:rPr lang="ru-RU" dirty="0" err="1"/>
              <a:t>инфузомата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Внутривенное капельное введение раствора начинают медленно по 8 кап/мин. При </a:t>
            </a:r>
            <a:r>
              <a:rPr lang="ru-RU" dirty="0" smtClean="0"/>
              <a:t>отсутствии </a:t>
            </a:r>
            <a:r>
              <a:rPr lang="ru-RU" dirty="0"/>
              <a:t>эффекта через 30 минут количество капель увеличивают на 5 и так - до </a:t>
            </a:r>
            <a:r>
              <a:rPr lang="ru-RU" dirty="0" smtClean="0"/>
              <a:t>получения </a:t>
            </a:r>
            <a:r>
              <a:rPr lang="ru-RU" dirty="0"/>
              <a:t>необходимого эффекта 3-5 схваток за 10 мин.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окситоцина не прекращают до окончания родов. </a:t>
            </a:r>
            <a:endParaRPr lang="ru-RU" dirty="0" smtClean="0"/>
          </a:p>
          <a:p>
            <a:r>
              <a:rPr lang="ru-RU" dirty="0"/>
              <a:t>Продолжительность стимуляции не должна превышать 4-5 часов. За это время следует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решить, можно ли вести далее роды через естественные родовые пути.</a:t>
            </a:r>
          </a:p>
        </p:txBody>
      </p:sp>
    </p:spTree>
    <p:extLst>
      <p:ext uri="{BB962C8B-B14F-4D97-AF65-F5344CB8AC3E}">
        <p14:creationId xmlns:p14="http://schemas.microsoft.com/office/powerpoint/2010/main" val="8313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Частота аномальной родовой деятельности составляет от 10 до 30% от общего числа  родов  и  является  основной  причиной  </a:t>
            </a:r>
            <a:r>
              <a:rPr lang="ru-RU" dirty="0" err="1" smtClean="0"/>
              <a:t>гипоксически</a:t>
            </a:r>
            <a:r>
              <a:rPr lang="ru-RU" dirty="0" smtClean="0"/>
              <a:t>-травматического  повреждения  плода, разрывов родовых путей, акушерских кровотечений. Каждое третье кесарево сечение производят в родах по поводу аномалий родовой деятельности. </a:t>
            </a:r>
          </a:p>
          <a:p>
            <a:r>
              <a:rPr lang="ru-RU" dirty="0" smtClean="0"/>
              <a:t>Частота аномальной  родовой  деятельности  проявляется  слабостью  родовой  деятельности по отношению ко всем родам (10%), реже наблюдается </a:t>
            </a:r>
            <a:r>
              <a:rPr lang="ru-RU" dirty="0" err="1" smtClean="0"/>
              <a:t>дискоординация</a:t>
            </a:r>
            <a:r>
              <a:rPr lang="ru-RU" dirty="0" smtClean="0"/>
              <a:t>  родовой деятельности (1-3%) и еще реже - чрезмерно сильная родовая деятельность (менее 1%).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1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3897"/>
            <a:ext cx="10515600" cy="523306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Оптимальным является достижение частоты схваток 3-5 в течение 10 мин. </a:t>
            </a:r>
            <a:endParaRPr lang="ru-RU" dirty="0" smtClean="0"/>
          </a:p>
          <a:p>
            <a:r>
              <a:rPr lang="ru-RU" dirty="0" smtClean="0"/>
              <a:t>При достижении </a:t>
            </a:r>
            <a:r>
              <a:rPr lang="ru-RU" dirty="0"/>
              <a:t>должной частоты схваток вводимая доза окситоцина не меняется.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стимуляции родов с успехом применяют простагландины F2a и Е2 (</a:t>
            </a:r>
            <a:r>
              <a:rPr lang="ru-RU" dirty="0" err="1"/>
              <a:t>простенон</a:t>
            </a:r>
            <a:r>
              <a:rPr lang="ru-RU" dirty="0"/>
              <a:t>, </a:t>
            </a:r>
            <a:r>
              <a:rPr lang="ru-RU" dirty="0" err="1" smtClean="0"/>
              <a:t>энзапрост</a:t>
            </a:r>
            <a:r>
              <a:rPr lang="ru-RU" dirty="0"/>
              <a:t>), 5 мг простагландина разводят в 500 мл физиологического раствора и  </a:t>
            </a:r>
            <a:r>
              <a:rPr lang="ru-RU" dirty="0" smtClean="0"/>
              <a:t>вводят </a:t>
            </a:r>
            <a:r>
              <a:rPr lang="ru-RU" dirty="0"/>
              <a:t>внутривенно, начиная с 10 кап/мин, увеличивая дозу до 40 кап в зависимости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эффекта. </a:t>
            </a:r>
            <a:r>
              <a:rPr lang="ru-RU" dirty="0" err="1"/>
              <a:t>Тономоторное</a:t>
            </a:r>
            <a:r>
              <a:rPr lang="ru-RU" dirty="0"/>
              <a:t> действие простагландина на матку проявляется в первые 30 </a:t>
            </a:r>
            <a:r>
              <a:rPr lang="ru-RU" dirty="0" smtClean="0"/>
              <a:t>мин </a:t>
            </a:r>
            <a:r>
              <a:rPr lang="ru-RU" dirty="0" err="1"/>
              <a:t>инфузии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используется синтетический аналог простагландина - </a:t>
            </a:r>
            <a:r>
              <a:rPr lang="ru-RU" dirty="0" smtClean="0"/>
              <a:t>15-метил-простагландин </a:t>
            </a:r>
            <a:r>
              <a:rPr lang="ru-RU" dirty="0"/>
              <a:t>Е2, сокращающее действие которого в 10 раз сильнее, чем у </a:t>
            </a:r>
            <a:r>
              <a:rPr lang="ru-RU" dirty="0" smtClean="0"/>
              <a:t>окситоцина</a:t>
            </a:r>
            <a:r>
              <a:rPr lang="ru-RU" dirty="0"/>
              <a:t>, и следовательно, доза в 10 раз меньше (0,5 мг).</a:t>
            </a:r>
          </a:p>
        </p:txBody>
      </p:sp>
    </p:spTree>
    <p:extLst>
      <p:ext uri="{BB962C8B-B14F-4D97-AF65-F5344CB8AC3E}">
        <p14:creationId xmlns:p14="http://schemas.microsoft.com/office/powerpoint/2010/main" val="3935530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Вторичная слабость родовой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Первоначально </a:t>
            </a:r>
            <a:r>
              <a:rPr lang="ru-RU" dirty="0"/>
              <a:t>вполне нормальные </a:t>
            </a:r>
            <a:r>
              <a:rPr lang="ru-RU" dirty="0" smtClean="0"/>
              <a:t>активные </a:t>
            </a:r>
            <a:r>
              <a:rPr lang="ru-RU" dirty="0"/>
              <a:t>схватки ослабевают, становятся реже, короче и постепенно могут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прекратиться. Тонус и возбудимость матки понижаются. Чаще всего вторичная </a:t>
            </a:r>
            <a:r>
              <a:rPr lang="ru-RU" dirty="0" smtClean="0"/>
              <a:t>слабость </a:t>
            </a:r>
            <a:r>
              <a:rPr lang="ru-RU" dirty="0"/>
              <a:t>развивается в активную фазу родов или во втором периоде при изгнании </a:t>
            </a:r>
            <a:r>
              <a:rPr lang="ru-RU" dirty="0" smtClean="0"/>
              <a:t>плода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6249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вторичной слабости многочисленны. Среди них выделяют: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усталость, утомление роженицы;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крупный плод;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переношенная беременность, запоздалые роды;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препятствия для продвижения плода (</a:t>
            </a:r>
            <a:r>
              <a:rPr lang="ru-RU" i="1" dirty="0"/>
              <a:t>низко расположенная миома матки, экзостозы </a:t>
            </a:r>
            <a:r>
              <a:rPr lang="ru-RU" i="1" dirty="0" smtClean="0"/>
              <a:t>малого </a:t>
            </a:r>
            <a:r>
              <a:rPr lang="ru-RU" i="1" dirty="0"/>
              <a:t>таза, нарушение биомеханизма родов и др.)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9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Стимуляция </a:t>
            </a:r>
            <a:r>
              <a:rPr lang="ru-RU" dirty="0"/>
              <a:t>родовой деятельности проводится окситоцином или простагландинами.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Целесообразно сочетать окситоцин с одним из препаратов простагландина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половинной дозировке. Продолжительность корригирующей терапии при вторичной </a:t>
            </a:r>
            <a:r>
              <a:rPr lang="ru-RU" dirty="0" smtClean="0"/>
              <a:t>слабости </a:t>
            </a:r>
            <a:r>
              <a:rPr lang="ru-RU" dirty="0"/>
              <a:t>родовой деятельности не должна превышать 2-3 ч.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изменение тактики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ведения родов оказывают влияние следующие факторы: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отсутствие или недостаточный эффект от стимуляции родовой деятельности;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гипоксия плода;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ухудшение состояния роженицы.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зависимости от акушерской ситуации избирают тот или иной метод </a:t>
            </a:r>
            <a:r>
              <a:rPr lang="ru-RU" dirty="0" err="1"/>
              <a:t>родоразрешения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акушерские щипцы, вакуум-экстракция плода, кесарево сечение).</a:t>
            </a:r>
          </a:p>
        </p:txBody>
      </p:sp>
    </p:spTree>
    <p:extLst>
      <p:ext uri="{BB962C8B-B14F-4D97-AF65-F5344CB8AC3E}">
        <p14:creationId xmlns:p14="http://schemas.microsoft.com/office/powerpoint/2010/main" val="301589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761" y="99653"/>
            <a:ext cx="9407587" cy="66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5" y="129842"/>
            <a:ext cx="9065341" cy="6799005"/>
          </a:xfrm>
        </p:spPr>
      </p:pic>
    </p:spTree>
    <p:extLst>
      <p:ext uri="{BB962C8B-B14F-4D97-AF65-F5344CB8AC3E}">
        <p14:creationId xmlns:p14="http://schemas.microsoft.com/office/powerpoint/2010/main" val="69037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51" y="70157"/>
            <a:ext cx="10515600" cy="1325563"/>
          </a:xfrm>
        </p:spPr>
        <p:txBody>
          <a:bodyPr/>
          <a:lstStyle/>
          <a:p>
            <a:r>
              <a:rPr lang="ru-RU" dirty="0" smtClean="0"/>
              <a:t>Техника наложения акушерских щипцов: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6" y="1210345"/>
            <a:ext cx="7858636" cy="5186700"/>
          </a:xfrm>
        </p:spPr>
      </p:pic>
      <p:sp>
        <p:nvSpPr>
          <p:cNvPr id="5" name="Прямоугольник 4"/>
          <p:cNvSpPr/>
          <p:nvPr/>
        </p:nvSpPr>
        <p:spPr>
          <a:xfrm>
            <a:off x="442451" y="1395720"/>
            <a:ext cx="35101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Чаще применяют выходные акушерские </a:t>
            </a:r>
            <a:r>
              <a:rPr lang="ru-RU" dirty="0" err="1" smtClean="0"/>
              <a:t>шипцы</a:t>
            </a:r>
            <a:r>
              <a:rPr lang="ru-RU" dirty="0" smtClean="0"/>
              <a:t> при переднем виде затылочного </a:t>
            </a:r>
            <a:r>
              <a:rPr lang="ru-RU" dirty="0" err="1" smtClean="0"/>
              <a:t>предлежания</a:t>
            </a:r>
            <a:r>
              <a:rPr lang="ru-RU" dirty="0" smtClean="0"/>
              <a:t> плода. Их накладывают в поперечном размере таза и на поперечный (</a:t>
            </a:r>
            <a:r>
              <a:rPr lang="ru-RU" dirty="0" err="1" smtClean="0"/>
              <a:t>бипариетальный</a:t>
            </a:r>
            <a:r>
              <a:rPr lang="ru-RU" dirty="0" smtClean="0"/>
              <a:t>) размер головки. Чтобы не ошибиться в выборе ложки щипцов, перед введением их складывают так, чтобы левая ложка (на рукоятке ее находится замок) лежала под правой; рукоятка левой ложки должна быть в левой руке, правой — в правой руке (</a:t>
            </a:r>
            <a:r>
              <a:rPr lang="ru-RU" b="1" i="1" dirty="0" smtClean="0"/>
              <a:t>рис. 1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Рис. 1. Щипцы в сложенном виде перед наложением (в левой руке — левая ложка, в правой — правая).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8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284" y="275302"/>
            <a:ext cx="5860026" cy="62139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Первой всегда вводят левую ложку. Ее берут левой рукой, держат как </a:t>
            </a:r>
            <a:r>
              <a:rPr lang="ru-RU" dirty="0" smtClean="0">
                <a:hlinkClick r:id="rId2"/>
              </a:rPr>
              <a:t>писчее перо</a:t>
            </a:r>
            <a:r>
              <a:rPr lang="ru-RU" dirty="0" smtClean="0"/>
              <a:t> или смычок и вводят в половую щель с левой стороны; перед введением левой ложки для контроля и защиты мягких тканей во </a:t>
            </a:r>
            <a:r>
              <a:rPr lang="ru-RU" dirty="0" smtClean="0">
                <a:hlinkClick r:id="rId3"/>
              </a:rPr>
              <a:t>влагалище</a:t>
            </a:r>
            <a:r>
              <a:rPr lang="ru-RU" dirty="0" smtClean="0"/>
              <a:t> вводят четыре пальца правой (контрольной) руки так, чтобы они заходили за теменные бугры головки плода (</a:t>
            </a:r>
            <a:r>
              <a:rPr lang="ru-RU" b="1" i="1" dirty="0" smtClean="0"/>
              <a:t>рис. 2, а</a:t>
            </a:r>
            <a:r>
              <a:rPr lang="ru-RU" dirty="0" smtClean="0"/>
              <a:t>). Поступательное </a:t>
            </a:r>
            <a:r>
              <a:rPr lang="ru-RU" dirty="0" smtClean="0">
                <a:hlinkClick r:id="rId4"/>
              </a:rPr>
              <a:t>движение</a:t>
            </a:r>
            <a:r>
              <a:rPr lang="ru-RU" dirty="0" smtClean="0"/>
              <a:t> ложки щипцов должно осуществляться главным образом за счет силы ее тяжести, находящимся снаружи большим пальцем правой руки слегка подталкивают нижнее </a:t>
            </a:r>
            <a:r>
              <a:rPr lang="ru-RU" dirty="0" smtClean="0">
                <a:hlinkClick r:id="rId5"/>
              </a:rPr>
              <a:t>ребро</a:t>
            </a:r>
            <a:r>
              <a:rPr lang="ru-RU" dirty="0" smtClean="0"/>
              <a:t> ложки. Остальными пальцами правой руки, введенными внутрь, направляют ложку </a:t>
            </a:r>
            <a:r>
              <a:rPr lang="ru-RU" dirty="0" err="1" smtClean="0"/>
              <a:t>шипцов</a:t>
            </a:r>
            <a:r>
              <a:rPr lang="ru-RU" dirty="0" smtClean="0"/>
              <a:t> вперед с таким расчетом, чтобы она легла на головку плода сбоку, в плоскости поперечного размера выхода таза. О правильном положении введенной ложки в тазу можно судить по крючкам Буша на рукоятке </a:t>
            </a:r>
            <a:r>
              <a:rPr lang="ru-RU" dirty="0" err="1" smtClean="0"/>
              <a:t>шипцов</a:t>
            </a:r>
            <a:r>
              <a:rPr lang="ru-RU" dirty="0" smtClean="0"/>
              <a:t>: они должны стоять строго в поперечном размере выхода из таза. Ложка должна непременно зайти за концы пальцев контрольной руки, т.е. за </a:t>
            </a:r>
            <a:r>
              <a:rPr lang="ru-RU" dirty="0" smtClean="0">
                <a:hlinkClick r:id="rId6"/>
              </a:rPr>
              <a:t>теменной бугор</a:t>
            </a:r>
            <a:r>
              <a:rPr lang="ru-RU" dirty="0" smtClean="0"/>
              <a:t> головки плода. Рукоятку введенной левой ложки передают помощнику, который должен удерживать ее в этом положении. Всякого рода смещения правильно наложенной ложки в дальнейшем могут привести к осложнениям.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0" y="973394"/>
            <a:ext cx="5458807" cy="44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19" y="383458"/>
            <a:ext cx="5592097" cy="60370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Правую ложку А. щ. вводят в половую щель справа правой рукой под защитой введенных во влагалище пальцев левой руки (</a:t>
            </a:r>
            <a:r>
              <a:rPr lang="ru-RU" b="1" i="1" dirty="0" smtClean="0"/>
              <a:t>рис. 2, б</a:t>
            </a:r>
            <a:r>
              <a:rPr lang="ru-RU" dirty="0" smtClean="0"/>
              <a:t>). Правая ложка щипцов всегда должна лежать </a:t>
            </a:r>
            <a:r>
              <a:rPr lang="ru-RU" dirty="0" smtClean="0">
                <a:hlinkClick r:id="rId2"/>
              </a:rPr>
              <a:t>над</a:t>
            </a:r>
            <a:r>
              <a:rPr lang="ru-RU" dirty="0" smtClean="0"/>
              <a:t> левой. После введения правой ложки </a:t>
            </a:r>
            <a:r>
              <a:rPr lang="ru-RU" dirty="0" smtClean="0">
                <a:hlinkClick r:id="rId3"/>
              </a:rPr>
              <a:t>щипцы</a:t>
            </a:r>
            <a:r>
              <a:rPr lang="ru-RU" dirty="0" smtClean="0"/>
              <a:t> замыкают (</a:t>
            </a:r>
            <a:r>
              <a:rPr lang="ru-RU" b="1" i="1" dirty="0" smtClean="0"/>
              <a:t>рис. 2, в</a:t>
            </a:r>
            <a:r>
              <a:rPr lang="ru-RU" dirty="0" smtClean="0"/>
              <a:t>). При этом надо проверить, не попала ли в замок </a:t>
            </a:r>
            <a:r>
              <a:rPr lang="ru-RU" dirty="0" smtClean="0">
                <a:hlinkClick r:id="rId4"/>
              </a:rPr>
              <a:t>кожа</a:t>
            </a:r>
            <a:r>
              <a:rPr lang="ru-RU" dirty="0" smtClean="0"/>
              <a:t> промежности или </a:t>
            </a:r>
            <a:r>
              <a:rPr lang="ru-RU" dirty="0" smtClean="0">
                <a:hlinkClick r:id="rId5"/>
              </a:rPr>
              <a:t>слизистая оболочка</a:t>
            </a:r>
            <a:r>
              <a:rPr lang="ru-RU" dirty="0" smtClean="0"/>
              <a:t> влагалища. Для правильного замыкания рукоятки ложек должны лежать в одной плоскости и параллельно. Правильность </a:t>
            </a:r>
            <a:r>
              <a:rPr lang="ru-RU" dirty="0" smtClean="0">
                <a:hlinkClick r:id="rId6"/>
              </a:rPr>
              <a:t>наложения</a:t>
            </a:r>
            <a:r>
              <a:rPr lang="ru-RU" dirty="0" smtClean="0"/>
              <a:t> щипцов проверяют с помощью пробной </a:t>
            </a:r>
            <a:r>
              <a:rPr lang="ru-RU" dirty="0" err="1" smtClean="0"/>
              <a:t>тракции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16" y="894734"/>
            <a:ext cx="5748159" cy="44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916" y="137651"/>
            <a:ext cx="5700252" cy="63123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</a:rPr>
              <a:t>Для этого левую руку следует положить на правую, которая захватывает рукоятки щипцов сверху; вытянутый указательный палец левой руки должен соприкасаться с головкой плода в области малого родничка (</a:t>
            </a:r>
            <a:r>
              <a:rPr lang="ru-RU" b="1" i="1" dirty="0" smtClean="0">
                <a:effectLst/>
              </a:rPr>
              <a:t>рис. 2, г</a:t>
            </a:r>
            <a:r>
              <a:rPr lang="ru-RU" dirty="0" smtClean="0">
                <a:effectLst/>
              </a:rPr>
              <a:t>). При </a:t>
            </a:r>
            <a:r>
              <a:rPr lang="ru-RU" dirty="0" err="1" smtClean="0">
                <a:effectLst/>
              </a:rPr>
              <a:t>тракции</a:t>
            </a:r>
            <a:r>
              <a:rPr lang="ru-RU" dirty="0" smtClean="0">
                <a:effectLst/>
              </a:rPr>
              <a:t> головка плода должна следовать за щипцами и за указательным пальцем левой руки.</a:t>
            </a:r>
          </a:p>
          <a:p>
            <a:r>
              <a:rPr lang="ru-RU" dirty="0" smtClean="0">
                <a:effectLst/>
              </a:rPr>
              <a:t>Для извлечения головки правой рукой, расположенной на рукоятке и в области крючков Буша, осуществляют энергичные влечения (собственно </a:t>
            </a:r>
            <a:r>
              <a:rPr lang="ru-RU" dirty="0" err="1" smtClean="0">
                <a:effectLst/>
              </a:rPr>
              <a:t>тракции</a:t>
            </a:r>
            <a:r>
              <a:rPr lang="ru-RU" dirty="0" smtClean="0">
                <a:effectLst/>
              </a:rPr>
              <a:t>); при этом левая </a:t>
            </a:r>
            <a:r>
              <a:rPr lang="ru-RU" dirty="0" smtClean="0">
                <a:effectLst/>
                <a:hlinkClick r:id="rId2"/>
              </a:rPr>
              <a:t>рука</a:t>
            </a:r>
            <a:r>
              <a:rPr lang="ru-RU" dirty="0" smtClean="0">
                <a:effectLst/>
              </a:rPr>
              <a:t> должна быть снизу, а ее указательный палец находится в имеющейся около замка выемке (</a:t>
            </a:r>
            <a:r>
              <a:rPr lang="ru-RU" b="1" i="1" dirty="0" smtClean="0">
                <a:effectLst/>
              </a:rPr>
              <a:t>рис. 2, д</a:t>
            </a:r>
            <a:r>
              <a:rPr lang="ru-RU" dirty="0" smtClean="0">
                <a:effectLst/>
              </a:rPr>
              <a:t>). При таком положении левая рука оказывает при </a:t>
            </a:r>
            <a:r>
              <a:rPr lang="ru-RU" dirty="0" err="1" smtClean="0">
                <a:effectLst/>
              </a:rPr>
              <a:t>тракциях</a:t>
            </a:r>
            <a:r>
              <a:rPr lang="ru-RU" dirty="0" smtClean="0">
                <a:effectLst/>
              </a:rPr>
              <a:t> энергичное содействие правой. </a:t>
            </a:r>
            <a:r>
              <a:rPr lang="ru-RU" dirty="0" smtClean="0">
                <a:effectLst/>
                <a:hlinkClick r:id="rId3"/>
              </a:rPr>
              <a:t>Щипцы</a:t>
            </a:r>
            <a:r>
              <a:rPr lang="ru-RU" dirty="0" smtClean="0">
                <a:effectLst/>
              </a:rPr>
              <a:t> вместе с головкой плода во время </a:t>
            </a:r>
            <a:r>
              <a:rPr lang="ru-RU" dirty="0" err="1" smtClean="0">
                <a:effectLst/>
              </a:rPr>
              <a:t>тракции</a:t>
            </a:r>
            <a:r>
              <a:rPr lang="ru-RU" dirty="0" smtClean="0">
                <a:effectLst/>
              </a:rPr>
              <a:t> должны проделывать движение по проводной линии таза. Нельзя делать ни </a:t>
            </a:r>
            <a:r>
              <a:rPr lang="ru-RU" dirty="0" err="1" smtClean="0">
                <a:effectLst/>
              </a:rPr>
              <a:t>качательных</a:t>
            </a:r>
            <a:r>
              <a:rPr lang="ru-RU" dirty="0" smtClean="0">
                <a:effectLst/>
              </a:rPr>
              <a:t>, ни вращательных, ни маятникообразных движений. При извлечении головки акушерскими щипцами надо чередовать </a:t>
            </a:r>
            <a:r>
              <a:rPr lang="ru-RU" dirty="0" err="1" smtClean="0">
                <a:effectLst/>
              </a:rPr>
              <a:t>тракции</a:t>
            </a:r>
            <a:r>
              <a:rPr lang="ru-RU" dirty="0" smtClean="0">
                <a:effectLst/>
              </a:rPr>
              <a:t> с паузами, как это бывает при схватках.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57" y="1258529"/>
            <a:ext cx="5694698" cy="38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7" y="296299"/>
            <a:ext cx="10870625" cy="61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36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235994"/>
            <a:ext cx="8890000" cy="3530600"/>
          </a:xfrm>
        </p:spPr>
      </p:pic>
    </p:spTree>
    <p:extLst>
      <p:ext uri="{BB962C8B-B14F-4D97-AF65-F5344CB8AC3E}">
        <p14:creationId xmlns:p14="http://schemas.microsoft.com/office/powerpoint/2010/main" val="92564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" r="11034"/>
          <a:stretch/>
        </p:blipFill>
        <p:spPr>
          <a:xfrm>
            <a:off x="1897627" y="245807"/>
            <a:ext cx="7531509" cy="6389841"/>
          </a:xfrm>
        </p:spPr>
      </p:pic>
    </p:spTree>
    <p:extLst>
      <p:ext uri="{BB962C8B-B14F-4D97-AF65-F5344CB8AC3E}">
        <p14:creationId xmlns:p14="http://schemas.microsoft.com/office/powerpoint/2010/main" val="3575601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r="11274"/>
          <a:stretch/>
        </p:blipFill>
        <p:spPr>
          <a:xfrm>
            <a:off x="1514167" y="324465"/>
            <a:ext cx="7384027" cy="6205394"/>
          </a:xfrm>
        </p:spPr>
      </p:pic>
    </p:spTree>
    <p:extLst>
      <p:ext uri="{BB962C8B-B14F-4D97-AF65-F5344CB8AC3E}">
        <p14:creationId xmlns:p14="http://schemas.microsoft.com/office/powerpoint/2010/main" val="20271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62" y="747252"/>
            <a:ext cx="7731751" cy="4349110"/>
          </a:xfrm>
        </p:spPr>
      </p:pic>
    </p:spTree>
    <p:extLst>
      <p:ext uri="{BB962C8B-B14F-4D97-AF65-F5344CB8AC3E}">
        <p14:creationId xmlns:p14="http://schemas.microsoft.com/office/powerpoint/2010/main" val="269481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Техника операции. Правой рукой под контролем пальцев левой руки вводят во влагалище боковой стороной чашечку № 5-7 в зависимости от емкости влагалища, высоты промежности. Очень важно правильно фиксировать чашечку на головке плода. Прикрепление чашечки в области малого родничка способствует сгибанию головки и правильному механизму родов. Расположение чашечки на границе между малым и большим родничком способствует разгибанию при </a:t>
            </a:r>
            <a:r>
              <a:rPr lang="ru-RU" dirty="0" err="1" smtClean="0"/>
              <a:t>тракции</a:t>
            </a:r>
            <a:r>
              <a:rPr lang="ru-RU" dirty="0" smtClean="0"/>
              <a:t>. При фиксации чашечки сбоку от стреловидного шва возникает </a:t>
            </a:r>
            <a:r>
              <a:rPr lang="ru-RU" dirty="0" err="1" smtClean="0">
                <a:hlinkClick r:id="rId2"/>
              </a:rPr>
              <a:t>асинклитическое</a:t>
            </a:r>
            <a:r>
              <a:rPr lang="ru-RU" dirty="0" smtClean="0">
                <a:hlinkClick r:id="rId2"/>
              </a:rPr>
              <a:t> вставление головки</a:t>
            </a:r>
            <a:r>
              <a:rPr lang="ru-RU" dirty="0" smtClean="0"/>
              <a:t> (рис. 25.35).</a:t>
            </a:r>
          </a:p>
          <a:p>
            <a:r>
              <a:rPr lang="ru-RU" dirty="0" smtClean="0"/>
              <a:t>После того как чашечка подведена к головке, надо убедиться, что не захвачены края шейки или стенка влагалища, затем следует прижать чашечку к головке. Помощник соединяет шланги от чашечки и вакуум-аппарата и медленно (в течение 2-4 мин) с помощью ручного насоса или специально2го аппарата создает отрицательное давление 520 мм рт. ст. (0,7-0,8 кг/см ). При этом под колпачком чашечки на головке образуется родовая опухоль ("шиньон"), за счет которой удерживается чашечка. Слишком быстрое создание вакуума может вызвать образование </a:t>
            </a:r>
            <a:r>
              <a:rPr lang="ru-RU" dirty="0" err="1" smtClean="0"/>
              <a:t>кефалогематомы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215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создания вакуума следует еще раз проверить правильность расположения чашечки вакуум-экстрактора на головке. Убедившись, что чашечка наложена правильно, приступают к </a:t>
            </a:r>
            <a:r>
              <a:rPr lang="ru-RU" dirty="0" err="1" smtClean="0"/>
              <a:t>тракциям</a:t>
            </a:r>
            <a:r>
              <a:rPr lang="ru-RU" dirty="0" smtClean="0"/>
              <a:t>. Акушер располагает пальцы руки на резиновом шланге непосредственно у самой чашечки (иногда на расстоянии) и производит </a:t>
            </a:r>
            <a:r>
              <a:rPr lang="ru-RU" dirty="0" err="1" smtClean="0"/>
              <a:t>тракции</a:t>
            </a:r>
            <a:r>
              <a:rPr lang="ru-RU" dirty="0" smtClean="0"/>
              <a:t> синхронно с потугами, соответственно проводной оси таза и механизму родов (рис. 25.36, 25.37). При неправильном направлении </a:t>
            </a:r>
            <a:r>
              <a:rPr lang="ru-RU" dirty="0" err="1" smtClean="0"/>
              <a:t>тракции</a:t>
            </a:r>
            <a:r>
              <a:rPr lang="ru-RU" dirty="0" smtClean="0"/>
              <a:t> чашечка может соскочить и нанести серьезную травму роженице. Во время </a:t>
            </a:r>
            <a:r>
              <a:rPr lang="ru-RU" dirty="0" err="1" smtClean="0"/>
              <a:t>тракции</a:t>
            </a:r>
            <a:r>
              <a:rPr lang="ru-RU" dirty="0" smtClean="0"/>
              <a:t> можно производить ротацию головки в нужном направлении.</a:t>
            </a:r>
          </a:p>
          <a:p>
            <a:r>
              <a:rPr lang="ru-RU" dirty="0" smtClean="0"/>
              <a:t>Перед прорезыванием теменных бугров следует произвести рассечение промежности (срединно-латеральная </a:t>
            </a:r>
            <a:r>
              <a:rPr lang="ru-RU" dirty="0" err="1" smtClean="0"/>
              <a:t>эпизиотомия</a:t>
            </a:r>
            <a:r>
              <a:rPr lang="ru-RU" dirty="0" smtClean="0"/>
              <a:t>). При прорезывании теменных бугров чашечку отделяют от головки после ликвидации вакуума. Затем головку выводят ручными приемами. Длительность операции не должна превышать 15-20 мин, так как нарастает риск кровоподтека, образования </a:t>
            </a:r>
            <a:r>
              <a:rPr lang="ru-RU" dirty="0" err="1" smtClean="0"/>
              <a:t>кефалогематомы</a:t>
            </a:r>
            <a:r>
              <a:rPr lang="ru-RU" dirty="0" smtClean="0"/>
              <a:t>,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головного мозга.</a:t>
            </a:r>
          </a:p>
          <a:p>
            <a:r>
              <a:rPr lang="ru-RU" dirty="0" smtClean="0"/>
              <a:t>В случае соскальзывания чашечки ее нельзя перекладывать более 2 раз ввиду большой </a:t>
            </a:r>
            <a:r>
              <a:rPr lang="ru-RU" dirty="0" err="1" smtClean="0"/>
              <a:t>травматичноети</a:t>
            </a:r>
            <a:r>
              <a:rPr lang="ru-RU" dirty="0" smtClean="0"/>
              <a:t> для плода. Соскальзывание чашечки свидетельствует, как правило, о неправильном выборе метода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. Если головка расположена достаточно высоко, приходится иногда прибегать к кесареву сечению. При нахождении ее в полости малого таза необходимо наложить щипцы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4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Стремительные роды: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«Стремительные» - «быстрые роды» или «очень быстрые» роды (</a:t>
            </a:r>
            <a:r>
              <a:rPr lang="ru-RU" dirty="0" err="1"/>
              <a:t>partus</a:t>
            </a:r>
            <a:r>
              <a:rPr lang="ru-RU" dirty="0"/>
              <a:t> </a:t>
            </a:r>
            <a:r>
              <a:rPr lang="ru-RU" dirty="0" err="1" smtClean="0"/>
              <a:t>praecipitatus</a:t>
            </a:r>
            <a:r>
              <a:rPr lang="ru-RU" dirty="0"/>
              <a:t>) строго не разграничиваются друг от друга и небольшие различия в </a:t>
            </a:r>
            <a:r>
              <a:rPr lang="ru-RU" dirty="0" smtClean="0"/>
              <a:t>периодах </a:t>
            </a:r>
            <a:r>
              <a:rPr lang="ru-RU" dirty="0"/>
              <a:t>их продолжительности малосущественны.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Понятия стремительных и быстрых родов применяются как синонимы, роды </a:t>
            </a:r>
            <a:r>
              <a:rPr lang="ru-RU" dirty="0" smtClean="0"/>
              <a:t>продолжаются </a:t>
            </a:r>
            <a:r>
              <a:rPr lang="ru-RU" dirty="0"/>
              <a:t>2-3 ч. </a:t>
            </a:r>
          </a:p>
        </p:txBody>
      </p:sp>
    </p:spTree>
    <p:extLst>
      <p:ext uri="{BB962C8B-B14F-4D97-AF65-F5344CB8AC3E}">
        <p14:creationId xmlns:p14="http://schemas.microsoft.com/office/powerpoint/2010/main" val="3869449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• Чрезмерно сильное воздействие на матку </a:t>
            </a:r>
            <a:r>
              <a:rPr lang="ru-RU" dirty="0" err="1"/>
              <a:t>утеротонических</a:t>
            </a:r>
            <a:r>
              <a:rPr lang="ru-RU" dirty="0"/>
              <a:t> веществ, медиаторов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вегетативной нервной системы (норадреналин, ацетилхолин).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Снижение тонуса, а следовательно, сопротивления нижнего сегмента матки,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несостоятельность запирательной функции внутреннего маточного зева как следствие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старых глубоких разрывов шейки матки, наличия ИЦН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• Одномоментное излитие большого количества околоплодных вод сопровождается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резким уменьшением объема полости матки. В этот момент возникает каскадный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выброс простагландинов, окситоцина, медиаторов, катехоламинов.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• Ятрогенные причины, связанные с </a:t>
            </a:r>
            <a:r>
              <a:rPr lang="ru-RU" dirty="0" err="1"/>
              <a:t>гиперстимуляцией</a:t>
            </a:r>
            <a:r>
              <a:rPr lang="ru-RU" dirty="0"/>
              <a:t> родов (несоблюдение правил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родостимуляции</a:t>
            </a:r>
            <a:r>
              <a:rPr lang="ru-RU" dirty="0"/>
              <a:t>, чрезмерно большие дозы вводимых препаратов </a:t>
            </a:r>
            <a:r>
              <a:rPr lang="ru-RU" dirty="0" err="1"/>
              <a:t>тоно</a:t>
            </a:r>
            <a:r>
              <a:rPr lang="ru-RU" dirty="0"/>
              <a:t>-моторного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действия, необоснованное сочетание сильных стимуляторов, потенцирующих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действие друг друга и т.д.).</a:t>
            </a:r>
          </a:p>
        </p:txBody>
      </p:sp>
    </p:spTree>
    <p:extLst>
      <p:ext uri="{BB962C8B-B14F-4D97-AF65-F5344CB8AC3E}">
        <p14:creationId xmlns:p14="http://schemas.microsoft.com/office/powerpoint/2010/main" val="3033458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Поведение </a:t>
            </a:r>
            <a:r>
              <a:rPr lang="ru-RU" dirty="0"/>
              <a:t>роженицы - беспокойное. Может произойти даже отрыв циркулярного </a:t>
            </a:r>
            <a:r>
              <a:rPr lang="ru-RU" dirty="0" smtClean="0"/>
              <a:t>фрагмента </a:t>
            </a:r>
            <a:r>
              <a:rPr lang="ru-RU" dirty="0"/>
              <a:t>шейки матки, который рождается вместе с головкой плода. Этот вариант </a:t>
            </a:r>
            <a:r>
              <a:rPr lang="ru-RU" dirty="0" smtClean="0"/>
              <a:t>сократительной </a:t>
            </a:r>
            <a:r>
              <a:rPr lang="ru-RU" dirty="0"/>
              <a:t>деятельности матки следует дифференцировать от угрозы разрыва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матки и преждевременной отслойки нормально расположенной плаценты. </a:t>
            </a:r>
          </a:p>
        </p:txBody>
      </p:sp>
    </p:spTree>
    <p:extLst>
      <p:ext uri="{BB962C8B-B14F-4D97-AF65-F5344CB8AC3E}">
        <p14:creationId xmlns:p14="http://schemas.microsoft.com/office/powerpoint/2010/main" val="17677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491" y="1465006"/>
            <a:ext cx="12172335" cy="539299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время, кроме применения релаксантов </a:t>
            </a:r>
            <a:r>
              <a:rPr lang="ru-RU" dirty="0" err="1"/>
              <a:t>миометрия</a:t>
            </a:r>
            <a:r>
              <a:rPr lang="ru-RU" dirty="0"/>
              <a:t> (β-</a:t>
            </a:r>
            <a:r>
              <a:rPr lang="ru-RU" dirty="0" err="1"/>
              <a:t>адреномиметики</a:t>
            </a:r>
            <a:r>
              <a:rPr lang="ru-RU" dirty="0"/>
              <a:t>, </a:t>
            </a:r>
            <a:r>
              <a:rPr lang="ru-RU" dirty="0" err="1" smtClean="0"/>
              <a:t>токолитики</a:t>
            </a:r>
            <a:r>
              <a:rPr lang="ru-RU" dirty="0"/>
              <a:t>), отсутствуют другие методы. Противопоказано какое-либо механическое </a:t>
            </a:r>
            <a:r>
              <a:rPr lang="ru-RU" dirty="0" smtClean="0"/>
              <a:t>противодействие </a:t>
            </a:r>
            <a:r>
              <a:rPr lang="ru-RU" dirty="0"/>
              <a:t>стремительно продвигающейся головке плода, так как это может </a:t>
            </a:r>
            <a:r>
              <a:rPr lang="ru-RU" dirty="0" smtClean="0"/>
              <a:t>привести </a:t>
            </a:r>
            <a:r>
              <a:rPr lang="ru-RU" dirty="0"/>
              <a:t>к разрыву матки, внутричерепному кровоизлиянию у плода.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Основным методом лечения является внутривенное введение </a:t>
            </a:r>
            <a:r>
              <a:rPr lang="ru-RU" dirty="0" err="1"/>
              <a:t>токолитиков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адреномиметиков</a:t>
            </a:r>
            <a:r>
              <a:rPr lang="ru-RU" dirty="0"/>
              <a:t> с избирательным действием на β-</a:t>
            </a:r>
            <a:r>
              <a:rPr lang="ru-RU" dirty="0" err="1"/>
              <a:t>адренорецепторы</a:t>
            </a:r>
            <a:r>
              <a:rPr lang="ru-RU" dirty="0"/>
              <a:t> </a:t>
            </a:r>
            <a:r>
              <a:rPr lang="ru-RU" dirty="0" err="1"/>
              <a:t>миометрия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которые снижают концентрацию кальция в миофибриллах: </a:t>
            </a:r>
            <a:r>
              <a:rPr lang="ru-RU" dirty="0" err="1"/>
              <a:t>гинипрал</a:t>
            </a:r>
            <a:r>
              <a:rPr lang="ru-RU" dirty="0"/>
              <a:t>, фенотерол,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партусистен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Гинипрал</a:t>
            </a:r>
            <a:r>
              <a:rPr lang="ru-RU" dirty="0"/>
              <a:t> - раствор для </a:t>
            </a:r>
            <a:r>
              <a:rPr lang="ru-RU" dirty="0" err="1"/>
              <a:t>инфузии</a:t>
            </a:r>
            <a:r>
              <a:rPr lang="ru-RU" dirty="0"/>
              <a:t>, в 1 мл содержится 5 мкг действующего начала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гексопреналина</a:t>
            </a:r>
            <a:r>
              <a:rPr lang="ru-RU" dirty="0"/>
              <a:t> сульфата. Для острого </a:t>
            </a:r>
            <a:r>
              <a:rPr lang="ru-RU" dirty="0" err="1"/>
              <a:t>токолиза</a:t>
            </a:r>
            <a:r>
              <a:rPr lang="ru-RU" dirty="0"/>
              <a:t> (быстрое подавление схваток) вводят </a:t>
            </a:r>
            <a:r>
              <a:rPr lang="ru-RU" dirty="0" smtClean="0"/>
              <a:t>внутривенно </a:t>
            </a:r>
            <a:r>
              <a:rPr lang="ru-RU" dirty="0"/>
              <a:t>медленно в дозе 10 мкг (в 10,0 мл раствора натрия хлорида или глюкозы) </a:t>
            </a:r>
            <a:r>
              <a:rPr lang="ru-RU" dirty="0" smtClean="0"/>
              <a:t>в </a:t>
            </a:r>
            <a:r>
              <a:rPr lang="ru-RU" dirty="0"/>
              <a:t>течение 20-30 мин.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 применении </a:t>
            </a:r>
            <a:r>
              <a:rPr lang="ru-RU" dirty="0" err="1"/>
              <a:t>токолитиков</a:t>
            </a:r>
            <a:r>
              <a:rPr lang="ru-RU" dirty="0"/>
              <a:t> необходимо контролировать пульс и артериальное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давление у роженицы, проводить </a:t>
            </a:r>
            <a:r>
              <a:rPr lang="ru-RU" dirty="0" err="1"/>
              <a:t>кардиомониторинг</a:t>
            </a:r>
            <a:r>
              <a:rPr lang="ru-RU" dirty="0"/>
              <a:t> плода</a:t>
            </a:r>
            <a:r>
              <a:rPr lang="ru-RU" dirty="0" smtClean="0"/>
              <a:t>.</a:t>
            </a:r>
          </a:p>
          <a:p>
            <a:r>
              <a:rPr lang="ru-RU" dirty="0"/>
              <a:t>Не следует добиваться полного прекращения родовой деятельности, как это делается </a:t>
            </a:r>
            <a:r>
              <a:rPr lang="ru-RU" dirty="0" smtClean="0"/>
              <a:t>при </a:t>
            </a:r>
            <a:r>
              <a:rPr lang="ru-RU" dirty="0"/>
              <a:t>угрозе преждевременных родов, достаточно снизить возбудимость </a:t>
            </a:r>
            <a:r>
              <a:rPr lang="ru-RU" dirty="0" err="1"/>
              <a:t>миометрия</a:t>
            </a:r>
            <a:r>
              <a:rPr lang="ru-RU" dirty="0"/>
              <a:t>, </a:t>
            </a:r>
            <a:r>
              <a:rPr lang="ru-RU" dirty="0" smtClean="0"/>
              <a:t>нормализовать </a:t>
            </a:r>
            <a:r>
              <a:rPr lang="ru-RU" dirty="0"/>
              <a:t>тонус матки, уменьшить частоту схваток, увеличить промежуток между </a:t>
            </a:r>
            <a:r>
              <a:rPr lang="ru-RU" dirty="0" smtClean="0"/>
              <a:t>схватками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Обязательным компонентом является профилактика гипотонического (атонического) </a:t>
            </a:r>
            <a:r>
              <a:rPr lang="ru-RU" dirty="0" err="1" smtClean="0"/>
              <a:t>кровотеченияв</a:t>
            </a:r>
            <a:r>
              <a:rPr lang="ru-RU" dirty="0" smtClean="0"/>
              <a:t> </a:t>
            </a:r>
            <a:r>
              <a:rPr lang="ru-RU" dirty="0"/>
              <a:t>раннем послеродовом периоде с помощью введения </a:t>
            </a:r>
            <a:r>
              <a:rPr lang="ru-RU" dirty="0" err="1" smtClean="0"/>
              <a:t>метилэргометрина</a:t>
            </a:r>
            <a:r>
              <a:rPr lang="ru-RU" dirty="0" smtClean="0"/>
              <a:t> </a:t>
            </a:r>
            <a:r>
              <a:rPr lang="ru-RU" dirty="0"/>
              <a:t>(1 мл внутривенно сразу после изгнания плода) с последующим </a:t>
            </a:r>
            <a:r>
              <a:rPr lang="ru-RU" dirty="0" smtClean="0"/>
              <a:t>капельным </a:t>
            </a:r>
            <a:r>
              <a:rPr lang="ru-RU" dirty="0"/>
              <a:t>введением окситоцина.</a:t>
            </a:r>
          </a:p>
        </p:txBody>
      </p:sp>
    </p:spTree>
    <p:extLst>
      <p:ext uri="{BB962C8B-B14F-4D97-AF65-F5344CB8AC3E}">
        <p14:creationId xmlns:p14="http://schemas.microsoft.com/office/powerpoint/2010/main" val="108697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33" y="-70209"/>
            <a:ext cx="10820400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9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Дискоординация</a:t>
            </a:r>
            <a:r>
              <a:rPr lang="ru-RU" dirty="0"/>
              <a:t> родовой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Дискоординация</a:t>
            </a:r>
            <a:r>
              <a:rPr lang="ru-RU" dirty="0"/>
              <a:t> - это такая аномальная родовая деятельность, при которой </a:t>
            </a:r>
            <a:r>
              <a:rPr lang="ru-RU" dirty="0" smtClean="0"/>
              <a:t>нарушаются </a:t>
            </a:r>
            <a:r>
              <a:rPr lang="ru-RU" dirty="0"/>
              <a:t>координированные сокращения между верхними и нижними отделами, </a:t>
            </a:r>
            <a:r>
              <a:rPr lang="ru-RU" dirty="0" smtClean="0"/>
              <a:t>или </a:t>
            </a:r>
            <a:r>
              <a:rPr lang="ru-RU" dirty="0"/>
              <a:t>между всеми отделами матки.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Формы аномалий родовой деятельности имеют различные клинические и </a:t>
            </a:r>
            <a:r>
              <a:rPr lang="ru-RU" dirty="0" smtClean="0"/>
              <a:t>патогенетические </a:t>
            </a:r>
            <a:r>
              <a:rPr lang="ru-RU" dirty="0"/>
              <a:t>варианты.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частые из них: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</a:t>
            </a:r>
            <a:r>
              <a:rPr lang="ru-RU" dirty="0" err="1"/>
              <a:t>дискоординация</a:t>
            </a:r>
            <a:r>
              <a:rPr lang="ru-RU" dirty="0"/>
              <a:t> схваток (</a:t>
            </a:r>
            <a:r>
              <a:rPr lang="ru-RU" dirty="0" err="1"/>
              <a:t>дискоординация</a:t>
            </a:r>
            <a:r>
              <a:rPr lang="ru-RU" dirty="0"/>
              <a:t> родовой деятельности);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</a:t>
            </a:r>
            <a:r>
              <a:rPr lang="ru-RU" dirty="0" err="1"/>
              <a:t>дистоция</a:t>
            </a:r>
            <a:r>
              <a:rPr lang="ru-RU" dirty="0"/>
              <a:t> шейки (</a:t>
            </a:r>
            <a:r>
              <a:rPr lang="ru-RU" dirty="0" err="1"/>
              <a:t>гипертонус</a:t>
            </a:r>
            <a:r>
              <a:rPr lang="ru-RU" dirty="0"/>
              <a:t> нижнего сегмента матки), «жесткая шейка»;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судорожные схватки (тетания матки);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■ </a:t>
            </a:r>
            <a:r>
              <a:rPr lang="ru-RU" dirty="0" err="1"/>
              <a:t>контракционное</a:t>
            </a:r>
            <a:r>
              <a:rPr lang="ru-RU" dirty="0"/>
              <a:t> кольцо.</a:t>
            </a:r>
          </a:p>
        </p:txBody>
      </p:sp>
    </p:spTree>
    <p:extLst>
      <p:ext uri="{BB962C8B-B14F-4D97-AF65-F5344CB8AC3E}">
        <p14:creationId xmlns:p14="http://schemas.microsoft.com/office/powerpoint/2010/main" val="3414279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57" y="0"/>
            <a:ext cx="9278886" cy="67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5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5844"/>
            <a:ext cx="10515600" cy="53487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Этиология </a:t>
            </a:r>
            <a:r>
              <a:rPr lang="ru-RU" dirty="0"/>
              <a:t>этой патологии изучены недостаточно, тем не менее можно выделить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факторы. К ним относятся: </a:t>
            </a:r>
            <a:endParaRPr lang="en-US" dirty="0" smtClean="0"/>
          </a:p>
          <a:p>
            <a:r>
              <a:rPr lang="ru-RU" dirty="0" smtClean="0"/>
              <a:t>нарушения </a:t>
            </a:r>
            <a:r>
              <a:rPr lang="ru-RU" dirty="0"/>
              <a:t>функционального равновесия вегетативной нервной системы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(вегетоневрозы, вегетативная дисфункция); </a:t>
            </a:r>
            <a:endParaRPr lang="en-US" dirty="0" smtClean="0"/>
          </a:p>
          <a:p>
            <a:r>
              <a:rPr lang="ru-RU" dirty="0" smtClean="0"/>
              <a:t>неустранимое </a:t>
            </a:r>
            <a:r>
              <a:rPr lang="ru-RU" dirty="0"/>
              <a:t>препятствие для раскрытия маточного зева (миома матки, рубцовая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деформация ткани), затрудненное продвижения плода (узкий таз); </a:t>
            </a:r>
            <a:endParaRPr lang="en-US" dirty="0" smtClean="0"/>
          </a:p>
          <a:p>
            <a:r>
              <a:rPr lang="ru-RU" dirty="0" smtClean="0"/>
              <a:t>ослабление </a:t>
            </a:r>
            <a:r>
              <a:rPr lang="ru-RU" dirty="0"/>
              <a:t>регулирующей роли ЦНС (стрессы, переутомление, например: попытка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родить ребенка между двумя экзаменами, страх перед родами); </a:t>
            </a:r>
            <a:endParaRPr lang="en-US" dirty="0"/>
          </a:p>
          <a:p>
            <a:r>
              <a:rPr lang="ru-RU" dirty="0" smtClean="0"/>
              <a:t>недостаточное </a:t>
            </a:r>
            <a:r>
              <a:rPr lang="ru-RU" dirty="0"/>
              <a:t>обезболивание родов, приводящее к общему мышечному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напряжению; </a:t>
            </a:r>
            <a:endParaRPr lang="en-US" dirty="0" smtClean="0"/>
          </a:p>
          <a:p>
            <a:r>
              <a:rPr lang="ru-RU" dirty="0" err="1" smtClean="0"/>
              <a:t>гиперстимуляция</a:t>
            </a:r>
            <a:r>
              <a:rPr lang="ru-RU" dirty="0" smtClean="0"/>
              <a:t> </a:t>
            </a:r>
            <a:r>
              <a:rPr lang="ru-RU" dirty="0"/>
              <a:t>сокращающими средствами (окситоцин, </a:t>
            </a:r>
            <a:r>
              <a:rPr lang="ru-RU" dirty="0" err="1"/>
              <a:t>простин</a:t>
            </a:r>
            <a:r>
              <a:rPr lang="ru-RU" dirty="0"/>
              <a:t> Е и F,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простагландины Е1); </a:t>
            </a:r>
            <a:endParaRPr lang="en-US" dirty="0" smtClean="0"/>
          </a:p>
          <a:p>
            <a:r>
              <a:rPr lang="ru-RU" dirty="0" smtClean="0"/>
              <a:t>структурная </a:t>
            </a:r>
            <a:r>
              <a:rPr lang="ru-RU" dirty="0"/>
              <a:t>патология </a:t>
            </a:r>
            <a:r>
              <a:rPr lang="ru-RU" dirty="0" err="1"/>
              <a:t>миометрия</a:t>
            </a:r>
            <a:r>
              <a:rPr lang="ru-RU" dirty="0"/>
              <a:t> и шейки матки: </a:t>
            </a:r>
            <a:endParaRPr lang="en-US" dirty="0" smtClean="0"/>
          </a:p>
          <a:p>
            <a:r>
              <a:rPr lang="ru-RU" dirty="0" smtClean="0"/>
              <a:t>пороки </a:t>
            </a:r>
            <a:r>
              <a:rPr lang="ru-RU" dirty="0"/>
              <a:t>развития матки, длинная плотная шейка матки;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чрезмерная плотность плодных оболочек (функциональная неполноценность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плодного пузыря).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367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19" y="60785"/>
            <a:ext cx="10515600" cy="1325563"/>
          </a:xfrm>
        </p:spPr>
        <p:txBody>
          <a:bodyPr/>
          <a:lstStyle/>
          <a:p>
            <a:r>
              <a:rPr lang="ru-RU" dirty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535858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Достоверно неизвестен</a:t>
            </a:r>
            <a:r>
              <a:rPr lang="ru-RU" dirty="0"/>
              <a:t>, но предполагают нарушение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функционального равновесия вегетативной нервной </a:t>
            </a:r>
            <a:r>
              <a:rPr lang="ru-RU" dirty="0" smtClean="0"/>
              <a:t>системы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дисфункция симпатико-адреналовой и преобладание тонуса </a:t>
            </a:r>
            <a:r>
              <a:rPr lang="ru-RU" dirty="0" smtClean="0"/>
              <a:t>парасимпатической </a:t>
            </a:r>
            <a:r>
              <a:rPr lang="ru-RU" dirty="0"/>
              <a:t>вегетативной нервной системы.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Сущность </a:t>
            </a:r>
            <a:r>
              <a:rPr lang="ru-RU" dirty="0" smtClean="0"/>
              <a:t>ДРД заключается </a:t>
            </a:r>
            <a:r>
              <a:rPr lang="ru-RU" dirty="0"/>
              <a:t>в нарушении </a:t>
            </a:r>
            <a:r>
              <a:rPr lang="ru-RU" dirty="0" smtClean="0"/>
              <a:t>нейрогенной </a:t>
            </a:r>
            <a:r>
              <a:rPr lang="ru-RU" dirty="0"/>
              <a:t>и миогенной регуляции. Исчезают периодичность сокращения и </a:t>
            </a:r>
            <a:r>
              <a:rPr lang="ru-RU" dirty="0" smtClean="0"/>
              <a:t>расслабления </a:t>
            </a:r>
            <a:r>
              <a:rPr lang="ru-RU" dirty="0"/>
              <a:t>тела и нижнего сегмента матки; синхронность взаимодействия различно </a:t>
            </a:r>
            <a:r>
              <a:rPr lang="ru-RU" dirty="0" smtClean="0"/>
              <a:t>расположенных </a:t>
            </a:r>
            <a:r>
              <a:rPr lang="ru-RU" dirty="0"/>
              <a:t>мышечных пучков, слоев, отделов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матки; </a:t>
            </a:r>
            <a:r>
              <a:rPr lang="ru-RU" dirty="0" err="1"/>
              <a:t>реципрокность</a:t>
            </a:r>
            <a:r>
              <a:rPr lang="ru-RU" dirty="0"/>
              <a:t> взаимодействия симпатической и парасимпатической нервной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системы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Преобладают: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</a:t>
            </a:r>
            <a:r>
              <a:rPr lang="ru-RU" dirty="0" err="1"/>
              <a:t>гипертонус</a:t>
            </a:r>
            <a:r>
              <a:rPr lang="ru-RU" dirty="0"/>
              <a:t> матки (гипертоническая дисфункция (СДМ);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уплотнение внутреннего зева матки в схватку, который пальпируется в виде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плотного валика;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образование </a:t>
            </a:r>
            <a:r>
              <a:rPr lang="ru-RU" dirty="0" err="1"/>
              <a:t>дистоции</a:t>
            </a:r>
            <a:r>
              <a:rPr lang="ru-RU" dirty="0"/>
              <a:t> шейки матки вследствие нарушения </a:t>
            </a:r>
            <a:r>
              <a:rPr lang="ru-RU" dirty="0" err="1"/>
              <a:t>крово</a:t>
            </a:r>
            <a:r>
              <a:rPr lang="ru-RU" dirty="0"/>
              <a:t>- 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лимфообращения</a:t>
            </a:r>
            <a:r>
              <a:rPr lang="ru-RU" dirty="0"/>
              <a:t>. Шейка определяется плотной, толстой, ригидной, отечной 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неравномерно уплотненной;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формирование двойного, тройного ритма схваток, при которых матка не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расслабляется и </a:t>
            </a:r>
            <a:r>
              <a:rPr lang="ru-RU" dirty="0" smtClean="0"/>
              <a:t>схватки наслаиваются </a:t>
            </a:r>
            <a:r>
              <a:rPr lang="ru-RU" dirty="0"/>
              <a:t>друг на друга.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80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1325563"/>
          </a:xfrm>
        </p:spPr>
        <p:txBody>
          <a:bodyPr/>
          <a:lstStyle/>
          <a:p>
            <a:r>
              <a:rPr lang="ru-RU" dirty="0" smtClean="0"/>
              <a:t>Клиника: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90" y="1101213"/>
            <a:ext cx="10960510" cy="5756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Схватки частые, активные, нерегулярные, неравномерные через 1-2-5-2 мин, иногда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имеет место наслоение схваток друг на друга.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Матка между схватками расслабляется недостаточно.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Обращает на себя внимание повышенный тонус </a:t>
            </a:r>
            <a:r>
              <a:rPr lang="ru-RU" dirty="0" err="1"/>
              <a:t>миометрия</a:t>
            </a:r>
            <a:r>
              <a:rPr lang="ru-RU" dirty="0"/>
              <a:t>, предлежащая часть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определяется с трудом.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Шейка плотная, толстая, ригидная, в схватку не растягивается, а уплотняется на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отдельном участке (симптом </a:t>
            </a:r>
            <a:r>
              <a:rPr lang="ru-RU" dirty="0" err="1"/>
              <a:t>Шиккеле</a:t>
            </a:r>
            <a:r>
              <a:rPr lang="ru-RU" dirty="0"/>
              <a:t>).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Развитию родовой деятельности нередко предшествует длительный патологический </a:t>
            </a:r>
            <a:r>
              <a:rPr lang="ru-RU" dirty="0" smtClean="0"/>
              <a:t>прелиминарный </a:t>
            </a:r>
            <a:r>
              <a:rPr lang="ru-RU" dirty="0"/>
              <a:t>период.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Из-за </a:t>
            </a:r>
            <a:r>
              <a:rPr lang="ru-RU" dirty="0" err="1"/>
              <a:t>гипертонуса</a:t>
            </a:r>
            <a:r>
              <a:rPr lang="ru-RU" dirty="0"/>
              <a:t> нижнего сегмента головка плода долго не прижимается ко входу </a:t>
            </a:r>
            <a:r>
              <a:rPr lang="ru-RU" dirty="0" smtClean="0"/>
              <a:t> в </a:t>
            </a:r>
            <a:r>
              <a:rPr lang="ru-RU" dirty="0"/>
              <a:t>малый таз, не фиксируется в плоскости входа в соответствии с биомеханизмом </a:t>
            </a:r>
            <a:r>
              <a:rPr lang="ru-RU" dirty="0" smtClean="0"/>
              <a:t>родов, нарушается </a:t>
            </a:r>
            <a:r>
              <a:rPr lang="ru-RU" dirty="0" err="1" smtClean="0"/>
              <a:t>членорасположение</a:t>
            </a:r>
            <a:r>
              <a:rPr lang="ru-RU" dirty="0" smtClean="0"/>
              <a:t> плода, образуется задний вид или разгибание головки.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Часто имеет место преждевременное излитие околоплодных вод (дородовое 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раннее) при незрелой шейке матки.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Пальпаторно</a:t>
            </a:r>
            <a:r>
              <a:rPr lang="ru-RU" dirty="0"/>
              <a:t> матка определяется в виде вытянутого </a:t>
            </a:r>
            <a:r>
              <a:rPr lang="ru-RU" dirty="0" err="1"/>
              <a:t>овоида</a:t>
            </a:r>
            <a:r>
              <a:rPr lang="ru-RU" dirty="0"/>
              <a:t>, который плотно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охватывает плод.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Нередко имеет место маловодие в сочетании с </a:t>
            </a:r>
            <a:r>
              <a:rPr lang="ru-RU" dirty="0" err="1"/>
              <a:t>фетоплацентарной</a:t>
            </a:r>
            <a:r>
              <a:rPr lang="ru-RU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недостаточностью (ЗРП).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6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-36097"/>
            <a:ext cx="10301748" cy="75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5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Прогноз и план ведения родов составляют, исходя из возраста, анамнеза, состояния </a:t>
            </a:r>
            <a:r>
              <a:rPr lang="ru-RU" dirty="0" smtClean="0"/>
              <a:t>здоровья </a:t>
            </a:r>
            <a:r>
              <a:rPr lang="ru-RU" dirty="0"/>
              <a:t>роженицы, течения беременностей, акушерской ситуации, результатов </a:t>
            </a:r>
            <a:r>
              <a:rPr lang="ru-RU" dirty="0" smtClean="0"/>
              <a:t>оценки </a:t>
            </a:r>
            <a:r>
              <a:rPr lang="ru-RU" dirty="0"/>
              <a:t>состояния плода.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выборе корригирующей терапии </a:t>
            </a:r>
            <a:r>
              <a:rPr lang="ru-RU" dirty="0" err="1"/>
              <a:t>дискоординации</a:t>
            </a:r>
            <a:r>
              <a:rPr lang="ru-RU" dirty="0"/>
              <a:t> родовой деятельности следует </a:t>
            </a:r>
            <a:r>
              <a:rPr lang="ru-RU" dirty="0" smtClean="0"/>
              <a:t>исходить </a:t>
            </a:r>
            <a:r>
              <a:rPr lang="ru-RU" dirty="0"/>
              <a:t>из ряда положений.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72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1444"/>
            <a:ext cx="10515600" cy="63565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К неблагоприятным </a:t>
            </a:r>
            <a:r>
              <a:rPr lang="ru-RU" i="1" dirty="0"/>
              <a:t>факторам относятся: </a:t>
            </a:r>
            <a:endParaRPr lang="ru-RU" i="1" dirty="0" smtClean="0"/>
          </a:p>
          <a:p>
            <a:r>
              <a:rPr lang="ru-RU" dirty="0" smtClean="0"/>
              <a:t>поздний </a:t>
            </a:r>
            <a:r>
              <a:rPr lang="ru-RU" dirty="0"/>
              <a:t>возраст первородящей; </a:t>
            </a:r>
            <a:endParaRPr lang="ru-RU" dirty="0" smtClean="0"/>
          </a:p>
          <a:p>
            <a:r>
              <a:rPr lang="ru-RU" dirty="0" smtClean="0"/>
              <a:t>отягощенный </a:t>
            </a:r>
            <a:r>
              <a:rPr lang="ru-RU" dirty="0"/>
              <a:t>акушерско-гинекологический анамнез (бесплодие, ЭКО, рождение </a:t>
            </a:r>
            <a:r>
              <a:rPr lang="ru-RU" dirty="0" smtClean="0"/>
              <a:t>больного </a:t>
            </a:r>
            <a:r>
              <a:rPr lang="ru-RU" dirty="0"/>
              <a:t>ребенка с гипоксическими, ишемическим, геморрагическим повреждением </a:t>
            </a:r>
            <a:r>
              <a:rPr lang="ru-RU" dirty="0" smtClean="0"/>
              <a:t>ЦНС </a:t>
            </a:r>
            <a:r>
              <a:rPr lang="ru-RU" dirty="0"/>
              <a:t>или спинного мозга);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наличие </a:t>
            </a:r>
            <a:r>
              <a:rPr lang="ru-RU" dirty="0"/>
              <a:t>у женщин заболевания, при котором опасно затяжное течение родов и </a:t>
            </a:r>
            <a:r>
              <a:rPr lang="ru-RU" dirty="0" smtClean="0"/>
              <a:t>физические </a:t>
            </a:r>
            <a:r>
              <a:rPr lang="ru-RU" dirty="0"/>
              <a:t>нагрузки;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преэклампсия</a:t>
            </a:r>
            <a:r>
              <a:rPr lang="ru-RU" dirty="0"/>
              <a:t>, узкий таз, переношенная беременность, рубец на матке; </a:t>
            </a:r>
            <a:endParaRPr lang="ru-RU" dirty="0" smtClean="0"/>
          </a:p>
          <a:p>
            <a:r>
              <a:rPr lang="ru-RU" dirty="0" smtClean="0"/>
              <a:t>несвоевременное </a:t>
            </a:r>
            <a:r>
              <a:rPr lang="ru-RU" dirty="0"/>
              <a:t>излитие околоплодных вод при «незрелой» шейке матки или при </a:t>
            </a:r>
            <a:r>
              <a:rPr lang="ru-RU" dirty="0" smtClean="0"/>
              <a:t>малом </a:t>
            </a:r>
            <a:r>
              <a:rPr lang="ru-RU" dirty="0"/>
              <a:t>открытии маточного зева;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приспособительного биомеханизма родов, не соответствующего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аномальной форме суженного таза; </a:t>
            </a:r>
            <a:endParaRPr lang="ru-RU" dirty="0" smtClean="0"/>
          </a:p>
          <a:p>
            <a:r>
              <a:rPr lang="ru-RU" dirty="0" smtClean="0"/>
              <a:t>хроническая </a:t>
            </a:r>
            <a:r>
              <a:rPr lang="ru-RU" dirty="0"/>
              <a:t>гипоксия плода, его слишком малые (менее 2500 г) или крупные (4000 </a:t>
            </a:r>
            <a:r>
              <a:rPr lang="ru-RU" dirty="0" smtClean="0"/>
              <a:t>г </a:t>
            </a:r>
            <a:r>
              <a:rPr lang="ru-RU" dirty="0"/>
              <a:t>и более) размеры; тазовое </a:t>
            </a:r>
            <a:r>
              <a:rPr lang="ru-RU" dirty="0" err="1"/>
              <a:t>предлежание</a:t>
            </a:r>
            <a:r>
              <a:rPr lang="ru-RU" dirty="0"/>
              <a:t>, задний вид, снижение </a:t>
            </a:r>
            <a:r>
              <a:rPr lang="ru-RU" dirty="0" smtClean="0"/>
              <a:t>маточно-плацентарного </a:t>
            </a:r>
            <a:r>
              <a:rPr lang="ru-RU" dirty="0"/>
              <a:t>и плодово-плацентарного кровотока.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83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2955"/>
            <a:ext cx="10515600" cy="5764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Стимулирующая </a:t>
            </a:r>
            <a:r>
              <a:rPr lang="ru-RU" dirty="0"/>
              <a:t>терапия окситоцином, простагландинами и другими препаратами, </a:t>
            </a:r>
            <a:r>
              <a:rPr lang="ru-RU" dirty="0" smtClean="0"/>
              <a:t>повышающими </a:t>
            </a:r>
            <a:r>
              <a:rPr lang="ru-RU" dirty="0"/>
              <a:t>тонус и сократительную активность матки, при </a:t>
            </a:r>
            <a:r>
              <a:rPr lang="ru-RU" dirty="0" err="1"/>
              <a:t>дискоординации</a:t>
            </a:r>
            <a:r>
              <a:rPr lang="ru-RU" dirty="0"/>
              <a:t> </a:t>
            </a:r>
            <a:r>
              <a:rPr lang="ru-RU" dirty="0" smtClean="0"/>
              <a:t>родовой </a:t>
            </a:r>
            <a:r>
              <a:rPr lang="ru-RU" dirty="0"/>
              <a:t>деятельности, категорически противопоказана.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Эффективность </a:t>
            </a:r>
            <a:r>
              <a:rPr lang="ru-RU" dirty="0"/>
              <a:t>многокомпонентной терапии для коррекции </a:t>
            </a:r>
            <a:r>
              <a:rPr lang="ru-RU" dirty="0" err="1"/>
              <a:t>дискоординации</a:t>
            </a:r>
            <a:r>
              <a:rPr lang="ru-RU" dirty="0"/>
              <a:t> схваток </a:t>
            </a:r>
            <a:r>
              <a:rPr lang="ru-RU" dirty="0" smtClean="0"/>
              <a:t>(</a:t>
            </a:r>
            <a:r>
              <a:rPr lang="ru-RU" dirty="0"/>
              <a:t>спазмолитики, </a:t>
            </a:r>
            <a:r>
              <a:rPr lang="ru-RU" dirty="0" err="1"/>
              <a:t>токолитики</a:t>
            </a:r>
            <a:r>
              <a:rPr lang="ru-RU" dirty="0"/>
              <a:t>) не доказана.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других вариантах </a:t>
            </a:r>
            <a:r>
              <a:rPr lang="ru-RU" dirty="0" err="1"/>
              <a:t>дискоординированной</a:t>
            </a:r>
            <a:r>
              <a:rPr lang="ru-RU" dirty="0"/>
              <a:t> </a:t>
            </a:r>
            <a:r>
              <a:rPr lang="ru-RU" dirty="0" smtClean="0"/>
              <a:t>родовой деятельности </a:t>
            </a:r>
            <a:r>
              <a:rPr lang="ru-RU" dirty="0"/>
              <a:t>следует </a:t>
            </a:r>
            <a:r>
              <a:rPr lang="ru-RU" dirty="0" smtClean="0"/>
              <a:t>предпочесть </a:t>
            </a:r>
            <a:r>
              <a:rPr lang="ru-RU" dirty="0"/>
              <a:t>кесарево сечение. При отсутствии эффекта при кесаревом сечении </a:t>
            </a:r>
            <a:r>
              <a:rPr lang="ru-RU" dirty="0" smtClean="0"/>
              <a:t>методом </a:t>
            </a:r>
            <a:r>
              <a:rPr lang="ru-RU" dirty="0"/>
              <a:t>выбора лечения </a:t>
            </a:r>
            <a:r>
              <a:rPr lang="ru-RU" dirty="0" err="1"/>
              <a:t>дискоординации</a:t>
            </a:r>
            <a:r>
              <a:rPr lang="ru-RU" dirty="0"/>
              <a:t> родовой деятельности является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регионарная анестезия (</a:t>
            </a:r>
            <a:r>
              <a:rPr lang="ru-RU" dirty="0" err="1"/>
              <a:t>эпидуральная</a:t>
            </a:r>
            <a:r>
              <a:rPr lang="ru-RU" dirty="0"/>
              <a:t>, спинальная)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303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381" y="0"/>
            <a:ext cx="10515600" cy="1325563"/>
          </a:xfrm>
        </p:spPr>
        <p:txBody>
          <a:bodyPr/>
          <a:lstStyle/>
          <a:p>
            <a:r>
              <a:rPr lang="ru-RU" dirty="0"/>
              <a:t>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9702"/>
            <a:ext cx="10970342" cy="5525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Профилактику </a:t>
            </a:r>
            <a:r>
              <a:rPr lang="ru-RU" dirty="0"/>
              <a:t>аномалий сократительной деятельности матки нужно начинать с отбора </a:t>
            </a:r>
            <a:r>
              <a:rPr lang="ru-RU" dirty="0" smtClean="0"/>
              <a:t>женщин </a:t>
            </a:r>
            <a:r>
              <a:rPr lang="ru-RU" dirty="0"/>
              <a:t>группы высокого риска по данной патологии.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ним относят: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■ </a:t>
            </a:r>
            <a:r>
              <a:rPr lang="ru-RU" dirty="0"/>
              <a:t>первородящих </a:t>
            </a:r>
            <a:r>
              <a:rPr lang="ru-RU" dirty="0" smtClean="0"/>
              <a:t>старше </a:t>
            </a:r>
            <a:r>
              <a:rPr lang="ru-RU" dirty="0"/>
              <a:t>30 лет и моложе 18 лет;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беременных с «незрелой» шейкой матки накануне родов;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женщин с отягощенным акушерско-гинекологическим анамнезом (нарушение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менструального цикла, бесплодие, </a:t>
            </a:r>
            <a:r>
              <a:rPr lang="ru-RU" dirty="0" err="1"/>
              <a:t>невынашивание</a:t>
            </a:r>
            <a:r>
              <a:rPr lang="ru-RU" dirty="0"/>
              <a:t>, осложненное течение и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неблагоприятный исход предыдущих родов, аборты, рубец на матке);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женщин с патологией половой системы (хронические воспалительные заболевания,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миома, пороки развития);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беременных с соматическими заболеваниями, эндокринной патологией,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ожирением, психоневрологическими заболеваниями, нейроциркуляторной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дистонией;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беременных с осложненным течением настоящей беременности (</a:t>
            </a:r>
            <a:r>
              <a:rPr lang="ru-RU" dirty="0" err="1"/>
              <a:t>преэклампсия</a:t>
            </a:r>
            <a:r>
              <a:rPr lang="ru-RU" dirty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анемия, хроническая плацентарная недостаточность, многоводие, многоплодие,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крупный плод, тазовое </a:t>
            </a:r>
            <a:r>
              <a:rPr lang="ru-RU" dirty="0" err="1"/>
              <a:t>предлежание</a:t>
            </a:r>
            <a:r>
              <a:rPr lang="ru-RU" dirty="0"/>
              <a:t> плода;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■ беременных с уменьшенными размерами таза.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38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24" y="0"/>
            <a:ext cx="9568141" cy="69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54371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Приказ МЗ РФ от 7 ноября 2012 г.№ 591н «Об утверждении стандарта специализированной медицинской помощи при нарушениях родовой деятельности»</a:t>
            </a:r>
          </a:p>
          <a:p>
            <a:r>
              <a:rPr lang="ru-RU" dirty="0"/>
              <a:t>Акушерство : национальное руководство / под ред. Г. М. Савельевой, Г. Т. Сухих, В. Н. Серова, В. Е. Радзинского. - 2-е изд.,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перераб</a:t>
            </a:r>
            <a:r>
              <a:rPr lang="ru-RU" dirty="0"/>
              <a:t>. и доп. - М. : ГЭОТАР-Медиа, 2018. - 1088 с. - (Серия "Национальные руководства</a:t>
            </a:r>
            <a:r>
              <a:rPr lang="ru-RU" dirty="0" smtClean="0"/>
              <a:t>").</a:t>
            </a:r>
            <a:endParaRPr lang="en-US" dirty="0" smtClean="0"/>
          </a:p>
          <a:p>
            <a:r>
              <a:rPr lang="ru-RU" dirty="0"/>
              <a:t>Клинические лекции по акушерству и гинекологии: Учебное пособие /ред. А. И. Давыдов и Л. Д. </a:t>
            </a:r>
            <a:r>
              <a:rPr lang="ru-RU" dirty="0" err="1"/>
              <a:t>Белоцерковцева</a:t>
            </a:r>
            <a:r>
              <a:rPr lang="ru-RU" dirty="0"/>
              <a:t>; Ред. А. Н. Стрижаков. - Москва: Медицина, 2004. - 621 с.</a:t>
            </a:r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r>
              <a:rPr lang="ru-RU" dirty="0" smtClean="0"/>
              <a:t>Справочник </a:t>
            </a:r>
            <a:r>
              <a:rPr lang="ru-RU" dirty="0"/>
              <a:t>по акушерству, гинекологии и </a:t>
            </a:r>
            <a:r>
              <a:rPr lang="ru-RU" dirty="0" err="1"/>
              <a:t>перинатологии</a:t>
            </a:r>
            <a:r>
              <a:rPr lang="ru-RU" dirty="0"/>
              <a:t>: Учебное пособие / Ред. Г. М. Савельева. - Москва: ООО "Мед. </a:t>
            </a:r>
            <a:r>
              <a:rPr lang="ru-RU" dirty="0" err="1"/>
              <a:t>информ</a:t>
            </a:r>
            <a:r>
              <a:rPr lang="ru-RU" dirty="0"/>
              <a:t>. агентство", 2006. - 720 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3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Патологический прелиминарный период.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Физиологический (нормальный) прелиминарный период может протекать как без субъективных ощущений со стороны беременной, так и сопровождаться появлением при доношенной беременности нерегулярных (интервалы между ними нередко достигают нескольких часов), слабых болей схваткообразного характера внизу живота и поясничной области. Влияние ходьбы и активного поведения женщины на увеличение частоты и интенсивности схваток не наблюдается.</a:t>
            </a:r>
          </a:p>
          <a:p>
            <a:r>
              <a:rPr lang="ru-RU" dirty="0" smtClean="0"/>
              <a:t>Поведение беременной спокойное, ритм сна и бодрствования не нарушен. Происходит постепенное усиление и учащение прелиминарных схваток и переход их в регулярные. Продолжительность физиологического прелиминарного периода составляет до 6—8 часов. У ряда беременных прелиминарные схватки прекращаются и возобновляются через сутки и более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9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2" y="-63957"/>
            <a:ext cx="8935065" cy="6651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90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лечения: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Снятие патологической маточной активности</a:t>
            </a:r>
          </a:p>
          <a:p>
            <a:r>
              <a:rPr lang="ru-RU" dirty="0" smtClean="0"/>
              <a:t>Применение мер, направленных на скорейшее созревание шейки матки</a:t>
            </a:r>
          </a:p>
          <a:p>
            <a:r>
              <a:rPr lang="ru-RU" dirty="0" smtClean="0"/>
              <a:t>Нормализация вегетососудистого баланса и </a:t>
            </a:r>
            <a:r>
              <a:rPr lang="ru-RU" dirty="0" err="1" smtClean="0"/>
              <a:t>психокоррекция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18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220" y="714580"/>
            <a:ext cx="10515600" cy="5538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dirty="0" smtClean="0">
                <a:effectLst/>
              </a:rPr>
              <a:t>Для решения первой задачи применяются </a:t>
            </a:r>
            <a:r>
              <a:rPr lang="ru-RU" sz="3500" dirty="0" smtClean="0">
                <a:solidFill>
                  <a:srgbClr val="FF0000"/>
                </a:solidFill>
                <a:effectLst/>
              </a:rPr>
              <a:t>B-</a:t>
            </a:r>
            <a:r>
              <a:rPr lang="ru-RU" sz="3500" dirty="0" err="1" smtClean="0">
                <a:solidFill>
                  <a:srgbClr val="FF0000"/>
                </a:solidFill>
                <a:effectLst/>
              </a:rPr>
              <a:t>адреномиметики</a:t>
            </a:r>
            <a:r>
              <a:rPr lang="ru-RU" sz="3500" dirty="0" smtClean="0">
                <a:effectLst/>
              </a:rPr>
              <a:t> с целью </a:t>
            </a:r>
            <a:r>
              <a:rPr lang="ru-RU" sz="3500" dirty="0" err="1" smtClean="0">
                <a:effectLst/>
              </a:rPr>
              <a:t>токолиза</a:t>
            </a:r>
            <a:r>
              <a:rPr lang="ru-RU" sz="3500" dirty="0" smtClean="0">
                <a:effectLst/>
              </a:rPr>
              <a:t> (</a:t>
            </a:r>
            <a:r>
              <a:rPr lang="ru-RU" sz="3500" dirty="0" err="1" smtClean="0">
                <a:effectLst/>
              </a:rPr>
              <a:t>партусистен</a:t>
            </a:r>
            <a:r>
              <a:rPr lang="ru-RU" sz="3500" dirty="0" smtClean="0">
                <a:effectLst/>
              </a:rPr>
              <a:t>, </a:t>
            </a:r>
            <a:r>
              <a:rPr lang="ru-RU" sz="3500" dirty="0" err="1" smtClean="0">
                <a:effectLst/>
              </a:rPr>
              <a:t>бриканил</a:t>
            </a:r>
            <a:r>
              <a:rPr lang="ru-RU" sz="3500" dirty="0" smtClean="0">
                <a:effectLst/>
              </a:rPr>
              <a:t>, </a:t>
            </a:r>
            <a:r>
              <a:rPr lang="ru-RU" sz="3500" dirty="0" err="1" smtClean="0">
                <a:effectLst/>
              </a:rPr>
              <a:t>гинипрал</a:t>
            </a:r>
            <a:r>
              <a:rPr lang="ru-RU" sz="3500" dirty="0" smtClean="0">
                <a:effectLst/>
              </a:rPr>
              <a:t> и др.).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effectLst/>
              </a:rPr>
              <a:t>Одну ампулу (10 мл) </a:t>
            </a:r>
            <a:r>
              <a:rPr lang="ru-RU" dirty="0" err="1" smtClean="0">
                <a:effectLst/>
              </a:rPr>
              <a:t>партусистена</a:t>
            </a:r>
            <a:r>
              <a:rPr lang="ru-RU" dirty="0" smtClean="0">
                <a:effectLst/>
              </a:rPr>
              <a:t> разводят в 250 мл изотонического раствора натрия хлорида или 5% раствора глюкозы и вводят внутривенно со скоростью 8-12 капель в минуту в течение 2-3 ч. </a:t>
            </a:r>
            <a:r>
              <a:rPr lang="ru-RU" dirty="0" err="1" smtClean="0">
                <a:effectLst/>
              </a:rPr>
              <a:t>Бриканила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тербуталина</a:t>
            </a:r>
            <a:r>
              <a:rPr lang="ru-RU" dirty="0" smtClean="0">
                <a:effectLst/>
              </a:rPr>
              <a:t> сульфата) в одной ампуле содержится 0,5 мг. Способ введения идентичен с введением </a:t>
            </a:r>
            <a:r>
              <a:rPr lang="ru-RU" dirty="0" err="1" smtClean="0">
                <a:effectLst/>
              </a:rPr>
              <a:t>партусистена</a:t>
            </a:r>
            <a:r>
              <a:rPr lang="ru-RU" dirty="0" smtClean="0">
                <a:effectLst/>
              </a:rPr>
              <a:t>. Можно использовать </a:t>
            </a:r>
            <a:r>
              <a:rPr lang="ru-RU" dirty="0" err="1" smtClean="0">
                <a:effectLst/>
              </a:rPr>
              <a:t>токолитик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гинипрал</a:t>
            </a:r>
            <a:r>
              <a:rPr lang="ru-RU" dirty="0" smtClean="0">
                <a:effectLst/>
              </a:rPr>
              <a:t> (сульфат </a:t>
            </a:r>
            <a:r>
              <a:rPr lang="ru-RU" dirty="0" err="1" smtClean="0">
                <a:effectLst/>
              </a:rPr>
              <a:t>гексопреналина</a:t>
            </a:r>
            <a:r>
              <a:rPr lang="ru-RU" dirty="0" smtClean="0">
                <a:effectLst/>
              </a:rPr>
              <a:t>). Одну ампулу (5 мл — 0,025 мг) </a:t>
            </a:r>
            <a:r>
              <a:rPr lang="ru-RU" dirty="0" err="1" smtClean="0">
                <a:effectLst/>
              </a:rPr>
              <a:t>гинипрала</a:t>
            </a:r>
            <a:r>
              <a:rPr lang="ru-RU" dirty="0" smtClean="0">
                <a:effectLst/>
              </a:rPr>
              <a:t> разводят в 500 мл 0,9% раствора хлорида натрия и вводят капель-но внутривенно, начиная с 30 кап/мин.</a:t>
            </a:r>
          </a:p>
          <a:p>
            <a:pPr marL="0" indent="0">
              <a:buNone/>
            </a:pPr>
            <a:r>
              <a:rPr lang="ru-RU" dirty="0" smtClean="0"/>
              <a:t>Комбинация их вместе с антагонистами кальциевых каналов (</a:t>
            </a:r>
            <a:r>
              <a:rPr lang="ru-RU" dirty="0" err="1" smtClean="0"/>
              <a:t>верапамил</a:t>
            </a:r>
            <a:r>
              <a:rPr lang="ru-RU" dirty="0" smtClean="0"/>
              <a:t>) потенцируют действие </a:t>
            </a:r>
            <a:r>
              <a:rPr lang="ru-RU" dirty="0" err="1" smtClean="0"/>
              <a:t>друг-друга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 противопоказаниях к введению В-миметиков (заболевания ССС,  гиперфункция щитовидной железы, сахарный диабет) возможно использование НПВС, спазмолитиков, сульфата магния, м-</a:t>
            </a:r>
            <a:r>
              <a:rPr lang="ru-RU" dirty="0" err="1" smtClean="0"/>
              <a:t>холинолитиков</a:t>
            </a:r>
            <a:r>
              <a:rPr lang="ru-RU" dirty="0" smtClean="0"/>
              <a:t>, антагонистов кальция.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847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4211</Words>
  <Application>Microsoft Office PowerPoint</Application>
  <PresentationFormat>Широкоэкранный</PresentationFormat>
  <Paragraphs>139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Тема Office</vt:lpstr>
      <vt:lpstr>Аномалии родовой деятельности</vt:lpstr>
      <vt:lpstr>Эпидемиология</vt:lpstr>
      <vt:lpstr>Презентация PowerPoint</vt:lpstr>
      <vt:lpstr>Презентация PowerPoint</vt:lpstr>
      <vt:lpstr>Презентация PowerPoint</vt:lpstr>
      <vt:lpstr>Патологический прелиминарный период.</vt:lpstr>
      <vt:lpstr>Презентация PowerPoint</vt:lpstr>
      <vt:lpstr>Основные задачи лечения:</vt:lpstr>
      <vt:lpstr>Презентация PowerPoint</vt:lpstr>
      <vt:lpstr>Для созревания шейки матки:</vt:lpstr>
      <vt:lpstr>Для нормализации общего состояния:</vt:lpstr>
      <vt:lpstr>Презентация PowerPoint</vt:lpstr>
      <vt:lpstr>Важно!</vt:lpstr>
      <vt:lpstr>Слабость родовой деятельности:</vt:lpstr>
      <vt:lpstr>Для первичной слабости родовой деятельности характерно:</vt:lpstr>
      <vt:lpstr>Презентация PowerPoint</vt:lpstr>
      <vt:lpstr>Родостимуляция окситоцином</vt:lpstr>
      <vt:lpstr>Презентация PowerPoint</vt:lpstr>
      <vt:lpstr>Презентация PowerPoint</vt:lpstr>
      <vt:lpstr>Презентация PowerPoint</vt:lpstr>
      <vt:lpstr>Вторичная слабость родовой деятельности:</vt:lpstr>
      <vt:lpstr>Причины вторичной слабости многочисленны. Среди них выделяют:</vt:lpstr>
      <vt:lpstr>Лечение</vt:lpstr>
      <vt:lpstr>Презентация PowerPoint</vt:lpstr>
      <vt:lpstr>Презентация PowerPoint</vt:lpstr>
      <vt:lpstr>Техника наложения акушерских щипцов: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Стремительные роды:</vt:lpstr>
      <vt:lpstr>Этиология:</vt:lpstr>
      <vt:lpstr>Клиническая картина</vt:lpstr>
      <vt:lpstr>Лечение</vt:lpstr>
      <vt:lpstr>Дискоординация родовой деятельности</vt:lpstr>
      <vt:lpstr>Презентация PowerPoint</vt:lpstr>
      <vt:lpstr>Этиология</vt:lpstr>
      <vt:lpstr>Патогенез</vt:lpstr>
      <vt:lpstr>Клиника:</vt:lpstr>
      <vt:lpstr>Презентация PowerPoint</vt:lpstr>
      <vt:lpstr>Лечение</vt:lpstr>
      <vt:lpstr>Презентация PowerPoint</vt:lpstr>
      <vt:lpstr>Презентация PowerPoint</vt:lpstr>
      <vt:lpstr>Профилактика</vt:lpstr>
      <vt:lpstr>Спасибо за внимание!</vt:lpstr>
      <vt:lpstr>Список используемой литературы: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Аномалии родовой деятельности</dc:title>
  <dc:creator>Yulika</dc:creator>
  <cp:lastModifiedBy>Yulika</cp:lastModifiedBy>
  <cp:revision>19</cp:revision>
  <dcterms:created xsi:type="dcterms:W3CDTF">2021-09-12T08:12:30Z</dcterms:created>
  <dcterms:modified xsi:type="dcterms:W3CDTF">2021-09-12T16:28:53Z</dcterms:modified>
</cp:coreProperties>
</file>