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57" r:id="rId3"/>
    <p:sldId id="277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60" r:id="rId13"/>
    <p:sldId id="266" r:id="rId14"/>
    <p:sldId id="265" r:id="rId15"/>
    <p:sldId id="263" r:id="rId16"/>
    <p:sldId id="285" r:id="rId17"/>
    <p:sldId id="262" r:id="rId18"/>
    <p:sldId id="261" r:id="rId19"/>
    <p:sldId id="286" r:id="rId20"/>
    <p:sldId id="287" r:id="rId21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0D413-FB32-4E45-B1C1-8BE2DFCD8C38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FAB1-9E82-4CC8-ACEF-21D783CDE0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9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9013" y="303213"/>
            <a:ext cx="4878387" cy="3657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4314825"/>
            <a:ext cx="5856288" cy="40608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Дата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A33F056F-F0B8-411C-80D0-B64638C1FE94}" type="datetime1">
              <a:rPr lang="ru-RU" smtClean="0"/>
              <a:pPr/>
              <a:t>27.03.2020</a:t>
            </a:fld>
            <a:endParaRPr lang="ru-RU" smtClean="0"/>
          </a:p>
        </p:txBody>
      </p:sp>
      <p:sp>
        <p:nvSpPr>
          <p:cNvPr id="4301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6035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8CA4-7E0C-49AB-82CF-F924A3ECBDBE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E5A-6F48-4842-A5E3-E137DC29A746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A5D4-31A8-4CBA-B42D-C62F35A595B7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CC6C-14D2-4F37-870E-C626FEE508E9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392B-2BED-41D0-9655-DBA4DB17ED8A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6E7A-7778-4850-B1DB-77346F677524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418-9BDF-4173-9879-95FC66A9C7C7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FD5-DDBD-44B6-BB1C-6311C8403FA8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24BC-C5BD-48F7-8C66-6B32E38152C3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0306-A112-48BF-80AC-BFCA8E452043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1EC8-18F4-44FD-B5CD-B4D60423FC0D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E1B1-07C6-4952-BC3D-D177EC768C9B}" type="datetime1">
              <a:rPr lang="ru-RU" smtClean="0"/>
              <a:t>27.03.2020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F1CB-1990-4C31-878E-7A4632129D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571612"/>
            <a:ext cx="8275638" cy="1809750"/>
          </a:xfrm>
        </p:spPr>
        <p:txBody>
          <a:bodyPr rtlCol="0">
            <a:normAutofit/>
          </a:bodyPr>
          <a:lstStyle/>
          <a:p>
            <a:pPr marL="292100" indent="-292100" algn="ctr" defTabSz="369888" eaLnBrk="1" fontAlgn="auto" hangingPunct="1">
              <a:spcAft>
                <a:spcPts val="0"/>
              </a:spcAft>
              <a:buNone/>
              <a:tabLst>
                <a:tab pos="0" algn="l"/>
                <a:tab pos="74613" algn="l"/>
                <a:tab pos="442913" algn="l"/>
                <a:tab pos="814388" algn="l"/>
                <a:tab pos="1184275" algn="l"/>
                <a:tab pos="1554163" algn="l"/>
                <a:tab pos="1922463" algn="l"/>
                <a:tab pos="2292350" algn="l"/>
                <a:tab pos="2662238" algn="l"/>
                <a:tab pos="3030538" algn="l"/>
                <a:tab pos="3402013" algn="l"/>
                <a:tab pos="3771900" algn="l"/>
                <a:tab pos="4140200" algn="l"/>
                <a:tab pos="4503738" algn="l"/>
                <a:tab pos="4875213" algn="l"/>
                <a:tab pos="5246688" algn="l"/>
                <a:tab pos="5614988" algn="l"/>
                <a:tab pos="5983288" algn="l"/>
                <a:tab pos="6354763" algn="l"/>
                <a:tab pos="6719888" algn="l"/>
                <a:tab pos="7091363" algn="l"/>
              </a:tabLst>
              <a:defRPr/>
            </a:pPr>
            <a:r>
              <a:rPr lang="ru-RU" sz="3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Лекция № 31</a:t>
            </a:r>
            <a:br>
              <a:rPr lang="ru-RU" sz="3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4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463F4-1C20-473D-9ED4-3F83828400C1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00063" y="1800225"/>
            <a:ext cx="86439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3600" dirty="0"/>
          </a:p>
          <a:p>
            <a:pPr algn="ctr" eaLnBrk="0" hangingPunct="0">
              <a:defRPr/>
            </a:pPr>
            <a:r>
              <a:rPr lang="ru-RU" sz="3600" dirty="0"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6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62013" y="442913"/>
            <a:ext cx="77723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ФГБОУ ВО 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им. проф.В.Ф. </a:t>
            </a:r>
            <a:r>
              <a:rPr lang="ru-RU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Минздрава России</a:t>
            </a:r>
          </a:p>
          <a:p>
            <a:pPr algn="ctr"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3214678" y="4572008"/>
            <a:ext cx="33584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Преподаватели 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Ростовцева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Л.В., 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Кириенко З.А.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500063" y="2428875"/>
            <a:ext cx="850106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Производные имидазола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786058"/>
            <a:ext cx="824514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Производные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оксиметилпиридина</a:t>
            </a:r>
            <a:endParaRPr lang="ru-RU" sz="3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Метод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аргентометрии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метода лежит реакция осаждения хлорид иона  стандартным раствором серебра нитрата.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астворитель – вода;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ндикатор - калия хромат;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титрант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раствор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0,1М</a:t>
            </a:r>
            <a:endParaRPr lang="ru-RU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титрование ведут до появления оранжево-желтого 	окрашивания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1538" y="3643314"/>
            <a:ext cx="70796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+ 2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572396" y="4929198"/>
            <a:ext cx="785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Гиповитаминоз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токсикозе во время беременности, различных видах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паркинсонизма, острых и хронических гепатитах и других заболеваниях.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Хранение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зачищенном от света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71250"/>
            <a:ext cx="3714776" cy="292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786190"/>
            <a:ext cx="2928958" cy="268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userdocs.ru/pars_docs/refs/8/7170/7170_html_m44e15e0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143116"/>
            <a:ext cx="3429024" cy="23574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71612"/>
            <a:ext cx="85725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5-(2-метил-3-окси-4-формилпиридил)-</a:t>
            </a:r>
            <a:r>
              <a:rPr lang="ru-RU" sz="2200" i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метилфосфорная</a:t>
            </a: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</a:t>
            </a:r>
            <a:endParaRPr lang="ru-RU" sz="2200" i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00298" y="357166"/>
            <a:ext cx="4429156" cy="115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Пиридоксаль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фосфат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Pyridoxal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phosphatum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0" y="4143380"/>
            <a:ext cx="26925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kumimoji="0" lang="ru-RU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∙ Н</a:t>
            </a:r>
            <a:r>
              <a:rPr kumimoji="0" lang="ru-RU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М.м. 167,16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596" y="5286388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Светло-желтый кристаллический порошок, неустойчив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свету, мало растворим в воде, нерастворим в спирте.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14818"/>
            <a:ext cx="807246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500042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Реакции подлинности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фенольный гидроксил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 раствором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FeC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красное окрашивание;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 2,6-дихлорхинонхлоримидом -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индофеноловый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краситель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голубого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цвета;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 солями диазония образование </a:t>
            </a:r>
            <a:r>
              <a:rPr kumimoji="0" lang="ru-RU" sz="24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азокрасителя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034" y="3357562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2.На наличие альдегидной группы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еакция образования оснований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Шиффа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ароматическими аминами: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395536" y="429309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осадок</a:t>
            </a:r>
            <a:r>
              <a:rPr lang="ru-RU" dirty="0"/>
              <a:t>:</a:t>
            </a:r>
          </a:p>
        </p:txBody>
      </p:sp>
      <p:pic>
        <p:nvPicPr>
          <p:cNvPr id="9" name="Рисунок 8" descr="https://studfiles.net/html/2706/234/html_lm4P4fnfRI.YttG/img-Duhjty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071546"/>
            <a:ext cx="8072493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85720" y="214290"/>
            <a:ext cx="8262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к водному раствору  прибавляют раствор гидрохлорида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фенилгидразина, образуется  желтый  хлопьевидный  осадок: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8596" y="3571876"/>
            <a:ext cx="842968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3.На остаток фосфорной кислоты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роводят реакцию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гидролиза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нагревании: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45270" y="4429132"/>
          <a:ext cx="7893545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r:id="rId4" imgW="5105400" imgH="1409700" progId="">
                  <p:embed/>
                </p:oleObj>
              </mc:Choice>
              <mc:Fallback>
                <p:oleObj r:id="rId4" imgW="5105400" imgH="14097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70" y="4429132"/>
                        <a:ext cx="7893545" cy="2214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8596" y="785794"/>
            <a:ext cx="34984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Фосфат-ион доказывают: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1500174"/>
            <a:ext cx="812504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с раствором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AgNO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желтый осадок: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с магнезиальной смесью – белый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осадок: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HPO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MgNH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 + 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реакция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молибдатом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аммония - выпадает желтый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кристаллический осадок, растворимый в растворе аммиака: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+ 12(NH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)MoO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+ 21HNO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∙12MoO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+ 21NH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+ 12H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00034" y="714356"/>
            <a:ext cx="5499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На третичный азот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С реактивом Вагнера -  бурый осадок: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928793" y="1928802"/>
          <a:ext cx="585242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r:id="rId3" imgW="3048000" imgH="619125" progId="ChemWindow.Document">
                  <p:embed/>
                </p:oleObj>
              </mc:Choice>
              <mc:Fallback>
                <p:oleObj r:id="rId3" imgW="3048000" imgH="619125" progId="ChemWindow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3" y="1928802"/>
                        <a:ext cx="585242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71472" y="3429000"/>
            <a:ext cx="684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С раствором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Драгендорфа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оранжевый осадок: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000231" y="4214818"/>
          <a:ext cx="532488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r:id="rId5" imgW="3086100" imgH="619125" progId="ChemWindow.Document">
                  <p:embed/>
                </p:oleObj>
              </mc:Choice>
              <mc:Fallback>
                <p:oleObj r:id="rId5" imgW="3086100" imgH="619125" progId="ChemWindow.Documen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1" y="4214818"/>
                        <a:ext cx="5324881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1472" y="571481"/>
            <a:ext cx="82868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Количественное определение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11123"/>
              </p:ext>
            </p:extLst>
          </p:nvPr>
        </p:nvGraphicFramePr>
        <p:xfrm>
          <a:off x="642910" y="3286124"/>
          <a:ext cx="8013526" cy="271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r:id="rId3" imgW="5895975" imgH="1866900" progId="">
                  <p:embed/>
                </p:oleObj>
              </mc:Choice>
              <mc:Fallback>
                <p:oleObj r:id="rId3" imgW="5895975" imgH="18669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86124"/>
                        <a:ext cx="8013526" cy="27146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42910" y="1142984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кислотно-основного титрования в неводных средах: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растворитель -  смесь уксусного ангидрида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муравьиной кислоты;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индикатор - раствор судана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титрант -  раствор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HCIO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0,1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000108"/>
            <a:ext cx="842968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Применение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Гиповитаминоз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B6, язвенная болезнь желудка и 12-перстной кишки,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дерматиты,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экссудативный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диатез, псориаз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u="sng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Пиридоксальфосфа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2500306"/>
            <a:ext cx="2428892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2571744"/>
            <a:ext cx="4423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Хранение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хорошо укупоренной таре.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19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97461" y="1256211"/>
            <a:ext cx="8452250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Контрольные вопросы для закрепления: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Отличается ли по внешнему виду пиридоксин гидрохлорид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пиридоксаль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фосфата?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 отличается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 кислотно-основного титрования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иридоксина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гидрохлорида от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пиридоксаль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фосфата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3.Какое лекарственное средство образует основание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Шиффа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4414" y="1150439"/>
            <a:ext cx="6572296" cy="27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лекции: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Пиридоксина гидрохлорид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Пиридоксаль фосфат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fld id="{8D8A7C22-E017-4B85-A831-54BDC54ED6D5}" type="slidenum">
              <a:rPr lang="ru-RU" smtClean="0">
                <a:solidFill>
                  <a:schemeClr val="bg1"/>
                </a:solidFill>
                <a:latin typeface="Arial" pitchFamily="34" charset="0"/>
              </a:rPr>
              <a:pPr algn="ctr">
                <a:defRPr/>
              </a:pPr>
              <a:t>20</a:t>
            </a:fld>
            <a:endParaRPr lang="ru-RU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3033713" y="1981200"/>
            <a:ext cx="35194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>
                <a:latin typeface="Calibri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lang="ru-RU" sz="900">
              <a:ea typeface="Times New Roman" pitchFamily="18" charset="0"/>
              <a:cs typeface="Arial" pitchFamily="34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Дополнительная литература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>
                <a:latin typeface="Times New Roman" pitchFamily="18" charset="0"/>
                <a:cs typeface="Times New Roman" pitchFamily="18" charset="0"/>
              </a:rPr>
            </a:b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Прямоугольник 7"/>
          <p:cNvSpPr>
            <a:spLocks noChangeArrowheads="1"/>
          </p:cNvSpPr>
          <p:nvPr/>
        </p:nvSpPr>
        <p:spPr bwMode="auto">
          <a:xfrm>
            <a:off x="2335213" y="357188"/>
            <a:ext cx="447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Основная литература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Прямоугольник 8"/>
          <p:cNvSpPr>
            <a:spLocks noChangeArrowheads="1"/>
          </p:cNvSpPr>
          <p:nvPr/>
        </p:nvSpPr>
        <p:spPr bwMode="auto">
          <a:xfrm>
            <a:off x="500034" y="857232"/>
            <a:ext cx="8394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Плетенева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Т. В.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 Контроль качества лекарственных средств : учеб. для мед. училищ и колледжей / Т. В.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Плетенева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Е. В. Успенская, Л. И.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Мурадова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; ред. Т. В.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Плетенева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- М. :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ГЭОТАР-Медиа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2015. - 560 с. </a:t>
            </a:r>
          </a:p>
        </p:txBody>
      </p:sp>
      <p:sp>
        <p:nvSpPr>
          <p:cNvPr id="23558" name="Прямоугольник 9"/>
          <p:cNvSpPr>
            <a:spLocks noChangeArrowheads="1"/>
          </p:cNvSpPr>
          <p:nvPr/>
        </p:nvSpPr>
        <p:spPr bwMode="auto">
          <a:xfrm>
            <a:off x="357158" y="2714620"/>
            <a:ext cx="84296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cs typeface="Times New Roman" pitchFamily="18" charset="0"/>
              </a:rPr>
              <a:t>    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качества лекарственных средств [Электронный ресурс] : курс лекций для обучающихся по специальности 33.02.01 - Фармация / сост. З. А. Кириенко, Л. В. Ростовцева ; Красноярский медицинский университет, колледж Фармацевтический. - Красноярск :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2019.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229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 </a:t>
            </a:r>
          </a:p>
        </p:txBody>
      </p:sp>
      <p:sp>
        <p:nvSpPr>
          <p:cNvPr id="23559" name="Прямоугольник 11"/>
          <p:cNvSpPr>
            <a:spLocks noChangeArrowheads="1"/>
          </p:cNvSpPr>
          <p:nvPr/>
        </p:nvSpPr>
        <p:spPr bwMode="auto">
          <a:xfrm>
            <a:off x="428596" y="4000504"/>
            <a:ext cx="8372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Электронные ресурсы: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ЭБС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Colibris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ЭБС Консультант студента Колледж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28860" y="500042"/>
            <a:ext cx="447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Основная литература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143240" y="2071678"/>
            <a:ext cx="3519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lang="ru-RU" sz="900" dirty="0">
              <a:solidFill>
                <a:schemeClr val="bg1"/>
              </a:solidFill>
              <a:ea typeface="Times New Roman" pitchFamily="18" charset="0"/>
              <a:cs typeface="Arial" pitchFamily="34" charset="0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Дополнительная литература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-248296"/>
            <a:ext cx="8001056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Пиридоксин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Pyridoxini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hydrochloridum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4,5-Бис(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гидроксиметил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)-2-метил пиридин-3-ола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https://www.goldbio.com/uploads/products/images/00/11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829888"/>
            <a:ext cx="2460242" cy="209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8616" y="5862463"/>
            <a:ext cx="9252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929066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2800" b="1" baseline="-30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ru-RU" sz="2800" b="1" baseline="-30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lang="ru-RU" sz="2800" b="1" baseline="-30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HCI</a:t>
            </a:r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М.м. = 205,64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Описание. Белый или почти белый кристаллический порошок. Растворимость. Легко растворим в воде, мало растворим в спирте 96 %, практически нерастворим в хлороформе. 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937" y="968493"/>
            <a:ext cx="9451937" cy="1261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0" y="26903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белый </a:t>
            </a:r>
            <a:r>
              <a:rPr lang="ru-RU" dirty="0"/>
              <a:t>кристаллический порошок. Легко растворим в воде, мало растворим в спирте 96 %, практически </a:t>
            </a:r>
            <a:r>
              <a:rPr lang="ru-RU" dirty="0" smtClean="0"/>
              <a:t>нерастворим</a:t>
            </a:r>
            <a:endParaRPr lang="ru-RU" dirty="0"/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-1459844"/>
            <a:ext cx="8321546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Белый или почти белый кристаллический порошок Легко растворим в воде, мало растворим в спирте 96%, практически не растворим в хлороформе.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Реакции подлинности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фенольный гидроксил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раствором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FeCl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красное окрашивание, исчезающее при добавлении р-ра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7" name="Picture 5" descr="https://studfiles.net/html/2706/234/html_lm4P4fnfRI.YttG/img-KbLwb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1" y="4437112"/>
            <a:ext cx="8065581" cy="214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58" y="642918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Реакция сочетания с 2,6-дихлорхинонхлоримидом, образуется индофеноловый краситель голубого цвета (в слое бутанола)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66781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5720" y="4071942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Реакция образования ауринового красителя с реактивом Марки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красное окрашивание.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s://studfiles.net/html/2706/234/html_lm4P4fnfRI.YttG/img-PCwHL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0174"/>
            <a:ext cx="8750206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857232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Реакция образования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азокрасителя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солями диазония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14282" y="642918"/>
            <a:ext cx="850112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наличие третичного азота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фосфорновольфрамовой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кислотой образует белый аморфный осадок;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с реактивом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Драгендорфа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осадок оранжево-красного цвета: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7158" y="4286256"/>
            <a:ext cx="82055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хлорид-</a:t>
            </a:r>
            <a:r>
              <a:rPr kumimoji="0" lang="ru-RU" sz="24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ион.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Реакция с раствором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выпадает белый творожистый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осадок, растворимый в растворе аммиака 10%.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428868"/>
            <a:ext cx="6072230" cy="114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0034" y="-7029461"/>
            <a:ext cx="8143932" cy="1597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Количественное определение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1.Метод кислотно-основного титрования</a:t>
            </a:r>
            <a:r>
              <a:rPr kumimoji="0" lang="ru-RU" sz="240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неводных средах: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</a:t>
            </a:r>
            <a:r>
              <a:rPr lang="ru-RU" sz="2400" baseline="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астворитель- смесь муравьиной кислоты и уксусного ангидрида;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титрант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раствор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HCIO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,1М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aseline="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конечную точку титрования </a:t>
            </a:r>
            <a:r>
              <a:rPr lang="ru-RU" sz="2400" baseline="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потенциометрически</a:t>
            </a:r>
            <a:r>
              <a:rPr lang="ru-RU" sz="2400" baseline="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или с индикатором кристаллическим фиолетовым  до перехода окраски в изумрудно-зелёную</a:t>
            </a:r>
            <a:r>
              <a:rPr lang="en-US" dirty="0" smtClean="0"/>
              <a:t> C</a:t>
            </a:r>
            <a:r>
              <a:rPr lang="en-US" baseline="-25000" dirty="0" smtClean="0"/>
              <a:t>8</a:t>
            </a:r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∙HCI + HCIO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∙HCIO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HCI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1"/>
                </a:solidFill>
              </a:rPr>
              <a:t>	</a:t>
            </a:r>
            <a:endParaRPr lang="ru-RU" sz="2400" baseline="-25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/>
              <a:t>	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	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07597" y="2388442"/>
            <a:ext cx="5729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титрант - раствор 0,1моль/л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HCIO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00034" y="500042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Метод алкалиметрии по связанной хлористоводородной кислоте: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астворитель – вода.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индикатор - бромтимоловый синий.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итрант- раствор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NaOH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0,1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880456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500958" y="4500570"/>
            <a:ext cx="785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F1CB-1990-4C31-878E-7A4632129DA9}" type="slidenum">
              <a:rPr lang="ru-RU" smtClean="0">
                <a:solidFill>
                  <a:schemeClr val="bg1"/>
                </a:solidFill>
              </a:rPr>
              <a:pPr/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fbdbcedda8678e3ec2d13821532889e91a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761</Words>
  <Application>Microsoft Office PowerPoint</Application>
  <PresentationFormat>Экран (4:3)</PresentationFormat>
  <Paragraphs>207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ChemWindow Document</vt:lpstr>
      <vt:lpstr>Лекция № 31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витя</dc:creator>
  <cp:lastModifiedBy>1</cp:lastModifiedBy>
  <cp:revision>57</cp:revision>
  <dcterms:created xsi:type="dcterms:W3CDTF">2012-11-21T09:31:28Z</dcterms:created>
  <dcterms:modified xsi:type="dcterms:W3CDTF">2020-03-27T03:49:15Z</dcterms:modified>
</cp:coreProperties>
</file>