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BB2F-EDFF-44DB-AD6E-FFB2007DEA92}" type="datetimeFigureOut">
              <a:rPr lang="ru-RU" smtClean="0"/>
              <a:t>19.12.2015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9FA1-BD95-407D-B487-8DACDD062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067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BBB2F-EDFF-44DB-AD6E-FFB2007DEA92}" type="datetimeFigureOut">
              <a:rPr lang="ru-RU" smtClean="0"/>
              <a:t>19.12.2015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49FA1-BD95-407D-B487-8DACDD062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u="sng" smtClean="0"/>
              <a:t>Лекция №9</a:t>
            </a: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>для студентов 3 курса, обучающихся по специальности -060201 Стоматология. 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Тема: </a:t>
            </a:r>
            <a:r>
              <a:rPr lang="ru-RU" b="1" smtClean="0"/>
              <a:t>Лучевая диагностика заболеваний и повреждений ЛОР – органов </a:t>
            </a:r>
            <a:r>
              <a:rPr lang="ru-RU" sz="3600" smtClean="0"/>
              <a:t>(2 часа).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04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prstClr val="black"/>
                </a:solidFill>
              </a:rPr>
              <a:t>Методы медицинской визуализации– придаточных пазух носа.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68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Методы исследования и нормальная рентгеноанатомия придаточных пазух носа.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15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/>
              <a:t>Методы исследования и рентгенанатомия придаточных пазух носа.</a:t>
            </a:r>
            <a:endParaRPr lang="ru-RU" sz="36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8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Методы исследования: РКТ.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0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prstClr val="black"/>
                </a:solidFill>
              </a:rPr>
              <a:t>Методы исследования: анализ РКТ -изображений.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69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Методы исследования придаточных пазух – МРТ.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8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ЛУЧЕВАЯ АНАТОМИЯ ПРИДАТОЧНЫХ ПАЗУХ НОСА.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10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smtClean="0">
                <a:solidFill>
                  <a:schemeClr val="tx2">
                    <a:lumMod val="75000"/>
                  </a:schemeClr>
                </a:solidFill>
              </a:rPr>
              <a:t>Пазухи лобной кости. </a:t>
            </a:r>
            <a:endParaRPr lang="ru-RU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51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Дренаж лобной пазухи</a:t>
            </a:r>
            <a:r>
              <a:rPr lang="ru-RU" smtClean="0"/>
              <a:t>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3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Лобные  пазухи.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41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Цель лекции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76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Пазухи решетчатой кости.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67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Воздушные клетки решетчатой кости.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5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Дренаж клеток решетчатых лабиринтов.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34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1F497D">
                    <a:lumMod val="75000"/>
                  </a:srgbClr>
                </a:solidFill>
              </a:rPr>
              <a:t>Дренаж клеток решетчатых лабиринтов.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60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Развитие клеток решетчатых лабиринтов.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5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Строение клеток решетчатых лабиринтов очень индивидуально.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99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Верхнечелюстные (Гайморовы) пазухи.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48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Гайморовы пазухи.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90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Верхнечелюстные пазухи.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19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Дренаж верхнечелюстных пазух.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39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Задачи лекции.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7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Дренаж верхнечелюстных пазух.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95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chemeClr val="accent4">
                    <a:lumMod val="50000"/>
                  </a:schemeClr>
                </a:solidFill>
              </a:rPr>
              <a:t>Проверочное задание.</a:t>
            </a:r>
            <a:endParaRPr lang="ru-RU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64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Проверочное задание.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36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Пазухи клиновидной кости.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8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Пазухи основной кости.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00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Дренаж пазух основной кости.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60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Пазухи основной кости </a:t>
            </a:r>
            <a:r>
              <a:rPr lang="en-US" sz="2700" b="1" smtClean="0">
                <a:solidFill>
                  <a:schemeClr val="tx2">
                    <a:lumMod val="75000"/>
                  </a:schemeClr>
                </a:solidFill>
              </a:rPr>
              <a:t>(os sphenoidale)</a:t>
            </a:r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43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ЗАБОЛЕВАНИЯ И ПОВРЕЖДЕНИЯ ПРИДАТОЧНЫХ ПАЗУХ.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30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chemeClr val="accent2">
                    <a:lumMod val="50000"/>
                  </a:schemeClr>
                </a:solidFill>
              </a:rPr>
              <a:t>Общая рентгенологическая семиотика заболеваний и повреждений пазух.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98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Повреждение придаточных пазух носа, костей носа.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89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Заболевания и повреждения придаточных пазух носа.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79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Воспалительные заболевания придаточных пазух носа -синуситы.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57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Этиология и патофизиология синуситов.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516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1"/>
                </a:solidFill>
                <a:effectLst/>
              </a:rPr>
              <a:t>Основные рентгенологические признаки синуситов (рентгенография и РКТ).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Рентгенография . Острые синуситы 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97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Острый синусит, </a:t>
            </a:r>
            <a:r>
              <a:rPr lang="ru-RU" sz="4000" b="1" smtClean="0"/>
              <a:t>уровни жидкости. 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54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Рентгенография . Хронические синуситы.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17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Хронические синуситы РКТ и рентгенография. 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7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МРТ при хронических синуситах.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34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Хронический синусит.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636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1"/>
                </a:solidFill>
                <a:effectLst/>
              </a:rPr>
              <a:t>Хронический синусит – особенности интерпретации результатов. 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smtClean="0"/>
              <a:t>Нормальная анатомия и физиология придаточных пазух носа.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771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Вторичные синуситы.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127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Грибковые синуситы.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376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Аллергический грибковый синусит.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52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Грибковые синуситы.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318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Инвазивный грибковый синусит.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264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Шаровидный грибковый синусит.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584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prstClr val="black"/>
                </a:solidFill>
              </a:rPr>
              <a:t>Хроническое воспаление. Полипоз.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414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Полипоз - дифференциальная диагностика.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21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prstClr val="black"/>
                </a:solidFill>
              </a:rPr>
              <a:t>Хроническое воспаление. Полипоз.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862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Полипоз и грибковый синусит.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0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prstClr val="black"/>
                </a:solidFill>
              </a:rPr>
              <a:t>Нормальная анатомия и физиология придаточных пазух носа.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77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опухоли и опухолеподобные заболевания придаточных пазух носа.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485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Опухолеподобные заболевания придаточных пазух носа.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541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prstClr val="black"/>
                </a:solidFill>
              </a:rPr>
              <a:t>Опухолеподобные заболевания придаточных пазух носа.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814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Ретенционные кисты. Мукоцеле.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688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Мукоцеле-рентгенологические признаки (РКТ и рентгенография).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908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prstClr val="black"/>
                </a:solidFill>
              </a:rPr>
              <a:t>Опухолеподобные заболевания придаточных пазух носа. Мукоцеле.</a:t>
            </a:r>
            <a:endParaRPr lang="ru-RU" sz="40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820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prstClr val="black"/>
                </a:solidFill>
              </a:rPr>
              <a:t>Опухолеподобные заболевания придаточных пазух носа. Мукоцеле –МРТ.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141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prstClr val="black"/>
                </a:solidFill>
              </a:rPr>
              <a:t>Опухолеподобные заболевания придаточных пазух носа. Фиброзная дисплазия. 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224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Arial" pitchFamily="34" charset="0"/>
              <a:buChar char="•"/>
            </a:pPr>
            <a:r>
              <a:rPr lang="ru-RU" smtClean="0"/>
              <a:t>Доброкачественные опухоли придаточных пазух. </a:t>
            </a:r>
            <a:br>
              <a:rPr lang="ru-RU" smtClean="0"/>
            </a:br>
            <a:r>
              <a:rPr lang="ru-RU" b="1" smtClean="0"/>
              <a:t>Остеома.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065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/>
              <a:t>Остеома лобной пазухи. </a:t>
            </a:r>
            <a:br>
              <a:rPr lang="ru-RU" sz="3600" b="1" smtClean="0"/>
            </a:br>
            <a:r>
              <a:rPr lang="ru-RU" sz="3600" b="1" smtClean="0"/>
              <a:t>Вторичный синуситы. </a:t>
            </a:r>
            <a:endParaRPr lang="ru-RU" sz="36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34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prstClr val="black"/>
                </a:solidFill>
              </a:rPr>
              <a:t>Нормальная анатомия и физиология придаточных пазух носа.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199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ru-RU" smtClean="0"/>
              <a:t>Доброкачественные опухоли придаточных пазух носа. </a:t>
            </a:r>
            <a:r>
              <a:rPr lang="ru-RU" b="1" smtClean="0"/>
              <a:t>Папиллома.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608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accent5">
                    <a:lumMod val="10000"/>
                  </a:schemeClr>
                </a:solidFill>
                <a:effectLst/>
              </a:rPr>
              <a:t>Назофаренгиальная ангиофиброма.</a:t>
            </a:r>
            <a:endParaRPr lang="ru-RU" sz="4000" dirty="0">
              <a:solidFill>
                <a:schemeClr val="accent5">
                  <a:lumMod val="10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708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Злокачественные опухоли придаточных пазух носа.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954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568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941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>
                <a:effectLst/>
              </a:rPr>
              <a:t>Вторичные опухолевые поражения челюстных костей.</a:t>
            </a:r>
            <a:r>
              <a:rPr lang="ru-RU" sz="3600" smtClean="0">
                <a:effectLst/>
              </a:rPr>
              <a:t> </a:t>
            </a:r>
            <a:r>
              <a:rPr lang="ru-RU" sz="3200" smtClean="0">
                <a:effectLst/>
              </a:rPr>
              <a:t>Направление роста злокачественных опухолей.</a:t>
            </a:r>
            <a:r>
              <a:rPr lang="ru-RU" sz="2000" smtClean="0">
                <a:effectLst/>
              </a:rPr>
              <a:t> </a:t>
            </a:r>
            <a:endParaRPr lang="ru-RU" sz="2000" dirty="0" smtClean="0"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549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725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>Назофаренгиальная карцинома. РКТ. </a:t>
            </a:r>
            <a:r>
              <a:rPr lang="ru-RU" sz="2400" smtClean="0"/>
              <a:t>Вторичное поражение гайморовой пазухи.</a:t>
            </a:r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214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solidFill>
                  <a:prstClr val="black"/>
                </a:solidFill>
              </a:rPr>
              <a:t>Заболевания и повреждения гортани.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98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tx2">
                    <a:lumMod val="50000"/>
                  </a:schemeClr>
                </a:solidFill>
              </a:rPr>
              <a:t>Методы исследования гортани.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9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Развитие пазух 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98671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Методы исследования гортани. Продольная томография.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493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Методы исследования и лучевая анатомия гортани –РКТ, МРТ.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672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prstClr val="black"/>
                </a:solidFill>
              </a:rPr>
              <a:t>Методы исследования и лучевая анатомия гортани – МРТ.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892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РКТ.  Опухоль гортани.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532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Лучевая диагностика Заболеваний и повреждений височной кости.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898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Методы исследования.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47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Основы рентгеновской анатомии височной кости (среднее и внутреннее </a:t>
            </a:r>
            <a:r>
              <a:rPr lang="ru-RU" sz="3600" b="1" smtClean="0"/>
              <a:t>ухо). </a:t>
            </a:r>
            <a:endParaRPr lang="ru-RU" sz="36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318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Рентгеноанатомия височной кости.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080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11416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Список дополнительной литературы: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7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Методы исследования  придаточных пазух носа.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875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906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477</Words>
  <Application>Microsoft Office PowerPoint</Application>
  <PresentationFormat>Экран (4:3)</PresentationFormat>
  <Paragraphs>85</Paragraphs>
  <Slides>90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Тема Office</vt:lpstr>
      <vt:lpstr>Лекция №9 для студентов 3 курса, обучающихся по специальности -060201 Стоматология.   Тема: Лучевая диагностика заболеваний и повреждений ЛОР – органов (2 часа).</vt:lpstr>
      <vt:lpstr>Цель лекции</vt:lpstr>
      <vt:lpstr>Задачи лекции.</vt:lpstr>
      <vt:lpstr>Заболевания и повреждения придаточных пазух носа. </vt:lpstr>
      <vt:lpstr>Нормальная анатомия и физиология придаточных пазух носа.</vt:lpstr>
      <vt:lpstr>Нормальная анатомия и физиология придаточных пазух носа.</vt:lpstr>
      <vt:lpstr>Нормальная анатомия и физиология придаточных пазух носа.</vt:lpstr>
      <vt:lpstr>Развитие пазух .</vt:lpstr>
      <vt:lpstr>Методы исследования  придаточных пазух носа.</vt:lpstr>
      <vt:lpstr>Методы медицинской визуализации– придаточных пазух носа.</vt:lpstr>
      <vt:lpstr>Методы исследования и нормальная рентгеноанатомия придаточных пазух носа.</vt:lpstr>
      <vt:lpstr>Методы исследования и рентгенанатомия придаточных пазух носа.</vt:lpstr>
      <vt:lpstr>Методы исследования: РКТ.</vt:lpstr>
      <vt:lpstr>Методы исследования: анализ РКТ -изображений.</vt:lpstr>
      <vt:lpstr>Методы исследования придаточных пазух – МРТ.</vt:lpstr>
      <vt:lpstr>ЛУЧЕВАЯ АНАТОМИЯ ПРИДАТОЧНЫХ ПАЗУХ НОСА.</vt:lpstr>
      <vt:lpstr>Пазухи лобной кости. </vt:lpstr>
      <vt:lpstr>Дренаж лобной пазухи.</vt:lpstr>
      <vt:lpstr>Лобные  пазухи.</vt:lpstr>
      <vt:lpstr>Пазухи решетчатой кости.</vt:lpstr>
      <vt:lpstr>Воздушные клетки решетчатой кости.</vt:lpstr>
      <vt:lpstr>Дренаж клеток решетчатых лабиринтов.</vt:lpstr>
      <vt:lpstr>Дренаж клеток решетчатых лабиринтов.</vt:lpstr>
      <vt:lpstr>Развитие клеток решетчатых лабиринтов.</vt:lpstr>
      <vt:lpstr>Строение клеток решетчатых лабиринтов очень индивидуально.</vt:lpstr>
      <vt:lpstr>Верхнечелюстные (Гайморовы) пазухи. </vt:lpstr>
      <vt:lpstr>Гайморовы пазухи.</vt:lpstr>
      <vt:lpstr>Верхнечелюстные пазухи.</vt:lpstr>
      <vt:lpstr>Дренаж верхнечелюстных пазух.</vt:lpstr>
      <vt:lpstr>Дренаж верхнечелюстных пазух.</vt:lpstr>
      <vt:lpstr>Проверочное задание.</vt:lpstr>
      <vt:lpstr>Проверочное задание.</vt:lpstr>
      <vt:lpstr>Пазухи клиновидной кости.</vt:lpstr>
      <vt:lpstr>Пазухи основной кости.</vt:lpstr>
      <vt:lpstr>Дренаж пазух основной кости.</vt:lpstr>
      <vt:lpstr>Пазухи основной кости (os sphenoidale).</vt:lpstr>
      <vt:lpstr>ЗАБОЛЕВАНИЯ И ПОВРЕЖДЕНИЯ ПРИДАТОЧНЫХ ПАЗУХ.</vt:lpstr>
      <vt:lpstr>Общая рентгенологическая семиотика заболеваний и повреждений пазух.</vt:lpstr>
      <vt:lpstr>Повреждение придаточных пазух носа, костей носа. </vt:lpstr>
      <vt:lpstr>Воспалительные заболевания придаточных пазух носа -синуситы. </vt:lpstr>
      <vt:lpstr>Этиология и патофизиология синуситов. </vt:lpstr>
      <vt:lpstr>Основные рентгенологические признаки синуситов (рентгенография и РКТ).</vt:lpstr>
      <vt:lpstr>Рентгенография . Острые синуситы .</vt:lpstr>
      <vt:lpstr>Острый синусит, уровни жидкости. </vt:lpstr>
      <vt:lpstr>Рентгенография . Хронические синуситы.</vt:lpstr>
      <vt:lpstr>Хронические синуситы РКТ и рентгенография. </vt:lpstr>
      <vt:lpstr>МРТ при хронических синуситах.</vt:lpstr>
      <vt:lpstr>Хронический синусит.</vt:lpstr>
      <vt:lpstr>Хронический синусит – особенности интерпретации результатов. </vt:lpstr>
      <vt:lpstr>Вторичные синуситы.</vt:lpstr>
      <vt:lpstr>Грибковые синуситы.</vt:lpstr>
      <vt:lpstr>Аллергический грибковый синусит.</vt:lpstr>
      <vt:lpstr>Грибковые синуситы.</vt:lpstr>
      <vt:lpstr>Инвазивный грибковый синусит.</vt:lpstr>
      <vt:lpstr>Шаровидный грибковый синусит.</vt:lpstr>
      <vt:lpstr>Хроническое воспаление. Полипоз. </vt:lpstr>
      <vt:lpstr>Полипоз - дифференциальная диагностика.</vt:lpstr>
      <vt:lpstr>Хроническое воспаление. Полипоз. </vt:lpstr>
      <vt:lpstr>Полипоз и грибковый синусит.</vt:lpstr>
      <vt:lpstr>опухоли и опухолеподобные заболевания придаточных пазух носа.</vt:lpstr>
      <vt:lpstr>Опухолеподобные заболевания придаточных пазух носа.</vt:lpstr>
      <vt:lpstr>Опухолеподобные заболевания придаточных пазух носа.</vt:lpstr>
      <vt:lpstr>Ретенционные кисты. Мукоцеле.</vt:lpstr>
      <vt:lpstr>Мукоцеле-рентгенологические признаки (РКТ и рентгенография).</vt:lpstr>
      <vt:lpstr>Опухолеподобные заболевания придаточных пазух носа. Мукоцеле.</vt:lpstr>
      <vt:lpstr>Опухолеподобные заболевания придаточных пазух носа. Мукоцеле –МРТ.</vt:lpstr>
      <vt:lpstr>Опухолеподобные заболевания придаточных пазух носа. Фиброзная дисплазия. </vt:lpstr>
      <vt:lpstr>Доброкачественные опухоли придаточных пазух.  Остеома.</vt:lpstr>
      <vt:lpstr>Остеома лобной пазухи.  Вторичный синуситы. </vt:lpstr>
      <vt:lpstr>Доброкачественные опухоли придаточных пазух носа. Папиллома.</vt:lpstr>
      <vt:lpstr>Назофаренгиальная ангиофиброма.</vt:lpstr>
      <vt:lpstr>Злокачественные опухоли придаточных пазух носа.</vt:lpstr>
      <vt:lpstr>Презентация PowerPoint</vt:lpstr>
      <vt:lpstr>Презентация PowerPoint</vt:lpstr>
      <vt:lpstr>Вторичные опухолевые поражения челюстных костей. Направление роста злокачественных опухолей. </vt:lpstr>
      <vt:lpstr>Презентация PowerPoint</vt:lpstr>
      <vt:lpstr> Назофаренгиальная карцинома. РКТ. Вторичное поражение гайморовой пазухи. </vt:lpstr>
      <vt:lpstr>Заболевания и повреждения гортани. </vt:lpstr>
      <vt:lpstr>Методы исследования гортани.</vt:lpstr>
      <vt:lpstr>Методы исследования гортани. Продольная томография.</vt:lpstr>
      <vt:lpstr>Методы исследования и лучевая анатомия гортани –РКТ, МРТ.</vt:lpstr>
      <vt:lpstr>Методы исследования и лучевая анатомия гортани – МРТ.</vt:lpstr>
      <vt:lpstr>РКТ.  Опухоль гортани.</vt:lpstr>
      <vt:lpstr>Лучевая диагностика Заболеваний и повреждений височной кости.</vt:lpstr>
      <vt:lpstr>Методы исследования.</vt:lpstr>
      <vt:lpstr>Основы рентгеновской анатомии височной кости (среднее и внутреннее ухо). </vt:lpstr>
      <vt:lpstr>Рентгеноанатомия височной кости.</vt:lpstr>
      <vt:lpstr>Презентация PowerPoint</vt:lpstr>
      <vt:lpstr>Список дополнительной литературы: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№9 для студентов 3 курса, обучающихся по специальности -060201 Стоматология.   Тема: Лучевая диагностика заболеваний и повреждений ЛОР – органов (2 часа).</dc:title>
  <dc:creator>Наталья Гуничева</dc:creator>
  <cp:lastModifiedBy>Наталья Гуничева</cp:lastModifiedBy>
  <cp:revision>1</cp:revision>
  <dcterms:created xsi:type="dcterms:W3CDTF">2015-12-19T02:25:05Z</dcterms:created>
  <dcterms:modified xsi:type="dcterms:W3CDTF">2015-12-19T02:25:05Z</dcterms:modified>
</cp:coreProperties>
</file>