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83" r:id="rId6"/>
    <p:sldId id="28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9" r:id="rId15"/>
    <p:sldId id="266" r:id="rId16"/>
    <p:sldId id="267" r:id="rId17"/>
    <p:sldId id="268" r:id="rId18"/>
    <p:sldId id="280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1" r:id="rId27"/>
    <p:sldId id="276" r:id="rId28"/>
    <p:sldId id="277" r:id="rId29"/>
    <p:sldId id="278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9698-7283-4C72-9406-C709240603C6}" v="612" dt="2022-12-20T10:37:34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1470" y="23258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cs typeface="Calibri Light"/>
              </a:rPr>
              <a:t>Федеральное государственное бюджетное образовательное учреждение высшего образования "Красноярский государственный медицинский университет имени профессора В.Ф. Войно-Ясенецкого"</a:t>
            </a:r>
            <a:br>
              <a:rPr lang="ru-RU" sz="2800" b="1" dirty="0">
                <a:cs typeface="Calibri Light"/>
              </a:rPr>
            </a:br>
            <a:r>
              <a:rPr lang="ru-RU" sz="2800" b="1" dirty="0">
                <a:cs typeface="Calibri Light"/>
              </a:rPr>
              <a:t>Министерства здравоохранения Российской Федерации</a:t>
            </a: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r>
              <a:rPr lang="ru-RU" sz="2800" b="1" dirty="0">
                <a:cs typeface="Calibri Light"/>
              </a:rPr>
              <a:t>Фармацевтический колледж </a:t>
            </a:r>
            <a:br>
              <a:rPr lang="ru-RU" sz="2800" b="1" dirty="0">
                <a:cs typeface="Calibri Light"/>
              </a:rPr>
            </a:br>
            <a:br>
              <a:rPr lang="ru-RU" sz="2800" b="1" dirty="0">
                <a:cs typeface="Calibri Light"/>
              </a:rPr>
            </a:br>
            <a:br>
              <a:rPr lang="ru-RU" sz="2800" dirty="0">
                <a:cs typeface="Calibri Light"/>
              </a:rPr>
            </a:br>
            <a:r>
              <a:rPr lang="ru-RU" sz="2800" b="1" dirty="0">
                <a:cs typeface="Calibri Light"/>
              </a:rPr>
              <a:t>Тема: "Организация деятельности аптеки и ее структурных подразделений " </a:t>
            </a:r>
            <a:br>
              <a:rPr lang="ru-RU" sz="2800" b="1" dirty="0">
                <a:cs typeface="Calibri Light"/>
              </a:rPr>
            </a:br>
            <a:endParaRPr lang="ru-RU" sz="2800" dirty="0"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3283" y="532732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 err="1">
                <a:cs typeface="Calibri"/>
              </a:rPr>
              <a:t>Выполнила:Савельева</a:t>
            </a:r>
            <a:r>
              <a:rPr lang="ru-RU" b="1" dirty="0">
                <a:cs typeface="Calibri"/>
              </a:rPr>
              <a:t> Алена Сергеевна </a:t>
            </a:r>
          </a:p>
          <a:p>
            <a:r>
              <a:rPr lang="ru-RU" b="1" dirty="0" err="1">
                <a:cs typeface="Calibri"/>
              </a:rPr>
              <a:t>Проверила:Казакова</a:t>
            </a:r>
            <a:r>
              <a:rPr lang="ru-RU" b="1" dirty="0">
                <a:cs typeface="Calibri"/>
              </a:rPr>
              <a:t> Елена Николаевна</a:t>
            </a:r>
            <a:r>
              <a:rPr lang="ru-RU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7DBE1-C9DD-21BF-9DD5-18FC312F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Промаркированный уборочный инвентарь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5D0A912-4225-F7F6-F4D6-9A2B6FB0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9" y="1524000"/>
            <a:ext cx="2989729" cy="4157382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ена, внутренний, шкаф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50259F6B-2D3C-FF0C-225B-284DF2AF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06" y="1662653"/>
            <a:ext cx="3034552" cy="3880075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нутренний, загроможденный, открыт&#10;&#10;Автоматически созданное описание">
            <a:extLst>
              <a:ext uri="{FF2B5EF4-FFF2-40B4-BE49-F238E27FC236}">
                <a16:creationId xmlns:a16="http://schemas.microsoft.com/office/drawing/2014/main" id="{7C72475F-B7E0-7D0F-F525-97D64CB28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959" y="1664372"/>
            <a:ext cx="3045758" cy="37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93CDC-238B-DF2C-8551-76891E17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1774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Санузел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30CD7ED-EA1D-51FA-90DD-E94BF011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8" y="1269479"/>
            <a:ext cx="4155139" cy="4980191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ена, ванная, туале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300B7D0-6B08-F679-CD4A-3EEF450C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53" y="1339477"/>
            <a:ext cx="4099111" cy="477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7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473AE-E7EF-EE2F-AB76-083167BF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4186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Фармацевт в санитарной одежде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текст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11678F4-0E82-0A98-13B8-00C0DF64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95" y="1283074"/>
            <a:ext cx="4143934" cy="48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FCEF5-9A9B-A30B-1FEB-A4FECB07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5" y="12980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Административно-бытовая зона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внутренний, стена, ванна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363EBAE-7007-8549-4067-24C500EFA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83" y="1573381"/>
            <a:ext cx="3931023" cy="4473238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ена, внутренний, п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1CAB13EC-6E66-25D9-0839-79F15243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988" y="1515696"/>
            <a:ext cx="4961963" cy="4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69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CA918-8041-7F70-8BF1-D6101EC3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2" y="1858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Зона отдыха 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стена, внутренний, загроможденный, беспорядочный&#10;&#10;Автоматически созданное описание">
            <a:extLst>
              <a:ext uri="{FF2B5EF4-FFF2-40B4-BE49-F238E27FC236}">
                <a16:creationId xmlns:a16="http://schemas.microsoft.com/office/drawing/2014/main" id="{500FBD59-8E89-6DF1-7593-854D389E1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7" y="1197310"/>
            <a:ext cx="5320552" cy="54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20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CDA89-21B1-7DE7-346E-AD23EA87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Зона хранения верхней и санитарной одежды</a:t>
            </a:r>
          </a:p>
        </p:txBody>
      </p:sp>
      <p:pic>
        <p:nvPicPr>
          <p:cNvPr id="3" name="Рисунок 3" descr="Изображение выглядит как стена, внутренний, белый, гардероб&#10;&#10;Автоматически созданное описание">
            <a:extLst>
              <a:ext uri="{FF2B5EF4-FFF2-40B4-BE49-F238E27FC236}">
                <a16:creationId xmlns:a16="http://schemas.microsoft.com/office/drawing/2014/main" id="{C060E306-5E8A-3273-B74E-BC19572B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283" y="1688129"/>
            <a:ext cx="4536140" cy="48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19C7-B414-D3C2-14F6-9150EA96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Помещения для хранения аптечных товаров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внутренний, стена,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817CBB5-4551-CC71-5D73-14C45723E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95" y="1837091"/>
            <a:ext cx="4659405" cy="46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9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26AD8-8193-F2C3-722C-E19E0398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10038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cs typeface="Calibri Light"/>
              </a:rPr>
              <a:t>Шкафы для хранения наружных лекарственных препаратов, внутренних лекарственных препаратов, лекарственных препаратов для инъекций.</a:t>
            </a:r>
            <a:endParaRPr lang="ru-RU" b="1">
              <a:cs typeface="Calibri Light"/>
            </a:endParaRPr>
          </a:p>
          <a:p>
            <a:endParaRPr lang="ru-RU" dirty="0">
              <a:cs typeface="Calibri Light"/>
            </a:endParaRPr>
          </a:p>
        </p:txBody>
      </p:sp>
      <p:pic>
        <p:nvPicPr>
          <p:cNvPr id="3" name="Рисунок 3" descr="Изображение выглядит как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97C3F611-0443-EDC2-9F74-08BA48FE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8" y="2241476"/>
            <a:ext cx="3471582" cy="4179195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стена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D9AAE0BD-1FA8-B7FC-2D80-8BE2C78F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136" y="2321113"/>
            <a:ext cx="3348317" cy="41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00CB3A-14E7-4C73-38AD-F88ABCA2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518" y="1080707"/>
            <a:ext cx="5533463" cy="46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EC371-4796-5187-171F-50FEB321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Шкафы для хранения перевязочного материала</a:t>
            </a: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460753-F1CA-D40B-EBB3-7C942DB8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18" y="1814755"/>
            <a:ext cx="4872317" cy="46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AF170-822F-DDC8-CB6F-5B855AA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63" y="25348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Вывеска аптеки 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1AADC68-5D0D-2928-A9C7-120D4C34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2" y="1719953"/>
            <a:ext cx="3874994" cy="4359386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знак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D15A73BC-267B-73A8-F830-2FC9A4D6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19" y="1646594"/>
            <a:ext cx="4872316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69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340BE-0B6B-99E7-A299-D5AA207A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cs typeface="Calibri Light"/>
              </a:rPr>
              <a:t>Шкафы для хранения резиновых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1617632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280F2-CD9A-6955-EBAE-8BAB68B31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Шкафы для хранения лекарственного растительного сырья</a:t>
            </a:r>
            <a:endParaRPr lang="ru-RU"/>
          </a:p>
          <a:p>
            <a:endParaRPr lang="ru-RU" dirty="0">
              <a:cs typeface="Calibri Light"/>
            </a:endParaRPr>
          </a:p>
        </p:txBody>
      </p:sp>
      <p:pic>
        <p:nvPicPr>
          <p:cNvPr id="3" name="Рисунок 3" descr="Изображение выглядит как стена,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400D6834-F6ED-2754-ED84-E82D705B6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36" y="1623732"/>
            <a:ext cx="5376582" cy="46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3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CF94A-DE0D-E28C-ADE0-521D4715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Шкафы для хранения </a:t>
            </a:r>
            <a:r>
              <a:rPr lang="ru-RU" b="1" dirty="0" err="1">
                <a:cs typeface="Calibri Light"/>
              </a:rPr>
              <a:t>парафармацевтической</a:t>
            </a:r>
            <a:r>
              <a:rPr lang="ru-RU" b="1" dirty="0">
                <a:cs typeface="Calibri Light"/>
              </a:rPr>
              <a:t> продукции</a:t>
            </a:r>
            <a:endParaRPr lang="ru-RU" b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3233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ECCD6-2856-7918-C306-0618708E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Шкаф для хранения огнеопасных веществ</a:t>
            </a:r>
          </a:p>
          <a:p>
            <a:endParaRPr lang="ru-RU" dirty="0">
              <a:cs typeface="Calibri Light"/>
            </a:endParaRPr>
          </a:p>
        </p:txBody>
      </p:sp>
      <p:pic>
        <p:nvPicPr>
          <p:cNvPr id="3" name="Рисунок 3" descr="Изображение выглядит как внутренний, пол, стена, крупная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6C9AC261-FA84-1DB2-C593-5C4F17EAF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1" y="1465580"/>
            <a:ext cx="4076699" cy="51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9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283A1-4FEE-1717-4205-60150D2F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301"/>
            <a:ext cx="10515600" cy="1325563"/>
          </a:xfrm>
        </p:spPr>
        <p:txBody>
          <a:bodyPr/>
          <a:lstStyle/>
          <a:p>
            <a:r>
              <a:rPr lang="ru-RU" b="1" dirty="0">
                <a:cs typeface="Calibri Light"/>
              </a:rPr>
              <a:t>Помещение хранения препаратов, стоящих на предметно-количественном учете</a:t>
            </a:r>
          </a:p>
          <a:p>
            <a:endParaRPr lang="ru-RU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48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6AB4B-0FC5-5029-AB70-2E445C66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12" y="1858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Холодильник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текст, холодильник, открыть,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CEF495A7-AC08-C1BD-4D23-DDB2A10F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1599305"/>
            <a:ext cx="4199964" cy="4645508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внутренний, прибор, крупная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F8BFFA1A-376F-1AA6-BC71-4D79219FF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18" y="1505099"/>
            <a:ext cx="4121523" cy="50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34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стена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30F5C205-8CBD-DE34-5DBA-FCD72E16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06" y="889897"/>
            <a:ext cx="4020670" cy="5078207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4DD4D2D-750F-6547-1605-850796CF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82" y="675266"/>
            <a:ext cx="4312023" cy="55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5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3D1F7-B0EA-1DF0-5DEE-18549C21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Карантинные зоны хранения лекарственных препаратов</a:t>
            </a:r>
            <a:endParaRPr lang="ru-RU" dirty="0"/>
          </a:p>
          <a:p>
            <a:endParaRPr lang="ru-RU" dirty="0">
              <a:cs typeface="Calibri Light"/>
            </a:endParaRPr>
          </a:p>
        </p:txBody>
      </p:sp>
      <p:pic>
        <p:nvPicPr>
          <p:cNvPr id="3" name="Рисунок 3" descr="Изображение выглядит как текст, внутренний, печь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FB4224E9-09C9-9F27-9CEB-C46FE24C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65" y="1757680"/>
            <a:ext cx="5118846" cy="45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7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4D12A-E756-D004-8A3B-01C43C9C4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9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cs typeface="Calibri Light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endParaRPr lang="ru-RU" dirty="0"/>
          </a:p>
          <a:p>
            <a:endParaRPr lang="ru-RU" dirty="0">
              <a:cs typeface="Calibri Light"/>
            </a:endParaRPr>
          </a:p>
        </p:txBody>
      </p:sp>
      <p:pic>
        <p:nvPicPr>
          <p:cNvPr id="3" name="Рисунок 3" descr="Изображение выглядит как текст, внутренний, микроволновая печь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F2CA57D9-9A55-C4C0-E25A-7602B3BD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783" y="2175883"/>
            <a:ext cx="6004111" cy="40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2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B74D-561B-FE7F-DC4D-05FE6764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Тара для сбора медицинских отходов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внутренний, кухонный прибор, кухонный комбайн&#10;&#10;Автоматически созданное описание">
            <a:extLst>
              <a:ext uri="{FF2B5EF4-FFF2-40B4-BE49-F238E27FC236}">
                <a16:creationId xmlns:a16="http://schemas.microsoft.com/office/drawing/2014/main" id="{2131EBE0-3871-635B-BCE3-5BFC5AED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89" y="1813560"/>
            <a:ext cx="3908611" cy="45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0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BA8C4-F0EC-0400-917E-5087C850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05" y="34334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Торговый зал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текст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B33547F-EE72-638B-E584-9E9B5272C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6" y="1874968"/>
            <a:ext cx="4939552" cy="3836445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внутренний, будка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F1F40334-A1E2-EC0B-3A71-78F9D4FB1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224" y="1341942"/>
            <a:ext cx="4468904" cy="46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внутренни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641BDA92-DFA3-07AB-F0C4-3C9F81A6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41" y="717998"/>
            <a:ext cx="3774140" cy="4760857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внутрен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B64CCEF1-18B7-6D26-A3EC-A32E5824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106" y="722182"/>
            <a:ext cx="3762935" cy="48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6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5EE24FE-789D-810C-8EA2-63814CCE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5" y="1336861"/>
            <a:ext cx="4715434" cy="3366246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0867013-997F-9233-BC5B-FB1511B93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333574"/>
            <a:ext cx="5163670" cy="33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E38513-9DCD-97D8-F804-5DE9EEDF1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982545"/>
            <a:ext cx="4323229" cy="3150645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внутренний, множество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26C35F24-63EE-EFDD-6355-6837B16D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53" y="1979183"/>
            <a:ext cx="4457700" cy="31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4FA8-F352-DA49-AFCF-8533FD2B8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44" y="19111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cs typeface="Calibri Light"/>
              </a:rPr>
              <a:t>Рабочее место фармацевта </a:t>
            </a:r>
            <a:endParaRPr lang="ru-RU" b="1" dirty="0"/>
          </a:p>
        </p:txBody>
      </p:sp>
      <p:pic>
        <p:nvPicPr>
          <p:cNvPr id="3" name="Рисунок 3" descr="Изображение выглядит как текст, внутренний, загроможденны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D251D299-7E3F-5084-B4A7-57C7D911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83" y="1150546"/>
            <a:ext cx="5858434" cy="53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6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CB3CF-40EB-79A4-37D7-9F19B144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cs typeface="Calibri Light"/>
              </a:rPr>
              <a:t>Информационный стенд для посетителей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текст, стена, внутренни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E8C52331-B585-E8E9-753E-036EF4AA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5" y="1598040"/>
            <a:ext cx="3370729" cy="4300654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футля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A8DAEEA-0160-C901-EE43-80C10FFF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42" y="1773219"/>
            <a:ext cx="3975845" cy="3602915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A0F8B-4F6C-1004-65C9-5E395AAC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224" y="2050005"/>
            <a:ext cx="3090582" cy="32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3D8B9-C986-5E09-A5C0-A14941B1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42" y="365125"/>
            <a:ext cx="10818158" cy="134797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cs typeface="Calibri Light"/>
              </a:rPr>
              <a:t>Помещение  для хранения уборочного</a:t>
            </a:r>
            <a:br>
              <a:rPr lang="ru-RU" b="1" dirty="0">
                <a:cs typeface="Calibri Light"/>
              </a:rPr>
            </a:br>
            <a:r>
              <a:rPr lang="ru-RU" b="1" dirty="0">
                <a:cs typeface="Calibri Light"/>
              </a:rPr>
              <a:t>инвентаря</a:t>
            </a:r>
            <a:endParaRPr lang="ru-RU" b="1">
              <a:cs typeface="Calibri Light"/>
            </a:endParaRPr>
          </a:p>
        </p:txBody>
      </p:sp>
      <p:pic>
        <p:nvPicPr>
          <p:cNvPr id="3" name="Рисунок 3" descr="Изображение выглядит как стена, внутренний, гардероб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1D644F1-7178-1318-4E5B-F09BE9E9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48" y="1656997"/>
            <a:ext cx="4345641" cy="48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56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Федеральное государственное бюджетное образовательное учреждение высшего образования "Красноярский государственный медицинский университет имени профессора В.Ф. Войно-Ясенецкого" Министерства здравоохранения Российской Федерации  Фармацевтический колледж    Тема: "Организация деятельности аптеки и ее структурных подразделений "  </vt:lpstr>
      <vt:lpstr>Вывеска аптеки </vt:lpstr>
      <vt:lpstr>Торговый зал</vt:lpstr>
      <vt:lpstr>Презентация PowerPoint</vt:lpstr>
      <vt:lpstr>Презентация PowerPoint</vt:lpstr>
      <vt:lpstr>Презентация PowerPoint</vt:lpstr>
      <vt:lpstr>Рабочее место фармацевта </vt:lpstr>
      <vt:lpstr>Информационный стенд для посетителей</vt:lpstr>
      <vt:lpstr>Помещение  для хранения уборочного инвентаря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отдыха </vt:lpstr>
      <vt:lpstr>Зона хранения верхней и санитарной одежды</vt:lpstr>
      <vt:lpstr>Помещения для хранения аптечных товаров</vt:lpstr>
      <vt:lpstr>Шкафы для хранения наружных лекарственных препаратов, внутренних лекарственных препаратов, лекарственных препаратов для инъекций. </vt:lpstr>
      <vt:lpstr>Презентация PowerPoint</vt:lpstr>
      <vt:lpstr>Шкафы для хранения перевязочного материала</vt:lpstr>
      <vt:lpstr>Шкафы для хранения резиновых изделий</vt:lpstr>
      <vt:lpstr>Шкафы для хранения лекарственного растительного сырья </vt:lpstr>
      <vt:lpstr>Шкафы для хранения парафармацевтической продукции</vt:lpstr>
      <vt:lpstr>Шкаф для хранения огнеопасных веществ </vt:lpstr>
      <vt:lpstr>Помещение хранения препаратов, стоящих на предметно-количественном учете </vt:lpstr>
      <vt:lpstr>Холодильник</vt:lpstr>
      <vt:lpstr>Презентация PowerPoint</vt:lpstr>
      <vt:lpstr>Карантинные зоны хранения лекарственных препаратов </vt:lpstr>
      <vt:lpstr>Зоны для хранения фальсифицированных, недоброкачественных, контрафактных ЛП, а также ЛП с истекшим сроком годности </vt:lpstr>
      <vt:lpstr>Тара для сбора медицинских отходов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283</cp:revision>
  <dcterms:created xsi:type="dcterms:W3CDTF">2022-12-20T08:47:23Z</dcterms:created>
  <dcterms:modified xsi:type="dcterms:W3CDTF">2022-12-20T10:41:16Z</dcterms:modified>
</cp:coreProperties>
</file>