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5" r:id="rId2"/>
  </p:sldMasterIdLst>
  <p:notesMasterIdLst>
    <p:notesMasterId r:id="rId94"/>
  </p:notesMasterIdLst>
  <p:sldIdLst>
    <p:sldId id="369" r:id="rId3"/>
    <p:sldId id="375" r:id="rId4"/>
    <p:sldId id="374" r:id="rId5"/>
    <p:sldId id="365" r:id="rId6"/>
    <p:sldId id="366" r:id="rId7"/>
    <p:sldId id="367" r:id="rId8"/>
    <p:sldId id="273" r:id="rId9"/>
    <p:sldId id="271" r:id="rId10"/>
    <p:sldId id="287" r:id="rId11"/>
    <p:sldId id="288" r:id="rId12"/>
    <p:sldId id="290" r:id="rId13"/>
    <p:sldId id="291" r:id="rId14"/>
    <p:sldId id="267" r:id="rId15"/>
    <p:sldId id="268" r:id="rId16"/>
    <p:sldId id="269" r:id="rId17"/>
    <p:sldId id="270" r:id="rId18"/>
    <p:sldId id="292" r:id="rId19"/>
    <p:sldId id="386" r:id="rId20"/>
    <p:sldId id="381" r:id="rId21"/>
    <p:sldId id="382" r:id="rId22"/>
    <p:sldId id="383" r:id="rId23"/>
    <p:sldId id="384" r:id="rId24"/>
    <p:sldId id="313" r:id="rId25"/>
    <p:sldId id="314" r:id="rId26"/>
    <p:sldId id="315" r:id="rId27"/>
    <p:sldId id="316" r:id="rId28"/>
    <p:sldId id="317" r:id="rId29"/>
    <p:sldId id="319" r:id="rId30"/>
    <p:sldId id="256" r:id="rId31"/>
    <p:sldId id="262" r:id="rId32"/>
    <p:sldId id="257" r:id="rId33"/>
    <p:sldId id="258" r:id="rId34"/>
    <p:sldId id="259" r:id="rId35"/>
    <p:sldId id="260" r:id="rId36"/>
    <p:sldId id="264" r:id="rId37"/>
    <p:sldId id="385" r:id="rId38"/>
    <p:sldId id="263" r:id="rId39"/>
    <p:sldId id="265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276" r:id="rId48"/>
    <p:sldId id="277" r:id="rId49"/>
    <p:sldId id="280" r:id="rId50"/>
    <p:sldId id="282" r:id="rId51"/>
    <p:sldId id="283" r:id="rId52"/>
    <p:sldId id="284" r:id="rId53"/>
    <p:sldId id="285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296" r:id="rId64"/>
    <p:sldId id="297" r:id="rId65"/>
    <p:sldId id="298" r:id="rId66"/>
    <p:sldId id="299" r:id="rId67"/>
    <p:sldId id="371" r:id="rId68"/>
    <p:sldId id="294" r:id="rId69"/>
    <p:sldId id="370" r:id="rId70"/>
    <p:sldId id="295" r:id="rId71"/>
    <p:sldId id="301" r:id="rId72"/>
    <p:sldId id="373" r:id="rId73"/>
    <p:sldId id="300" r:id="rId74"/>
    <p:sldId id="372" r:id="rId75"/>
    <p:sldId id="328" r:id="rId76"/>
    <p:sldId id="329" r:id="rId77"/>
    <p:sldId id="330" r:id="rId78"/>
    <p:sldId id="331" r:id="rId79"/>
    <p:sldId id="332" r:id="rId80"/>
    <p:sldId id="333" r:id="rId81"/>
    <p:sldId id="338" r:id="rId82"/>
    <p:sldId id="339" r:id="rId83"/>
    <p:sldId id="340" r:id="rId84"/>
    <p:sldId id="341" r:id="rId85"/>
    <p:sldId id="376" r:id="rId86"/>
    <p:sldId id="377" r:id="rId87"/>
    <p:sldId id="378" r:id="rId88"/>
    <p:sldId id="379" r:id="rId89"/>
    <p:sldId id="321" r:id="rId90"/>
    <p:sldId id="322" r:id="rId91"/>
    <p:sldId id="323" r:id="rId92"/>
    <p:sldId id="368" r:id="rId93"/>
  </p:sldIdLst>
  <p:sldSz cx="12192000" cy="6858000"/>
  <p:notesSz cx="6858000" cy="9144000"/>
  <p:custDataLst>
    <p:tags r:id="rId9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3563" autoAdjust="0"/>
  </p:normalViewPr>
  <p:slideViewPr>
    <p:cSldViewPr snapToGrid="0">
      <p:cViewPr>
        <p:scale>
          <a:sx n="80" d="100"/>
          <a:sy n="80" d="100"/>
        </p:scale>
        <p:origin x="-1716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6BC6A-9464-4BB8-B400-3EDB4FFC7C86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D070C-7832-4F4E-A699-00AA733282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D070C-7832-4F4E-A699-00AA733282B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D070C-7832-4F4E-A699-00AA733282B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D070C-7832-4F4E-A699-00AA733282B4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5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92633" y="685803"/>
            <a:ext cx="236220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06033" y="685803"/>
            <a:ext cx="688340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3323645" y="5094578"/>
            <a:ext cx="8258755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478648" y="3606801"/>
            <a:ext cx="10103752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00251" y="1524001"/>
            <a:ext cx="4891616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95067" y="1524001"/>
            <a:ext cx="4893733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06033" y="1600203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833" y="1600203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3" y="685800"/>
            <a:ext cx="9448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3" y="1600203"/>
            <a:ext cx="7010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AAA72D8E-2A9D-4E4D-8051-B75AECA2E0DA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808552E6-3DE7-49B4-97EF-25322CB31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eltech.ru/assets/files/university/history/img194.jpg" TargetMode="Externa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29990" y="1"/>
            <a:ext cx="73674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«Красноярский государственный медицинский университет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им. проф. В.Ф.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Войно-Ясенецкого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Министерства здравоохранения Российской Федерации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13D97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313D9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Кафедра философии и социально-гуманитарных наук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313D9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Конференция, посвященная Международному Дню кибернетики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GocmP-3j3Tw"/>
          <p:cNvPicPr>
            <a:picLocks noChangeAspect="1" noChangeArrowheads="1"/>
          </p:cNvPicPr>
          <p:nvPr/>
        </p:nvPicPr>
        <p:blipFill>
          <a:blip r:embed="rId3"/>
          <a:srcRect r="4741"/>
          <a:stretch>
            <a:fillRect/>
          </a:stretch>
        </p:blipFill>
        <p:spPr bwMode="auto">
          <a:xfrm>
            <a:off x="4043818" y="3770811"/>
            <a:ext cx="4392979" cy="255854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63919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Century Gothic" pitchFamily="34" charset="0"/>
                <a:ea typeface="Times New Roman" pitchFamily="18" charset="0"/>
                <a:cs typeface="Tahoma" pitchFamily="34" charset="0"/>
              </a:rPr>
              <a:t>Красноярск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313D97"/>
                </a:solidFill>
                <a:effectLst/>
                <a:latin typeface="Century Gothic" pitchFamily="34" charset="0"/>
                <a:ea typeface="Times New Roman" pitchFamily="18" charset="0"/>
                <a:cs typeface="Tahoma" pitchFamily="34" charset="0"/>
              </a:rPr>
              <a:t>2015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539931" y="618306"/>
            <a:ext cx="1341120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ЗаголовокСлайда1"/>
          <p:cNvSpPr>
            <a:spLocks noGrp="1" noChangeArrowheads="1"/>
          </p:cNvSpPr>
          <p:nvPr>
            <p:ph type="title"/>
          </p:nvPr>
        </p:nvSpPr>
        <p:spPr>
          <a:xfrm>
            <a:off x="215660" y="2686674"/>
            <a:ext cx="6892506" cy="2851483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Александр Александрович Богданов </a:t>
            </a:r>
            <a: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alt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настоящая фамилия — Малиновский</a:t>
            </a:r>
            <a: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другие псевдонимы — Вернер, Максимов, Рядовой</a:t>
            </a:r>
            <a: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b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Врач, экономист, философ, политический деятель, учёный-естествоиспытатель </a:t>
            </a:r>
            <a:br>
              <a:rPr lang="ru-RU" alt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alt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0748" y="338231"/>
            <a:ext cx="4037778" cy="583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883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ЗаголовокСлайда1"/>
          <p:cNvSpPr>
            <a:spLocks noGrp="1" noChangeArrowheads="1"/>
          </p:cNvSpPr>
          <p:nvPr>
            <p:ph type="title"/>
          </p:nvPr>
        </p:nvSpPr>
        <p:spPr>
          <a:xfrm>
            <a:off x="633551" y="452846"/>
            <a:ext cx="10131425" cy="701768"/>
          </a:xfrm>
        </p:spPr>
        <p:txBody>
          <a:bodyPr>
            <a:noAutofit/>
          </a:bodyPr>
          <a:lstStyle/>
          <a:p>
            <a:r>
              <a:rPr lang="ru-RU" altLang="ru-RU" sz="4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Богданов и кибернетика</a:t>
            </a:r>
          </a:p>
        </p:txBody>
      </p:sp>
      <p:sp>
        <p:nvSpPr>
          <p:cNvPr id="5122" name="Объект2"/>
          <p:cNvSpPr>
            <a:spLocks noGrp="1" noChangeArrowheads="1"/>
          </p:cNvSpPr>
          <p:nvPr>
            <p:ph sz="half" idx="1"/>
          </p:nvPr>
        </p:nvSpPr>
        <p:spPr>
          <a:xfrm>
            <a:off x="5115464" y="2326994"/>
            <a:ext cx="6435306" cy="43498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alt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А.А</a:t>
            </a:r>
            <a:r>
              <a:rPr lang="ru-RU" alt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Богданов предвосхитил важнейшие идеи кибернетики за 20 лет до Н. Винера</a:t>
            </a:r>
          </a:p>
        </p:txBody>
      </p:sp>
      <p:pic>
        <p:nvPicPr>
          <p:cNvPr id="5" name="Picture 1" descr="D:\Стол\ЧТЕНИЯ Богдановские ЧТЕНИЯ\Богданов все документы к Чтениям\Богданов картинки и фото\bogdanov_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42" y="1318799"/>
            <a:ext cx="3914775" cy="512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4098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246" y="0"/>
            <a:ext cx="9718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130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826" y="336430"/>
            <a:ext cx="6952891" cy="609049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38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Тектология</a:t>
            </a:r>
            <a:r>
              <a:rPr lang="ru-RU" sz="3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от греч. </a:t>
            </a:r>
            <a:r>
              <a:rPr lang="en-US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tekton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строитель, творец и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logos-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учение)</a:t>
            </a:r>
            <a:r>
              <a:rPr lang="ru-RU" sz="3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</a:t>
            </a:r>
            <a:r>
              <a:rPr lang="en-US" sz="3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главный труд жизни Богданова, желание объединить организационный опыт человечества. Была одной из первых попыток выявления и анализа общих закономерностей природы, общества и мышления.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99" y="431320"/>
            <a:ext cx="3972315" cy="608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888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83" y="121921"/>
            <a:ext cx="10291463" cy="6736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«Всякая человеческая деятельность объективно является организующей или </a:t>
            </a:r>
            <a:r>
              <a:rPr lang="ru-RU" sz="3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дезорганизующей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». </a:t>
            </a:r>
          </a:p>
          <a:p>
            <a:pPr marL="0" indent="0"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Организующая деятельность направлена на преобразование окружающего мира в соответствии с потребностями самого человека. Человечество, однако, не едино в своей организующей деятельности, что порождает дезорганизующую деятельность как результат столкновения различных организующих процессов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5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303" y="2585943"/>
            <a:ext cx="5732705" cy="2262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«Природа – первый великий организатор» </a:t>
            </a:r>
          </a:p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098" y="1682127"/>
            <a:ext cx="5248883" cy="350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560252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4365" y="182880"/>
            <a:ext cx="9578273" cy="62092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Систематизировать организационный опыт человека  – главная задача </a:t>
            </a:r>
            <a:r>
              <a:rPr lang="ru-RU" sz="3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тектологии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науки, которой, как думал Богданов, он кладет лишь начало и которая должна в будущем развиться в мощнейшее человеческое орудие. </a:t>
            </a:r>
            <a:r>
              <a:rPr lang="ru-RU" sz="3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Тектология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была воплощением науки будущего. Полный расцвет ее будет выражать сознательное господство людей как над природой внешней, так и над природой социальной.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1345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1"/>
          <p:cNvSpPr>
            <a:spLocks noGrp="1" noChangeArrowheads="1"/>
          </p:cNvSpPr>
          <p:nvPr>
            <p:ph idx="1"/>
          </p:nvPr>
        </p:nvSpPr>
        <p:spPr>
          <a:xfrm>
            <a:off x="566057" y="1600201"/>
            <a:ext cx="11016343" cy="513152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altLang="ru-RU" sz="3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Тектология</a:t>
            </a: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r>
              <a:rPr lang="ru-RU" alt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(1910-1920</a:t>
            </a:r>
            <a:r>
              <a:rPr lang="ru-RU" alt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ru-RU" altLang="ru-RU" sz="3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включает основы кибернетики, системного анализа и синергетики</a:t>
            </a:r>
          </a:p>
          <a:p>
            <a:pPr>
              <a:spcAft>
                <a:spcPts val="1800"/>
              </a:spcAft>
            </a:pP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«Красная звезда» </a:t>
            </a:r>
            <a:r>
              <a:rPr lang="ru-RU" alt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(1908</a:t>
            </a:r>
            <a:r>
              <a:rPr lang="ru-RU" alt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ru-RU" altLang="ru-RU" sz="3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впервые описал компьютер (электронный мозг), управляющий кораблем</a:t>
            </a:r>
          </a:p>
          <a:p>
            <a:pPr>
              <a:spcAft>
                <a:spcPts val="1800"/>
              </a:spcAft>
            </a:pP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статье «Философия современного естествоиспытателя» </a:t>
            </a:r>
            <a:r>
              <a:rPr lang="ru-RU" alt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(1909 год), </a:t>
            </a:r>
            <a:r>
              <a:rPr lang="ru-RU" altLang="ru-RU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А. А. Богданов ввел в оборот термин «техническая интеллигенция</a:t>
            </a:r>
            <a:r>
              <a:rPr lang="ru-RU" altLang="ru-RU" sz="3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altLang="ru-RU" sz="3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</p:txBody>
      </p:sp>
      <p:sp>
        <p:nvSpPr>
          <p:cNvPr id="7169" name="ЗаголовокСлайда1"/>
          <p:cNvSpPr>
            <a:spLocks noGrp="1" noChangeArrowheads="1"/>
          </p:cNvSpPr>
          <p:nvPr>
            <p:ph type="title"/>
          </p:nvPr>
        </p:nvSpPr>
        <p:spPr>
          <a:xfrm>
            <a:off x="2838995" y="333340"/>
            <a:ext cx="6644640" cy="1143000"/>
          </a:xfrm>
        </p:spPr>
        <p:txBody>
          <a:bodyPr>
            <a:normAutofit/>
          </a:bodyPr>
          <a:lstStyle/>
          <a:p>
            <a:r>
              <a:rPr lang="ru-RU" altLang="ru-RU" sz="5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труды</a:t>
            </a:r>
          </a:p>
        </p:txBody>
      </p:sp>
    </p:spTree>
    <p:extLst>
      <p:ext uri="{BB962C8B-B14F-4D97-AF65-F5344CB8AC3E}">
        <p14:creationId xmlns:p14="http://schemas.microsoft.com/office/powerpoint/2010/main" xmlns="" val="2028613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757" y="0"/>
            <a:ext cx="1175657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1897 – Краткий  курс экономической науки.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1898 – Основные  элементы исторического взгляда на природу.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1901 – Познание  с исторической точки зрения.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1902 – Очерки  реалистического мировоззрения.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1904 – Из   психологии общества.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1904 – Новый  мир. (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Собирание человека; 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II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Цели и нормы жизни; 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III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Проклятые вопросы философии).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1904 – 1906 – Эмпириомонизм: В 3 кн.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1905 – Революция  и философия.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1907 – Чего  искать русскому читателю у Эрнста Маха?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1908 – Страна идолов и философия марксизма.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1908 – Красная звезда. Роман-утопия.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1908 – Приключения одной философской школы.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1909 – Философия современного естествоиспытателя.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1909 – Очерки философии коллективизма.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1910 – Падение великого фетишизма: Вера и наука.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1911 – Культурные задачи нашего времени.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1913 – Философия живого опыта.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1913 – Тайна науки.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1913 – Инженер </a:t>
            </a:r>
            <a:r>
              <a:rPr lang="ru-RU" sz="1600" b="1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Мэнни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1913 – Между человеком и машиною.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1914 – Наука об общественном сознании.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1913 – 1917 – </a:t>
            </a:r>
            <a:r>
              <a:rPr lang="ru-RU" sz="1600" b="1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Тектология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: Всеобщая организационная наука.  Ч. 1 – 2.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1923 – Принцип относительности с организационной точки зрения.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1918 – Вопросы социализма.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1924 – О пролетарской культуре.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1924 – Законы новой совести. 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1927 – Борьба за жизнеспособность. </a:t>
            </a:r>
            <a:endParaRPr lang="ru-RU" sz="16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588" y="6159831"/>
            <a:ext cx="2708741" cy="40033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А. Богданов 1913г.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777" y="268381"/>
            <a:ext cx="4265593" cy="5971831"/>
          </a:xfrm>
        </p:spPr>
      </p:pic>
      <p:pic>
        <p:nvPicPr>
          <p:cNvPr id="135170" name="Picture 2" descr="D:\Стол\ЧТЕНИЯ Богдановские ЧТЕНИЯ\Богданов все документы к Чтениям\Богданов картинки и фото\кн ред стар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5497" y="1385131"/>
            <a:ext cx="2190750" cy="3448050"/>
          </a:xfrm>
          <a:prstGeom prst="rect">
            <a:avLst/>
          </a:prstGeom>
          <a:noFill/>
        </p:spPr>
      </p:pic>
      <p:pic>
        <p:nvPicPr>
          <p:cNvPr id="135171" name="Picture 3" descr="D:\Стол\ЧТЕНИЯ Богдановские ЧТЕНИЯ\Богданов все документы к Чтениям\Богданов картинки и фото\кн красная звезда 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21" y="515167"/>
            <a:ext cx="3924663" cy="2747264"/>
          </a:xfrm>
          <a:prstGeom prst="rect">
            <a:avLst/>
          </a:prstGeom>
          <a:noFill/>
        </p:spPr>
      </p:pic>
      <p:pic>
        <p:nvPicPr>
          <p:cNvPr id="135172" name="Picture 4" descr="D:\Стол\ЧТЕНИЯ Богдановские ЧТЕНИЯ\Богданов все документы к Чтениям\Богданов картинки и фото\кн красная звезда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7178" y="3823855"/>
            <a:ext cx="1956944" cy="2844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344693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210491"/>
            <a:ext cx="1135597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 мая во всем мире принято отмечать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Международный День кибернетики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Этот неофициальный праздник возник по инициативе разработчиков интеллектуальной лаборатории ТОО BBS-IT (Казахстан).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Интересно, что эта дата не связана напрямую ни с Н. Винером (основателем кибернетики, как современной науки), ни с Ампером (давшим определение собственно кибернетике).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Зато именно в этот день (а точнее – 7 </a:t>
            </a:r>
            <a:r>
              <a:rPr lang="ru-RU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фаргелиона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что соответствует сегодняшнему 21 мая) родился знаменитый древнегреческий философ Платон, впервые упомянувший термин «кибернетика» (что дословно означает «искусство управления») в своих «Законах».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Хоть и имел в виду Платон в своем труде исключительно управление людьми, а не математическую логику и процессы передачи информации,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 именно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честь великого философа и была определена дата для отмечания этого праздника.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 l="14793" r="13062"/>
          <a:stretch>
            <a:fillRect/>
          </a:stretch>
        </p:blipFill>
        <p:spPr bwMode="auto">
          <a:xfrm>
            <a:off x="687978" y="121920"/>
            <a:ext cx="2420983" cy="251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184" y="4772567"/>
            <a:ext cx="10972800" cy="2085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1922 г. Богданов собирает вокруг себя небольшую группу врачей (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С.Л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Малолетков,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И.И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Соболев, 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Д.А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Гудим-Левкович и др.) и, начинает производить первые опыты по переливанию крови. 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4145" name="Picture 1" descr="D:\Стол\ЧТЕНИЯ Богдановские ЧТЕНИЯ\Богданов все документы к Чтениям\Богданов картинки и фото\переливание крови карти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155" y="426905"/>
            <a:ext cx="6096000" cy="427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413737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399" y="4519749"/>
            <a:ext cx="10894423" cy="20721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Научно-технические прогнозы Богданова: синтез белка, синтетические материалы, минус-материя, отрицательное тяготение, космические корабли с атомными двигателями, полная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автоматизированность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техники, широкое использование вычислительных машин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6221" y="618309"/>
            <a:ext cx="5421577" cy="3204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391" y="929735"/>
            <a:ext cx="346614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50029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8158" y="703512"/>
            <a:ext cx="3746796" cy="549694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208" y="381295"/>
            <a:ext cx="3926386" cy="5496943"/>
          </a:xfrm>
        </p:spPr>
      </p:pic>
      <p:pic>
        <p:nvPicPr>
          <p:cNvPr id="132097" name="Picture 1" descr="D:\Стол\ЧТЕНИЯ Богдановские ЧТЕНИЯ\Богданов все документы к Чтениям\Богданов картинки и фото\кн между человеком и машиной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9349" y="2490713"/>
            <a:ext cx="2787740" cy="4235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614156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81897" y="5094578"/>
            <a:ext cx="6200503" cy="925223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Вторушина Екатерина </a:t>
            </a:r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101 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мед. киб</a:t>
            </a:r>
            <a:r>
              <a:rPr lang="ru-RU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r>
              <a:rPr lang="ru-RU" sz="22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Дмитриева Вера 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(102 мед. киб.)</a:t>
            </a:r>
          </a:p>
          <a:p>
            <a:endParaRPr lang="ru-RU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5502" y="1532710"/>
            <a:ext cx="9167333" cy="2333896"/>
          </a:xfrm>
        </p:spPr>
        <p:txBody>
          <a:bodyPr>
            <a:normAutofit/>
          </a:bodyPr>
          <a:lstStyle/>
          <a:p>
            <a:r>
              <a:rPr lang="ru-RU" sz="60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Норберт</a:t>
            </a:r>
            <a:r>
              <a:rPr lang="ru-RU" sz="6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6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Винер </a:t>
            </a:r>
            <a:r>
              <a:rPr lang="ru-RU" sz="3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(1894-1964)</a:t>
            </a:r>
            <a:endParaRPr lang="ru-RU" sz="31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892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771" y="3380267"/>
            <a:ext cx="6653349" cy="2689608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Родился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городе Колумбия </a:t>
            </a: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штат Миссури)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еврейской семье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1\Desktop\Wie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3" y="454186"/>
            <a:ext cx="4296044" cy="574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7724" y="767473"/>
            <a:ext cx="5956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Норберт Винер</a:t>
            </a:r>
            <a:endParaRPr lang="ru-RU" sz="54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49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033-300x2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07040" y="1541417"/>
            <a:ext cx="6380704" cy="442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1155"/>
            <a:ext cx="5521234" cy="4840023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19-летнем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возрасте доктор Винер был приглашён на кафедру математики Массачусетского Технологического Института,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«где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 и прослужил до последних дней своей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жизни»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56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Weine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641" y="801188"/>
            <a:ext cx="7474165" cy="53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3124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" y="1190778"/>
            <a:ext cx="6670766" cy="519260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своих работах он выступает как гуманный, страстный человек, видевший, пожалуй, яснее своих современников воздействие техники на общество. Он был либералом в лучшем смысле этого слова, с глубокими моральными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принципами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</p:txBody>
      </p:sp>
      <p:pic>
        <p:nvPicPr>
          <p:cNvPr id="2050" name="Picture 2" descr="C:\Users\1\Desktop\1301928473_wie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6829" y="659555"/>
            <a:ext cx="3600400" cy="54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006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430" y="1732634"/>
            <a:ext cx="11245970" cy="4012558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spcAft>
                <a:spcPts val="1800"/>
              </a:spcAft>
              <a:buNone/>
            </a:pP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l">
              <a:spcAft>
                <a:spcPts val="1800"/>
              </a:spcAft>
              <a:buNone/>
            </a:pPr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«Я никогда не мог бы отблагодарить Винера за знания, которые он мне дал. И самое главное – он дал мне веру в невероятный потенциал, который кроется в каждом из нас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</a:p>
          <a:p>
            <a:pPr marL="0" indent="0" algn="r">
              <a:spcAft>
                <a:spcPts val="1800"/>
              </a:spcAft>
              <a:buNone/>
            </a:pPr>
            <a:r>
              <a:rPr lang="ru-RU" sz="4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Амар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Бозе</a:t>
            </a:r>
            <a:endParaRPr lang="ru-RU" sz="4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324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0260" y="209005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4765" y="1100204"/>
            <a:ext cx="7259604" cy="52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610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59462"/>
            <a:ext cx="10972800" cy="6067463"/>
          </a:xfrm>
        </p:spPr>
        <p:txBody>
          <a:bodyPr>
            <a:normAutofit fontScale="90000"/>
          </a:bodyPr>
          <a:lstStyle/>
          <a:p>
            <a:pPr algn="r"/>
            <a:r>
              <a:rPr lang="ru-RU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КИБЕРНЕТИКА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(от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др.-греч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b="1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κυβερνητική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— </a:t>
            </a:r>
            <a:r>
              <a:rPr lang="ru-RU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«искусство управления») </a:t>
            </a:r>
            <a:r>
              <a:rPr lang="ru-RU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— наука об общих закономерностях получения, хранения, передачи и преобразования информации в сложных управляющих системах, будь то машины, живые организмы или общество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ВикипедиЯ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Свободная энциклопедия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093" y="1164610"/>
            <a:ext cx="3182891" cy="5172196"/>
          </a:xfr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85802" y="327549"/>
            <a:ext cx="10381477" cy="837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«Творец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Будущее»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605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246" y="914400"/>
            <a:ext cx="8395063" cy="5347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Н. Винер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— автор трудов по математическому анализу, теории вероятностей, электрическим сетям и вычислительной технике. Его детище, кибернетика — наука об управлении и связях в машинах и живых организмах, родилось из сплава прежде не пересекавшихся математики, биологии, социологии и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xmlns="" val="386550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070" y="286605"/>
            <a:ext cx="10898664" cy="837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Фундаментальный труд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«Кибернетика» </a:t>
            </a:r>
            <a:r>
              <a:rPr lang="ru-RU" sz="2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(1948 </a:t>
            </a:r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год) </a:t>
            </a:r>
            <a:endParaRPr lang="ru-RU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0765" y="1287439"/>
            <a:ext cx="3076055" cy="495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7837" y="1287439"/>
            <a:ext cx="3427871" cy="49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65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1"/>
            <a:ext cx="11924731" cy="2058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«Бывший вундеркинд»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(автобиографическая повесть, часть первая)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«Я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—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математик»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(автобиографическая повесть, часть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вторая)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109" y="1911398"/>
            <a:ext cx="3077001" cy="4461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772" y="1911398"/>
            <a:ext cx="3077001" cy="44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462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-195659" y="341196"/>
            <a:ext cx="10381477" cy="837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«Человеческое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 человеческих существ: Кибернетика и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общество»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625" y="1437566"/>
            <a:ext cx="3217081" cy="5147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797" y="1349829"/>
            <a:ext cx="87396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«Я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говорю здесь о машине, но не только о машине из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меди и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железа...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нет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особой разницы, если эта машина изготовлена из плоти и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костей»</a:t>
            </a:r>
          </a:p>
          <a:p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«Индивидуальность –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пламя, а не камень; форма,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 материальное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наполнение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Эта форма может быть передана по каналам связи, изменена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или скопирована»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«По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крайней мере, одно совершенно ясно, физическая индивидуальность личности не связана с материальным носителем... Биологическая индивидуальность организма, похоже, скрывается в некотором продолжительном процессе и в памяти организма о событиях предшествующего развития... В терминах вычислительной техники, индивидуальность ума определяется сохраненными записями и воспоминаниями и его продолжающимся развитием по предопределенной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программе»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82179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234" y="721998"/>
            <a:ext cx="3657599" cy="5688439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8447" y="374469"/>
            <a:ext cx="3914402" cy="61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47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492" y="236172"/>
            <a:ext cx="6437812" cy="145626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труды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9761" y="2580747"/>
            <a:ext cx="9701348" cy="403776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Творец и Будущее»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«Кибернетика»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«Бывший вундеркинд»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«Я-математик»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«Нелинейные задачи в теории случайных процессов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«Интеграл Фурье и некоторые его приложения»</a:t>
            </a:r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22135784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4331" y="1541568"/>
            <a:ext cx="9237870" cy="468506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Индивидуальный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общественный гомеостазис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Мое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отношение к кибернетике, её прошлое и будущее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Наука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общество 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Перспективы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нейрокибернетики 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импульсов в сердечной мышце: Математическая формулировка проблемы проведения импульсов в сети связанных возбудимых элементов, в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частности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сердечной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мышце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60775" y="586857"/>
            <a:ext cx="10381477" cy="682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Статьи 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82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447" y="1410788"/>
            <a:ext cx="10287044" cy="43281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Книги </a:t>
            </a:r>
            <a:r>
              <a:rPr lang="ru-RU" sz="4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Норберта</a:t>
            </a:r>
            <a:r>
              <a:rPr lang="ru-RU" sz="4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Винера, переведенные на многие языки, везде встречаются с признанием со стороны специалистов и пользуются успехом у широких масс </a:t>
            </a:r>
            <a:r>
              <a:rPr lang="ru-RU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читателей</a:t>
            </a:r>
            <a:endParaRPr lang="ru-RU" sz="4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19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БСЭ - Большая Советская Энциклопедия - чтение книги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536" y="457021"/>
            <a:ext cx="3960440" cy="54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6388" y="2179424"/>
            <a:ext cx="616566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Вышнеградский</a:t>
            </a:r>
            <a:r>
              <a:rPr lang="ru-RU" sz="5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Иван </a:t>
            </a:r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Алексеевич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(1822-1872)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798423" y="6305006"/>
            <a:ext cx="4319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Сагалаков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Владимир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204 (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пед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.)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441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229" y="0"/>
            <a:ext cx="106592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29360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561" y="979714"/>
            <a:ext cx="8063827" cy="540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5552407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2" t="4951" r="5700" b="6658"/>
          <a:stretch>
            <a:fillRect/>
          </a:stretch>
        </p:blipFill>
        <p:spPr bwMode="auto">
          <a:xfrm>
            <a:off x="1628503" y="896984"/>
            <a:ext cx="8247017" cy="528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50268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1452" y="5373189"/>
            <a:ext cx="9161417" cy="1045224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Вышнеградский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Иван Алексеевич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директор главного педагогического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института Петербурга)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907" y="-209006"/>
            <a:ext cx="4110147" cy="5155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701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ысочайшее утверждение Общества Санкт-Петербургских водопров…"/>
          <p:cNvPicPr>
            <a:picLocks noChangeAspect="1" noChangeArrowheads="1"/>
          </p:cNvPicPr>
          <p:nvPr/>
        </p:nvPicPr>
        <p:blipFill>
          <a:blip r:embed="rId2">
            <a:lum bright="-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9" b="14464"/>
          <a:stretch>
            <a:fillRect/>
          </a:stretch>
        </p:blipFill>
        <p:spPr bwMode="auto">
          <a:xfrm>
            <a:off x="2638697" y="609600"/>
            <a:ext cx="7365113" cy="511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18231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5764"/>
            <a:ext cx="3693084" cy="565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Тагильские истории. Самоцветная поло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1268" y="1140823"/>
            <a:ext cx="3758315" cy="44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9003" y="6041437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М. Н. Катков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43934" y="5806306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В. П. Мещерский</a:t>
            </a:r>
          </a:p>
        </p:txBody>
      </p:sp>
    </p:spTree>
    <p:extLst>
      <p:ext uri="{BB962C8B-B14F-4D97-AF65-F5344CB8AC3E}">
        <p14:creationId xmlns:p14="http://schemas.microsoft.com/office/powerpoint/2010/main" xmlns="" val="16040259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7703" y="1340768"/>
            <a:ext cx="657794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48560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65028" y="1280161"/>
            <a:ext cx="2865120" cy="61222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(1893-1979)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0389" y="-609600"/>
            <a:ext cx="7964043" cy="184621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65" y="1359111"/>
            <a:ext cx="3914157" cy="52188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1612" y="162339"/>
            <a:ext cx="8107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Берг Аксель Иванович</a:t>
            </a:r>
            <a:r>
              <a:rPr lang="ru-RU" sz="4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7001692" y="5860869"/>
            <a:ext cx="46590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Маховская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Татьяна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(101 мед. киб.)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754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4309" y="1236617"/>
            <a:ext cx="5256730" cy="5468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Специалист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области радиотехники, организатор науки и промышленности. 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Профессор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1930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доктор технических наук (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1936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член-корреспондент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1943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  академик (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1946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Академии Наук СССР. Адмирал-инженер (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1955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 descr="http://www.eltech.ru/assets/images/university/history/img194-small.jpg">
            <a:hlinkClick r:id="rId2" tooltip="&quot;Справа - А.И.Берг (1956 г.)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858" y="1617584"/>
            <a:ext cx="5812645" cy="4138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77838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297" y="1494790"/>
            <a:ext cx="4458789" cy="117874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Золотая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медаль АН СССР им. А. С. Попова </a:t>
            </a:r>
            <a:r>
              <a:rPr lang="ru-RU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(1951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28" y="352034"/>
            <a:ext cx="3553097" cy="89329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Награды</a:t>
            </a:r>
            <a:endParaRPr lang="ru-RU" sz="4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2462" y="3204755"/>
            <a:ext cx="2737199" cy="27972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7589" y="1593668"/>
            <a:ext cx="5468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Герой Социалистического Труда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(1963)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5760" y="2333962"/>
            <a:ext cx="2283591" cy="41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67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3" y="396217"/>
            <a:ext cx="8085584" cy="1512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Четыре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ордена Ленина, </a:t>
            </a: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орден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Октябрьской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Революции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705" y="2363958"/>
            <a:ext cx="3347832" cy="3347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239" y="2416209"/>
            <a:ext cx="3233319" cy="334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20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87870"/>
            <a:ext cx="4894216" cy="283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4846" y="490839"/>
            <a:ext cx="7018241" cy="577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3532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4353" y="414813"/>
            <a:ext cx="8229600" cy="175518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 ордена Красного Знамени, орден Отечественной войны, три ордена Красной Звезды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916" y="2598811"/>
            <a:ext cx="2408505" cy="319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4354" y="2598811"/>
            <a:ext cx="2414575" cy="2414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5405" y="2598810"/>
            <a:ext cx="2500811" cy="25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96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2394857"/>
            <a:ext cx="6235336" cy="209876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 smtClean="0"/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память А.И Берга на здании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2-го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корпуса </a:t>
            </a:r>
            <a:r>
              <a:rPr lang="ru-RU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СПбГЭТУ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установлена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мемориальная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доска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6526" y="573746"/>
            <a:ext cx="4242775" cy="56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89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9014" y="2081350"/>
            <a:ext cx="9642563" cy="4019338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Теория и расчет ламповых генераторов  </a:t>
            </a:r>
          </a:p>
          <a:p>
            <a:pPr lvl="0">
              <a:spcAft>
                <a:spcPts val="12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Независимое возбуждение незатухающих колебаний </a:t>
            </a:r>
          </a:p>
          <a:p>
            <a:pPr lvl="0">
              <a:spcAft>
                <a:spcPts val="12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Избранные труды, тт.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1-2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881" y="265067"/>
            <a:ext cx="4696096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Труды:</a:t>
            </a:r>
            <a:endParaRPr lang="ru-RU" sz="6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27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._Росс_Эшби_.jpg"/>
          <p:cNvPicPr>
            <a:picLocks noGrp="1" noChangeAspect="1"/>
          </p:cNvPicPr>
          <p:nvPr>
            <p:ph idx="1"/>
          </p:nvPr>
        </p:nvPicPr>
        <p:blipFill>
          <a:blip r:embed="rId2"/>
          <a:srcRect l="4323" r="12026"/>
          <a:stretch>
            <a:fillRect/>
          </a:stretch>
        </p:blipFill>
        <p:spPr>
          <a:xfrm>
            <a:off x="897743" y="1478279"/>
            <a:ext cx="4292566" cy="51315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277019"/>
            <a:ext cx="10502537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Уильям  Росс Эшби  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(1903-1972)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7989" y="2168435"/>
            <a:ext cx="5425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Английский психиатр, специалист по кибернетике, пионер в исследовании сложных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58446" y="5970117"/>
            <a:ext cx="4389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Небесная Кристина </a:t>
            </a:r>
            <a:r>
              <a:rPr lang="ru-RU" sz="1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(101 мед. киб.)</a:t>
            </a:r>
            <a:endParaRPr lang="ru-RU" sz="1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102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214425"/>
            <a:ext cx="8229600" cy="4911741"/>
          </a:xfrm>
        </p:spPr>
        <p:txBody>
          <a:bodyPr>
            <a:normAutofit/>
          </a:bodyPr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09нгжщд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06286" y="296092"/>
            <a:ext cx="10136777" cy="65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878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эшб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793489" y="1675405"/>
            <a:ext cx="6445645" cy="3625675"/>
          </a:xfrm>
        </p:spPr>
      </p:pic>
      <p:sp>
        <p:nvSpPr>
          <p:cNvPr id="5" name="TextBox 4"/>
          <p:cNvSpPr txBox="1"/>
          <p:nvPr/>
        </p:nvSpPr>
        <p:spPr>
          <a:xfrm>
            <a:off x="0" y="1275383"/>
            <a:ext cx="73500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800"/>
              </a:spcAft>
            </a:pP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Данное произведение вы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можете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прочитать в Государственной универсальной научной 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библиотеке Красноярского края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spcAft>
                <a:spcPts val="18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2029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217" y="2499361"/>
            <a:ext cx="5625737" cy="3317966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Американский инженер и математик. Человек, которого называют отцом современных теорий информации и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связи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978" y="444137"/>
            <a:ext cx="10972800" cy="70998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Клод </a:t>
            </a:r>
            <a:r>
              <a:rPr lang="ru-RU" sz="5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Э́лвуд</a:t>
            </a:r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5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Ше́ннон</a:t>
            </a:r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(1916-2001)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 descr="клод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097486" y="1412869"/>
            <a:ext cx="4335311" cy="43783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24234" y="6318460"/>
            <a:ext cx="382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Небесная Кристина </a:t>
            </a:r>
            <a:r>
              <a:rPr lang="ru-RU" sz="12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(101 мед. киб.)</a:t>
            </a:r>
            <a:endParaRPr lang="ru-RU" sz="12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78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931" y="2383973"/>
            <a:ext cx="11652069" cy="326788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Теория связи в секретных системах</a:t>
            </a:r>
          </a:p>
          <a:p>
            <a:pPr>
              <a:spcAft>
                <a:spcPts val="1800"/>
              </a:spcAft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Математическая 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теория 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связи</a:t>
            </a:r>
            <a:endParaRPr lang="ru-RU" sz="4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800"/>
              </a:spcAft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Теоремы Шеннона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725" y="437843"/>
            <a:ext cx="7114903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труды: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736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шеннон.jpg"/>
          <p:cNvPicPr>
            <a:picLocks noGrp="1" noChangeAspect="1"/>
          </p:cNvPicPr>
          <p:nvPr>
            <p:ph idx="1"/>
          </p:nvPr>
        </p:nvPicPr>
        <p:blipFill>
          <a:blip r:embed="rId2"/>
          <a:srcRect r="8305"/>
          <a:stretch>
            <a:fillRect/>
          </a:stretch>
        </p:blipFill>
        <p:spPr>
          <a:xfrm rot="5400000">
            <a:off x="-750840" y="1495972"/>
            <a:ext cx="5669739" cy="3478065"/>
          </a:xfrm>
        </p:spPr>
      </p:pic>
      <p:sp>
        <p:nvSpPr>
          <p:cNvPr id="5" name="TextBox 4"/>
          <p:cNvSpPr txBox="1"/>
          <p:nvPr/>
        </p:nvSpPr>
        <p:spPr>
          <a:xfrm>
            <a:off x="4695320" y="2055155"/>
            <a:ext cx="7357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Данное произведение вы можете прочитать в Государственной универсальной научной 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библиотеке 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xmlns="" val="359373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27" y="304800"/>
            <a:ext cx="11120846" cy="1214422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Энтони</a:t>
            </a:r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Стаффорд </a:t>
            </a:r>
            <a:r>
              <a:rPr lang="ru-RU" sz="5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Бир</a:t>
            </a:r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(1926-2002)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827" y="2665215"/>
            <a:ext cx="54828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Британский кибернетик, был теоретиком и практиком в области исследования операций и так называемой «второй волны»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кибернетики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50630" y="1681957"/>
            <a:ext cx="3168650" cy="416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02314" y="6344586"/>
            <a:ext cx="382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Небесная Кристина </a:t>
            </a:r>
            <a:r>
              <a:rPr lang="ru-RU" sz="12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(101 мед. киб.)</a:t>
            </a:r>
            <a:endParaRPr lang="ru-RU" sz="12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972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6685" y="1143861"/>
            <a:ext cx="3816424" cy="507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226" y="1749030"/>
            <a:ext cx="4443960" cy="437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799612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549" y="1280160"/>
            <a:ext cx="11504021" cy="5577840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1959, 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Cybernetics and Management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English Universities Press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1966, </a:t>
            </a:r>
            <a:r>
              <a:rPr lang="ru-RU" sz="2400" b="1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Decision</a:t>
            </a:r>
            <a:r>
              <a:rPr lang="ru-RU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ru-RU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Control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Wiley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London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1972, 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Brain Of The Firm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Allen Lane, The Penguin Press, London, Herder and Herder,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USA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1974, 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Designing Freedom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CBC Learning Systems, Toronto, 1974; and John Wiley, London and New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York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1975, 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Platform for Change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John Wiley, London and New York.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Reprinted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corrections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1978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1977, 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Transit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Poems, CWRW Press, Wales.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Limited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Edition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Private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Circulation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1979, 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Heart of Enterprise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John Wiley, London and New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York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1981, </a:t>
            </a:r>
            <a:r>
              <a:rPr lang="en-US" sz="2400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Brain of the Firm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Second Edition (much extended), John Wiley, London and New York. </a:t>
            </a:r>
            <a:r>
              <a:rPr lang="ru-RU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Reprinted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6423" y="309472"/>
            <a:ext cx="3775166" cy="86834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Труды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51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ир.jpg"/>
          <p:cNvPicPr>
            <a:picLocks noGrp="1" noChangeAspect="1"/>
          </p:cNvPicPr>
          <p:nvPr>
            <p:ph idx="1"/>
          </p:nvPr>
        </p:nvPicPr>
        <p:blipFill>
          <a:blip r:embed="rId2"/>
          <a:srcRect r="3671"/>
          <a:stretch>
            <a:fillRect/>
          </a:stretch>
        </p:blipFill>
        <p:spPr>
          <a:xfrm rot="5400000">
            <a:off x="-1104908" y="1420579"/>
            <a:ext cx="6215757" cy="4005944"/>
          </a:xfrm>
        </p:spPr>
      </p:pic>
      <p:sp>
        <p:nvSpPr>
          <p:cNvPr id="7" name="Прямоугольник 6"/>
          <p:cNvSpPr/>
          <p:nvPr/>
        </p:nvSpPr>
        <p:spPr>
          <a:xfrm>
            <a:off x="4293326" y="1920520"/>
            <a:ext cx="75590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Данное произведение вы можете прочитать в Государственной универсальной научной библиотеке</a:t>
            </a: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Красноярского края </a:t>
            </a:r>
          </a:p>
          <a:p>
            <a:pPr algn="r"/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874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462" y="161436"/>
            <a:ext cx="9595546" cy="878243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Грегори </a:t>
            </a:r>
            <a:r>
              <a:rPr lang="ru-RU" sz="54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Бейтсон</a:t>
            </a:r>
            <a:r>
              <a:rPr lang="ru-RU" sz="5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(1904-1980)</a:t>
            </a:r>
            <a:endParaRPr lang="ru-RU" sz="32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267" y="1372642"/>
            <a:ext cx="5496697" cy="385577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31429" y="1175658"/>
            <a:ext cx="5269857" cy="4415246"/>
          </a:xfrm>
        </p:spPr>
        <p:txBody>
          <a:bodyPr>
            <a:noAutofit/>
          </a:bodyPr>
          <a:lstStyle/>
          <a:p>
            <a:pPr algn="r"/>
            <a:r>
              <a:rPr lang="ru-RU" sz="2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2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ритано-американский учёный, работы которого носят междисциплинарный характер и исследуют широкий спектр вопросов эпистемологии, кибернетики, теории информации, антропологии, социализации, теории коммуникации, экологии</a:t>
            </a:r>
            <a:endParaRPr lang="ru-RU" sz="2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7019108" y="6191795"/>
            <a:ext cx="44152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Кукшинова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Арюна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(102 мед. киб.)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23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887" y="209005"/>
            <a:ext cx="6618514" cy="69928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Известные работы</a:t>
            </a:r>
            <a:endParaRPr lang="ru-RU" sz="4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6" y="600892"/>
            <a:ext cx="4040689" cy="5737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3554" y="1271451"/>
            <a:ext cx="690589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«Шаги в направлении экологии разума»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(1972)</a:t>
            </a:r>
          </a:p>
          <a:p>
            <a:pPr algn="r"/>
            <a:endParaRPr lang="ru-RU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этой книге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</a:t>
            </a:r>
            <a:r>
              <a:rPr lang="ru-RU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Бейтсон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намечает подходы к решению поставленной им широкомасштабной задачи по ревизии и модификации фундаментальных основ гуманитарного знания в свете современных положений кибернетики, теории информации и теории систем, а также созданию новой синтетической науки о живом, которую он назвал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«экология разума»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855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42" y="174171"/>
            <a:ext cx="4253308" cy="62869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0699" y="1249771"/>
            <a:ext cx="677487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«Разум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природа» </a:t>
            </a:r>
            <a:r>
              <a:rPr lang="ru-RU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1979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подводит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итог его усилиям по созданию новой эпистемологии, возникающей из кибернетики, генетики и теории эволюции. </a:t>
            </a:r>
            <a:endParaRPr lang="ru-RU" sz="28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считал, что эта эпистемология должна послужить основой будущей синтетической науки о живом, которую он назвал «экология разума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605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98" y="374052"/>
            <a:ext cx="3809999" cy="5991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5840" y="888274"/>
            <a:ext cx="693488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«Ангелы страшатся»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(1988</a:t>
            </a:r>
            <a:r>
              <a:rPr lang="ru-RU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написана в соавторстве с дочерью Мэри Катрин </a:t>
            </a:r>
            <a:r>
              <a:rPr lang="ru-RU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Бейтсон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 </a:t>
            </a:r>
            <a:endParaRPr lang="ru-RU" sz="2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endParaRPr lang="ru-RU" sz="2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работе изложена целостная авторская концепция развития человека. Ее оригинальность заключается в описании позиций, которые проходит в своей истории сознание человечества по отношению к миру и которые, одновременно, являются путеводными маяками для сознания конкретного человека в его увлекательном путешествии к тайнам бытия, одной из которых является он сам.</a:t>
            </a:r>
          </a:p>
        </p:txBody>
      </p:sp>
    </p:spTree>
    <p:extLst>
      <p:ext uri="{BB962C8B-B14F-4D97-AF65-F5344CB8AC3E}">
        <p14:creationId xmlns:p14="http://schemas.microsoft.com/office/powerpoint/2010/main" xmlns="" val="393432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6319" y="3208475"/>
            <a:ext cx="899156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«Ангелы страшатся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«Шаги в направлении экологии разума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«Разум и природа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2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6099" y="1102026"/>
            <a:ext cx="55851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труды</a:t>
            </a:r>
            <a:endParaRPr lang="ru-RU" sz="4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806" y="113213"/>
            <a:ext cx="10990217" cy="859809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Хайнц фон </a:t>
            </a:r>
            <a:r>
              <a:rPr lang="ru-RU" sz="54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Фёрстер</a:t>
            </a:r>
            <a:r>
              <a:rPr lang="ru-RU" sz="5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(1911-2002)</a:t>
            </a:r>
            <a:endParaRPr lang="ru-RU" sz="32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4069" y="1272479"/>
            <a:ext cx="3535680" cy="436031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20937" y="2450747"/>
            <a:ext cx="5799909" cy="2112543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встрийский физик, математик, один из основоположников кибернетики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46629" y="5560814"/>
            <a:ext cx="4375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Кукшинова </a:t>
            </a:r>
            <a:r>
              <a:rPr lang="ru-RU" sz="2000" b="1" i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Арюна</a:t>
            </a:r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(102 мед. киб.)</a:t>
            </a:r>
            <a:endParaRPr lang="ru-RU" sz="16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495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68" y="451450"/>
            <a:ext cx="3719878" cy="483325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35900" y="1494916"/>
            <a:ext cx="7066431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ТРУДЫ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«Закон гиперболического роста численности населения земли»</a:t>
            </a:r>
          </a:p>
        </p:txBody>
      </p:sp>
    </p:spTree>
    <p:extLst>
      <p:ext uri="{BB962C8B-B14F-4D97-AF65-F5344CB8AC3E}">
        <p14:creationId xmlns:p14="http://schemas.microsoft.com/office/powerpoint/2010/main" xmlns="" val="716495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1" y="5800299"/>
            <a:ext cx="11477896" cy="8734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Динамика численности населения мира, в миллиардах чел., 10000 г. до н. э. — 2000 г. н. э.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Закон гиперболического роста численности населения Земли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58" y="1943099"/>
            <a:ext cx="5563268" cy="38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04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1669" y="1672046"/>
            <a:ext cx="7550330" cy="4589417"/>
          </a:xfrm>
        </p:spPr>
        <p:txBody>
          <a:bodyPr>
            <a:noAutofit/>
          </a:bodyPr>
          <a:lstStyle/>
          <a:p>
            <a:pPr algn="r"/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Знаменитый французский физик, </a:t>
            </a:r>
          </a:p>
          <a:p>
            <a:pPr algn="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математик и естествоиспытатель, член Парижской Академии наук(1814). </a:t>
            </a:r>
          </a:p>
          <a:p>
            <a:pPr algn="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Член многих академий наук, в частности иностранный</a:t>
            </a:r>
            <a:r>
              <a:rPr lang="en-US" sz="2100" b="1" baseline="30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почётный член Петербургской Академии наук (1830). </a:t>
            </a:r>
          </a:p>
          <a:p>
            <a:pPr algn="r">
              <a:spcBef>
                <a:spcPts val="600"/>
              </a:spcBef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Создал первую теорию, которая выражала связь электрических и магнитных явлений. </a:t>
            </a:r>
          </a:p>
          <a:p>
            <a:pPr algn="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Амперу принадлежит гипотеза о природе </a:t>
            </a:r>
          </a:p>
          <a:p>
            <a:pPr algn="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магнетизма.</a:t>
            </a:r>
          </a:p>
          <a:p>
            <a:pPr algn="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Ввел в физику понятие «электрический ток». </a:t>
            </a:r>
          </a:p>
          <a:p>
            <a:pPr algn="r">
              <a:spcBef>
                <a:spcPts val="1200"/>
              </a:spcBef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Джеймс Максвелл назвал Ампера «Ньютоном электричества»</a:t>
            </a:r>
            <a:endParaRPr lang="ru-RU" sz="21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11" y="0"/>
            <a:ext cx="9422675" cy="1663337"/>
          </a:xfrm>
        </p:spPr>
        <p:txBody>
          <a:bodyPr>
            <a:normAutofit/>
          </a:bodyPr>
          <a:lstStyle/>
          <a:p>
            <a:r>
              <a:rPr lang="fr-FR" sz="49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André-Marie Ampère</a:t>
            </a:r>
            <a:r>
              <a:rPr lang="ru-RU" sz="49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9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49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Андрэ-Мари́ Ампе́р</a:t>
            </a:r>
            <a:r>
              <a:rPr lang="vi-VN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(1775 - 1836)</a:t>
            </a:r>
            <a:endParaRPr lang="ru-RU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Хозяйка\Desktop\250px-Ampe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67" y="1853790"/>
            <a:ext cx="3960440" cy="440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4214948" y="6287588"/>
            <a:ext cx="46416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Калистратов Илья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(101 мед. киб.)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3576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46" y="109183"/>
            <a:ext cx="11625943" cy="87824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Китов Анатолий Иванович 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(1920-2005)</a:t>
            </a:r>
            <a:endParaRPr lang="ru-RU" sz="28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6685" y="1869510"/>
            <a:ext cx="3091752" cy="42439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4285" y="2225041"/>
            <a:ext cx="7341326" cy="24514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оветский учёный, разработчик электронно-вычислительной техники в СССР, доктор технических наук, профессор, академик РАЕН, заслуженный деятель науки и техники РФ, инженер-полковник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7236823" y="5974080"/>
            <a:ext cx="4580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Кукшинова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Арюна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(102 мед. киб.)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36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4800" y="2673531"/>
            <a:ext cx="7498079" cy="345263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«Техническая кибернетика»</a:t>
            </a:r>
          </a:p>
          <a:p>
            <a:pPr>
              <a:spcAft>
                <a:spcPts val="1200"/>
              </a:spcAft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«Электронные цифровые машины ЭВМ»</a:t>
            </a:r>
          </a:p>
          <a:p>
            <a:pPr>
              <a:spcAft>
                <a:spcPts val="1200"/>
              </a:spcAft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«Программирование информационно-логических задач»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308" y="350756"/>
            <a:ext cx="629629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труды: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554" y="1091692"/>
            <a:ext cx="3401966" cy="5152354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5" y="122832"/>
            <a:ext cx="11695611" cy="864595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Кузин Лев Тимофеевич </a:t>
            </a:r>
            <a:r>
              <a:rPr lang="ru-RU" sz="3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(1928-1977)</a:t>
            </a:r>
            <a:endParaRPr lang="ru-RU" sz="32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217" y="1223781"/>
            <a:ext cx="4158931" cy="351478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589" y="5111931"/>
            <a:ext cx="7149737" cy="174606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ибернетик, доктор технических наук, </a:t>
            </a:r>
            <a:endParaRPr lang="ru-RU" sz="2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профессор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лауреат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премии СССР.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Основатель широко известной отечественной кибернетической школы на базе кафедры </a:t>
            </a:r>
            <a:endParaRPr lang="ru-RU" sz="2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кибернетики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МИФИ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761" y="1245331"/>
            <a:ext cx="2860763" cy="3814350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654835" y="6217919"/>
            <a:ext cx="43804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Кукшинова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Арюна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(102 мед. киб.)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29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58241" y="1608909"/>
            <a:ext cx="9971314" cy="4525963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«Основы кибернетики. Математические основы кибернетики», том 1 </a:t>
            </a:r>
          </a:p>
          <a:p>
            <a:endParaRPr lang="ru-RU" sz="3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«Основы кибернетики»,  том 2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труды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gomon\Desktop\Ljapu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92" y="1530655"/>
            <a:ext cx="4075340" cy="49515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6092" y="476673"/>
            <a:ext cx="9649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Алексей Андреевич </a:t>
            </a:r>
            <a:r>
              <a:rPr lang="ru-RU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Ляпунов  </a:t>
            </a:r>
            <a:endParaRPr lang="ru-RU" sz="4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7828" y="4511615"/>
            <a:ext cx="7489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Советский математик, один из основоположников кибернетики</a:t>
            </a:r>
          </a:p>
        </p:txBody>
      </p:sp>
      <p:pic>
        <p:nvPicPr>
          <p:cNvPr id="5122" name="Picture 2" descr="C:\Users\sogomon\Desktop\m2_p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8042" y="2009380"/>
            <a:ext cx="2047875" cy="206692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22079" y="670298"/>
            <a:ext cx="3022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(1911 – 1973) 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82354" y="6194568"/>
            <a:ext cx="377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Исраелян</a:t>
            </a:r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Нерсик</a:t>
            </a:r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(102 мед. киб.)</a:t>
            </a:r>
            <a:endParaRPr lang="ru-RU" sz="1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02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ogomon\Desktop\1024-0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79" y="306530"/>
            <a:ext cx="5545629" cy="55456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310332" y="689710"/>
            <a:ext cx="54026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начале 50-х годов Ляпунов занялся кибернетикой. К этому времени он был уже сложившимся ученым, известным своими работами в области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дескриптивной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теории множеств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математической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статистики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теории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стрельбы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геофизики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544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70720" y="504459"/>
            <a:ext cx="3806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Труды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754" y="1837510"/>
            <a:ext cx="1203524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по теории множеств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общим вопросам кибернетики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программирование и его теории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машинному переводу и математической лингвистике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кибернетическим вопросам биологии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философским и методологическим проблемам науки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35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229" y="188642"/>
            <a:ext cx="10685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именем Ляпунова неразрывно связана борьба за признание кибернетики в нашей стране.</a:t>
            </a:r>
          </a:p>
        </p:txBody>
      </p:sp>
      <p:pic>
        <p:nvPicPr>
          <p:cNvPr id="4098" name="Picture 2" descr="C:\Users\sogomon\Desktop\phoca_thumb_l_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013" y="1671693"/>
            <a:ext cx="5256584" cy="4625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835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440" y="188642"/>
            <a:ext cx="9936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1958 году Алексей Андреевич Ляпунов основал свою знаменитую серию сборников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«Проблемы кибернетики»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sogomon\Desktop\1005348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409" y="1778536"/>
            <a:ext cx="3173287" cy="4865707"/>
          </a:xfrm>
          <a:prstGeom prst="rect">
            <a:avLst/>
          </a:prstGeom>
          <a:noFill/>
        </p:spPr>
      </p:pic>
      <p:pic>
        <p:nvPicPr>
          <p:cNvPr id="2051" name="Picture 3" descr="C:\Users\sogomon\Desktop\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0296" y="2033424"/>
            <a:ext cx="5401865" cy="405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855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04799" y="2244513"/>
            <a:ext cx="43891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Алексей Андреевич Ляпунов </a:t>
            </a: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физико-математической 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школе (ФМШ)</a:t>
            </a:r>
          </a:p>
        </p:txBody>
      </p:sp>
      <p:pic>
        <p:nvPicPr>
          <p:cNvPr id="1026" name="Picture 2" descr="C:\Users\sogomon\Desktop\2_chlen_korrespondent_a_a_lyapunov_i_fymysh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949" y="940753"/>
            <a:ext cx="7661582" cy="481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637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3042" y="717174"/>
            <a:ext cx="8828271" cy="48702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120771" y="-1"/>
            <a:ext cx="70650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 механике ему принадлежит формулировка термина «кинематика».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 1830 году ввёл в научный оборот термин «кибернетика».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Разносторонний талант Ампера оставил след и в истории развития химии, которая отводит ему одну из почетных страниц и считает его, совместно с Авогадро, автором важнейшего закона современной химии.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 честь учёного единица силы электрического тока названа «ампером», а соответствующие измерительные приборы — «амперметрами».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Некоторые исследования Ампера относятся к ботанике, а также к философии, в частности «Наброски по философии науки»</a:t>
            </a:r>
          </a:p>
        </p:txBody>
      </p:sp>
      <p:pic>
        <p:nvPicPr>
          <p:cNvPr id="92162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7721" y="560718"/>
            <a:ext cx="4028419" cy="53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040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381794"/>
            <a:ext cx="7053943" cy="4045131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родился в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Ростове-на-Дону в семье горного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инженера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июня 1941 года В.М. Глушков с золотой медалью закончил </a:t>
            </a:r>
            <a:r>
              <a:rPr lang="ru-RU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cреднюю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школу № 1 в г. Шахты. Начавшаяся Великая Отечественная война разрушила планы В.М. Глушкова поступить на физический факультет Московского государственного университета.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9" y="235130"/>
            <a:ext cx="9265920" cy="6466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Виктор Михайлович Глушков </a:t>
            </a:r>
            <a:r>
              <a:rPr lang="ru-RU" sz="27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( 1923 –  1982 )</a:t>
            </a:r>
            <a:endParaRPr lang="ru-RU" sz="27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0755" y="1101234"/>
            <a:ext cx="3310482" cy="483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75851" y="629808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Азизов </a:t>
            </a:r>
            <a:r>
              <a:rPr lang="ru-RU" b="1" i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Айбек</a:t>
            </a:r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(205 </a:t>
            </a:r>
            <a:r>
              <a:rPr lang="ru-RU" sz="1400" b="1" i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пед</a:t>
            </a:r>
            <a:r>
              <a:rPr lang="ru-RU" sz="1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xmlns="" val="64895331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6520" y="432718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262" y="0"/>
            <a:ext cx="10833463" cy="15474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Разработанные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В.М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Глушковым принципиально новые подходы и основанные на них методы и модели для систем обработки информации в свое время неузнаваемо изменили и обогатили инструментарий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кибернетики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7525" y="1290858"/>
            <a:ext cx="3953287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27" y="4158229"/>
            <a:ext cx="3135086" cy="227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5579" y="1613076"/>
            <a:ext cx="1905000" cy="2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77" y="1621784"/>
            <a:ext cx="2209531" cy="30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625498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73376" y="4197373"/>
            <a:ext cx="3438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5" y="2"/>
            <a:ext cx="10531944" cy="1456267"/>
          </a:xfrm>
        </p:spPr>
        <p:txBody>
          <a:bodyPr>
            <a:normAutofit/>
          </a:bodyPr>
          <a:lstStyle/>
          <a:p>
            <a:r>
              <a:rPr lang="ru-RU" sz="1800" dirty="0"/>
              <a:t>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 же отмечал в свое время, что социальный заказ на изделия «искусственного интеллекта» проходит стадию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формирования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8446" y="1347140"/>
            <a:ext cx="3719688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80" y="1425517"/>
            <a:ext cx="4177996" cy="264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53"/>
          <a:stretch>
            <a:fillRect/>
          </a:stretch>
        </p:blipFill>
        <p:spPr bwMode="auto">
          <a:xfrm>
            <a:off x="2725783" y="3724201"/>
            <a:ext cx="4214948" cy="292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722389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5132" y="2397442"/>
            <a:ext cx="3591073" cy="281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35" y="0"/>
            <a:ext cx="11634652" cy="1412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> </a:t>
            </a:r>
            <a:r>
              <a:rPr lang="ru-RU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В. М. Глушков считал, что последовательное накопление знаний, представленных в виде компьютерных баз знаний, и эффективные способы их обработки помогут людям сохранить то лучшее, что они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создают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205" y="3628259"/>
            <a:ext cx="4600075" cy="29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20486"/>
            <a:ext cx="4788412" cy="235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68199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482" y="1612024"/>
            <a:ext cx="3219460" cy="47987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540" y="391952"/>
            <a:ext cx="11717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r>
              <a:rPr lang="ru-RU" sz="48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Геллий</a:t>
            </a:r>
            <a:r>
              <a:rPr lang="ru-RU" sz="4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Никола́евич</a:t>
            </a:r>
            <a:r>
              <a:rPr lang="ru-RU" sz="4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8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По́варов</a:t>
            </a:r>
            <a:r>
              <a:rPr lang="ru-RU" sz="4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(1928-2004)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38308" y="1480371"/>
            <a:ext cx="57344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Советский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математик, философ и историк науки, профессор кафедры кибернетики Национального исследовательского ядерного университета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МИФИ, 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действительный член Международной академии информатизации.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8811" y="6114012"/>
            <a:ext cx="509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Галась</a:t>
            </a:r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Анастасия  </a:t>
            </a:r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101 </a:t>
            </a:r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гр. мед. </a:t>
            </a:r>
            <a:r>
              <a:rPr lang="ru-RU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киб.)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518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552" y="935181"/>
            <a:ext cx="3700321" cy="49481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6799" y="1733005"/>
            <a:ext cx="69327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Г.Н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. Поваров является автором терминов системотехника, </a:t>
            </a:r>
            <a:r>
              <a:rPr lang="ru-RU" sz="2800" b="1" dirty="0" err="1">
                <a:solidFill>
                  <a:srgbClr val="002060"/>
                </a:solidFill>
                <a:latin typeface="tahoma" panose="020B0604030504040204" pitchFamily="34" charset="0"/>
              </a:rPr>
              <a:t>системология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(общая теория систем) и </a:t>
            </a:r>
            <a:r>
              <a:rPr lang="ru-RU" sz="2800" b="1" dirty="0" err="1">
                <a:solidFill>
                  <a:srgbClr val="002060"/>
                </a:solidFill>
                <a:latin typeface="tahoma" panose="020B0604030504040204" pitchFamily="34" charset="0"/>
              </a:rPr>
              <a:t>дедалогия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(системная наука о научно-техническом прогрессе, от имени мифологического зодчего Дедала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)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45672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547" y="400027"/>
            <a:ext cx="4054352" cy="6089637"/>
          </a:xfrm>
        </p:spPr>
      </p:pic>
      <p:sp>
        <p:nvSpPr>
          <p:cNvPr id="5" name="Прямоугольник 4"/>
          <p:cNvSpPr/>
          <p:nvPr/>
        </p:nvSpPr>
        <p:spPr>
          <a:xfrm>
            <a:off x="5625737" y="852872"/>
            <a:ext cx="56344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 редакцией </a:t>
            </a:r>
            <a:endParaRPr lang="ru-RU" sz="28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Н. Поварова вышли переводы на русский язык классической книги </a:t>
            </a:r>
            <a:endParaRPr lang="ru-RU" sz="28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Винера «Кибернетика, или управление и связь в животном и машине». 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1977 году вышла в свет науковедческая монография Г. Н. Поварова «Ампер и кибернетика».</a:t>
            </a:r>
          </a:p>
        </p:txBody>
      </p:sp>
    </p:spTree>
    <p:extLst>
      <p:ext uri="{BB962C8B-B14F-4D97-AF65-F5344CB8AC3E}">
        <p14:creationId xmlns:p14="http://schemas.microsoft.com/office/powerpoint/2010/main" xmlns="" val="1398825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Труды</a:t>
            </a:r>
            <a:endParaRPr lang="ru-RU" sz="5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3804" y="2863970"/>
            <a:ext cx="8287108" cy="324494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Ампер и кибернетика»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1185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64" y="2891246"/>
            <a:ext cx="5400166" cy="258644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Пупков Константин Александрович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(родился 1930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Георгий\Downloads\img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0703" y="601917"/>
            <a:ext cx="5347127" cy="5536258"/>
          </a:xfrm>
          <a:prstGeom prst="rect">
            <a:avLst/>
          </a:prstGeom>
          <a:noFill/>
        </p:spPr>
      </p:pic>
      <p:pic>
        <p:nvPicPr>
          <p:cNvPr id="4" name="Picture 2" descr="C:\Users\Георгий\Downloads\OOctRev26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73" y="566057"/>
            <a:ext cx="2262018" cy="2420983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 rot="10800000" flipV="1">
            <a:off x="7010399" y="6322498"/>
            <a:ext cx="4807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Москалев Георгий (102 мед. киб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.)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757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еоргий\Downloads\347e9b6613deebea3173f8ff0a242d6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4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одзаголовокСлайда1"/>
          <p:cNvSpPr>
            <a:spLocks noGrp="1" noChangeArrowheads="1"/>
          </p:cNvSpPr>
          <p:nvPr>
            <p:ph type="subTitle" idx="1"/>
          </p:nvPr>
        </p:nvSpPr>
        <p:spPr>
          <a:xfrm>
            <a:off x="5147411" y="4871378"/>
            <a:ext cx="6386512" cy="1287882"/>
          </a:xfrm>
        </p:spPr>
        <p:txBody>
          <a:bodyPr>
            <a:normAutofit/>
          </a:bodyPr>
          <a:lstStyle/>
          <a:p>
            <a:r>
              <a:rPr lang="ru-RU" altLang="ru-RU" sz="2000" b="1" i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Исиченко</a:t>
            </a:r>
            <a:r>
              <a:rPr lang="ru-RU" altLang="ru-RU" sz="2000" b="1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Дарья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alt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102 </a:t>
            </a:r>
            <a:r>
              <a:rPr lang="ru-RU" alt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мед. киб</a:t>
            </a:r>
            <a:r>
              <a:rPr lang="ru-RU" alt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pPr lvl="0" rtl="0"/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Комиссарова Валерия 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(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102 мед. киб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.)</a:t>
            </a:r>
          </a:p>
          <a:p>
            <a:pPr rtl="0"/>
            <a:r>
              <a:rPr lang="ru-RU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Капитонова Елена </a:t>
            </a:r>
            <a:r>
              <a:rPr lang="ru-RU" sz="16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(103 мед. киб.)</a:t>
            </a:r>
          </a:p>
          <a:p>
            <a:pPr lvl="0" rtl="0"/>
            <a:endParaRPr lang="ru-RU" sz="1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ru-RU" altLang="ru-RU" sz="16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49" name="ЗаголовокСлайда1"/>
          <p:cNvSpPr>
            <a:spLocks noGrp="1" noChangeArrowheads="1"/>
          </p:cNvSpPr>
          <p:nvPr>
            <p:ph type="ctrTitle"/>
          </p:nvPr>
        </p:nvSpPr>
        <p:spPr>
          <a:xfrm>
            <a:off x="2194560" y="1593669"/>
            <a:ext cx="8168641" cy="2438399"/>
          </a:xfrm>
        </p:spPr>
        <p:txBody>
          <a:bodyPr anchor="ctr">
            <a:normAutofit/>
          </a:bodyPr>
          <a:lstStyle/>
          <a:p>
            <a:r>
              <a:rPr lang="ru-RU" altLang="ru-RU" sz="5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Богданов Александр </a:t>
            </a:r>
            <a:r>
              <a:rPr lang="ru-RU" alt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Александрович </a:t>
            </a:r>
            <a:r>
              <a:rPr lang="ru-RU" altLang="ru-RU" sz="27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1873-1928</a:t>
            </a:r>
            <a:r>
              <a:rPr lang="ru-RU" altLang="ru-RU" sz="5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altLang="ru-RU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altLang="ru-RU" sz="31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028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еоргий\Downloads\0396955.jpg"/>
          <p:cNvPicPr>
            <a:picLocks noChangeAspect="1" noChangeArrowheads="1"/>
          </p:cNvPicPr>
          <p:nvPr/>
        </p:nvPicPr>
        <p:blipFill>
          <a:blip r:embed="rId2"/>
          <a:srcRect l="6623" t="2937" r="5165"/>
          <a:stretch>
            <a:fillRect/>
          </a:stretch>
        </p:blipFill>
        <p:spPr bwMode="auto">
          <a:xfrm>
            <a:off x="600891" y="1332411"/>
            <a:ext cx="5799909" cy="4167051"/>
          </a:xfrm>
          <a:prstGeom prst="rect">
            <a:avLst/>
          </a:prstGeom>
          <a:noFill/>
        </p:spPr>
      </p:pic>
      <p:pic>
        <p:nvPicPr>
          <p:cNvPr id="5" name="Picture 2" descr="C:\Users\Георгий\Downloads\novyi_tovar_102-102d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3352" y="670559"/>
            <a:ext cx="4073380" cy="523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7398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Pictures\разные для науки и надя\knigq4029.jpg.JPG"/>
          <p:cNvPicPr>
            <a:picLocks noChangeAspect="1" noChangeArrowheads="1"/>
          </p:cNvPicPr>
          <p:nvPr/>
        </p:nvPicPr>
        <p:blipFill>
          <a:blip r:embed="rId2"/>
          <a:srcRect t="25414" b="29698"/>
          <a:stretch>
            <a:fillRect/>
          </a:stretch>
        </p:blipFill>
        <p:spPr bwMode="auto">
          <a:xfrm>
            <a:off x="1912630" y="2035833"/>
            <a:ext cx="8958519" cy="3015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276633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7c7ac1bf2abbb6fb4ad401e3068a98e23bec4d7"/>
</p:tagLst>
</file>

<file path=ppt/theme/theme1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1089</TotalTime>
  <Words>2170</Words>
  <Application>Microsoft Office PowerPoint</Application>
  <PresentationFormat>Произвольный</PresentationFormat>
  <Paragraphs>262</Paragraphs>
  <Slides>91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91</vt:i4>
      </vt:variant>
    </vt:vector>
  </HeadingPairs>
  <TitlesOfParts>
    <vt:vector size="93" baseType="lpstr">
      <vt:lpstr>Тема1</vt:lpstr>
      <vt:lpstr>Тема2</vt:lpstr>
      <vt:lpstr>Слайд 1</vt:lpstr>
      <vt:lpstr>Слайд 2</vt:lpstr>
      <vt:lpstr>КИБЕРНЕТИКА (от др.-греч. κυβερνητική — «искусство управления») — наука об общих закономерностях получения, хранения, передачи и преобразования информации в сложных управляющих системах, будь то машины, живые организмы или общество.  ВикипедиЯ Свободная энциклопедия </vt:lpstr>
      <vt:lpstr>Слайд 4</vt:lpstr>
      <vt:lpstr>Слайд 5</vt:lpstr>
      <vt:lpstr>Слайд 6</vt:lpstr>
      <vt:lpstr>André-Marie Ampère  Андрэ-Мари́ Ампе́р (1775 - 1836)</vt:lpstr>
      <vt:lpstr>Слайд 8</vt:lpstr>
      <vt:lpstr>Богданов Александр Александрович 1873-1928  </vt:lpstr>
      <vt:lpstr>Александр Александрович Богданов  (настоящая фамилия — Малиновский,  другие псевдонимы — Вернер, Максимов, Рядовой)  Врач, экономист, философ, политический деятель, учёный-естествоиспытатель  </vt:lpstr>
      <vt:lpstr>Богданов и кибернетика</vt:lpstr>
      <vt:lpstr>Слайд 12</vt:lpstr>
      <vt:lpstr>Слайд 13</vt:lpstr>
      <vt:lpstr>Слайд 14</vt:lpstr>
      <vt:lpstr>Слайд 15</vt:lpstr>
      <vt:lpstr>Слайд 16</vt:lpstr>
      <vt:lpstr>Основные труды</vt:lpstr>
      <vt:lpstr>Слайд 18</vt:lpstr>
      <vt:lpstr>А. Богданов 1913г.</vt:lpstr>
      <vt:lpstr>Слайд 20</vt:lpstr>
      <vt:lpstr>Слайд 21</vt:lpstr>
      <vt:lpstr>Слайд 22</vt:lpstr>
      <vt:lpstr>Норберт Винер (1894-1964)</vt:lpstr>
      <vt:lpstr>Слайд 24</vt:lpstr>
      <vt:lpstr>В 19-летнем возрасте доктор Винер был приглашён на кафедру математики Массачусетского Технологического Института, «где он и прослужил до последних дней своей жизни»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Основные труды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   </vt:lpstr>
      <vt:lpstr>Слайд 47</vt:lpstr>
      <vt:lpstr>Награды</vt:lpstr>
      <vt:lpstr>Слайд 49</vt:lpstr>
      <vt:lpstr>Слайд 50</vt:lpstr>
      <vt:lpstr>Слайд 51</vt:lpstr>
      <vt:lpstr>Труды:</vt:lpstr>
      <vt:lpstr>Уильям  Росс Эшби   (1903-1972)</vt:lpstr>
      <vt:lpstr>Слайд 54</vt:lpstr>
      <vt:lpstr>Слайд 55</vt:lpstr>
      <vt:lpstr>Клод Э́лвуд Ше́ннон (1916-2001)</vt:lpstr>
      <vt:lpstr>Основные труды:</vt:lpstr>
      <vt:lpstr>Слайд 58</vt:lpstr>
      <vt:lpstr>Энтони Стаффорд Бир (1926-2002)</vt:lpstr>
      <vt:lpstr>Труды</vt:lpstr>
      <vt:lpstr>Слайд 61</vt:lpstr>
      <vt:lpstr>Грегори Бейтсон (1904-1980)</vt:lpstr>
      <vt:lpstr>Известные работы</vt:lpstr>
      <vt:lpstr>Слайд 64</vt:lpstr>
      <vt:lpstr>Слайд 65</vt:lpstr>
      <vt:lpstr>Слайд 66</vt:lpstr>
      <vt:lpstr>Хайнц фон Фёрстер (1911-2002)</vt:lpstr>
      <vt:lpstr>Слайд 68</vt:lpstr>
      <vt:lpstr>Закон гиперболического роста численности населения Земли</vt:lpstr>
      <vt:lpstr>Китов Анатолий Иванович (1920-2005)</vt:lpstr>
      <vt:lpstr>Основные труды:</vt:lpstr>
      <vt:lpstr>Кузин Лев Тимофеевич (1928-1977)</vt:lpstr>
      <vt:lpstr>Основные труды</vt:lpstr>
      <vt:lpstr>Слайд 74</vt:lpstr>
      <vt:lpstr>Слайд 75</vt:lpstr>
      <vt:lpstr>Слайд 76</vt:lpstr>
      <vt:lpstr>Слайд 77</vt:lpstr>
      <vt:lpstr>Слайд 78</vt:lpstr>
      <vt:lpstr>Слайд 79</vt:lpstr>
      <vt:lpstr>Виктор Михайлович Глушков ( 1923 –  1982 )</vt:lpstr>
      <vt:lpstr> Разработанные В.М. Глушковым принципиально новые подходы и основанные на них методы и модели для систем обработки информации в свое время неузнаваемо изменили и обогатили инструментарий кибернетики</vt:lpstr>
      <vt:lpstr> Он же отмечал в свое время, что социальный заказ на изделия «искусственного интеллекта» проходит стадию формирования </vt:lpstr>
      <vt:lpstr> В. М. Глушков считал, что последовательное накопление знаний, представленных в виде компьютерных баз знаний, и эффективные способы их обработки помогут людям сохранить то лучшее, что они создают</vt:lpstr>
      <vt:lpstr>Слайд 84</vt:lpstr>
      <vt:lpstr>Слайд 85</vt:lpstr>
      <vt:lpstr>Слайд 86</vt:lpstr>
      <vt:lpstr>Труды</vt:lpstr>
      <vt:lpstr>Пупков Константин Александрович (родился 1930)</vt:lpstr>
      <vt:lpstr>Слайд 89</vt:lpstr>
      <vt:lpstr>Слайд 90</vt:lpstr>
      <vt:lpstr>Слайд 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Комова</cp:lastModifiedBy>
  <cp:revision>143</cp:revision>
  <dcterms:created xsi:type="dcterms:W3CDTF">2015-05-12T12:16:17Z</dcterms:created>
  <dcterms:modified xsi:type="dcterms:W3CDTF">2015-05-28T01:40:24Z</dcterms:modified>
</cp:coreProperties>
</file>