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E1110C-6294-48BF-9AC2-129077E89FB2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594E45-E1E5-4943-BD4A-522BAD91B2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Темперамент и характер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en-US" b="1" dirty="0" smtClean="0"/>
              <a:t>4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Современные концепции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Свойства темперамента 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Мерлин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B.C.)</a:t>
            </a:r>
            <a:r>
              <a:rPr lang="ru-RU" dirty="0" smtClean="0"/>
              <a:t>: </a:t>
            </a:r>
          </a:p>
          <a:p>
            <a:pPr lvl="1">
              <a:spcBef>
                <a:spcPts val="600"/>
              </a:spcBef>
            </a:pPr>
            <a:r>
              <a:rPr lang="ru-RU" dirty="0" err="1" smtClean="0"/>
              <a:t>сенситивность</a:t>
            </a:r>
            <a:r>
              <a:rPr lang="ru-RU" dirty="0" smtClean="0"/>
              <a:t> </a:t>
            </a:r>
            <a:r>
              <a:rPr lang="ru-RU" dirty="0" smtClean="0"/>
              <a:t>(чувствительность), которая определяется по силе внешнего раздражителя, вызывающего реакцию, и по продолжительности этой реакции;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реактивность </a:t>
            </a:r>
            <a:r>
              <a:rPr lang="ru-RU" dirty="0" smtClean="0"/>
              <a:t>(величина непроизвольной реакции на раздражители);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активность </a:t>
            </a:r>
            <a:r>
              <a:rPr lang="ru-RU" dirty="0" smtClean="0"/>
              <a:t>(или энергия человека, проявляющаяся при решении им различных проблем);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соотношение </a:t>
            </a:r>
            <a:r>
              <a:rPr lang="ru-RU" dirty="0" smtClean="0"/>
              <a:t>реактивности и активности;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темп </a:t>
            </a:r>
            <a:r>
              <a:rPr lang="ru-RU" dirty="0" smtClean="0"/>
              <a:t>реакций;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пластичность-ригидность </a:t>
            </a:r>
            <a:r>
              <a:rPr lang="ru-RU" dirty="0" smtClean="0"/>
              <a:t>(способность приспосабливаться к изменяющимся внешним условиям);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экстраверсия-интроверсия</a:t>
            </a:r>
            <a:r>
              <a:rPr lang="ru-RU" dirty="0" smtClean="0"/>
              <a:t>; 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эмоциональная </a:t>
            </a:r>
            <a:r>
              <a:rPr lang="ru-RU" dirty="0" smtClean="0"/>
              <a:t>возбудимость.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Характер в структуре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Характер</a:t>
            </a:r>
            <a:r>
              <a:rPr lang="ru-RU" dirty="0" smtClean="0"/>
              <a:t> (от греч. </a:t>
            </a:r>
            <a:r>
              <a:rPr lang="ru-RU" dirty="0" err="1" smtClean="0"/>
              <a:t>charakter</a:t>
            </a:r>
            <a:r>
              <a:rPr lang="ru-RU" dirty="0" smtClean="0"/>
              <a:t> – отпечаток, черта, признак, особенность) – индивидуальное сочетание устойчивых психических особенностей человека, </a:t>
            </a:r>
            <a:r>
              <a:rPr lang="ru-RU" dirty="0" smtClean="0"/>
              <a:t>обуславливающих </a:t>
            </a:r>
            <a:r>
              <a:rPr lang="ru-RU" dirty="0" smtClean="0"/>
              <a:t>типичный для данного субъекта способ поведения в определенных жизненных условиях и обстоятельствах.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Характер в структуре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Группы черт характера</a:t>
            </a:r>
            <a:r>
              <a:rPr lang="ru-RU" dirty="0" smtClean="0"/>
              <a:t>. 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sz="2900" dirty="0" smtClean="0"/>
              <a:t>К </a:t>
            </a:r>
            <a:r>
              <a:rPr lang="ru-RU" sz="2900" i="1" dirty="0" smtClean="0"/>
              <a:t>первой группе черт</a:t>
            </a:r>
            <a:r>
              <a:rPr lang="ru-RU" sz="2900" dirty="0" smtClean="0"/>
              <a:t> характера относят те, в которых выражается </a:t>
            </a:r>
            <a:r>
              <a:rPr lang="ru-RU" sz="2900" b="1" dirty="0" smtClean="0"/>
              <a:t>система отношений человека к действительности</a:t>
            </a:r>
            <a:r>
              <a:rPr lang="ru-RU" sz="2900" dirty="0" smtClean="0"/>
              <a:t>. В них можно выделить следующие основные виды:</a:t>
            </a:r>
          </a:p>
          <a:p>
            <a:pPr lvl="2">
              <a:spcBef>
                <a:spcPts val="600"/>
              </a:spcBef>
            </a:pPr>
            <a:r>
              <a:rPr lang="ru-RU" sz="2500" b="1" dirty="0" smtClean="0"/>
              <a:t>отношение человека к другим людям, к коллективу, к обществу</a:t>
            </a:r>
            <a:r>
              <a:rPr lang="ru-RU" sz="2500" dirty="0" smtClean="0"/>
              <a:t>: индивидуализм</a:t>
            </a:r>
            <a:r>
              <a:rPr lang="ru-RU" sz="2500" dirty="0" smtClean="0"/>
              <a:t>; </a:t>
            </a:r>
            <a:r>
              <a:rPr lang="ru-RU" sz="2500" dirty="0" smtClean="0"/>
              <a:t>общительность, замкнутость, черствость, </a:t>
            </a:r>
            <a:r>
              <a:rPr lang="ru-RU" sz="2500" dirty="0" smtClean="0"/>
              <a:t>грубость.</a:t>
            </a:r>
            <a:endParaRPr lang="ru-RU" sz="2500" dirty="0" smtClean="0"/>
          </a:p>
          <a:p>
            <a:pPr lvl="2">
              <a:spcBef>
                <a:spcPts val="600"/>
              </a:spcBef>
            </a:pPr>
            <a:r>
              <a:rPr lang="ru-RU" sz="2500" dirty="0" smtClean="0"/>
              <a:t>черты, показывающие </a:t>
            </a:r>
            <a:r>
              <a:rPr lang="ru-RU" sz="2500" b="1" dirty="0" smtClean="0"/>
              <a:t>отношение человека к труду, к своему делу</a:t>
            </a:r>
            <a:r>
              <a:rPr lang="ru-RU" sz="2500" dirty="0" smtClean="0"/>
              <a:t>: трудолюбие, склонность к творчеству, добросовестность в работе</a:t>
            </a:r>
            <a:r>
              <a:rPr lang="ru-RU" sz="2500" dirty="0" smtClean="0"/>
              <a:t>, </a:t>
            </a:r>
            <a:r>
              <a:rPr lang="ru-RU" sz="2500" dirty="0" smtClean="0"/>
              <a:t>инициативность, </a:t>
            </a:r>
            <a:r>
              <a:rPr lang="ru-RU" sz="2500" dirty="0" smtClean="0"/>
              <a:t>лень.</a:t>
            </a:r>
            <a:endParaRPr lang="ru-RU" sz="2500" dirty="0" smtClean="0"/>
          </a:p>
          <a:p>
            <a:pPr lvl="2">
              <a:spcBef>
                <a:spcPts val="600"/>
              </a:spcBef>
            </a:pPr>
            <a:r>
              <a:rPr lang="ru-RU" sz="2500" dirty="0" smtClean="0"/>
              <a:t>черты, показывающие, как человек </a:t>
            </a:r>
            <a:r>
              <a:rPr lang="ru-RU" sz="2500" b="1" dirty="0" smtClean="0"/>
              <a:t>относится к самому себе</a:t>
            </a:r>
            <a:r>
              <a:rPr lang="ru-RU" sz="2500" dirty="0" smtClean="0"/>
              <a:t>: </a:t>
            </a:r>
            <a:r>
              <a:rPr lang="ru-RU" sz="2500" dirty="0" smtClean="0"/>
              <a:t>самокритичность</a:t>
            </a:r>
            <a:r>
              <a:rPr lang="ru-RU" sz="2500" dirty="0" smtClean="0"/>
              <a:t>, скромность, </a:t>
            </a:r>
            <a:r>
              <a:rPr lang="ru-RU" sz="2500" dirty="0" smtClean="0"/>
              <a:t>самомнение, обидчивость</a:t>
            </a:r>
            <a:r>
              <a:rPr lang="ru-RU" sz="2500" dirty="0" smtClean="0"/>
              <a:t>. </a:t>
            </a:r>
          </a:p>
          <a:p>
            <a:pPr lvl="2">
              <a:spcBef>
                <a:spcPts val="600"/>
              </a:spcBef>
            </a:pPr>
            <a:r>
              <a:rPr lang="ru-RU" sz="2500" dirty="0" smtClean="0"/>
              <a:t>черты, характеризующие </a:t>
            </a:r>
            <a:r>
              <a:rPr lang="ru-RU" sz="2500" b="1" dirty="0" smtClean="0"/>
              <a:t>отношение человека к вещам</a:t>
            </a:r>
            <a:r>
              <a:rPr lang="ru-RU" sz="2500" dirty="0" smtClean="0"/>
              <a:t>: аккуратность или неряшливость, бережное или небрежное обращение с вещами</a:t>
            </a:r>
            <a:r>
              <a:rPr lang="ru-RU" dirty="0" smtClean="0"/>
              <a:t>.</a:t>
            </a:r>
          </a:p>
          <a:p>
            <a:pPr lvl="1">
              <a:spcBef>
                <a:spcPts val="600"/>
              </a:spcBef>
            </a:pPr>
            <a:r>
              <a:rPr lang="ru-RU" sz="2900" dirty="0" smtClean="0"/>
              <a:t>Ко </a:t>
            </a:r>
            <a:r>
              <a:rPr lang="ru-RU" sz="2900" i="1" dirty="0" smtClean="0"/>
              <a:t>второй группе черт</a:t>
            </a:r>
            <a:r>
              <a:rPr lang="ru-RU" sz="2900" dirty="0" smtClean="0"/>
              <a:t> характера относятся </a:t>
            </a:r>
            <a:r>
              <a:rPr lang="ru-RU" sz="2900" b="1" dirty="0" smtClean="0"/>
              <a:t>волевые</a:t>
            </a:r>
            <a:r>
              <a:rPr lang="ru-RU" sz="2900" dirty="0" smtClean="0"/>
              <a:t>, определяющие умение и готовность управлять своим поведением в соответствии с определенными принципами. К волевым чертам характера </a:t>
            </a:r>
            <a:r>
              <a:rPr lang="ru-RU" sz="2900" dirty="0" smtClean="0"/>
              <a:t>относятся: целеустремленность</a:t>
            </a:r>
            <a:r>
              <a:rPr lang="ru-RU" sz="2900" dirty="0" smtClean="0"/>
              <a:t>, настойчивость, решительность, </a:t>
            </a:r>
            <a:r>
              <a:rPr lang="ru-RU" sz="2900" dirty="0" smtClean="0"/>
              <a:t>мужество.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Характер в структуре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Степени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выраженности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характера</a:t>
            </a:r>
          </a:p>
          <a:p>
            <a:pPr lvl="1"/>
            <a:r>
              <a:rPr lang="ru-RU" dirty="0" smtClean="0"/>
              <a:t>I - </a:t>
            </a:r>
            <a:r>
              <a:rPr lang="ru-RU" dirty="0" smtClean="0"/>
              <a:t>"средние" характеры; </a:t>
            </a:r>
            <a:endParaRPr lang="ru-RU" dirty="0" smtClean="0"/>
          </a:p>
          <a:p>
            <a:pPr lvl="1"/>
            <a:r>
              <a:rPr lang="ru-RU" dirty="0" smtClean="0"/>
              <a:t>II </a:t>
            </a:r>
            <a:r>
              <a:rPr lang="ru-RU" dirty="0" smtClean="0"/>
              <a:t>- акцентуированные характеры</a:t>
            </a:r>
            <a:r>
              <a:rPr lang="ru-RU" dirty="0" smtClean="0"/>
              <a:t>:</a:t>
            </a:r>
          </a:p>
          <a:p>
            <a:pPr lvl="2"/>
            <a:r>
              <a:rPr lang="ru-RU" dirty="0" smtClean="0"/>
              <a:t> </a:t>
            </a:r>
            <a:r>
              <a:rPr lang="ru-RU" dirty="0" smtClean="0"/>
              <a:t>а - скрытые акцентуации</a:t>
            </a:r>
            <a:r>
              <a:rPr lang="ru-RU" dirty="0" smtClean="0"/>
              <a:t>;</a:t>
            </a:r>
          </a:p>
          <a:p>
            <a:pPr lvl="2"/>
            <a:r>
              <a:rPr lang="ru-RU" dirty="0" smtClean="0"/>
              <a:t> </a:t>
            </a:r>
            <a:r>
              <a:rPr lang="ru-RU" dirty="0" smtClean="0"/>
              <a:t>б - явные акцентуации; </a:t>
            </a:r>
            <a:endParaRPr lang="ru-RU" dirty="0" smtClean="0"/>
          </a:p>
          <a:p>
            <a:pPr lvl="1"/>
            <a:r>
              <a:rPr lang="ru-RU" dirty="0" smtClean="0"/>
              <a:t>III </a:t>
            </a:r>
            <a:r>
              <a:rPr lang="ru-RU" dirty="0" smtClean="0"/>
              <a:t>- психопатии. 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Обозначения</a:t>
            </a:r>
            <a:r>
              <a:rPr lang="ru-RU" dirty="0" smtClean="0"/>
              <a:t>: Н - норма, П - патология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66875" y="548681"/>
            <a:ext cx="4509581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Характер в структуре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Акцентуация характера </a:t>
            </a:r>
            <a:r>
              <a:rPr lang="ru-RU" dirty="0" smtClean="0"/>
              <a:t>— это крайний вариант нормы, при котором отдельные черты характера чрезмерно усилены, вследствие чего обнаруживается избирательная уязвимость в отношении определенного рода психогенных воздействий при хорошей устойчивости к другим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По </a:t>
            </a:r>
            <a:r>
              <a:rPr lang="ru-RU" b="1" dirty="0" smtClean="0"/>
              <a:t>степени выраженности </a:t>
            </a:r>
            <a:r>
              <a:rPr lang="ru-RU" dirty="0" smtClean="0"/>
              <a:t>можно выделить два вида (две стадии) акцентуаций: </a:t>
            </a:r>
          </a:p>
          <a:p>
            <a:pPr lvl="1"/>
            <a:r>
              <a:rPr lang="ru-RU" i="1" dirty="0" smtClean="0"/>
              <a:t>Явная</a:t>
            </a:r>
            <a:r>
              <a:rPr lang="ru-RU" dirty="0" smtClean="0"/>
              <a:t> акцентуация — крайний вариант нормы</a:t>
            </a:r>
            <a:r>
              <a:rPr lang="ru-RU" dirty="0" smtClean="0"/>
              <a:t>. </a:t>
            </a:r>
            <a:endParaRPr lang="ru-RU" dirty="0" smtClean="0"/>
          </a:p>
          <a:p>
            <a:pPr lvl="1"/>
            <a:r>
              <a:rPr lang="ru-RU" i="1" dirty="0" smtClean="0"/>
              <a:t>Скрытая</a:t>
            </a:r>
            <a:r>
              <a:rPr lang="ru-RU" dirty="0" smtClean="0"/>
              <a:t> акцентуация — обычный вариант нормы.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Характер в структуре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Психопатия</a:t>
            </a:r>
            <a:r>
              <a:rPr lang="ru-RU" dirty="0" smtClean="0"/>
              <a:t> – патология характера, при которой у субъекта наблюдается практически необратимая выраженность свойств, препятствующих его адекватной адаптации в социальной среде.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Что такое темперамент? За какие свойства отвечает темперамент?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Опишите историю изучения темперамента.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В чем суть теории темперамента И.П.Павлова?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Опишите современные представления о темпераменте.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Что такое характер? Чем характер отличается от темперамента?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Что такое черта характера? Как называется заострение отдельных черт</a:t>
            </a:r>
            <a:r>
              <a:rPr lang="ru-RU" sz="3400" dirty="0" smtClean="0"/>
              <a:t>?</a:t>
            </a:r>
            <a:endParaRPr lang="ru-RU" sz="3400" dirty="0" smtClean="0"/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b="1" dirty="0" smtClean="0"/>
              <a:t>Рекомендуемая </a:t>
            </a:r>
            <a:r>
              <a:rPr lang="ru-RU" sz="2600" b="1" dirty="0" smtClean="0"/>
              <a:t>литература</a:t>
            </a:r>
            <a:endParaRPr lang="ru-RU" sz="2600" dirty="0" smtClean="0"/>
          </a:p>
          <a:p>
            <a:r>
              <a:rPr lang="ru-RU" sz="2600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  <a:endParaRPr lang="ru-RU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История изучения </a:t>
            </a:r>
            <a:r>
              <a:rPr lang="ru-RU" dirty="0" smtClean="0"/>
              <a:t>темперамента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Современные концепции </a:t>
            </a:r>
            <a:r>
              <a:rPr lang="ru-RU" dirty="0" smtClean="0"/>
              <a:t>темперамента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Характер в структуре личности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изучения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Темперамент</a:t>
            </a:r>
            <a:r>
              <a:rPr lang="ru-RU" dirty="0" smtClean="0"/>
              <a:t> (лат. </a:t>
            </a:r>
            <a:r>
              <a:rPr lang="ru-RU" dirty="0" err="1" smtClean="0"/>
              <a:t>temperamentum</a:t>
            </a:r>
            <a:r>
              <a:rPr lang="ru-RU" dirty="0" smtClean="0"/>
              <a:t> – надлежащее соотношение частей) — устойчивое объединение индивидуальных особенностей личности, связанных с динамическими, а не содержательными аспектами деятельности.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изучения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Гиппократ</a:t>
            </a:r>
            <a:r>
              <a:rPr lang="ru-RU" dirty="0" smtClean="0"/>
              <a:t> объяснял темперамент преобладанием в организме одного из «жизненных соков» (четырёх элементов):</a:t>
            </a:r>
          </a:p>
          <a:p>
            <a:pPr lvl="0"/>
            <a:r>
              <a:rPr lang="ru-RU" dirty="0" smtClean="0"/>
              <a:t>Преобладание жёлтой жёлчи (</a:t>
            </a:r>
            <a:r>
              <a:rPr lang="ru-RU" dirty="0" err="1" smtClean="0"/>
              <a:t>др.-греч</a:t>
            </a:r>
            <a:r>
              <a:rPr lang="ru-RU" dirty="0" smtClean="0"/>
              <a:t>. </a:t>
            </a:r>
            <a:r>
              <a:rPr lang="ru-RU" dirty="0" err="1" smtClean="0"/>
              <a:t>χολή, </a:t>
            </a:r>
            <a:r>
              <a:rPr lang="ru-RU" i="1" dirty="0" smtClean="0"/>
              <a:t>холе</a:t>
            </a:r>
            <a:r>
              <a:rPr lang="ru-RU" dirty="0" smtClean="0"/>
              <a:t>, «жёлчь, яд») делает человека импульсивным, «горячим» — </a:t>
            </a:r>
            <a:r>
              <a:rPr lang="ru-RU" b="1" dirty="0" smtClean="0"/>
              <a:t>холериком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Преобладание лимфы (</a:t>
            </a:r>
            <a:r>
              <a:rPr lang="ru-RU" dirty="0" err="1" smtClean="0"/>
              <a:t>др.-греч</a:t>
            </a:r>
            <a:r>
              <a:rPr lang="ru-RU" dirty="0" smtClean="0"/>
              <a:t>. </a:t>
            </a:r>
            <a:r>
              <a:rPr lang="ru-RU" dirty="0" err="1" smtClean="0"/>
              <a:t>φλέγμα, </a:t>
            </a:r>
            <a:r>
              <a:rPr lang="ru-RU" i="1" dirty="0" smtClean="0"/>
              <a:t>флегма</a:t>
            </a:r>
            <a:r>
              <a:rPr lang="ru-RU" dirty="0" smtClean="0"/>
              <a:t>, «мокрота») делает человека спокойным и медлительным — </a:t>
            </a:r>
            <a:r>
              <a:rPr lang="ru-RU" b="1" dirty="0" smtClean="0"/>
              <a:t>флегматиком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Преобладание крови (лат. </a:t>
            </a:r>
            <a:r>
              <a:rPr lang="ru-RU" i="1" dirty="0" err="1" smtClean="0"/>
              <a:t>sanguis</a:t>
            </a:r>
            <a:r>
              <a:rPr lang="ru-RU" dirty="0" smtClean="0"/>
              <a:t> , </a:t>
            </a:r>
            <a:r>
              <a:rPr lang="ru-RU" i="1" dirty="0" err="1" smtClean="0"/>
              <a:t>сангвис</a:t>
            </a:r>
            <a:r>
              <a:rPr lang="ru-RU" dirty="0" smtClean="0"/>
              <a:t>, </a:t>
            </a:r>
            <a:r>
              <a:rPr lang="ru-RU" i="1" dirty="0" err="1" smtClean="0"/>
              <a:t>сангуа</a:t>
            </a:r>
            <a:r>
              <a:rPr lang="ru-RU" dirty="0" smtClean="0"/>
              <a:t>, «кровь») делает человека подвижным и весёлым — </a:t>
            </a:r>
            <a:r>
              <a:rPr lang="ru-RU" b="1" dirty="0" smtClean="0"/>
              <a:t>сангвиником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Преобладание чёрной жёлчи (</a:t>
            </a:r>
            <a:r>
              <a:rPr lang="ru-RU" dirty="0" err="1" smtClean="0"/>
              <a:t>др.-греч</a:t>
            </a:r>
            <a:r>
              <a:rPr lang="ru-RU" dirty="0" smtClean="0"/>
              <a:t>. </a:t>
            </a:r>
            <a:r>
              <a:rPr lang="ru-RU" dirty="0" err="1" smtClean="0"/>
              <a:t>μέλαινα χολή, </a:t>
            </a:r>
            <a:r>
              <a:rPr lang="ru-RU" i="1" dirty="0" err="1" smtClean="0"/>
              <a:t>мелэна</a:t>
            </a:r>
            <a:r>
              <a:rPr lang="ru-RU" i="1" dirty="0" smtClean="0"/>
              <a:t> холе</a:t>
            </a:r>
            <a:r>
              <a:rPr lang="ru-RU" dirty="0" smtClean="0"/>
              <a:t>, «чёрная жёлчь») делает человека грустным и боязливым — </a:t>
            </a:r>
            <a:r>
              <a:rPr lang="ru-RU" b="1" dirty="0" smtClean="0"/>
              <a:t>меланхоликом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изучения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Э.Кречмер</a:t>
            </a:r>
            <a:r>
              <a:rPr lang="ru-RU" dirty="0" smtClean="0"/>
              <a:t> </a:t>
            </a:r>
            <a:r>
              <a:rPr lang="ru-RU" dirty="0" smtClean="0"/>
              <a:t>выделил четыре конституционных типа, которые привел в соответствие с типами темпераментов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dirty="0" smtClean="0"/>
              <a:t>1. </a:t>
            </a:r>
            <a:r>
              <a:rPr lang="ru-RU" b="1" dirty="0" err="1" smtClean="0"/>
              <a:t>Лептосоматик</a:t>
            </a:r>
            <a:r>
              <a:rPr lang="ru-RU" dirty="0" smtClean="0"/>
              <a:t> (высокий, худой, хрупкий) – </a:t>
            </a:r>
            <a:r>
              <a:rPr lang="ru-RU" b="1" dirty="0" err="1" smtClean="0"/>
              <a:t>шизотимик</a:t>
            </a:r>
            <a:r>
              <a:rPr lang="ru-RU" dirty="0" smtClean="0"/>
              <a:t> (замкнутый, склонен к колебаниям эмоций, упрям, мало податлив к изменению установок и взглядов, с трудом приспосабливается к окружению);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2. </a:t>
            </a:r>
            <a:r>
              <a:rPr lang="ru-RU" b="1" dirty="0" smtClean="0"/>
              <a:t>Пикник</a:t>
            </a:r>
            <a:r>
              <a:rPr lang="ru-RU" dirty="0" smtClean="0"/>
              <a:t> (человек округленных форм, с выраженной жировой тканью)</a:t>
            </a:r>
            <a:r>
              <a:rPr lang="ru-RU" b="1" i="1" dirty="0" smtClean="0"/>
              <a:t> – </a:t>
            </a:r>
            <a:r>
              <a:rPr lang="ru-RU" b="1" dirty="0" err="1" smtClean="0"/>
              <a:t>циклотимик</a:t>
            </a:r>
            <a:r>
              <a:rPr lang="ru-RU" dirty="0" smtClean="0"/>
              <a:t> (его эмоции колеблются между радостью и печалью, он легко контактирует с людьми и реалистичен во взглядах).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3. </a:t>
            </a:r>
            <a:r>
              <a:rPr lang="ru-RU" b="1" dirty="0" smtClean="0"/>
              <a:t>Атлетик</a:t>
            </a:r>
            <a:r>
              <a:rPr lang="ru-RU" dirty="0" smtClean="0"/>
              <a:t> (человек с развитой мускулатурой)</a:t>
            </a:r>
            <a:r>
              <a:rPr lang="ru-RU" b="1" i="1" dirty="0" smtClean="0"/>
              <a:t> – </a:t>
            </a:r>
            <a:r>
              <a:rPr lang="ru-RU" b="1" dirty="0" err="1" smtClean="0"/>
              <a:t>иксотимик</a:t>
            </a:r>
            <a:r>
              <a:rPr lang="ru-RU" dirty="0" smtClean="0"/>
              <a:t> (спокойный, мало впечатлительный человек, со сдержанными жестами и мимикой, с невысокой гибкостью мышления, часто мелочный)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изучения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  <a:r>
              <a:rPr lang="en-US" sz="29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b="1" dirty="0" err="1" smtClean="0">
                <a:solidFill>
                  <a:schemeClr val="accent1">
                    <a:lumMod val="75000"/>
                  </a:schemeClr>
                </a:solidFill>
              </a:rPr>
              <a:t>Шелдон</a:t>
            </a: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900" dirty="0" smtClean="0"/>
              <a:t>дает следующие типы телосложения и соответствующие им типы темперамента, определяющие тот или иной тип поведения</a:t>
            </a:r>
            <a:r>
              <a:rPr lang="ru-RU" sz="2900" dirty="0" smtClean="0"/>
              <a:t>:</a:t>
            </a:r>
            <a:endParaRPr lang="en-US" sz="2900" dirty="0" smtClean="0"/>
          </a:p>
          <a:p>
            <a:pPr>
              <a:buNone/>
            </a:pP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dirty="0" smtClean="0"/>
              <a:t>1. </a:t>
            </a:r>
            <a:r>
              <a:rPr lang="ru-RU" b="1" dirty="0" err="1" smtClean="0"/>
              <a:t>эндоморфный</a:t>
            </a:r>
            <a:r>
              <a:rPr lang="ru-RU" dirty="0" smtClean="0"/>
              <a:t> (с развитыми внутренними органами) – </a:t>
            </a:r>
            <a:r>
              <a:rPr lang="ru-RU" b="1" dirty="0" err="1" smtClean="0"/>
              <a:t>висцеротоники</a:t>
            </a:r>
            <a:r>
              <a:rPr lang="ru-RU" dirty="0" smtClean="0"/>
              <a:t> (с выраженной любовью к физическому комфорту, пристрастием к еде, любовью к компаниям и дружбе, отсутствие взрывных эмоций, хороший сон);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2. </a:t>
            </a:r>
            <a:r>
              <a:rPr lang="ru-RU" b="1" dirty="0" smtClean="0"/>
              <a:t>мезоморфный</a:t>
            </a:r>
            <a:r>
              <a:rPr lang="ru-RU" dirty="0" smtClean="0"/>
              <a:t> (с развитой мышечной тканью) – </a:t>
            </a:r>
            <a:r>
              <a:rPr lang="ru-RU" b="1" dirty="0" err="1" smtClean="0"/>
              <a:t>соматотоники</a:t>
            </a:r>
            <a:r>
              <a:rPr lang="ru-RU" dirty="0" smtClean="0"/>
              <a:t> (уверенность в осанке и движениях, склонность к физической деятельности, энергичность, потребность в движении и удовольствие от них, решительные манеры, храбрость, сильная агрессивность, отсутствие сострадания, шумное поведение, внешний вид соответствует более пожилому возрасту);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3. </a:t>
            </a:r>
            <a:r>
              <a:rPr lang="ru-RU" b="1" dirty="0" err="1" smtClean="0"/>
              <a:t>эктоморфный</a:t>
            </a:r>
            <a:r>
              <a:rPr lang="ru-RU" dirty="0" smtClean="0"/>
              <a:t> (с развитой кожей и нервной тканью) – </a:t>
            </a:r>
            <a:r>
              <a:rPr lang="ru-RU" b="1" dirty="0" err="1" smtClean="0"/>
              <a:t>церебротоники</a:t>
            </a:r>
            <a:r>
              <a:rPr lang="ru-RU" dirty="0" smtClean="0"/>
              <a:t> (заторможенность в движениях, скованность в осанке, чрезмерная физиологическая реактивность. Повышенная скорость реакций. Склонность к уединению, самоконтроль мимики, заторможенность в общении, тихий голос, избегание шума, плохой сон, хроническая усталость устойчивость к действию алкоголя, ориентация на пожилой возраст).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изучения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8986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Теория связи свойств нервной системы и типов темперамента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И.П.Павловым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dirty="0" smtClean="0"/>
              <a:t>. </a:t>
            </a:r>
            <a:r>
              <a:rPr lang="ru-RU" dirty="0" smtClean="0"/>
              <a:t>К этим свойствам относятся сила возбуждения, торможения, их уравновешенность и подвижность. Данные свойства нервных процессов образуют определенные системы, комбинации, которые и образуют, по его мнению</a:t>
            </a:r>
            <a:r>
              <a:rPr lang="ru-RU" b="1" i="1" dirty="0" smtClean="0"/>
              <a:t>, </a:t>
            </a:r>
            <a:r>
              <a:rPr lang="ru-RU" i="1" dirty="0" smtClean="0"/>
              <a:t>тип высшей нервной деятельности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3356992"/>
            <a:ext cx="7416824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История изучения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Сопоставление некоторых типологий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темперамента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1772816"/>
            <a:ext cx="7450202" cy="293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Современные концепции темперамента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ритерии темперамента (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</a:rPr>
              <a:t>В.М.Русалов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ru-RU" dirty="0" smtClean="0"/>
              <a:t>независимость от содержания, мотива и цели поведения (стилевой аспект поведения);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динамический (энергетический) аспект процесса взаимодействия человека с внешним и внутренним миром (предметным миром, другими людьми, собой);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универсальность и </a:t>
            </a:r>
            <a:r>
              <a:rPr lang="ru-RU" dirty="0" err="1" smtClean="0"/>
              <a:t>консистентность</a:t>
            </a:r>
            <a:r>
              <a:rPr lang="ru-RU" dirty="0" smtClean="0"/>
              <a:t> проявления во всех сферах деятельности и жизнедеятельности;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раннее проявление в детстве;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устойчивость в течение длительного периода жизни человека;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высокая корреляция с общими свойствами нервной системы и свойствами других биологических подсистем (гуморальной, телесной и т.д.);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наследуемость.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1013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Темперамент и характер</vt:lpstr>
      <vt:lpstr>ПЛАН ЛЕКЦИИ</vt:lpstr>
      <vt:lpstr>1. История изучения темперамента</vt:lpstr>
      <vt:lpstr>1. История изучения темперамента</vt:lpstr>
      <vt:lpstr>1. История изучения темперамента</vt:lpstr>
      <vt:lpstr>1. История изучения темперамента</vt:lpstr>
      <vt:lpstr>1. История изучения темперамента</vt:lpstr>
      <vt:lpstr>1. История изучения темперамента</vt:lpstr>
      <vt:lpstr>2. Современные концепции темперамента</vt:lpstr>
      <vt:lpstr>2. Современные концепции темперамента</vt:lpstr>
      <vt:lpstr>3. Характер в структуре личности</vt:lpstr>
      <vt:lpstr>3. Характер в структуре личности</vt:lpstr>
      <vt:lpstr>3. Характер в структуре личности</vt:lpstr>
      <vt:lpstr>3. Характер в структуре личности</vt:lpstr>
      <vt:lpstr>3. Характер в структуре личности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Темперамент и характер</dc:title>
  <dc:creator>Настя</dc:creator>
  <cp:lastModifiedBy>Настя</cp:lastModifiedBy>
  <cp:revision>4</cp:revision>
  <dcterms:created xsi:type="dcterms:W3CDTF">2012-06-11T08:44:03Z</dcterms:created>
  <dcterms:modified xsi:type="dcterms:W3CDTF">2012-06-11T09:20:36Z</dcterms:modified>
</cp:coreProperties>
</file>