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59" r:id="rId6"/>
    <p:sldId id="272" r:id="rId7"/>
    <p:sldId id="284" r:id="rId8"/>
    <p:sldId id="268" r:id="rId9"/>
    <p:sldId id="263" r:id="rId10"/>
    <p:sldId id="265" r:id="rId11"/>
    <p:sldId id="281" r:id="rId12"/>
    <p:sldId id="266" r:id="rId13"/>
    <p:sldId id="283" r:id="rId14"/>
    <p:sldId id="285" r:id="rId15"/>
    <p:sldId id="261" r:id="rId16"/>
    <p:sldId id="286" r:id="rId17"/>
    <p:sldId id="287" r:id="rId18"/>
    <p:sldId id="288" r:id="rId19"/>
    <p:sldId id="289" r:id="rId20"/>
    <p:sldId id="278" r:id="rId21"/>
    <p:sldId id="290" r:id="rId22"/>
    <p:sldId id="293" r:id="rId23"/>
    <p:sldId id="291" r:id="rId24"/>
    <p:sldId id="267" r:id="rId25"/>
    <p:sldId id="292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0F144-6E7C-4094-B53D-4364801E4DF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B623B-CF11-4627-80D4-9AE360094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5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6864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 TI-RADS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2019: </a:t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модернизированная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 стратификации риска узловых образований щитовидной железы</a:t>
            </a: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7772400" cy="914400"/>
          </a:xfrm>
        </p:spPr>
        <p:txBody>
          <a:bodyPr/>
          <a:lstStyle/>
          <a:p>
            <a:r>
              <a:rPr lang="ru-RU" dirty="0" smtClean="0"/>
              <a:t>Выполнила: Попова Д.И.</a:t>
            </a:r>
          </a:p>
          <a:p>
            <a:r>
              <a:rPr lang="ru-RU" dirty="0" smtClean="0"/>
              <a:t>Ординатор 2-го года кафедры лучевой диагностики.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2304256" cy="3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5544616" cy="124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949280"/>
            <a:ext cx="151216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83880" cy="10515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ACR TI-RADS 2017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TI-RADS использует уровни TR1 – TR5 и категории подозрительности, аналогичные рекомендациям ATA(2006) и BI-RADS 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TR1 = доброкачественный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TR2 = неподозрительный на злокачественные новообразования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TR3 = низкая степень риска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TR4 = умеренно подозрительный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TR5 = очень подозрительный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 TI-RADS 2017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24744"/>
            <a:ext cx="684076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0208"/>
            <a:ext cx="7656336" cy="50547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ерсия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 TI-RADS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2019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85503" cy="535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35596" y="1797597"/>
            <a:ext cx="129614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9146" y="2397275"/>
            <a:ext cx="122413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эхогенность</a:t>
            </a:r>
            <a:endParaRPr lang="ru-RU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7138" y="3583361"/>
            <a:ext cx="129614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другие изменения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711094"/>
            <a:ext cx="7776864" cy="5755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Классифицируйте структуру как солидную, если состав не может быть определен</a:t>
            </a:r>
          </a:p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Классифицируйте узел как </a:t>
            </a:r>
            <a:r>
              <a:rPr lang="ru-RU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изоэхогенный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если </a:t>
            </a:r>
            <a:r>
              <a:rPr lang="ru-RU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эхогенность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может быть определена</a:t>
            </a:r>
          </a:p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Узел с определенным </a:t>
            </a:r>
            <a:r>
              <a:rPr lang="ru-RU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экстратиреоидным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распределением следует считать злокачественными, пока не будет доказано обратное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1417" y="1628800"/>
            <a:ext cx="1206061" cy="65839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Кистозный</a:t>
            </a:r>
          </a:p>
          <a:p>
            <a:pPr algn="ctr"/>
            <a:r>
              <a:rPr lang="ru-RU" sz="1000" b="1" dirty="0" smtClean="0"/>
              <a:t> или </a:t>
            </a:r>
          </a:p>
          <a:p>
            <a:pPr algn="ctr"/>
            <a:r>
              <a:rPr lang="ru-RU" sz="1000" b="1" dirty="0" smtClean="0"/>
              <a:t>губчатый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857402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TI-RADS</a:t>
            </a:r>
          </a:p>
          <a:p>
            <a:pPr algn="ctr"/>
            <a:endParaRPr lang="en-US" sz="1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893" y="5165676"/>
            <a:ext cx="1145263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наблюдение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4196" y="5165676"/>
            <a:ext cx="119229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наблюдение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7561" y="1683063"/>
            <a:ext cx="2308575" cy="49373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Смешанный кистозный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и солидный одновременно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3102" y="1663334"/>
            <a:ext cx="2319298" cy="49373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Солидный</a:t>
            </a:r>
            <a:endParaRPr lang="ru-RU" sz="1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84911" y="2340633"/>
            <a:ext cx="936104" cy="648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Гиперэхогенный</a:t>
            </a:r>
            <a:r>
              <a:rPr lang="ru-RU" sz="800" b="1" dirty="0" smtClean="0">
                <a:solidFill>
                  <a:schemeClr val="tx1"/>
                </a:solidFill>
              </a:rPr>
              <a:t> или </a:t>
            </a:r>
            <a:r>
              <a:rPr lang="ru-RU" sz="800" b="1" dirty="0" err="1" smtClean="0">
                <a:solidFill>
                  <a:schemeClr val="tx1"/>
                </a:solidFill>
              </a:rPr>
              <a:t>Изоэхогенный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2 балла 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85702" y="2308402"/>
            <a:ext cx="823646" cy="694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Гиперэхогенный</a:t>
            </a:r>
            <a:r>
              <a:rPr lang="ru-RU" sz="800" b="1" dirty="0" smtClean="0">
                <a:solidFill>
                  <a:schemeClr val="tx1"/>
                </a:solidFill>
              </a:rPr>
              <a:t> или </a:t>
            </a:r>
            <a:r>
              <a:rPr lang="ru-RU" sz="800" b="1" dirty="0" err="1" smtClean="0">
                <a:solidFill>
                  <a:schemeClr val="tx1"/>
                </a:solidFill>
              </a:rPr>
              <a:t>Изоэхогенный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3 балла 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21015" y="2340633"/>
            <a:ext cx="670466" cy="648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Гипоэхогенный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3 балла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0090" y="2331402"/>
            <a:ext cx="773479" cy="648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Выраженный </a:t>
            </a:r>
            <a:r>
              <a:rPr lang="ru-RU" sz="800" b="1" dirty="0" err="1" smtClean="0">
                <a:solidFill>
                  <a:schemeClr val="tx1"/>
                </a:solidFill>
              </a:rPr>
              <a:t>гипоэхогенный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4 балла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23738" y="2302300"/>
            <a:ext cx="726512" cy="706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Выраженный </a:t>
            </a:r>
            <a:r>
              <a:rPr lang="ru-RU" sz="800" b="1" dirty="0" err="1" smtClean="0">
                <a:solidFill>
                  <a:schemeClr val="tx1"/>
                </a:solidFill>
              </a:rPr>
              <a:t>гипоэхогенный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5 баллов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9253" y="2303420"/>
            <a:ext cx="743200" cy="704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Гипоэхогенный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4 балла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2996952"/>
            <a:ext cx="496855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3068960"/>
            <a:ext cx="540060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 smtClean="0"/>
              <a:t>Микрокальцификации</a:t>
            </a:r>
            <a:r>
              <a:rPr lang="ru-RU" sz="1050" b="1" dirty="0" smtClean="0"/>
              <a:t>- 1 балл </a:t>
            </a:r>
          </a:p>
          <a:p>
            <a:r>
              <a:rPr lang="ru-RU" sz="1050" b="1" dirty="0" smtClean="0"/>
              <a:t>Периферические (ободок) </a:t>
            </a:r>
            <a:r>
              <a:rPr lang="ru-RU" sz="1050" b="1" dirty="0" err="1" smtClean="0"/>
              <a:t>кальцификации</a:t>
            </a:r>
            <a:r>
              <a:rPr lang="ru-RU" sz="1050" b="1" dirty="0" smtClean="0"/>
              <a:t>- 2 балла</a:t>
            </a:r>
          </a:p>
          <a:p>
            <a:r>
              <a:rPr lang="ru-RU" sz="1050" b="1" dirty="0" smtClean="0"/>
              <a:t>Точечные </a:t>
            </a:r>
            <a:r>
              <a:rPr lang="ru-RU" sz="1050" b="1" dirty="0" err="1" smtClean="0"/>
              <a:t>эхогенные</a:t>
            </a:r>
            <a:r>
              <a:rPr lang="ru-RU" sz="1050" b="1" dirty="0" smtClean="0"/>
              <a:t> включения- 3 балла</a:t>
            </a:r>
          </a:p>
          <a:p>
            <a:r>
              <a:rPr lang="ru-RU" sz="1050" b="1" dirty="0" smtClean="0"/>
              <a:t>Дольчатый или неправильный край без </a:t>
            </a:r>
            <a:r>
              <a:rPr lang="ru-RU" sz="1050" b="1" dirty="0" err="1" smtClean="0"/>
              <a:t>экстратиреоидного</a:t>
            </a:r>
            <a:r>
              <a:rPr lang="ru-RU" sz="1050" b="1" dirty="0" smtClean="0"/>
              <a:t> распространения- 2 балла</a:t>
            </a:r>
          </a:p>
          <a:p>
            <a:r>
              <a:rPr lang="ru-RU" sz="1050" b="1" dirty="0" smtClean="0"/>
              <a:t>Выше, чем в шире- 3 балла</a:t>
            </a:r>
          </a:p>
          <a:p>
            <a:r>
              <a:rPr lang="ru-RU" sz="1050" b="1" dirty="0" err="1"/>
              <a:t>Э</a:t>
            </a:r>
            <a:r>
              <a:rPr lang="ru-RU" sz="1050" b="1" dirty="0" err="1" smtClean="0"/>
              <a:t>кстратиреоидное</a:t>
            </a:r>
            <a:r>
              <a:rPr lang="ru-RU" sz="1050" b="1" dirty="0" smtClean="0"/>
              <a:t> распространение- 3 балла</a:t>
            </a:r>
            <a:endParaRPr lang="ru-RU" sz="105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3074" y="5145434"/>
            <a:ext cx="1045264" cy="6056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 при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2,5см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Набл-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&gt;1,5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показано ТАБ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набл-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85702" y="5125662"/>
            <a:ext cx="1045264" cy="6056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 при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1,5см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Набл-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&gt;1,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показано ТАБ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набл-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39466" y="5132056"/>
            <a:ext cx="1045264" cy="6056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 при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1,0см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Набл-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показано ТАБ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набл-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критерии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ACR TI-RADS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2019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только четыре наиболее подозрительных узла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узлу присваивается сумма баллов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TI-RADS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 проводится только из двух узлов, с наибольшим количеством баллов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TI-RADS</a:t>
            </a:r>
            <a:endParaRPr lang="ru-RU" b="1" dirty="0" smtClean="0">
              <a:latin typeface="Century Gothic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9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критерии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ACR TI-RADS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2019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27896" cy="46920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щитовидной железы размером менее 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 не рассматриваются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более 5 мм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измеряются в поперечном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продольном сканировании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вносятся только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наиболее крупных или подозрительных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узел измеряется строго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ширина+толщина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продольном (длина) сканировании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Материалы и методы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56224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более точной интерпретации, разработаны единые протоколы исследования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348880"/>
            <a:ext cx="6048672" cy="3672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Материалы и методы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183880" cy="49685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Powerscribe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360 Reporting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751832" cy="41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Полученные результаты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четырех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описанием их размеров, локализации,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УЗ-признаков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суммы баллов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категории TI-RADS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предыдущими результатами (если есть). Определение наличия порогового роста,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определяется как увеличение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измерениях или увеличение объема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протокола, системы отчетности с дальнейшими рекомендациями по ведению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6480"/>
            <a:ext cx="4392488" cy="11312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УЗИ щитовидной железы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В-режим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49" y="3870358"/>
            <a:ext cx="5068331" cy="261140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с множественными (3)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узлами губчатой структуры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23" y="1196752"/>
            <a:ext cx="3437505" cy="2470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620688"/>
            <a:ext cx="2851470" cy="2370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670" y="3160196"/>
            <a:ext cx="2920322" cy="24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38" y="188639"/>
            <a:ext cx="8183880" cy="91801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УЗИ щитовидной железы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В-режим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3789040"/>
            <a:ext cx="4248472" cy="21717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TR4 солидный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 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микрокальцинатом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перешейке ЩЖ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TR3 солидно-кистозный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D- 2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 см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С) TR3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солидный узел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 - А и 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40200"/>
            <a:ext cx="3439425" cy="2448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96" y="1207467"/>
            <a:ext cx="3645303" cy="2480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508" y="3789040"/>
            <a:ext cx="3675391" cy="24180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4163" y="1240200"/>
            <a:ext cx="216024" cy="31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6878" y="1240200"/>
            <a:ext cx="216024" cy="31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26878" y="3813811"/>
            <a:ext cx="216024" cy="31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499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06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астущая «эпидемия»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рака щитовидной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(РЩЖ) 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гипердиагностики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становится проблемой в современной медицине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смертности от 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ЩЖ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претерпевает значительных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изменений, так как вероятность прогрессирования опухоли ЩЖ крайне низка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068" y="28920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Алгоритм,с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использованием признаков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 TI-RADS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2470"/>
            <a:ext cx="7920880" cy="46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455876" y="1448390"/>
            <a:ext cx="1872208" cy="432048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939970"/>
            <a:ext cx="504056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564904"/>
            <a:ext cx="504056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083986"/>
            <a:ext cx="1800200" cy="4089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Кистозная или губчатая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70285" y="3028356"/>
            <a:ext cx="1800200" cy="4089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кальцификаты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3866926"/>
            <a:ext cx="1584176" cy="4981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Прерывистый контур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765703"/>
            <a:ext cx="1800200" cy="5693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Затемнение внутренней структуры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75529" y="4365104"/>
            <a:ext cx="1476164" cy="3690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Сомнительные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4553" y="4350068"/>
            <a:ext cx="1433249" cy="3991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6661" y="5082411"/>
            <a:ext cx="2014373" cy="349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оценку оставшимся признакам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7994" y="5098114"/>
            <a:ext cx="1620180" cy="93227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размер для наблюдения 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75203" y="4335034"/>
            <a:ext cx="1584176" cy="4981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оценка признаков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76256" y="3643423"/>
            <a:ext cx="1584176" cy="4981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08" y="404664"/>
            <a:ext cx="4176464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УЗИ щитовидной железы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В-режим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524345"/>
            <a:ext cx="4185969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505200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Артефакт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кометы.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биопсия,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на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макрокальцинат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Узел определен, как доброкачественный.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700808"/>
            <a:ext cx="4304127" cy="3045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щитовидной железы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В-режим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3744416" cy="40324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анамнезе узел ЩЖ ранее пунктирован: диагностирован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паппилярный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рак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микрокарцинома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оценен как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TR5, очень подозрительный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254" y="26064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254" y="1556792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диное обучающая система.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Несогласованность в описании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диагностическим ошибкам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противоречивых случаев,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приветствуктся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других специалистов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исправного качественного технического оборудования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Заключение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Tappouni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внедрили ACR TI-RADS и успешно адаптировали 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практике, что помогло специалистам лучше понимать друг друга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Модернизированная система призвана помочь специалистам УЗД быстро классифицировать узлы ЩЖ,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проблему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гипердиагностикой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узловой патологии ЩЖ 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качество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 TI-RADS: Pitfalls, Solutions, and Future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Tappouni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 Jason N.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MD, PhD Teresa S. McQueen, MD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Neeraj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Lalwani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RadioGraphics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2019;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39:2040–2052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24328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183880" cy="498004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60% взрослого населения по всему миру диагностируется узловая патология щитовидной железы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менее 10% узловых образований являются злокачественными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-TIRADS создана с целью грамотного подхода к диагностике узловых образований ЩЖ 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количества неоправданных ТАБ и чрезмерного лечения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ru-RU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модернизированную систему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-TIRADS как более рациональную модель в стратификации риска узловой патологии ЩЖ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Папиллярная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микрокарцинома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33196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распространенным подтипом рака щитовидной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(около 85%)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арактеризуется неагрессивным ростом и может протекать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субклинически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Японии, в отношении папиллярной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микрокарциномы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наблюдательная тактика, что приводит к более положительному течению заболевания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629" y="404664"/>
            <a:ext cx="839885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Папиллярная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микрокарцинома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629" y="1484784"/>
            <a:ext cx="8183880" cy="45502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 подходом к лечению локализованной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микрокарциномы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ЩЖ является тотальная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тиреоидэктомия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последующей абляцией радиоактивным йодом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супрессивной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терапией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левотироксином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менее, есть совокупные данные, позволяющие предположить, что подход активного наблюдения может рассматриваться как альтернатива операции или лечению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главные УЗ-признаки образования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и возраст пациента (сопутствующая патология, беременность)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Техническую часть (УЗ- оборудование, опыт специалиста, оптимальность и возможность дальнейшего наблюдения за определенным пациентом)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10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Материалы и методы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1879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дифференциальной диагностики были разработаны различные системы стратификации риска узловой патологии щитовидной железы</a:t>
            </a:r>
            <a:endParaRPr lang="ru-RU" dirty="0"/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системы описывают исключительно  параметры узла (размер, количество),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как другие полагаются на наличие или отсутствие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признаков и имеют несколько категорий риска</a:t>
            </a:r>
          </a:p>
        </p:txBody>
      </p:sp>
    </p:spTree>
    <p:extLst>
      <p:ext uri="{BB962C8B-B14F-4D97-AF65-F5344CB8AC3E}">
        <p14:creationId xmlns:p14="http://schemas.microsoft.com/office/powerpoint/2010/main" val="30799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5" y="53683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Системы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стратификации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иска узловых образований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щ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итовидной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ж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елезы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86" y="1780852"/>
            <a:ext cx="818356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03794" y="2159022"/>
            <a:ext cx="230425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Основные моменты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4577" y="2150784"/>
            <a:ext cx="2180855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Описание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4577" y="2479603"/>
            <a:ext cx="2180855" cy="5729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Описано шесть категорий.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3794" y="3076344"/>
            <a:ext cx="2304256" cy="915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Отдельная стратификация риска развития узловых метастазов в шейных лимфатических узлах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4578" y="3076344"/>
            <a:ext cx="2180855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Четыре категории-от низкого до высокого риска.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4578" y="4036285"/>
            <a:ext cx="218085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Классификация категорий по модели BI-RADS.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Пять категорий от нормального до высокого риска.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03794" y="4036285"/>
            <a:ext cx="2308611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Предназначен для обеспечения высокой чувствительности при сохранении отрицательного прогноза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4578" y="4797152"/>
            <a:ext cx="218085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Пять категорий от доброкачественных до крайне подозрительных.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08150" y="4790238"/>
            <a:ext cx="230425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Конкретные </a:t>
            </a:r>
            <a:r>
              <a:rPr lang="ru-RU" sz="1000" dirty="0">
                <a:solidFill>
                  <a:schemeClr val="tx1"/>
                </a:solidFill>
              </a:rPr>
              <a:t>рекомендации </a:t>
            </a:r>
            <a:r>
              <a:rPr lang="ru-RU" sz="1000" dirty="0" smtClean="0">
                <a:solidFill>
                  <a:schemeClr val="tx1"/>
                </a:solidFill>
              </a:rPr>
              <a:t>по проведению ТАБ, наблюдению, основанные на УЗ-признаках и размерах узла.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3794" y="2491366"/>
            <a:ext cx="2308611" cy="561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Проведение ТАБ зависит от размера узла.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 TI-RADS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871" y="1484784"/>
            <a:ext cx="7992888" cy="454799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2017 года Американский колледж радиологии опубликовал версию TI-RADS (ACR TI-RADS) и рекомендации к ее использованию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данной системы привело к значительному увеличению количества обнаружения рака щитовидной железы и снижению количества неоправданных ТАБ (тонкоигольная аспирационная биопсия)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6516</TotalTime>
  <Words>949</Words>
  <Application>Microsoft Office PowerPoint</Application>
  <PresentationFormat>Экран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Century Gothic</vt:lpstr>
      <vt:lpstr>Times New Roman</vt:lpstr>
      <vt:lpstr>Verdana</vt:lpstr>
      <vt:lpstr>Wingdings 2</vt:lpstr>
      <vt:lpstr>Аспект</vt:lpstr>
      <vt:lpstr>      ACR TI-RADS 2019:  модернизированная система стратификации риска узловых образований щитовидной железы </vt:lpstr>
      <vt:lpstr>Актуальность</vt:lpstr>
      <vt:lpstr>Введение</vt:lpstr>
      <vt:lpstr>Презентация PowerPoint</vt:lpstr>
      <vt:lpstr>Папиллярная микрокарцинома</vt:lpstr>
      <vt:lpstr>Папиллярная микрокарцинома</vt:lpstr>
      <vt:lpstr>Материалы и методы</vt:lpstr>
      <vt:lpstr>Системы стратификации риска узловых образований щитовидной железы</vt:lpstr>
      <vt:lpstr>ACR TI-RADS</vt:lpstr>
      <vt:lpstr>ACR TI-RADS 2017</vt:lpstr>
      <vt:lpstr>ACR TI-RADS 2017</vt:lpstr>
      <vt:lpstr>Версия ACR TI-RADS 2019</vt:lpstr>
      <vt:lpstr>Основные критерии ACR TI-RADS 2019 </vt:lpstr>
      <vt:lpstr>Основные критерии ACR TI-RADS 2019 </vt:lpstr>
      <vt:lpstr>Материалы и методы</vt:lpstr>
      <vt:lpstr>Материалы и методы</vt:lpstr>
      <vt:lpstr>Полученные результаты</vt:lpstr>
      <vt:lpstr>УЗИ щитовидной железы В-режим </vt:lpstr>
      <vt:lpstr>УЗИ щитовидной железы В-режим </vt:lpstr>
      <vt:lpstr>Алгоритм,с использованием признаков ACR TI-RADS</vt:lpstr>
      <vt:lpstr>УЗИ щитовидной железы В-режим</vt:lpstr>
      <vt:lpstr>УЗИ щитовидной железы В-режим</vt:lpstr>
      <vt:lpstr>Вывод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 TI-RADS:  как новая модель  стратификации узловых образований щитовидной железы.</dc:title>
  <dc:creator>Федорова Надежда Викторовна</dc:creator>
  <cp:lastModifiedBy>SMU7</cp:lastModifiedBy>
  <cp:revision>121</cp:revision>
  <dcterms:created xsi:type="dcterms:W3CDTF">2021-01-15T13:17:22Z</dcterms:created>
  <dcterms:modified xsi:type="dcterms:W3CDTF">2021-02-08T13:42:14Z</dcterms:modified>
</cp:coreProperties>
</file>