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302" r:id="rId4"/>
    <p:sldId id="303" r:id="rId5"/>
    <p:sldId id="258" r:id="rId6"/>
    <p:sldId id="259" r:id="rId7"/>
    <p:sldId id="304" r:id="rId8"/>
    <p:sldId id="260" r:id="rId9"/>
    <p:sldId id="261" r:id="rId10"/>
    <p:sldId id="262" r:id="rId11"/>
    <p:sldId id="294" r:id="rId12"/>
    <p:sldId id="264" r:id="rId13"/>
    <p:sldId id="266" r:id="rId14"/>
    <p:sldId id="268" r:id="rId15"/>
    <p:sldId id="270" r:id="rId16"/>
    <p:sldId id="274" r:id="rId17"/>
    <p:sldId id="305" r:id="rId18"/>
    <p:sldId id="263" r:id="rId19"/>
    <p:sldId id="272" r:id="rId20"/>
    <p:sldId id="276" r:id="rId21"/>
    <p:sldId id="278" r:id="rId22"/>
    <p:sldId id="295" r:id="rId23"/>
    <p:sldId id="280" r:id="rId24"/>
    <p:sldId id="279" r:id="rId25"/>
    <p:sldId id="281" r:id="rId26"/>
    <p:sldId id="306" r:id="rId27"/>
    <p:sldId id="307" r:id="rId28"/>
    <p:sldId id="282" r:id="rId29"/>
    <p:sldId id="283" r:id="rId30"/>
    <p:sldId id="297" r:id="rId31"/>
    <p:sldId id="298" r:id="rId32"/>
    <p:sldId id="299" r:id="rId33"/>
    <p:sldId id="300" r:id="rId34"/>
    <p:sldId id="30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>
        <p:scale>
          <a:sx n="88" d="100"/>
          <a:sy n="88" d="100"/>
        </p:scale>
        <p:origin x="-797" y="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03A96-F155-4294-942A-B331C0B6E6A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80FBA-774B-4F81-9EE8-B642F3C55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99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FBA-774B-4F81-9EE8-B642F3C552B3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4E02-E413-42D3-9934-96B371FABF3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4840-9E3E-418E-8FA4-AD1669E90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4E02-E413-42D3-9934-96B371FABF3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4840-9E3E-418E-8FA4-AD1669E90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4E02-E413-42D3-9934-96B371FABF3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4840-9E3E-418E-8FA4-AD1669E90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4E02-E413-42D3-9934-96B371FABF3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4840-9E3E-418E-8FA4-AD1669E90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4E02-E413-42D3-9934-96B371FABF3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4840-9E3E-418E-8FA4-AD1669E90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4E02-E413-42D3-9934-96B371FABF3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4840-9E3E-418E-8FA4-AD1669E90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4E02-E413-42D3-9934-96B371FABF3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4840-9E3E-418E-8FA4-AD1669E90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4E02-E413-42D3-9934-96B371FABF3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4840-9E3E-418E-8FA4-AD1669E90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4E02-E413-42D3-9934-96B371FABF3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4840-9E3E-418E-8FA4-AD1669E90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4E02-E413-42D3-9934-96B371FABF3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4840-9E3E-418E-8FA4-AD1669E90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4E02-E413-42D3-9934-96B371FABF3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BD4840-9E3E-418E-8FA4-AD1669E908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6D4E02-E413-42D3-9934-96B371FABF3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BD4840-9E3E-418E-8FA4-AD1669E908C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371716"/>
            <a:ext cx="7851648" cy="10572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Лептоспироз</a:t>
            </a:r>
            <a:endParaRPr lang="ru-RU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 и путь передачи</a:t>
            </a:r>
            <a:endParaRPr lang="ru-RU" sz="4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68838"/>
            <a:ext cx="8229600" cy="4389120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Механизм передачи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—контактный.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Путь передачи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водный, меньшее значение имеют контактный и пищевой (кормовой).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Ворота инфекции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организме человека и животного - незначительные повреждения кожи и неповреждённые слизистые оболочки полости рта, носа, глаз, ЖКТ и мочеполового тракта.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5744313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643050"/>
            <a:ext cx="6572264" cy="4929198"/>
          </a:xfrm>
        </p:spPr>
      </p:pic>
      <p:sp>
        <p:nvSpPr>
          <p:cNvPr id="3" name="TextBox 2"/>
          <p:cNvSpPr txBox="1"/>
          <p:nvPr/>
        </p:nvSpPr>
        <p:spPr>
          <a:xfrm>
            <a:off x="2000232" y="714356"/>
            <a:ext cx="57150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dirty="0" smtClean="0">
                <a:latin typeface="Times New Roman" pitchFamily="18" charset="0"/>
                <a:ea typeface="+mj-ea"/>
                <a:cs typeface="Times New Roman" pitchFamily="18" charset="0"/>
              </a:rPr>
              <a:t>Источники инфекции: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эпидемиологические   признаки.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35480"/>
            <a:ext cx="8472518" cy="456535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Лептоспироз   является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наиболее   распространённым зоонозом в мире. 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Встречается на всех континентах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Антарктиды,  особенно   высока заболеваемость   в тропических странах.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уровень заболеваемости во многом зависит от природно-климатических условий:  он  наиболее   высок в районах с   густой   речной   сетью,  частыми   многократными летними   паводками,  а также  с   высокой   плотностью   поголовья   сельскохозяйственных животных.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Заболевания   часто   имеют   профессиональный характер.  Чаще заболевают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дератизаторы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лица,  работающие  на заболоченных лугах, работники животноводческих ферм, доярки,  пастухи,  ветеринары.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Известны   спорадические   случаи   и   эпидемические   вспышки.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Характерна выраженная летне-осенняя   сезонность  (особенно  в   июле и   августе).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последние  годы  отмечена  склонность лептоспироза к урбанизации и распространению инфекции на территории рекреационных зон.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крупных городах преимущественную роль  в   качестве   источников  инфекции играют собаки.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00108"/>
            <a:ext cx="8258204" cy="53244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Патогенез.</a:t>
            </a:r>
          </a:p>
          <a:p>
            <a:pPr algn="ctr"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/>
              <a:t>Инкубационный период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Лептоспиры   проникают   в   организм   человека  через   неповреждённые   или   повреждённые   кожные  покровы,  а также  слизистые  оболочки   полости  рта  и   ЖКТ, глаз,  носа,  не  вызывая никаких изменений в области входных ворот. 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Возбудители   оседают   в лимфатических   узлах,   откуда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гематогенно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(кратковременная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лептоспиремия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 распространяются по органам и тканям системы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мононуклеарных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фагоцитов,  преимущественно накапливаясь в печени и селезёнке, почках, лёгких. 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Первичное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диссеминирование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способствует быстрому размножению   возбудителей.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04904"/>
            <a:ext cx="8229600" cy="53959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Начальный период</a:t>
            </a:r>
          </a:p>
          <a:p>
            <a:pPr algn="ctr">
              <a:buNone/>
            </a:pPr>
            <a:endParaRPr lang="ru-RU" sz="2800" dirty="0" smtClean="0"/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  поражённых   органах   и   тканях   развиваются   дегенеративные   и   некротические   изменения   —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эпителия   почечных   канальцев,  эндотелия   капилляров   и эритроцитов,   накапливаются   токсичные   метаболиты. 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Одновременно   нарастают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лептоспиремия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токсинемия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генерализация   возбудителей  по  новым  органам   и системам (надпочечники,  ЦНС).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Возникают лихорадка, ознобы, миалгии, быстро   прогрессируют  симптомы   интоксикации.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329642" cy="564360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dirty="0" smtClean="0"/>
              <a:t>Период разгара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Токсинемия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патоморфологические и   функциональные  изменения   в   органах достигают   максимальной   степени.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Прогрессирует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генерализованный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капилляротоксикоз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   повышением   проницаемости  стенок сосудов, развитием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ДВС-синдрома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 нарушениями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микроциркуляции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   геморрагическими явлениями различной степени выраженности  (геморрагическая сыпь на коже и   слизистых   оболочках,   мелкие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диапедезные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органные   кровоизлияния,   внутренние   и   наружные   кровотечения).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Поражения печени  обусловлены механическим   повреждением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активно   подвижными лептоспирами,  токсическим действием эндотоксина,  выделяющегося при гибели бактерий, что может  приводить   к   развитию   желтухи.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Определённая   роль   в   происхождении   желтухи принадлежит   массивному   гемолизу   вследствие   множественных   кровоизлияний при  повреждении   эндотелия   сосудов лептоспирами.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Характерны   резкие   мышечные  боли   вследствие деструктивных процессов,  кровоизлияний   и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гистиолимфоцитарных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инфильтратов   в   скелетной   мускулатуре.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Период реконвалесценции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  иммунитета связано  с   нарастанием  в   крови титров специфических AT (агглютининов, опсонинов,   комплементсвязывающих AT)   и   активацией фагоцитоза.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Однако  при  этом лептоспиры  ещё  могут в течение определённого   времени   сохраняться   в   организме. 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Начиная   со   2-й   недели   возбудитель депонируется преимущественно в извитых канальцах почек и исчезает из крови и других тканей.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Лептоспиры могут длительно сохраняться в почках и выделяться с мочой до 40-го дня от начала болезни даже  при   клиническом   выздоровлении.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clip_image002_0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539008"/>
            <a:ext cx="6000792" cy="610470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4546" y="571480"/>
            <a:ext cx="48577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dirty="0" smtClean="0">
                <a:latin typeface="Times New Roman" pitchFamily="18" charset="0"/>
                <a:ea typeface="+mj-ea"/>
                <a:cs typeface="Times New Roman" pitchFamily="18" charset="0"/>
              </a:rPr>
              <a:t>Патогенез: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1428736"/>
            <a:ext cx="74295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фаза заражения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Лептоспиры проникают через поврежденную кожу и слизистые в кровь, затем внедряются в печень, почки, селезёнку, надпочечники, где они усиленно размножаются. Эта фаза соответствует инкубационному периоду болезни.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фаза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генерализованной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инфекции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повторная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лептоспиремия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последующим поступлением в почки, печень, надпочечники, оболочки мозга. Паразитируют на поверхности клеток. Это начальный период болезни.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токсинемия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поражается эндотелий капилляров, повышается их проницаемость — возникает геморрагический синдром + поражение печени, почек, надпочечников — это период разгара болезни.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нестерильной стадии иммунитета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в крови появляются антитела — клинически угасание процесса.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фаза формирования стерильной стадии иммунитета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сочетание гуморального с местным органным и тканевым иммунитетом. Клинически выздоровление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0719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Клиническая картина</a:t>
            </a:r>
            <a:endParaRPr lang="ru-RU" sz="32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Инкубационный период</a:t>
            </a:r>
            <a:endParaRPr lang="ru-RU" dirty="0" smtClean="0"/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Варьирует от нескольких дней до 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месеца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 среднем продолжается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1-2 недели.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Различают   желтушные 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безжелтушные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формы лёгкого,  среднетяжёлого и тяжёлого течения. 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Заболевание отличает цикличность,  что позволяет выделить в динамике его развития начальный период,  периоды разгара и последующей реконвалесценции.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857232"/>
            <a:ext cx="7734296" cy="2714644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Лептоспироз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—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острая зоонозная   природно-очаговая   инфекция   с   преимущественным  поражением   почек,   печени  и нервной системы.  Сопровождается развитием интоксикации,  геморрагического  синдрома   и   нередко желтухи.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1\Downloads\Leptospira_scanning_micro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357562"/>
            <a:ext cx="4714908" cy="3165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401080" cy="59293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Начальный период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Длится   около   недели, может укорачиваться. 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Характерно острое  начало болезни. 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фоне озноба  температура  тела   в   течение   1—2  дней   достигает 39- 40 °С,  в дальнейшем   приобретая   неправильный характер.  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Больные жалуются на головную боль, выраженные боли в икроножных и иногда брюшных мышцах (особенно при пальпации),  слабость,  головокружение, бессонницу,  отсутствие аппетита.  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Внешний вид больного: </a:t>
            </a:r>
          </a:p>
          <a:p>
            <a:pPr marL="811213" indent="-177800" algn="just">
              <a:buFont typeface="Courier New" pitchFamily="49" charset="0"/>
              <a:buChar char="o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Лицо  становится   одутловатым,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гиперемированным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 с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герпетическими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высыпаниями   на  губах   и   крыльях   носа.   </a:t>
            </a:r>
          </a:p>
          <a:p>
            <a:pPr marL="811213" indent="-177800" algn="just">
              <a:buFont typeface="Courier New" pitchFamily="49" charset="0"/>
              <a:buChar char="o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Наблюдают  инъекцию   сосудов   склер и гиперемию конъюнктив. </a:t>
            </a:r>
          </a:p>
          <a:p>
            <a:pPr marL="811213" indent="-177800" algn="just">
              <a:buFont typeface="Courier New" pitchFamily="49" charset="0"/>
              <a:buChar char="o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Возможны кровоизлияния на склерах и конъюнктивах,   геморрагическое   пропитывание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герпетических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высыпаний,   гиперемия слизистой оболочки ротоглотки. </a:t>
            </a:r>
          </a:p>
          <a:p>
            <a:pPr marL="354013" indent="-354013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Геморрагический    синдром: петехии,   геморрагии   в   местах инъекций,   геморрагические   высыпания,   часто локализующиеся   в   подмышечных   областях,   а также на локтевых сгибах, кровоизлияния в склеры, микро- или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макрогематурия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носовые кровотечения.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5857916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900" b="1" dirty="0" smtClean="0"/>
              <a:t>Период разгара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 развитием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ДВС-синдрома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могут возникнуть обширные кровоизлияния в подкожную клетчатку,  мышцы   поясницы  и   брюшной   стенки,  желудочные,  кишечные  и   маточные   кровотечения,   кровохарканье,   геморрагический   отёк лёгких.</a:t>
            </a:r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микроциркуляции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и геморрагии   в   слизистые   оболочки   ЖКТ  могут   обусловливать  возникновение   у   больных болей в животе и расстройства стула,  боли и тяжесть в правом подреберье, тошноту и рвоту.</a:t>
            </a:r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Характерны боли в поясничной области, симптом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Пастернацкого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положительный.   </a:t>
            </a:r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Моча может приобрести тёмный   или кровянистый   оттенок,  содержать повышенное количество белка, лейкоцитов,  свежих и выщелоченных эритроцитов, цилиндров.   </a:t>
            </a:r>
          </a:p>
          <a:p>
            <a:pPr algn="just"/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Олигурия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 а при тяжёлом течении заболевания анурия с прогрессирующей почечной недостаточностью.</a:t>
            </a:r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Поражение нервной системы проявляется головными болями, бессонницей, возбуждением и беспокойством больных.</a:t>
            </a:r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Формируется   клиническая   картина менингита,  который  чаще  бывает серозным.</a:t>
            </a:r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Увеличиваются размеры печени,  появляются тёмная моча и обесцвеченный кал,  кожный зуд.</a:t>
            </a:r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Желтуха яркая,   шафранового оттенка,   сопровождается   проявлениями   геморрагического  синдрома  —   кровоизлияниями   в кожу и слизистые оболочки.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000108"/>
            <a:ext cx="278608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Содержимое 4" descr="4-7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28628" y="1071546"/>
            <a:ext cx="2285984" cy="1714488"/>
          </a:xfrm>
        </p:spPr>
      </p:pic>
      <p:pic>
        <p:nvPicPr>
          <p:cNvPr id="6" name="Picture 3" descr="C:\Users\1\Downloads\x_17c4c07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214686"/>
            <a:ext cx="2428892" cy="3376160"/>
          </a:xfrm>
          <a:prstGeom prst="rect">
            <a:avLst/>
          </a:prstGeom>
          <a:noFill/>
        </p:spPr>
      </p:pic>
      <p:pic>
        <p:nvPicPr>
          <p:cNvPr id="7" name="Picture 4" descr="C:\Users\1\Downloads\x_a47cd5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214818"/>
            <a:ext cx="2968852" cy="2286016"/>
          </a:xfrm>
          <a:prstGeom prst="rect">
            <a:avLst/>
          </a:prstGeom>
          <a:noFill/>
        </p:spPr>
      </p:pic>
      <p:pic>
        <p:nvPicPr>
          <p:cNvPr id="8" name="Picture 5" descr="C:\Users\1\Downloads\x_cd0c77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59670" y="4697752"/>
            <a:ext cx="2670048" cy="1874520"/>
          </a:xfrm>
          <a:prstGeom prst="rect">
            <a:avLst/>
          </a:prstGeom>
          <a:noFill/>
        </p:spPr>
      </p:pic>
      <p:pic>
        <p:nvPicPr>
          <p:cNvPr id="9" name="Рисунок 8" descr="лепто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364" y="1071546"/>
            <a:ext cx="3000396" cy="2571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6Z1GHCAL9I1T6CA5DFFIECAHRO4KVCATWU0QVCARZ7C0SCAY11MFACAD6ZX6HCA485GRECATLIF55CAE6ABZ1CAIJS3OKCAPP45WCCADIKMEECAUBS1O6CA0A393FCAU1LYANCA2FXOVXCAZ4072ECAAST1Y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357430"/>
            <a:ext cx="6286512" cy="42148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72466" cy="1862522"/>
          </a:xfrm>
        </p:spPr>
        <p:txBody>
          <a:bodyPr/>
          <a:lstStyle/>
          <a:p>
            <a:pPr algn="ctr"/>
            <a: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Лабораторная диагностика</a:t>
            </a:r>
            <a:endParaRPr lang="ru-RU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Методы исследования: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бактериоскопический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бактериологический,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серологический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биологический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РАЛ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кровь,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моча,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спинномозговая жидкость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1\Downloads\Leptospira-IgG-Eli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3116"/>
            <a:ext cx="4467091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1208207"/>
            <a:ext cx="82153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Бактериоскопическое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исследование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проводят в темном поле микроскопа. Для этого берут каплю крови и наносят на предметное стекло, покрывая его покровным стеклом. В «раздавленной капле» обнаруживают лептоспиры в виде серебряных подвижных нитей. Микроскопический метод исследования имеет ограниченное значение из-за редкого обнаружения лептоспир в исследуемом материале.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Значительно чаще в диагностических целях используется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бактериологический метод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исследования. Кровь в количестве 1–2 мл засевают в три пробирки с питательной средой: с водно-сывороточной средой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Уленгута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(стерильную пода с 10% свежей кроличьей сыворотки); с фосфатно-сывороточной средой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Ферворт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–Вольфа (пептон, хлористый натрий и фосфатно-буферная смесь) или Терских; с почечной средой Земского (из почки крупного рогатого скота или лошади). Через 7 дней производят первую микроскопию капли среды в темном поле. При отрицательном результате просмотр повторяется через 5 дней. Лептоспиры в крови обнаруживаются в течение первых 10 дней заболевания. Культивировать лептоспиры из мочи можно, используя полужидкую среду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Флетчера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2455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биологическом методе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исследования в качестве экспериментальных животных используются морские свинки, белые мыши, молодые кролики, щенки. Инфекционный материал от больного вводится животным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внутрибрюшинно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под кожу,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внутрикожно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в переднюю камеру глаза. В тканях погибших животных обнаруживается возбудитель.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Серологическая диагностика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осуществляется при помощи реакции лизиса и агглютинации или реакции связывания комплемента. Специфические антитела в сыворотке больного обнаруживают с 8–12-го дня болезни.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Реакцию агглютинации лизиса (РАЛ)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производят путем добавления к разведенной сыворотке больного культуры живых лептоспир. Смесь помещают в термостат на 1 час, после чего из каждой пробирки готовится «раздавленная капля» для просмотра в темном поле зрения микроскопа. При положительных результатах наблюдаются явления склеивания,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скучивания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лептоспир в виде «паучков» и в различной степени их лизис (набухание,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фрагментирование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растворение). Наименьшим диагностическим титром считается разведение сыворотки 1 : 100, а реакции связывания комплемента – 1 : 50 – 1 : 100.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7950" y="2000240"/>
            <a:ext cx="20716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Реакция агглютинации-лизиса: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1 - отрицательная реакция;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2-5 - положительная реакция: различная степень агглютинации и лизиса.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C:\Users\1\Downloads\07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85860"/>
            <a:ext cx="5143525" cy="5113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671514" y="1285860"/>
            <a:ext cx="7615262" cy="49006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Лечение: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Противолептоспирозный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гамма-глобулин,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(лучше донорский, а не лошадиный).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Антибактериальная терапия (пенициллин, тетрациклин,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аминогликозиды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Дезинтоксикационная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терапия (под контролем диуреза).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Симптоматическая терапия 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гемостатические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средства, коррекция кислотно-щелочного равновесия.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6752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Профилактические мероприятия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49292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Мероприятия, направленные на профилактику и борьбу с лептоспирозом среди  сельскохозяйственных и домашних животных и профилактику  заболеваний   людей   на   территории   эпизоотического   очага.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Значительную   часть общих   санитарных   мероприятий   проводят   ветеринарная   служба   и   руководство животноводческих   ферм   и   других   хозяйств. 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Организационно-методическое   руководство   работой   по   профилактике   лептоспироза   среди   людей   осуществляют отделы особо опасных инфекций республиканских,  краевых и областных (городских)   центров   государственного  санитарно-эпидемиологического   надзора.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  очагах лептоспироза медицинские  и ветеринарные работники,  руководители хозяйств проводят санитарно-просветительную работу среди населения о мерах профилактики данной инфекции 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428860" y="2357430"/>
            <a:ext cx="5686436" cy="37528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болезнь Васильева-Вейля,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инфекционная желтуха,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нанукаями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японская 7-дневная лихорадка,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водная лихорадка,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покосно-луговая лихорадка,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собачья лихорадка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Синонимы: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ratization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0951" y="1571612"/>
            <a:ext cx="3826735" cy="435771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038600" cy="4434840"/>
          </a:xfrm>
        </p:spPr>
        <p:txBody>
          <a:bodyPr/>
          <a:lstStyle/>
          <a:p>
            <a:pPr algn="just"/>
            <a:r>
              <a:rPr lang="ru-RU" dirty="0" err="1" smtClean="0"/>
              <a:t>Дератизационные</a:t>
            </a:r>
            <a:r>
              <a:rPr lang="ru-RU" dirty="0" smtClean="0"/>
              <a:t> мероприятия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pecwears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1571612"/>
            <a:ext cx="3929090" cy="450059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067204" cy="450931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На неблагополучных по лептоспирозу животноводческих фермах,  а также   в   убойных   и   </a:t>
            </a:r>
            <a:r>
              <a:rPr lang="ru-RU" dirty="0" err="1" smtClean="0"/>
              <a:t>субпродуктовых</a:t>
            </a:r>
            <a:r>
              <a:rPr lang="ru-RU" dirty="0" smtClean="0"/>
              <a:t>   цехах   мясокомбинатов,   в   шахтах,   рудниках, на   земельных   работах   персонал   должен   работать   </a:t>
            </a:r>
            <a:r>
              <a:rPr lang="ru-RU" b="1" i="1" dirty="0" smtClean="0"/>
              <a:t>в   специальной   одежде:   халатах   (комбинезонах),   резиновых   перчатках,   сапогах,   фартуках, </a:t>
            </a:r>
            <a:r>
              <a:rPr lang="ru-RU" dirty="0" smtClean="0"/>
              <a:t>  предохраняющих   от   проникновения   лептоспир   через   повреждённые   кожные   покровы и слизистые оболочки.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443484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повышения иммунитета населения используются поливалентные убитые вакцины (феноловая,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формоловая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гретая). Предложена живая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аттенуированная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вакцина. Вакцинация проводится по эпидемиологическим показаниям.</a:t>
            </a:r>
          </a:p>
          <a:p>
            <a:endParaRPr lang="ru-RU" dirty="0"/>
          </a:p>
        </p:txBody>
      </p:sp>
      <p:pic>
        <p:nvPicPr>
          <p:cNvPr id="7" name="Содержимое 6" descr="1280210895_1269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571612"/>
            <a:ext cx="4071966" cy="4429156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рекомендуется!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62961"/>
            <a:ext cx="4038600" cy="3509179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Употреблять сырую воду из открытых водоемов.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Купаться в малопроточных водоемах, доступным сельскохозяйственным животным.</a:t>
            </a:r>
          </a:p>
          <a:p>
            <a:endParaRPr lang="ru-RU" dirty="0"/>
          </a:p>
        </p:txBody>
      </p:sp>
      <p:pic>
        <p:nvPicPr>
          <p:cNvPr id="5" name="Содержимое 4" descr="1242389045_warning_image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833578"/>
            <a:ext cx="3810000" cy="3810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659811264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</a:rPr>
              <a:t>Благодарю за внимание!</a:t>
            </a:r>
            <a:endParaRPr lang="ru-RU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785794"/>
            <a:ext cx="8229600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dirty="0" smtClean="0">
                <a:latin typeface="Times New Roman" pitchFamily="18" charset="0"/>
                <a:ea typeface="+mj-ea"/>
                <a:cs typeface="Times New Roman" pitchFamily="18" charset="0"/>
              </a:rPr>
              <a:t>Классификация лептоспир:</a:t>
            </a:r>
            <a:endParaRPr lang="ru-RU" sz="45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Содержимое 5" descr="x_3de207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71612"/>
            <a:ext cx="8001056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Краткие исторические сведения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Заболевание   длительное   время   носило   название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болезни   Вейля—Васильева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поскольку   первые   клинические   описания   лептоспироза   как   самостоятельной нозологической формы даны А.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Вейлем (1886) и Н.П.   Васильевым (1888).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Впервые   возбудитель   заболевания   выделен   от   больных   японскими   исследователями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Р.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Инадо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 У.  Идо (1915).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Возбудитель</a:t>
            </a:r>
            <a:endParaRPr lang="ru-RU" sz="4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аэробная     подвижная      спиралевидная бактерия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Leptospira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interrogans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семейства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Leptospiraceae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Спирали очень плотно примыкают друг к другу, что придаёт им вид «нитки жемчуга» при микроскопии в тёмном поле;  один или оба конца могут быть изогнуты. </a:t>
            </a:r>
          </a:p>
        </p:txBody>
      </p:sp>
      <p:pic>
        <p:nvPicPr>
          <p:cNvPr id="5" name="Содержимое 4" descr="image04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928802"/>
            <a:ext cx="4143403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false-colour_sem_of_leptospira_spi_bacteria_b2203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000108"/>
            <a:ext cx="3500462" cy="2643206"/>
          </a:xfrm>
          <a:prstGeom prst="rect">
            <a:avLst/>
          </a:prstGeom>
        </p:spPr>
      </p:pic>
      <p:pic>
        <p:nvPicPr>
          <p:cNvPr id="3" name="Picture 2" descr="C:\Users\1\Downloads\u113_156_03_02_10_nepriyatnost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5390"/>
            <a:ext cx="3500462" cy="2638320"/>
          </a:xfrm>
          <a:prstGeom prst="rect">
            <a:avLst/>
          </a:prstGeom>
          <a:noFill/>
        </p:spPr>
      </p:pic>
      <p:pic>
        <p:nvPicPr>
          <p:cNvPr id="4" name="Picture 3" descr="C:\Users\1\Downloads\1894_383806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000504"/>
            <a:ext cx="3500462" cy="2643206"/>
          </a:xfrm>
          <a:prstGeom prst="rect">
            <a:avLst/>
          </a:prstGeom>
          <a:noFill/>
        </p:spPr>
      </p:pic>
      <p:pic>
        <p:nvPicPr>
          <p:cNvPr id="5" name="Picture 5" descr="лепто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929191" y="981999"/>
            <a:ext cx="3500462" cy="266131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804" y="1071546"/>
            <a:ext cx="8229600" cy="535785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Длина лептоспир 6-20 мкм, а поперечник 0,1-0,15 мкм.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Движение винтообразное: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сгибательное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вдоль продольной оси.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Температурный оптимум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28-30 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оптимум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7,2-7,4.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Растут на жидких и полужидких средах, дополненных 10-15% кроличьей сывороткой.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Плохо окрашиваются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Романовскому-Гимзе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хорошо различимы при импрегнации серебром (окрашены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коричневый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чёрный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цвет). Легко выявляются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темнопольной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микроскопией.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Патогенные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серовары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чувствительны к действию солнечного света и высоких температур (при  45 °С в воде погибают через 45 мин, при 70°С — через 10 с); высушивание вызывает   немедленную   гибель.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Выживаемость лептоспир   в   пресноводных   водоёмах  вариабельна — от нескольких часов до 30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сухой почве сохраняются 2—3 ч, в заболоченной — до 280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 пищевых   продуктах   выживают   1—2 дня,  не теряют   активности   при   замораживании.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Растворы   0,1%   хлористоводородной кислоты,  0,5%  фенола убивают лептоспир   в течение   20  мин,  активный   хлор в дозе 0,3-0,8 мг/л — через 2 ч.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5500702"/>
            <a:ext cx="1643074" cy="1285884"/>
          </a:xfrm>
          <a:prstGeom prst="rect">
            <a:avLst/>
          </a:prstGeom>
        </p:spPr>
      </p:pic>
      <p:pic>
        <p:nvPicPr>
          <p:cNvPr id="4" name="Содержимое 3" descr="mysh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5072074"/>
            <a:ext cx="1809763" cy="13573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Резервуар и источник</a:t>
            </a:r>
            <a:endParaRPr lang="ru-RU" sz="4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3643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Резервуар и источники инфекции разделяют на две группы: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Основной природный резервуар первой группы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грызуны (серые полёвки, мыши, крысы) и насекомоядные (ежи, землеройки).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Основной резервуар второй группы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различные  домашние животные (свиньи, крупный рогатый скот, овцы, козы, лошади, собаки), а также пушные звери клеточного содержания (лисицы, песцы, нутрии), формирующие сельскохозяйственные очаги.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soba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876" y="5072074"/>
            <a:ext cx="1734356" cy="1357322"/>
          </a:xfrm>
          <a:prstGeom prst="rect">
            <a:avLst/>
          </a:prstGeom>
        </p:spPr>
      </p:pic>
      <p:pic>
        <p:nvPicPr>
          <p:cNvPr id="5" name="Содержимое 4" descr="61842494_3947ce8899d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5429264"/>
            <a:ext cx="1809763" cy="1357322"/>
          </a:xfrm>
          <a:prstGeom prst="rect">
            <a:avLst/>
          </a:prstGeom>
        </p:spPr>
      </p:pic>
      <p:pic>
        <p:nvPicPr>
          <p:cNvPr id="6" name="Содержимое 3" descr="_1_~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5072074"/>
            <a:ext cx="1714512" cy="1339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323</TotalTime>
  <Words>1869</Words>
  <Application>Microsoft Office PowerPoint</Application>
  <PresentationFormat>Экран (4:3)</PresentationFormat>
  <Paragraphs>174</Paragraphs>
  <Slides>34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Лептоспироз</vt:lpstr>
      <vt:lpstr>Лептоспироз  —   острая зоонозная   природно-очаговая   инфекция   с   преимущественным  поражением   почек,   печени  и нервной системы.  Сопровождается развитием интоксикации,  геморрагического  синдрома   и   нередко желтухи.  </vt:lpstr>
      <vt:lpstr>Синонимы: </vt:lpstr>
      <vt:lpstr>Презентация PowerPoint</vt:lpstr>
      <vt:lpstr>Краткие исторические сведения</vt:lpstr>
      <vt:lpstr>Возбудитель</vt:lpstr>
      <vt:lpstr>Презентация PowerPoint</vt:lpstr>
      <vt:lpstr>Презентация PowerPoint</vt:lpstr>
      <vt:lpstr>Резервуар и источник</vt:lpstr>
      <vt:lpstr>Механизм и путь передачи</vt:lpstr>
      <vt:lpstr>Презентация PowerPoint</vt:lpstr>
      <vt:lpstr>Основные эпидемиологические   признаки.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Лабораторная диагностика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Профилактические мероприятия</vt:lpstr>
      <vt:lpstr>Презентация PowerPoint</vt:lpstr>
      <vt:lpstr>Презентация PowerPoint</vt:lpstr>
      <vt:lpstr>Презентация PowerPoint</vt:lpstr>
      <vt:lpstr>Не рекомендуется!</vt:lpstr>
      <vt:lpstr>Благодарю за внимание!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Лептоспирозы</dc:title>
  <dc:creator>Loner-XP</dc:creator>
  <cp:lastModifiedBy>SLIVANKINA</cp:lastModifiedBy>
  <cp:revision>52</cp:revision>
  <dcterms:created xsi:type="dcterms:W3CDTF">2010-10-28T21:32:52Z</dcterms:created>
  <dcterms:modified xsi:type="dcterms:W3CDTF">2018-11-01T06:01:23Z</dcterms:modified>
</cp:coreProperties>
</file>