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_rels/presentation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32.xml" ContentType="application/vnd.openxmlformats-officedocument.presentationml.slide+xml"/>
  <Override PartName="/ppt/slides/slide54.xml" ContentType="application/vnd.openxmlformats-officedocument.presentationml.slide+xml"/>
  <Override PartName="/ppt/slides/slide11.xml" ContentType="application/vnd.openxmlformats-officedocument.presentationml.slide+xml"/>
  <Override PartName="/ppt/slides/slide33.xml" ContentType="application/vnd.openxmlformats-officedocument.presentationml.slide+xml"/>
  <Override PartName="/ppt/slides/slide55.xml" ContentType="application/vnd.openxmlformats-officedocument.presentationml.slide+xml"/>
  <Override PartName="/ppt/slides/slide12.xml" ContentType="application/vnd.openxmlformats-officedocument.presentationml.slide+xml"/>
  <Override PartName="/ppt/slides/slide34.xml" ContentType="application/vnd.openxmlformats-officedocument.presentationml.slide+xml"/>
  <Override PartName="/ppt/slides/slide56.xml" ContentType="application/vnd.openxmlformats-officedocument.presentationml.slide+xml"/>
  <Override PartName="/ppt/slides/slide13.xml" ContentType="application/vnd.openxmlformats-officedocument.presentationml.slide+xml"/>
  <Override PartName="/ppt/slides/slide35.xml" ContentType="application/vnd.openxmlformats-officedocument.presentationml.slide+xml"/>
  <Override PartName="/ppt/slides/slide57.xml" ContentType="application/vnd.openxmlformats-officedocument.presentationml.slide+xml"/>
  <Override PartName="/ppt/slides/slide14.xml" ContentType="application/vnd.openxmlformats-officedocument.presentationml.slide+xml"/>
  <Override PartName="/ppt/slides/slide36.xml" ContentType="application/vnd.openxmlformats-officedocument.presentationml.slide+xml"/>
  <Override PartName="/ppt/slides/slide58.xml" ContentType="application/vnd.openxmlformats-officedocument.presentationml.slide+xml"/>
  <Override PartName="/ppt/slides/slide15.xml" ContentType="application/vnd.openxmlformats-officedocument.presentationml.slide+xml"/>
  <Override PartName="/ppt/slides/slide37.xml" ContentType="application/vnd.openxmlformats-officedocument.presentationml.slide+xml"/>
  <Override PartName="/ppt/slides/slide59.xml" ContentType="application/vnd.openxmlformats-officedocument.presentationml.slide+xml"/>
  <Override PartName="/ppt/slides/slide16.xml" ContentType="application/vnd.openxmlformats-officedocument.presentationml.slide+xml"/>
  <Override PartName="/ppt/slides/slide38.xml" ContentType="application/vnd.openxmlformats-officedocument.presentationml.slide+xml"/>
  <Override PartName="/ppt/slides/slide17.xml" ContentType="application/vnd.openxmlformats-officedocument.presentationml.slide+xml"/>
  <Override PartName="/ppt/slides/slide39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42.xml" ContentType="application/vnd.openxmlformats-officedocument.presentationml.slide+xml"/>
  <Override PartName="/ppt/slides/slide64.xml" ContentType="application/vnd.openxmlformats-officedocument.presentationml.slide+xml"/>
  <Override PartName="/ppt/slides/slide21.xml" ContentType="application/vnd.openxmlformats-officedocument.presentationml.slide+xml"/>
  <Override PartName="/ppt/slides/slide43.xml" ContentType="application/vnd.openxmlformats-officedocument.presentationml.slide+xml"/>
  <Override PartName="/ppt/slides/slide22.xml" ContentType="application/vnd.openxmlformats-officedocument.presentationml.slide+xml"/>
  <Override PartName="/ppt/slides/slide44.xml" ContentType="application/vnd.openxmlformats-officedocument.presentationml.slide+xml"/>
  <Override PartName="/ppt/slides/slide23.xml" ContentType="application/vnd.openxmlformats-officedocument.presentationml.slide+xml"/>
  <Override PartName="/ppt/slides/slide45.xml" ContentType="application/vnd.openxmlformats-officedocument.presentationml.slide+xml"/>
  <Override PartName="/ppt/slides/slide24.xml" ContentType="application/vnd.openxmlformats-officedocument.presentationml.slide+xml"/>
  <Override PartName="/ppt/slides/slide46.xml" ContentType="application/vnd.openxmlformats-officedocument.presentationml.slide+xml"/>
  <Override PartName="/ppt/slides/slide25.xml" ContentType="application/vnd.openxmlformats-officedocument.presentationml.slide+xml"/>
  <Override PartName="/ppt/slides/slide47.xml" ContentType="application/vnd.openxmlformats-officedocument.presentationml.slide+xml"/>
  <Override PartName="/ppt/slides/slide26.xml" ContentType="application/vnd.openxmlformats-officedocument.presentationml.slide+xml"/>
  <Override PartName="/ppt/slides/slide48.xml" ContentType="application/vnd.openxmlformats-officedocument.presentationml.slide+xml"/>
  <Override PartName="/ppt/slides/slide27.xml" ContentType="application/vnd.openxmlformats-officedocument.presentationml.slide+xml"/>
  <Override PartName="/ppt/slides/slide49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52.xml" ContentType="application/vnd.openxmlformats-officedocument.presentationml.slide+xml"/>
  <Override PartName="/ppt/slides/slide31.xml" ContentType="application/vnd.openxmlformats-officedocument.presentationml.slide+xml"/>
  <Override PartName="/ppt/slides/slide53.xml" ContentType="application/vnd.openxmlformats-officedocument.presentationml.slide+xml"/>
  <Override PartName="/ppt/slides/slide40.xml" ContentType="application/vnd.openxmlformats-officedocument.presentationml.slide+xml"/>
  <Override PartName="/ppt/slides/slide62.xml" ContentType="application/vnd.openxmlformats-officedocument.presentationml.slide+xml"/>
  <Override PartName="/ppt/slides/slide41.xml" ContentType="application/vnd.openxmlformats-officedocument.presentationml.slide+xml"/>
  <Override PartName="/ppt/slides/slide63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9.xml.rels" ContentType="application/vnd.openxmlformats-package.relationships+xml"/>
  <Override PartName="/ppt/slides/_rels/slide54.xml.rels" ContentType="application/vnd.openxmlformats-package.relationships+xml"/>
  <Override PartName="/ppt/slides/_rels/slide32.xml.rels" ContentType="application/vnd.openxmlformats-package.relationships+xml"/>
  <Override PartName="/ppt/slides/_rels/slide10.xml.rels" ContentType="application/vnd.openxmlformats-package.relationships+xml"/>
  <Override PartName="/ppt/slides/_rels/slide55.xml.rels" ContentType="application/vnd.openxmlformats-package.relationships+xml"/>
  <Override PartName="/ppt/slides/_rels/slide33.xml.rels" ContentType="application/vnd.openxmlformats-package.relationships+xml"/>
  <Override PartName="/ppt/slides/_rels/slide11.xml.rels" ContentType="application/vnd.openxmlformats-package.relationships+xml"/>
  <Override PartName="/ppt/slides/_rels/slide56.xml.rels" ContentType="application/vnd.openxmlformats-package.relationships+xml"/>
  <Override PartName="/ppt/slides/_rels/slide34.xml.rels" ContentType="application/vnd.openxmlformats-package.relationships+xml"/>
  <Override PartName="/ppt/slides/_rels/slide12.xml.rels" ContentType="application/vnd.openxmlformats-package.relationships+xml"/>
  <Override PartName="/ppt/slides/_rels/slide57.xml.rels" ContentType="application/vnd.openxmlformats-package.relationships+xml"/>
  <Override PartName="/ppt/slides/_rels/slide35.xml.rels" ContentType="application/vnd.openxmlformats-package.relationships+xml"/>
  <Override PartName="/ppt/slides/_rels/slide13.xml.rels" ContentType="application/vnd.openxmlformats-package.relationships+xml"/>
  <Override PartName="/ppt/slides/_rels/slide58.xml.rels" ContentType="application/vnd.openxmlformats-package.relationships+xml"/>
  <Override PartName="/ppt/slides/_rels/slide36.xml.rels" ContentType="application/vnd.openxmlformats-package.relationships+xml"/>
  <Override PartName="/ppt/slides/_rels/slide14.xml.rels" ContentType="application/vnd.openxmlformats-package.relationships+xml"/>
  <Override PartName="/ppt/slides/_rels/slide59.xml.rels" ContentType="application/vnd.openxmlformats-package.relationships+xml"/>
  <Override PartName="/ppt/slides/_rels/slide37.xml.rels" ContentType="application/vnd.openxmlformats-package.relationships+xml"/>
  <Override PartName="/ppt/slides/_rels/slide15.xml.rels" ContentType="application/vnd.openxmlformats-package.relationships+xml"/>
  <Override PartName="/ppt/slides/_rels/slide38.xml.rels" ContentType="application/vnd.openxmlformats-package.relationships+xml"/>
  <Override PartName="/ppt/slides/_rels/slide16.xml.rels" ContentType="application/vnd.openxmlformats-package.relationships+xml"/>
  <Override PartName="/ppt/slides/_rels/slide39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slides/_rels/slide64.xml.rels" ContentType="application/vnd.openxmlformats-package.relationships+xml"/>
  <Override PartName="/ppt/slides/_rels/slide42.xml.rels" ContentType="application/vnd.openxmlformats-package.relationships+xml"/>
  <Override PartName="/ppt/slides/_rels/slide20.xml.rels" ContentType="application/vnd.openxmlformats-package.relationships+xml"/>
  <Override PartName="/ppt/slides/_rels/slide43.xml.rels" ContentType="application/vnd.openxmlformats-package.relationships+xml"/>
  <Override PartName="/ppt/slides/_rels/slide21.xml.rels" ContentType="application/vnd.openxmlformats-package.relationships+xml"/>
  <Override PartName="/ppt/slides/_rels/slide44.xml.rels" ContentType="application/vnd.openxmlformats-package.relationships+xml"/>
  <Override PartName="/ppt/slides/_rels/slide22.xml.rels" ContentType="application/vnd.openxmlformats-package.relationships+xml"/>
  <Override PartName="/ppt/slides/_rels/slide45.xml.rels" ContentType="application/vnd.openxmlformats-package.relationships+xml"/>
  <Override PartName="/ppt/slides/_rels/slide23.xml.rels" ContentType="application/vnd.openxmlformats-package.relationships+xml"/>
  <Override PartName="/ppt/slides/_rels/slide46.xml.rels" ContentType="application/vnd.openxmlformats-package.relationships+xml"/>
  <Override PartName="/ppt/slides/_rels/slide24.xml.rels" ContentType="application/vnd.openxmlformats-package.relationships+xml"/>
  <Override PartName="/ppt/slides/_rels/slide47.xml.rels" ContentType="application/vnd.openxmlformats-package.relationships+xml"/>
  <Override PartName="/ppt/slides/_rels/slide25.xml.rels" ContentType="application/vnd.openxmlformats-package.relationships+xml"/>
  <Override PartName="/ppt/slides/_rels/slide48.xml.rels" ContentType="application/vnd.openxmlformats-package.relationships+xml"/>
  <Override PartName="/ppt/slides/_rels/slide26.xml.rels" ContentType="application/vnd.openxmlformats-package.relationships+xml"/>
  <Override PartName="/ppt/slides/_rels/slide49.xml.rels" ContentType="application/vnd.openxmlformats-package.relationships+xml"/>
  <Override PartName="/ppt/slides/_rels/slide27.xml.rels" ContentType="application/vnd.openxmlformats-package.relationships+xml"/>
  <Override PartName="/ppt/slides/_rels/slide28.xml.rels" ContentType="application/vnd.openxmlformats-package.relationships+xml"/>
  <Override PartName="/ppt/slides/_rels/slide29.xml.rels" ContentType="application/vnd.openxmlformats-package.relationships+xml"/>
  <Override PartName="/ppt/slides/_rels/slide52.xml.rels" ContentType="application/vnd.openxmlformats-package.relationships+xml"/>
  <Override PartName="/ppt/slides/_rels/slide30.xml.rels" ContentType="application/vnd.openxmlformats-package.relationships+xml"/>
  <Override PartName="/ppt/slides/_rels/slide53.xml.rels" ContentType="application/vnd.openxmlformats-package.relationships+xml"/>
  <Override PartName="/ppt/slides/_rels/slide31.xml.rels" ContentType="application/vnd.openxmlformats-package.relationships+xml"/>
  <Override PartName="/ppt/slides/_rels/slide62.xml.rels" ContentType="application/vnd.openxmlformats-package.relationships+xml"/>
  <Override PartName="/ppt/slides/_rels/slide40.xml.rels" ContentType="application/vnd.openxmlformats-package.relationships+xml"/>
  <Override PartName="/ppt/slides/_rels/slide63.xml.rels" ContentType="application/vnd.openxmlformats-package.relationships+xml"/>
  <Override PartName="/ppt/slides/_rels/slide41.xml.rels" ContentType="application/vnd.openxmlformats-package.relationships+xml"/>
  <Override PartName="/ppt/slides/_rels/slide50.xml.rels" ContentType="application/vnd.openxmlformats-package.relationships+xml"/>
  <Override PartName="/ppt/slides/_rels/slide51.xml.rels" ContentType="application/vnd.openxmlformats-package.relationships+xml"/>
  <Override PartName="/ppt/slides/_rels/slide60.xml.rels" ContentType="application/vnd.openxmlformats-package.relationships+xml"/>
  <Override PartName="/ppt/slides/_rels/slide61.xml.rels" ContentType="application/vnd.openxmlformats-package.relationships+xml"/>
  <Override PartName="/ppt/slides/_rels/slide65.xml.rels" ContentType="application/vnd.openxmlformats-package.relationships+xml"/>
  <Override PartName="/ppt/slides/_rels/slide66.xml.rels" ContentType="application/vnd.openxmlformats-package.relationships+xml"/>
  <Override PartName="/ppt/slides/_rels/slide67.xml.rels" ContentType="application/vnd.openxmlformats-package.relationships+xml"/>
  <Override PartName="/ppt/slides/_rels/slide68.xml.rels" ContentType="application/vnd.openxmlformats-package.relationships+xml"/>
  <Override PartName="/ppt/slides/_rels/slide69.xml.rels" ContentType="application/vnd.openxmlformats-package.relationships+xml"/>
  <Override PartName="/ppt/slides/_rels/slide70.xml.rels" ContentType="application/vnd.openxmlformats-package.relationships+xml"/>
  <Override PartName="/ppt/slides/_rels/slide71.xml.rels" ContentType="application/vnd.openxmlformats-package.relationships+xml"/>
  <Override PartName="/ppt/slides/_rels/slide72.xml.rels" ContentType="application/vnd.openxmlformats-package.relationships+xml"/>
  <Override PartName="/ppt/slides/_rels/slide73.xml.rels" ContentType="application/vnd.openxmlformats-package.relationships+xml"/>
  <Override PartName="/ppt/slides/_rels/slide74.xml.rels" ContentType="application/vnd.openxmlformats-package.relationships+xml"/>
  <Override PartName="/ppt/media/image1.png" ContentType="image/png"/>
  <Override PartName="/ppt/media/image2.png" ContentType="image/png"/>
  <Override PartName="/ppt/media/image30.png" ContentType="image/png"/>
  <Override PartName="/ppt/media/image3.png" ContentType="image/png"/>
  <Override PartName="/ppt/media/image31.png" ContentType="image/png"/>
  <Override PartName="/ppt/media/image4.png" ContentType="image/png"/>
  <Override PartName="/ppt/media/image5.png" ContentType="image/png"/>
  <Override PartName="/ppt/media/image32.png" ContentType="image/png"/>
  <Override PartName="/ppt/media/image10.png" ContentType="image/png"/>
  <Override PartName="/ppt/media/image6.png" ContentType="image/png"/>
  <Override PartName="/ppt/media/image11.png" ContentType="image/png"/>
  <Override PartName="/ppt/media/image33.png" ContentType="image/png"/>
  <Override PartName="/ppt/media/image7.png" ContentType="image/png"/>
  <Override PartName="/ppt/media/image12.png" ContentType="image/png"/>
  <Override PartName="/ppt/media/image34.png" ContentType="image/png"/>
  <Override PartName="/ppt/media/image8.png" ContentType="image/png"/>
  <Override PartName="/ppt/media/image13.png" ContentType="image/png"/>
  <Override PartName="/ppt/media/image35.png" ContentType="image/png"/>
  <Override PartName="/ppt/media/image9.png" ContentType="image/png"/>
  <Override PartName="/ppt/media/image14.png" ContentType="image/png"/>
  <Override PartName="/ppt/media/image36.png" ContentType="image/png"/>
  <Override PartName="/ppt/media/image15.png" ContentType="image/png"/>
  <Override PartName="/ppt/media/image37.png" ContentType="image/png"/>
  <Override PartName="/ppt/media/image16.png" ContentType="image/png"/>
  <Override PartName="/ppt/media/image38.png" ContentType="image/png"/>
  <Override PartName="/ppt/media/image17.png" ContentType="image/png"/>
  <Override PartName="/ppt/media/image39.png" ContentType="image/png"/>
  <Override PartName="/ppt/media/image18.png" ContentType="image/png"/>
  <Override PartName="/ppt/media/image19.png" ContentType="image/png"/>
  <Override PartName="/ppt/media/image20.png" ContentType="image/png"/>
  <Override PartName="/ppt/media/image42.png" ContentType="image/png"/>
  <Override PartName="/ppt/media/image21.png" ContentType="image/png"/>
  <Override PartName="/ppt/media/image43.png" ContentType="image/png"/>
  <Override PartName="/ppt/media/image22.png" ContentType="image/png"/>
  <Override PartName="/ppt/media/image44.png" ContentType="image/png"/>
  <Override PartName="/ppt/media/image23.png" ContentType="image/png"/>
  <Override PartName="/ppt/media/image45.png" ContentType="image/png"/>
  <Override PartName="/ppt/media/image24.png" ContentType="image/png"/>
  <Override PartName="/ppt/media/image46.png" ContentType="image/png"/>
  <Override PartName="/ppt/media/image25.png" ContentType="image/png"/>
  <Override PartName="/ppt/media/image47.png" ContentType="image/png"/>
  <Override PartName="/ppt/media/image26.png" ContentType="image/png"/>
  <Override PartName="/ppt/media/image48.png" ContentType="image/png"/>
  <Override PartName="/ppt/media/image27.png" ContentType="image/png"/>
  <Override PartName="/ppt/media/image49.png" ContentType="image/png"/>
  <Override PartName="/ppt/media/image28.png" ContentType="image/png"/>
  <Override PartName="/ppt/media/image29.png" ContentType="image/png"/>
  <Override PartName="/ppt/media/image40.png" ContentType="image/png"/>
  <Override PartName="/ppt/media/image41.png" ContentType="image/png"/>
  <Override PartName="/_rels/.rels" ContentType="application/vnd.openxmlformats-package.relationshi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297" r:id="rId45"/>
    <p:sldId id="298" r:id="rId46"/>
    <p:sldId id="299" r:id="rId47"/>
    <p:sldId id="300" r:id="rId48"/>
    <p:sldId id="301" r:id="rId49"/>
    <p:sldId id="302" r:id="rId50"/>
    <p:sldId id="303" r:id="rId51"/>
    <p:sldId id="304" r:id="rId52"/>
    <p:sldId id="305" r:id="rId53"/>
    <p:sldId id="306" r:id="rId54"/>
    <p:sldId id="307" r:id="rId55"/>
    <p:sldId id="308" r:id="rId56"/>
    <p:sldId id="309" r:id="rId57"/>
    <p:sldId id="310" r:id="rId58"/>
    <p:sldId id="311" r:id="rId59"/>
    <p:sldId id="312" r:id="rId60"/>
    <p:sldId id="313" r:id="rId61"/>
    <p:sldId id="314" r:id="rId62"/>
    <p:sldId id="315" r:id="rId63"/>
    <p:sldId id="316" r:id="rId64"/>
    <p:sldId id="317" r:id="rId65"/>
    <p:sldId id="318" r:id="rId66"/>
    <p:sldId id="319" r:id="rId67"/>
    <p:sldId id="320" r:id="rId68"/>
    <p:sldId id="321" r:id="rId69"/>
    <p:sldId id="322" r:id="rId70"/>
    <p:sldId id="323" r:id="rId71"/>
    <p:sldId id="324" r:id="rId72"/>
    <p:sldId id="325" r:id="rId73"/>
    <p:sldId id="326" r:id="rId74"/>
    <p:sldId id="327" r:id="rId75"/>
    <p:sldId id="328" r:id="rId76"/>
    <p:sldId id="329" r:id="rId77"/>
  </p:sldIdLst>
  <p:sldSz cx="10080625" cy="5670550"/>
  <p:notesSz cx="7559675" cy="10691813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40" Type="http://schemas.openxmlformats.org/officeDocument/2006/relationships/slide" Target="slides/slide37.xml"/><Relationship Id="rId41" Type="http://schemas.openxmlformats.org/officeDocument/2006/relationships/slide" Target="slides/slide38.xml"/><Relationship Id="rId42" Type="http://schemas.openxmlformats.org/officeDocument/2006/relationships/slide" Target="slides/slide39.xml"/><Relationship Id="rId43" Type="http://schemas.openxmlformats.org/officeDocument/2006/relationships/slide" Target="slides/slide40.xml"/><Relationship Id="rId44" Type="http://schemas.openxmlformats.org/officeDocument/2006/relationships/slide" Target="slides/slide41.xml"/><Relationship Id="rId45" Type="http://schemas.openxmlformats.org/officeDocument/2006/relationships/slide" Target="slides/slide42.xml"/><Relationship Id="rId46" Type="http://schemas.openxmlformats.org/officeDocument/2006/relationships/slide" Target="slides/slide43.xml"/><Relationship Id="rId47" Type="http://schemas.openxmlformats.org/officeDocument/2006/relationships/slide" Target="slides/slide44.xml"/><Relationship Id="rId48" Type="http://schemas.openxmlformats.org/officeDocument/2006/relationships/slide" Target="slides/slide45.xml"/><Relationship Id="rId49" Type="http://schemas.openxmlformats.org/officeDocument/2006/relationships/slide" Target="slides/slide46.xml"/><Relationship Id="rId50" Type="http://schemas.openxmlformats.org/officeDocument/2006/relationships/slide" Target="slides/slide47.xml"/><Relationship Id="rId51" Type="http://schemas.openxmlformats.org/officeDocument/2006/relationships/slide" Target="slides/slide48.xml"/><Relationship Id="rId52" Type="http://schemas.openxmlformats.org/officeDocument/2006/relationships/slide" Target="slides/slide49.xml"/><Relationship Id="rId53" Type="http://schemas.openxmlformats.org/officeDocument/2006/relationships/slide" Target="slides/slide50.xml"/><Relationship Id="rId54" Type="http://schemas.openxmlformats.org/officeDocument/2006/relationships/slide" Target="slides/slide51.xml"/><Relationship Id="rId55" Type="http://schemas.openxmlformats.org/officeDocument/2006/relationships/slide" Target="slides/slide52.xml"/><Relationship Id="rId56" Type="http://schemas.openxmlformats.org/officeDocument/2006/relationships/slide" Target="slides/slide53.xml"/><Relationship Id="rId57" Type="http://schemas.openxmlformats.org/officeDocument/2006/relationships/slide" Target="slides/slide54.xml"/><Relationship Id="rId58" Type="http://schemas.openxmlformats.org/officeDocument/2006/relationships/slide" Target="slides/slide55.xml"/><Relationship Id="rId59" Type="http://schemas.openxmlformats.org/officeDocument/2006/relationships/slide" Target="slides/slide56.xml"/><Relationship Id="rId60" Type="http://schemas.openxmlformats.org/officeDocument/2006/relationships/slide" Target="slides/slide57.xml"/><Relationship Id="rId61" Type="http://schemas.openxmlformats.org/officeDocument/2006/relationships/slide" Target="slides/slide58.xml"/><Relationship Id="rId62" Type="http://schemas.openxmlformats.org/officeDocument/2006/relationships/slide" Target="slides/slide59.xml"/><Relationship Id="rId63" Type="http://schemas.openxmlformats.org/officeDocument/2006/relationships/slide" Target="slides/slide60.xml"/><Relationship Id="rId64" Type="http://schemas.openxmlformats.org/officeDocument/2006/relationships/slide" Target="slides/slide61.xml"/><Relationship Id="rId65" Type="http://schemas.openxmlformats.org/officeDocument/2006/relationships/slide" Target="slides/slide62.xml"/><Relationship Id="rId66" Type="http://schemas.openxmlformats.org/officeDocument/2006/relationships/slide" Target="slides/slide63.xml"/><Relationship Id="rId67" Type="http://schemas.openxmlformats.org/officeDocument/2006/relationships/slide" Target="slides/slide64.xml"/><Relationship Id="rId68" Type="http://schemas.openxmlformats.org/officeDocument/2006/relationships/slide" Target="slides/slide65.xml"/><Relationship Id="rId69" Type="http://schemas.openxmlformats.org/officeDocument/2006/relationships/slide" Target="slides/slide66.xml"/><Relationship Id="rId70" Type="http://schemas.openxmlformats.org/officeDocument/2006/relationships/slide" Target="slides/slide67.xml"/><Relationship Id="rId71" Type="http://schemas.openxmlformats.org/officeDocument/2006/relationships/slide" Target="slides/slide68.xml"/><Relationship Id="rId72" Type="http://schemas.openxmlformats.org/officeDocument/2006/relationships/slide" Target="slides/slide69.xml"/><Relationship Id="rId73" Type="http://schemas.openxmlformats.org/officeDocument/2006/relationships/slide" Target="slides/slide70.xml"/><Relationship Id="rId74" Type="http://schemas.openxmlformats.org/officeDocument/2006/relationships/slide" Target="slides/slide71.xml"/><Relationship Id="rId75" Type="http://schemas.openxmlformats.org/officeDocument/2006/relationships/slide" Target="slides/slide72.xml"/><Relationship Id="rId76" Type="http://schemas.openxmlformats.org/officeDocument/2006/relationships/slide" Target="slides/slide73.xml"/><Relationship Id="rId77" Type="http://schemas.openxmlformats.org/officeDocument/2006/relationships/slide" Target="slides/slide74.xml"/><Relationship Id="rId78" Type="http://schemas.openxmlformats.org/officeDocument/2006/relationships/presProps" Target="presProps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3B10EC0A-AC3B-4FBA-9E9A-1E88CD926658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128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12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504000" y="3044160"/>
            <a:ext cx="90712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1C9126AD-8D99-4D24-8EFB-E8C8EFB7B38B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128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56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/>
          </p:nvPr>
        </p:nvSpPr>
        <p:spPr>
          <a:xfrm>
            <a:off x="5152320" y="1326600"/>
            <a:ext cx="442656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/>
          </p:nvPr>
        </p:nvSpPr>
        <p:spPr>
          <a:xfrm>
            <a:off x="504000" y="3044160"/>
            <a:ext cx="442656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/>
          </p:nvPr>
        </p:nvSpPr>
        <p:spPr>
          <a:xfrm>
            <a:off x="5152320" y="3044160"/>
            <a:ext cx="442656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2D6B3A91-8D46-4A49-8B6E-AE15F51E28AB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128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7491" lnSpcReduction="20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/>
          </p:nvPr>
        </p:nvSpPr>
        <p:spPr>
          <a:xfrm>
            <a:off x="3571200" y="132660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7491" lnSpcReduction="20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/>
          </p:nvPr>
        </p:nvSpPr>
        <p:spPr>
          <a:xfrm>
            <a:off x="6638040" y="132660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7491" lnSpcReduction="20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/>
          </p:nvPr>
        </p:nvSpPr>
        <p:spPr>
          <a:xfrm>
            <a:off x="504000" y="304416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7491" lnSpcReduction="20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/>
          </p:nvPr>
        </p:nvSpPr>
        <p:spPr>
          <a:xfrm>
            <a:off x="3571200" y="304416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7491" lnSpcReduction="20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/>
          </p:nvPr>
        </p:nvSpPr>
        <p:spPr>
          <a:xfrm>
            <a:off x="6638040" y="304416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7491" lnSpcReduction="20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31F8B070-0A5B-418C-AD3E-B3A3115C954F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BC7AF4BA-50E4-4DB7-A6AC-8F1C5EE84873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128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1280" cy="3287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411812E5-C218-4567-BD55-434AB595559F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128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1280" cy="3287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44F596C1-FD32-4A9F-8DB3-C2CFBEEFA4A8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128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560" cy="3287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/>
          </p:nvPr>
        </p:nvSpPr>
        <p:spPr>
          <a:xfrm>
            <a:off x="5152320" y="1326600"/>
            <a:ext cx="4426560" cy="3287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A3B34C56-05C9-4D9D-9CDC-60EB2E35307F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128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18C81132-C47E-405A-B6D8-AF72F2EF0035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504000" y="74160"/>
            <a:ext cx="9071280" cy="5795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78AD8504-8D53-401D-B70B-02AF0FF03115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128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56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/>
          </p:nvPr>
        </p:nvSpPr>
        <p:spPr>
          <a:xfrm>
            <a:off x="5152320" y="1326600"/>
            <a:ext cx="4426560" cy="3287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/>
          </p:nvPr>
        </p:nvSpPr>
        <p:spPr>
          <a:xfrm>
            <a:off x="504000" y="3044160"/>
            <a:ext cx="442656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D856B368-6F69-4F0E-8A26-6B621DA52BA8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128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1280" cy="3287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0E5235BE-FDC6-4AFD-8DA0-AD281ED1661A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128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560" cy="3287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/>
          </p:nvPr>
        </p:nvSpPr>
        <p:spPr>
          <a:xfrm>
            <a:off x="5152320" y="1326600"/>
            <a:ext cx="442656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/>
          </p:nvPr>
        </p:nvSpPr>
        <p:spPr>
          <a:xfrm>
            <a:off x="5152320" y="3044160"/>
            <a:ext cx="442656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91EED49E-F1F9-44DD-8C42-0C18FD3DA205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128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56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/>
          </p:nvPr>
        </p:nvSpPr>
        <p:spPr>
          <a:xfrm>
            <a:off x="5152320" y="1326600"/>
            <a:ext cx="442656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/>
          </p:nvPr>
        </p:nvSpPr>
        <p:spPr>
          <a:xfrm>
            <a:off x="504000" y="3044160"/>
            <a:ext cx="90712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1082862C-8AB8-405D-8C59-067194EDB8D6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128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12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/>
          </p:nvPr>
        </p:nvSpPr>
        <p:spPr>
          <a:xfrm>
            <a:off x="504000" y="3044160"/>
            <a:ext cx="90712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6DCF75C9-7B76-49C5-BB19-00D5E06CB50E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128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56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/>
          </p:nvPr>
        </p:nvSpPr>
        <p:spPr>
          <a:xfrm>
            <a:off x="5152320" y="1326600"/>
            <a:ext cx="442656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/>
          </p:nvPr>
        </p:nvSpPr>
        <p:spPr>
          <a:xfrm>
            <a:off x="504000" y="3044160"/>
            <a:ext cx="442656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/>
          </p:nvPr>
        </p:nvSpPr>
        <p:spPr>
          <a:xfrm>
            <a:off x="5152320" y="3044160"/>
            <a:ext cx="442656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E5FAB65D-85FC-4F4D-AB5A-F4B724ABAC09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128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7491" lnSpcReduction="20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/>
          </p:nvPr>
        </p:nvSpPr>
        <p:spPr>
          <a:xfrm>
            <a:off x="3571200" y="132660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7491" lnSpcReduction="20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/>
          </p:nvPr>
        </p:nvSpPr>
        <p:spPr>
          <a:xfrm>
            <a:off x="6638040" y="132660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7491" lnSpcReduction="20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/>
          </p:nvPr>
        </p:nvSpPr>
        <p:spPr>
          <a:xfrm>
            <a:off x="504000" y="304416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7491" lnSpcReduction="20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/>
          </p:nvPr>
        </p:nvSpPr>
        <p:spPr>
          <a:xfrm>
            <a:off x="3571200" y="304416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7491" lnSpcReduction="20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/>
          </p:nvPr>
        </p:nvSpPr>
        <p:spPr>
          <a:xfrm>
            <a:off x="6638040" y="304416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7491" lnSpcReduction="20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732DF5CE-D350-4C7A-96B8-808915BCF9F7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128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1280" cy="3287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5F4EC842-0FDB-4231-8544-529C03A3DFAF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128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560" cy="3287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/>
          </p:nvPr>
        </p:nvSpPr>
        <p:spPr>
          <a:xfrm>
            <a:off x="5152320" y="1326600"/>
            <a:ext cx="4426560" cy="3287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11933D74-1114-40D0-B421-EC9D3C2B7570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128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FAEA886B-1393-4897-B272-6BF175AE0B24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04000" y="74160"/>
            <a:ext cx="9071280" cy="5795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A81113D8-AD3C-49A5-8509-743F5CE58946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128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56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/>
          </p:nvPr>
        </p:nvSpPr>
        <p:spPr>
          <a:xfrm>
            <a:off x="5152320" y="1326600"/>
            <a:ext cx="4426560" cy="3287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/>
          </p:nvPr>
        </p:nvSpPr>
        <p:spPr>
          <a:xfrm>
            <a:off x="504000" y="3044160"/>
            <a:ext cx="442656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4E1FFC86-3F60-493E-B400-9D1D27A3491A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128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560" cy="3287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/>
          </p:nvPr>
        </p:nvSpPr>
        <p:spPr>
          <a:xfrm>
            <a:off x="5152320" y="1326600"/>
            <a:ext cx="442656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/>
          </p:nvPr>
        </p:nvSpPr>
        <p:spPr>
          <a:xfrm>
            <a:off x="5152320" y="3044160"/>
            <a:ext cx="442656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DAF0B3EB-25EE-41D8-A012-7A457476721A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128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56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/>
          </p:nvPr>
        </p:nvSpPr>
        <p:spPr>
          <a:xfrm>
            <a:off x="5152320" y="1326600"/>
            <a:ext cx="442656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/>
          </p:nvPr>
        </p:nvSpPr>
        <p:spPr>
          <a:xfrm>
            <a:off x="504000" y="3044160"/>
            <a:ext cx="90712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ABFFA334-8FAF-46F4-8635-7133EC1280BA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1280" cy="12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ftr" idx="1"/>
          </p:nvPr>
        </p:nvSpPr>
        <p:spPr>
          <a:xfrm>
            <a:off x="3447360" y="5165280"/>
            <a:ext cx="3194640" cy="390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sldNum" idx="2"/>
          </p:nvPr>
        </p:nvSpPr>
        <p:spPr>
          <a:xfrm>
            <a:off x="7227360" y="5165280"/>
            <a:ext cx="2347920" cy="390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30EDFB04-EBB4-4B24-9471-CBF72464DFFB}" type="slidenum"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&lt;номер&gt;</a:t>
            </a:fld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dt" idx="3"/>
          </p:nvPr>
        </p:nvSpPr>
        <p:spPr>
          <a:xfrm>
            <a:off x="504000" y="5165280"/>
            <a:ext cx="2347920" cy="390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>
              <a:buNone/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&lt;дата/время&gt;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solidFill>
                  <a:srgbClr val="000000"/>
                </a:solidFill>
                <a:latin typeface="Arial"/>
              </a:rPr>
              <a:t>Второй уровень структуры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solidFill>
                  <a:srgbClr val="000000"/>
                </a:solidFill>
                <a:latin typeface="Arial"/>
              </a:rPr>
              <a:t>Третий уровень структуры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Пятый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Шестой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Седьмой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1280" cy="12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1280" cy="3287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Второй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Третий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Пятый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Шестой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Седьмой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ftr" idx="4"/>
          </p:nvPr>
        </p:nvSpPr>
        <p:spPr>
          <a:xfrm>
            <a:off x="3447360" y="5165280"/>
            <a:ext cx="3194640" cy="390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sldNum" idx="5"/>
          </p:nvPr>
        </p:nvSpPr>
        <p:spPr>
          <a:xfrm>
            <a:off x="7227360" y="5165280"/>
            <a:ext cx="2347920" cy="390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41474E63-F43E-46A9-914D-499CA9AE6DDF}" type="slidenum"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&lt;номер&gt;</a:t>
            </a:fld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dt" idx="6"/>
          </p:nvPr>
        </p:nvSpPr>
        <p:spPr>
          <a:xfrm>
            <a:off x="504000" y="5165280"/>
            <a:ext cx="2347920" cy="390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>
              <a:buNone/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&lt;дата/время&gt;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3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slideLayout" Target="../slideLayouts/slideLayout1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image" Target="../media/image7.png"/><Relationship Id="rId3" Type="http://schemas.openxmlformats.org/officeDocument/2006/relationships/slideLayout" Target="../slideLayouts/slideLayout13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slideLayout" Target="../slideLayouts/slideLayout13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slideLayout" Target="../slideLayouts/slideLayout13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slideLayout" Target="../slideLayouts/slideLayout13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image" Target="../media/image12.png"/><Relationship Id="rId3" Type="http://schemas.openxmlformats.org/officeDocument/2006/relationships/slideLayout" Target="../slideLayouts/slideLayout13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image" Target="../media/image14.png"/><Relationship Id="rId3" Type="http://schemas.openxmlformats.org/officeDocument/2006/relationships/slideLayout" Target="../slideLayouts/slideLayout13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slideLayout" Target="../slideLayouts/slideLayout13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slideLayout" Target="../slideLayouts/slideLayout13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slideLayout" Target="../slideLayouts/slideLayout13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slideLayout" Target="../slideLayouts/slideLayout13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image" Target="../media/image20.png"/><Relationship Id="rId2" Type="http://schemas.openxmlformats.org/officeDocument/2006/relationships/slideLayout" Target="../slideLayouts/slideLayout13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slideLayout" Target="../slideLayouts/slideLayout13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38.xml.rels><?xml version="1.0" encoding="UTF-8"?>
<Relationships xmlns="http://schemas.openxmlformats.org/package/2006/relationships"><Relationship Id="rId1" Type="http://schemas.openxmlformats.org/officeDocument/2006/relationships/image" Target="../media/image22.png"/><Relationship Id="rId2" Type="http://schemas.openxmlformats.org/officeDocument/2006/relationships/slideLayout" Target="../slideLayouts/slideLayout13.xml"/>
</Relationships>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slideLayout" Target="../slideLayouts/slideLayout13.xml"/>
</Relationships>
</file>

<file path=ppt/slides/_rels/slide40.xml.rels><?xml version="1.0" encoding="UTF-8"?>
<Relationships xmlns="http://schemas.openxmlformats.org/package/2006/relationships"><Relationship Id="rId1" Type="http://schemas.openxmlformats.org/officeDocument/2006/relationships/image" Target="../media/image23.png"/><Relationship Id="rId2" Type="http://schemas.openxmlformats.org/officeDocument/2006/relationships/slideLayout" Target="../slideLayouts/slideLayout13.xml"/>
</Relationships>
</file>

<file path=ppt/slides/_rels/slide41.xml.rels><?xml version="1.0" encoding="UTF-8"?>
<Relationships xmlns="http://schemas.openxmlformats.org/package/2006/relationships"><Relationship Id="rId1" Type="http://schemas.openxmlformats.org/officeDocument/2006/relationships/image" Target="../media/image24.png"/><Relationship Id="rId2" Type="http://schemas.openxmlformats.org/officeDocument/2006/relationships/slideLayout" Target="../slideLayouts/slideLayout13.xml"/>
</Relationships>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44.xml.rels><?xml version="1.0" encoding="UTF-8"?>
<Relationships xmlns="http://schemas.openxmlformats.org/package/2006/relationships"><Relationship Id="rId1" Type="http://schemas.openxmlformats.org/officeDocument/2006/relationships/image" Target="../media/image25.png"/><Relationship Id="rId2" Type="http://schemas.openxmlformats.org/officeDocument/2006/relationships/image" Target="../media/image26.png"/><Relationship Id="rId3" Type="http://schemas.openxmlformats.org/officeDocument/2006/relationships/slideLayout" Target="../slideLayouts/slideLayout13.xml"/>
</Relationships>
</file>

<file path=ppt/slides/_rels/slide45.xml.rels><?xml version="1.0" encoding="UTF-8"?>
<Relationships xmlns="http://schemas.openxmlformats.org/package/2006/relationships"><Relationship Id="rId1" Type="http://schemas.openxmlformats.org/officeDocument/2006/relationships/image" Target="../media/image27.png"/><Relationship Id="rId2" Type="http://schemas.openxmlformats.org/officeDocument/2006/relationships/slideLayout" Target="../slideLayouts/slideLayout13.xml"/>
</Relationships>
</file>

<file path=ppt/slides/_rels/slide46.xml.rels><?xml version="1.0" encoding="UTF-8"?>
<Relationships xmlns="http://schemas.openxmlformats.org/package/2006/relationships"><Relationship Id="rId1" Type="http://schemas.openxmlformats.org/officeDocument/2006/relationships/image" Target="../media/image28.png"/><Relationship Id="rId2" Type="http://schemas.openxmlformats.org/officeDocument/2006/relationships/slideLayout" Target="../slideLayouts/slideLayout13.xml"/>
</Relationships>
</file>

<file path=ppt/slides/_rels/slide47.xml.rels><?xml version="1.0" encoding="UTF-8"?>
<Relationships xmlns="http://schemas.openxmlformats.org/package/2006/relationships"><Relationship Id="rId1" Type="http://schemas.openxmlformats.org/officeDocument/2006/relationships/image" Target="../media/image29.png"/><Relationship Id="rId2" Type="http://schemas.openxmlformats.org/officeDocument/2006/relationships/slideLayout" Target="../slideLayouts/slideLayout13.xml"/>
</Relationships>
</file>

<file path=ppt/slides/_rels/slide4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4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5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51.xml.rels><?xml version="1.0" encoding="UTF-8"?>
<Relationships xmlns="http://schemas.openxmlformats.org/package/2006/relationships"><Relationship Id="rId1" Type="http://schemas.openxmlformats.org/officeDocument/2006/relationships/image" Target="../media/image30.png"/><Relationship Id="rId2" Type="http://schemas.openxmlformats.org/officeDocument/2006/relationships/slideLayout" Target="../slideLayouts/slideLayout13.xml"/>
</Relationships>
</file>

<file path=ppt/slides/_rels/slide52.xml.rels><?xml version="1.0" encoding="UTF-8"?>
<Relationships xmlns="http://schemas.openxmlformats.org/package/2006/relationships"><Relationship Id="rId1" Type="http://schemas.openxmlformats.org/officeDocument/2006/relationships/image" Target="../media/image31.png"/><Relationship Id="rId2" Type="http://schemas.openxmlformats.org/officeDocument/2006/relationships/image" Target="../media/image32.png"/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slideLayout" Target="../slideLayouts/slideLayout13.xml"/>
</Relationships>
</file>

<file path=ppt/slides/_rels/slide5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54.xml.rels><?xml version="1.0" encoding="UTF-8"?>
<Relationships xmlns="http://schemas.openxmlformats.org/package/2006/relationships"><Relationship Id="rId1" Type="http://schemas.openxmlformats.org/officeDocument/2006/relationships/image" Target="../media/image35.png"/><Relationship Id="rId2" Type="http://schemas.openxmlformats.org/officeDocument/2006/relationships/slideLayout" Target="../slideLayouts/slideLayout13.xml"/>
</Relationships>
</file>

<file path=ppt/slides/_rels/slide5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56.xml.rels><?xml version="1.0" encoding="UTF-8"?>
<Relationships xmlns="http://schemas.openxmlformats.org/package/2006/relationships"><Relationship Id="rId1" Type="http://schemas.openxmlformats.org/officeDocument/2006/relationships/image" Target="../media/image36.png"/><Relationship Id="rId2" Type="http://schemas.openxmlformats.org/officeDocument/2006/relationships/slideLayout" Target="../slideLayouts/slideLayout13.xml"/>
</Relationships>
</file>

<file path=ppt/slides/_rels/slide57.xml.rels><?xml version="1.0" encoding="UTF-8"?>
<Relationships xmlns="http://schemas.openxmlformats.org/package/2006/relationships"><Relationship Id="rId1" Type="http://schemas.openxmlformats.org/officeDocument/2006/relationships/image" Target="../media/image37.png"/><Relationship Id="rId2" Type="http://schemas.openxmlformats.org/officeDocument/2006/relationships/slideLayout" Target="../slideLayouts/slideLayout13.xml"/>
</Relationships>
</file>

<file path=ppt/slides/_rels/slide58.xml.rels><?xml version="1.0" encoding="UTF-8"?>
<Relationships xmlns="http://schemas.openxmlformats.org/package/2006/relationships"><Relationship Id="rId1" Type="http://schemas.openxmlformats.org/officeDocument/2006/relationships/image" Target="../media/image38.png"/><Relationship Id="rId2" Type="http://schemas.openxmlformats.org/officeDocument/2006/relationships/slideLayout" Target="../slideLayouts/slideLayout13.xml"/>
</Relationships>
</file>

<file path=ppt/slides/_rels/slide59.xml.rels><?xml version="1.0" encoding="UTF-8"?>
<Relationships xmlns="http://schemas.openxmlformats.org/package/2006/relationships"><Relationship Id="rId1" Type="http://schemas.openxmlformats.org/officeDocument/2006/relationships/image" Target="../media/image39.png"/><Relationship Id="rId2" Type="http://schemas.openxmlformats.org/officeDocument/2006/relationships/image" Target="../media/image39.png"/><Relationship Id="rId3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60.xml.rels><?xml version="1.0" encoding="UTF-8"?>
<Relationships xmlns="http://schemas.openxmlformats.org/package/2006/relationships"><Relationship Id="rId1" Type="http://schemas.openxmlformats.org/officeDocument/2006/relationships/image" Target="../media/image40.png"/><Relationship Id="rId2" Type="http://schemas.openxmlformats.org/officeDocument/2006/relationships/slideLayout" Target="../slideLayouts/slideLayout13.xml"/>
</Relationships>
</file>

<file path=ppt/slides/_rels/slide6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62.xml.rels><?xml version="1.0" encoding="UTF-8"?>
<Relationships xmlns="http://schemas.openxmlformats.org/package/2006/relationships"><Relationship Id="rId1" Type="http://schemas.openxmlformats.org/officeDocument/2006/relationships/image" Target="../media/image41.png"/><Relationship Id="rId2" Type="http://schemas.openxmlformats.org/officeDocument/2006/relationships/slideLayout" Target="../slideLayouts/slideLayout13.xml"/>
</Relationships>
</file>

<file path=ppt/slides/_rels/slide6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6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65.xml.rels><?xml version="1.0" encoding="UTF-8"?>
<Relationships xmlns="http://schemas.openxmlformats.org/package/2006/relationships"><Relationship Id="rId1" Type="http://schemas.openxmlformats.org/officeDocument/2006/relationships/image" Target="../media/image42.png"/><Relationship Id="rId2" Type="http://schemas.openxmlformats.org/officeDocument/2006/relationships/slideLayout" Target="../slideLayouts/slideLayout13.xml"/>
</Relationships>
</file>

<file path=ppt/slides/_rels/slide66.xml.rels><?xml version="1.0" encoding="UTF-8"?>
<Relationships xmlns="http://schemas.openxmlformats.org/package/2006/relationships"><Relationship Id="rId1" Type="http://schemas.openxmlformats.org/officeDocument/2006/relationships/image" Target="../media/image43.png"/><Relationship Id="rId2" Type="http://schemas.openxmlformats.org/officeDocument/2006/relationships/image" Target="../media/image44.png"/><Relationship Id="rId3" Type="http://schemas.openxmlformats.org/officeDocument/2006/relationships/slideLayout" Target="../slideLayouts/slideLayout13.xml"/>
</Relationships>
</file>

<file path=ppt/slides/_rels/slide67.xml.rels><?xml version="1.0" encoding="UTF-8"?>
<Relationships xmlns="http://schemas.openxmlformats.org/package/2006/relationships"><Relationship Id="rId1" Type="http://schemas.openxmlformats.org/officeDocument/2006/relationships/image" Target="../media/image45.png"/><Relationship Id="rId2" Type="http://schemas.openxmlformats.org/officeDocument/2006/relationships/slideLayout" Target="../slideLayouts/slideLayout13.xml"/>
</Relationships>
</file>

<file path=ppt/slides/_rels/slide68.xml.rels><?xml version="1.0" encoding="UTF-8"?>
<Relationships xmlns="http://schemas.openxmlformats.org/package/2006/relationships"><Relationship Id="rId1" Type="http://schemas.openxmlformats.org/officeDocument/2006/relationships/image" Target="../media/image45.png"/><Relationship Id="rId2" Type="http://schemas.openxmlformats.org/officeDocument/2006/relationships/slideLayout" Target="../slideLayouts/slideLayout13.xml"/>
</Relationships>
</file>

<file path=ppt/slides/_rels/slide69.xml.rels><?xml version="1.0" encoding="UTF-8"?>
<Relationships xmlns="http://schemas.openxmlformats.org/package/2006/relationships"><Relationship Id="rId1" Type="http://schemas.openxmlformats.org/officeDocument/2006/relationships/image" Target="../media/image46.png"/><Relationship Id="rId2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13.xml"/>
</Relationships>
</file>

<file path=ppt/slides/_rels/slide70.xml.rels><?xml version="1.0" encoding="UTF-8"?>
<Relationships xmlns="http://schemas.openxmlformats.org/package/2006/relationships"><Relationship Id="rId1" Type="http://schemas.openxmlformats.org/officeDocument/2006/relationships/image" Target="../media/image47.png"/><Relationship Id="rId2" Type="http://schemas.openxmlformats.org/officeDocument/2006/relationships/slideLayout" Target="../slideLayouts/slideLayout13.xml"/>
</Relationships>
</file>

<file path=ppt/slides/_rels/slide71.xml.rels><?xml version="1.0" encoding="UTF-8"?>
<Relationships xmlns="http://schemas.openxmlformats.org/package/2006/relationships"><Relationship Id="rId1" Type="http://schemas.openxmlformats.org/officeDocument/2006/relationships/image" Target="../media/image48.png"/><Relationship Id="rId2" Type="http://schemas.openxmlformats.org/officeDocument/2006/relationships/slideLayout" Target="../slideLayouts/slideLayout13.xml"/>
</Relationships>
</file>

<file path=ppt/slides/_rels/slide72.xml.rels><?xml version="1.0" encoding="UTF-8"?>
<Relationships xmlns="http://schemas.openxmlformats.org/package/2006/relationships"><Relationship Id="rId1" Type="http://schemas.openxmlformats.org/officeDocument/2006/relationships/image" Target="../media/image48.png"/><Relationship Id="rId2" Type="http://schemas.openxmlformats.org/officeDocument/2006/relationships/slideLayout" Target="../slideLayouts/slideLayout13.xml"/>
</Relationships>
</file>

<file path=ppt/slides/_rels/slide73.xml.rels><?xml version="1.0" encoding="UTF-8"?>
<Relationships xmlns="http://schemas.openxmlformats.org/package/2006/relationships"><Relationship Id="rId1" Type="http://schemas.openxmlformats.org/officeDocument/2006/relationships/image" Target="../media/image48.png"/><Relationship Id="rId2" Type="http://schemas.openxmlformats.org/officeDocument/2006/relationships/image" Target="../media/image49.png"/><Relationship Id="rId3" Type="http://schemas.openxmlformats.org/officeDocument/2006/relationships/slideLayout" Target="../slideLayouts/slideLayout13.xml"/>
</Relationships>
</file>

<file path=ppt/slides/_rels/slide7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"/>
          <p:cNvSpPr/>
          <p:nvPr/>
        </p:nvSpPr>
        <p:spPr>
          <a:xfrm>
            <a:off x="1185120" y="70920"/>
            <a:ext cx="7958880" cy="5209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Федеральное государственное бюджетное образовательное учреждение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высшего образования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"Красноярский государственный медицинский университет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имени профессора В.Ф. Войно-Ясенецкого"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Министерства здравоохранения Российской Федерации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Стоматологический факультет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Кафедра ортопедической стоматологии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1800" spc="-1" strike="noStrike">
                <a:solidFill>
                  <a:srgbClr val="000000"/>
                </a:solidFill>
                <a:latin typeface="Arial"/>
              </a:rPr>
              <a:t>Тема лекции: Избирательное сошлифовывание твёрдых тканей зубов.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Лечебно-диагностические аппараты.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Доцент кафедры ортопедической стоматологии О.Ю. Костенко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3" name="" descr=""/>
          <p:cNvPicPr/>
          <p:nvPr/>
        </p:nvPicPr>
        <p:blipFill>
          <a:blip r:embed="rId1"/>
          <a:stretch/>
        </p:blipFill>
        <p:spPr>
          <a:xfrm>
            <a:off x="227160" y="463320"/>
            <a:ext cx="1599480" cy="12754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"/>
          <p:cNvSpPr/>
          <p:nvPr/>
        </p:nvSpPr>
        <p:spPr>
          <a:xfrm>
            <a:off x="1607040" y="1584360"/>
            <a:ext cx="7418880" cy="1370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Для проведения лечения больной должен быть подготовлен: ин­формирован о цели сошлифовывания зубов, о том, что в случае отсут­ствия эффекта будут необходимы другие методы окклюзионной коррек­ции. Для возбужденных больных за час до лечения показана премедикация. 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"/>
          <p:cNvSpPr/>
          <p:nvPr/>
        </p:nvSpPr>
        <p:spPr>
          <a:xfrm>
            <a:off x="307800" y="658440"/>
            <a:ext cx="9623160" cy="1369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При боли и ограничении движения челюсти — показано проведение: 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-физиоте­рапии;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-использование релаксацион­ных шин.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97" name="" descr=""/>
          <p:cNvPicPr/>
          <p:nvPr/>
        </p:nvPicPr>
        <p:blipFill>
          <a:blip r:embed="rId1"/>
          <a:stretch/>
        </p:blipFill>
        <p:spPr>
          <a:xfrm>
            <a:off x="4623840" y="1426320"/>
            <a:ext cx="5307120" cy="3536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PlaceHolder 1"/>
          <p:cNvSpPr>
            <a:spLocks noGrp="1"/>
          </p:cNvSpPr>
          <p:nvPr>
            <p:ph/>
          </p:nvPr>
        </p:nvSpPr>
        <p:spPr>
          <a:xfrm>
            <a:off x="511560" y="954720"/>
            <a:ext cx="9071280" cy="3287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5000"/>
          </a:bodyPr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solidFill>
                  <a:srgbClr val="c9211e"/>
                </a:solidFill>
                <a:latin typeface="Times New Roman"/>
              </a:rPr>
              <a:t>Электротерапия</a:t>
            </a: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 – процедура, демонстрирующая высокую эффективность при лечении отёков языка, а также при наличии ранок и язв в ротовой полости. Данный вид физиотерапевтической процедуры происходит с применением различного вида токов. Используется свинцовый или прорезиненный электрод со специальной прокладкой, пропитанной водой. В некоторых случаях вместо воды используются специальные растворы, лекарства и витамины. Такую процедуру называют электрофорез.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"/>
          <p:cNvSpPr/>
          <p:nvPr/>
        </p:nvSpPr>
        <p:spPr>
          <a:xfrm>
            <a:off x="1228680" y="1798560"/>
            <a:ext cx="8504640" cy="2873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ru-RU" sz="2200" spc="-1" strike="noStrike">
                <a:solidFill>
                  <a:srgbClr val="c9211e"/>
                </a:solidFill>
                <a:latin typeface="Times New Roman"/>
              </a:rPr>
              <a:t>Электромагнитные поля</a:t>
            </a:r>
            <a:r>
              <a:rPr b="0" lang="ru-RU" sz="2200" spc="-1" strike="noStrike">
                <a:solidFill>
                  <a:srgbClr val="000000"/>
                </a:solidFill>
                <a:latin typeface="Times New Roman"/>
              </a:rPr>
              <a:t> используются в двух видах физиотерапевтического воздействия: это СВЧ и УВЧ процедуры. Для УВЧ-процедур используются малые конденсаторные пластины. Их размещают на коже и пускают слабый ток, пока пациент не почувствует легкое тепло и покалывание. Процедуру не используют при наличии гнойных и воспалительных процессов в организме. СВЧ-процедуры направлены на прогревание тканей и улучшение кровообращения, а также для стимуляции иммунитета.</a:t>
            </a:r>
            <a:endParaRPr b="0" lang="ru-RU" sz="2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"/>
          <p:cNvSpPr/>
          <p:nvPr/>
        </p:nvSpPr>
        <p:spPr>
          <a:xfrm>
            <a:off x="1757880" y="295200"/>
            <a:ext cx="7274520" cy="346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Times New Roman"/>
              </a:rPr>
              <a:t>Фототерапия – процедура, которая делится на три разновидности: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1" name=""/>
          <p:cNvSpPr/>
          <p:nvPr/>
        </p:nvSpPr>
        <p:spPr>
          <a:xfrm>
            <a:off x="116640" y="889560"/>
            <a:ext cx="10036080" cy="2393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c9211e"/>
                </a:solidFill>
                <a:latin typeface="Arial"/>
              </a:rPr>
              <a:t>Лазеротерапия</a:t>
            </a: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 – это разновидность фототерапии, при котором на слизистую оболочку рта оказывается воздействие в инфракрасном излучении. Показания к применению процедуры: лифмаденит, язвенный гингивит и язвы на слизистой оболочке рта.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c9211e"/>
                </a:solidFill>
                <a:latin typeface="Arial"/>
              </a:rPr>
              <a:t>ИФ-терапия</a:t>
            </a: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 – используется как эффективное средство для лечения воспалений, обморожений, ожогов, для облегчения состояния после нанесенной травмы.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c9211e"/>
                </a:solidFill>
                <a:latin typeface="Arial"/>
              </a:rPr>
              <a:t>УФ-излучение</a:t>
            </a: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 – процедура, применяемая при наличии язв, гнойных и рожистых воспалений благодаря её высокоэффективному антибактериальному воздействию.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02" name="" descr=""/>
          <p:cNvPicPr/>
          <p:nvPr/>
        </p:nvPicPr>
        <p:blipFill>
          <a:blip r:embed="rId1"/>
          <a:stretch/>
        </p:blipFill>
        <p:spPr>
          <a:xfrm>
            <a:off x="6734880" y="3283560"/>
            <a:ext cx="2908440" cy="2181240"/>
          </a:xfrm>
          <a:prstGeom prst="rect">
            <a:avLst/>
          </a:prstGeom>
          <a:ln w="0">
            <a:noFill/>
          </a:ln>
        </p:spPr>
      </p:pic>
      <p:pic>
        <p:nvPicPr>
          <p:cNvPr id="103" name="" descr=""/>
          <p:cNvPicPr/>
          <p:nvPr/>
        </p:nvPicPr>
        <p:blipFill>
          <a:blip r:embed="rId2"/>
          <a:stretch/>
        </p:blipFill>
        <p:spPr>
          <a:xfrm>
            <a:off x="2418480" y="3368160"/>
            <a:ext cx="2604600" cy="20926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"/>
          <p:cNvSpPr/>
          <p:nvPr/>
        </p:nvSpPr>
        <p:spPr>
          <a:xfrm>
            <a:off x="208800" y="74160"/>
            <a:ext cx="9829440" cy="6663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ru-RU" sz="1400" spc="-1" strike="noStrike">
                <a:solidFill>
                  <a:srgbClr val="c9211e"/>
                </a:solidFill>
                <a:latin typeface="Times New Roman"/>
              </a:rPr>
              <a:t>Цели избирательного сошлифовывания зубов можно сформулиро­вать сле­дующим образом.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1. Устранение травматической ситуации в пародонте путем распре­деления функциональной нагрузки на возможно большее количество зубов.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2. Снятие травмы твердых тканей зубов и пульпы.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3. Распределение нагрузки по оси зубов.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4. Снятие патологической активности жевательных мышц.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5. Устранение балансирующих и гипербалансирующих суперкон­тактов.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6. Создание стабильной, устойчивой центральной окклюзии.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7. Устранение нарушений окклюзии перед ортопедическим лече­ни­ем.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8. Восстановление функциональной окклюзии после проведенного ортодонтического лечения.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9. Профилактика и лечение патологии пародонта, жевательных мышц и ВНЧС в периоде молочного, сменного и постоянного при­куса.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10. При сошлифовывании зубов полных съемных протезов созда­ние множественных двусторонних контактов при всех видах окклюзии (для стабилизации протезов), сохранение при этом бугрового перекры­тия бо­ковых зубов (для предупреждения прикусывания слизистой обо­лочки щек).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"/>
          <p:cNvSpPr/>
          <p:nvPr/>
        </p:nvSpPr>
        <p:spPr>
          <a:xfrm>
            <a:off x="84240" y="1792440"/>
            <a:ext cx="10055880" cy="1370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Times New Roman"/>
              </a:rPr>
              <a:t>Избирательное сошлифовывание зуба — сложная процедура, требующая строго индивидуального подхода к каждому пациенту. В некоторых случаях добиться идеального соотношения невозможно ввиду особенностей строения челюсти и отдельных зубов. В этом случае процедура проводится с целью максимально приблизиться к желаемому результату.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"/>
          <p:cNvSpPr/>
          <p:nvPr/>
        </p:nvSpPr>
        <p:spPr>
          <a:xfrm>
            <a:off x="391320" y="1505520"/>
            <a:ext cx="9688320" cy="2137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c9211e"/>
                </a:solidFill>
                <a:latin typeface="Times New Roman"/>
              </a:rPr>
              <a:t>Окклюзионная терапия показана при наличии следующих состояний: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Times New Roman"/>
              </a:rPr>
              <a:t>– 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</a:rPr>
              <a:t>болевые ощущения в результате воздействия травматической окклюзии;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Times New Roman"/>
              </a:rPr>
              <a:t>– 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</a:rPr>
              <a:t>тенденция к увеличению подвижности зубов;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Times New Roman"/>
              </a:rPr>
              <a:t>– 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</a:rPr>
              <a:t>формирование внутрикостных дефектов и внутрикостных карманов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Times New Roman"/>
              </a:rPr>
              <a:t>в результате окклюзионной травмы;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Times New Roman"/>
              </a:rPr>
              <a:t>– 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</a:rPr>
              <a:t>случаи, когда коррекция окклюзионных взаимоотношений может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Times New Roman"/>
              </a:rPr>
              <a:t>привести к нормализации функции жевания;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Times New Roman"/>
              </a:rPr>
              <a:t>– 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</a:rPr>
              <a:t>патология ВНЧС в результате травматической окклюзии.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"/>
          <p:cNvSpPr/>
          <p:nvPr/>
        </p:nvSpPr>
        <p:spPr>
          <a:xfrm>
            <a:off x="236880" y="1322280"/>
            <a:ext cx="9617040" cy="2905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c9211e"/>
                </a:solidFill>
                <a:latin typeface="Times New Roman"/>
              </a:rPr>
              <a:t>Противопоказаниями к проведению избирательного пришлифовывания зубов являются: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Times New Roman"/>
              </a:rPr>
              <a:t>– 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</a:rPr>
              <a:t>выраженное воспаление тканей периодонта. В подобных случаях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Times New Roman"/>
              </a:rPr>
              <a:t>перед пришлифовыванием следует провести подготовительные терапевтические мероприятия. Однако в ряде случаев преждевременные окклюзионные контакты могут поддерживать воспалительную реакцию, и тогда оба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Times New Roman"/>
              </a:rPr>
              <a:t>вида терапии нужно проводить одновременно;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Times New Roman"/>
              </a:rPr>
              <a:t>– 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</a:rPr>
              <a:t>резко выраженные аномалии и деформации зубочелюстной системы, подлежащие ортодонтическому, ортопедическому, хирургическому или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Times New Roman"/>
              </a:rPr>
              <a:t>комплексному лечению;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Times New Roman"/>
              </a:rPr>
              <a:t>– 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</a:rPr>
              <a:t>острые и хронические заболевания ВНЧС, сопровождающиеся синдромом болевой дисфункции.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"/>
          <p:cNvSpPr/>
          <p:nvPr/>
        </p:nvSpPr>
        <p:spPr>
          <a:xfrm>
            <a:off x="486720" y="1403280"/>
            <a:ext cx="9117000" cy="3161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c9211e"/>
                </a:solidFill>
                <a:latin typeface="Arial"/>
              </a:rPr>
              <a:t>В результате избирательного пришлифовывания зубов могут возникать следующие осложнения: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– </a:t>
            </a: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снижение межокклюзионной высоты;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– </a:t>
            </a: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ортопедический эффект перемещения зуба;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– </a:t>
            </a: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гиперестезия твердых тканей зубов;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– </a:t>
            </a: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выведение из контактов одних зубов и перегрузка периодонта других;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– </a:t>
            </a: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перегрев пульпы зуба.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PlaceHolder 1"/>
          <p:cNvSpPr>
            <a:spLocks noGrp="1"/>
          </p:cNvSpPr>
          <p:nvPr>
            <p:ph/>
          </p:nvPr>
        </p:nvSpPr>
        <p:spPr>
          <a:xfrm>
            <a:off x="504000" y="1326600"/>
            <a:ext cx="9071280" cy="3287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3333"/>
          </a:bodyPr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solidFill>
                  <a:srgbClr val="000000"/>
                </a:solidFill>
                <a:latin typeface="Arial"/>
              </a:rPr>
              <a:t>Цель лекции: Дать опредление избирательному сошлифовыванию зубов. Изучить ситуации, когда нужно применять сошлифовывание твердых тканей зубов. Определить показания, противопоказания для избирательного сошлифовывания зубов. Разобрать методы избирательного сошлифовывания зубов.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"/>
          <p:cNvSpPr/>
          <p:nvPr/>
        </p:nvSpPr>
        <p:spPr>
          <a:xfrm>
            <a:off x="230760" y="1018800"/>
            <a:ext cx="9628920" cy="2649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c9211e"/>
                </a:solidFill>
                <a:latin typeface="Times New Roman"/>
              </a:rPr>
              <a:t>МЕТОДЫ ВЫЯВЛЕНИЯ ПРЕЖДЕВРЕМЕННЫХ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c9211e"/>
                </a:solidFill>
                <a:latin typeface="Times New Roman"/>
              </a:rPr>
              <a:t>ОККЛЮЗИОННЫХ КОНТАКТОВ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Times New Roman"/>
              </a:rPr>
              <a:t>Ориентировочные признаки преждевременных контактов зубов выявляются уже при обычном осмотре зубных рядов. Наиболее часто наблюдается нарушение физиологической возрастной стираемости твердых тканей зубов, выражающееся в задержке стираемости бугров зубов. Нестершиеся зубы первыми вступают в окклюзионный контакт с зубами-антагонистами в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Times New Roman"/>
              </a:rPr>
              <a:t>центральной и трансверсальных окклюзиях, что приводит к формированию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Times New Roman"/>
              </a:rPr>
              <a:t>окклюзионной травмы, перегрузке комплекса периодонта и возникновению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Times New Roman"/>
              </a:rPr>
              <a:t>подвижности. 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"/>
          <p:cNvSpPr/>
          <p:nvPr/>
        </p:nvSpPr>
        <p:spPr>
          <a:xfrm>
            <a:off x="54000" y="408240"/>
            <a:ext cx="9879120" cy="2649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При определенных навыках преждевременные контакты зубов можно выявить методом аускультации, т. к. при наличии супраконтактов зубов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смыкание зубных рядов сопровождается глухим, раздвоенным звуком.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При хроническом характере травматической окклюзии преждевременные контакты обнаруживаются при осмотре в виде так называемых окклюзионных фасеток (фасеток стираемости). Окклюзионные фасетки — уплощенные участки на выпуклой зубной поверхности, образуемые при истирании твердых тканей зуба. 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Окклюзионные контакты на периферии этих широких фасеток имеют косое направление и приводят к травматической нагрузке пародонта.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11" name="" descr=""/>
          <p:cNvPicPr/>
          <p:nvPr/>
        </p:nvPicPr>
        <p:blipFill>
          <a:blip r:embed="rId1"/>
          <a:stretch/>
        </p:blipFill>
        <p:spPr>
          <a:xfrm>
            <a:off x="5313600" y="2574720"/>
            <a:ext cx="4680000" cy="30384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"/>
          <p:cNvSpPr/>
          <p:nvPr/>
        </p:nvSpPr>
        <p:spPr>
          <a:xfrm>
            <a:off x="513000" y="299880"/>
            <a:ext cx="8826120" cy="85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Кроме обычных методов обследования, применяются специальные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приемы: анализ окклюдограмм, диагностических моделей челюстей, маркировка супраконтактов с помощью копировальной (артикуляционной) бумаги 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13" name="" descr=""/>
          <p:cNvPicPr/>
          <p:nvPr/>
        </p:nvPicPr>
        <p:blipFill>
          <a:blip r:embed="rId1"/>
          <a:srcRect l="44748" t="24140" r="29988" b="37781"/>
          <a:stretch/>
        </p:blipFill>
        <p:spPr>
          <a:xfrm>
            <a:off x="2031480" y="1158480"/>
            <a:ext cx="5811480" cy="43628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"/>
          <p:cNvSpPr/>
          <p:nvPr/>
        </p:nvSpPr>
        <p:spPr>
          <a:xfrm>
            <a:off x="95760" y="642240"/>
            <a:ext cx="10048320" cy="2138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Более точно супраконтакты выявляются на обзорных окклюдограммах или отпечатками от копировальной бумаги. Окклюдограммой называется рельефный оттиск окклюзионных контактов зубных рядов на восковой пластинке. Для получения окклюдограммы между зубными рядами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помещают тонкую пластинку воска, покрытую с нижней поверхности алюминиевой фольгой. Этот метод позволяет регистрировать окклюзионные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взаимоотношения обоих зубных рядов одновременно. Он достаточно точен,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облегчает работу врача, экономит время его работы.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"/>
          <p:cNvSpPr/>
          <p:nvPr/>
        </p:nvSpPr>
        <p:spPr>
          <a:xfrm>
            <a:off x="0" y="119520"/>
            <a:ext cx="10159560" cy="3673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ru-RU" sz="1600" spc="-1" strike="noStrike">
                <a:solidFill>
                  <a:srgbClr val="000000"/>
                </a:solidFill>
                <a:latin typeface="Times New Roman"/>
              </a:rPr>
              <a:t>Если нет стандартных заготовок, то можно использовать пластинку бюгельного воска, вырезанную соответственно форме и величине зубного ряда. Такую пластинку накладывают на нижний зубной ряд, а пациенту предлагают плотно сомкнуть боковые зубы. Затем просят пациента открыть рот, пластинку выводят из полости рта, промывают, сушат и анализируют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600" spc="-1" strike="noStrike">
                <a:solidFill>
                  <a:srgbClr val="000000"/>
                </a:solidFill>
                <a:latin typeface="Times New Roman"/>
              </a:rPr>
              <a:t>при ярком освещении или в негатоскопе. Преждевременные контакты выявляются как локально истонченные или перфорированные места в восковой пластинке. В ряде случаев воск может не перфорироваться, а истончаться и собираться в складки по периферии контакта. Выявленные отметки перфораций воска на окклюдограмме точно соответствуют расположению преждевременных контактов на поверхностях зубов.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600" spc="-1" strike="noStrike">
                <a:solidFill>
                  <a:srgbClr val="000000"/>
                </a:solidFill>
                <a:latin typeface="Times New Roman"/>
              </a:rPr>
              <a:t>Обзорные окклюдограммы служат прежде всего для диагностики травматической окклюзии и локализации пораженного участка зубных рядов, а также для контроля изменений окклюзии в период пришлифовывания. 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16" name="" descr=""/>
          <p:cNvPicPr/>
          <p:nvPr/>
        </p:nvPicPr>
        <p:blipFill>
          <a:blip r:embed="rId1"/>
          <a:srcRect l="51839" t="60091" r="35748" b="22166"/>
          <a:stretch/>
        </p:blipFill>
        <p:spPr>
          <a:xfrm>
            <a:off x="1361880" y="2802240"/>
            <a:ext cx="3348360" cy="2691360"/>
          </a:xfrm>
          <a:prstGeom prst="rect">
            <a:avLst/>
          </a:prstGeom>
          <a:ln w="0">
            <a:noFill/>
          </a:ln>
        </p:spPr>
      </p:pic>
      <p:sp>
        <p:nvSpPr>
          <p:cNvPr id="117" name=""/>
          <p:cNvSpPr/>
          <p:nvPr/>
        </p:nvSpPr>
        <p:spPr>
          <a:xfrm>
            <a:off x="4078080" y="4784760"/>
            <a:ext cx="4700520" cy="561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1 — нормальные окклюзионные контакты; 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2 — преждевременные контакты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"/>
          <p:cNvSpPr/>
          <p:nvPr/>
        </p:nvSpPr>
        <p:spPr>
          <a:xfrm>
            <a:off x="0" y="350640"/>
            <a:ext cx="10174680" cy="1626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Однако на этапах систематического избирательного пришлифовывания чаще используются рабочие окклюдограммы, представляющие собой прямоугольные восковые пластинки размером 3 - 4 см. Окклюзию анализируют на этой пластинке непосредственно в полости рта и преждевременные контакты зубов обозначаются через нее специальным карандашом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(цветной карандаш большой мягкости, стеклограф и т. п.).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19" name="" descr=""/>
          <p:cNvPicPr/>
          <p:nvPr/>
        </p:nvPicPr>
        <p:blipFill>
          <a:blip r:embed="rId1"/>
          <a:stretch/>
        </p:blipFill>
        <p:spPr>
          <a:xfrm flipH="1">
            <a:off x="4538880" y="3691080"/>
            <a:ext cx="1486080" cy="1881720"/>
          </a:xfrm>
          <a:prstGeom prst="rect">
            <a:avLst/>
          </a:prstGeom>
          <a:ln w="0">
            <a:noFill/>
          </a:ln>
        </p:spPr>
      </p:pic>
      <p:sp>
        <p:nvSpPr>
          <p:cNvPr id="120" name=""/>
          <p:cNvSpPr/>
          <p:nvPr/>
        </p:nvSpPr>
        <p:spPr>
          <a:xfrm flipV="1">
            <a:off x="3929040" y="3646080"/>
            <a:ext cx="1667160" cy="15120"/>
          </a:xfrm>
          <a:prstGeom prst="line">
            <a:avLst/>
          </a:prstGeom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-29880" bIns="-2988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121" name=""/>
          <p:cNvSpPr/>
          <p:nvPr/>
        </p:nvSpPr>
        <p:spPr>
          <a:xfrm>
            <a:off x="5685480" y="3646080"/>
            <a:ext cx="1369080" cy="7560"/>
          </a:xfrm>
          <a:prstGeom prst="line">
            <a:avLst/>
          </a:prstGeom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-37440" bIns="-3744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pic>
        <p:nvPicPr>
          <p:cNvPr id="122" name="" descr=""/>
          <p:cNvPicPr/>
          <p:nvPr/>
        </p:nvPicPr>
        <p:blipFill>
          <a:blip r:embed="rId2"/>
          <a:srcRect l="12575" t="13512" r="11875" b="21249"/>
          <a:stretch/>
        </p:blipFill>
        <p:spPr>
          <a:xfrm>
            <a:off x="4175280" y="2185560"/>
            <a:ext cx="1509840" cy="14079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"/>
          <p:cNvSpPr/>
          <p:nvPr/>
        </p:nvSpPr>
        <p:spPr>
          <a:xfrm>
            <a:off x="245520" y="1113840"/>
            <a:ext cx="9569520" cy="1626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Для определения окклюзионных контактов в практической стоматологии используется ар­тикуляционная бумага. Ранее предлагалась к использованию артикуляционная бумага только одной толщины, порядка 30 мкм. В конце 90-х годов прошлого века немецкой фирмой «Bausch» была разработана технология последовательного применения артикуляционной бумаги различной толщины и цвета. Эта технология применяется сегодня подавляющим большинством практикующих врачей.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"/>
          <p:cNvSpPr/>
          <p:nvPr/>
        </p:nvSpPr>
        <p:spPr>
          <a:xfrm>
            <a:off x="154800" y="137520"/>
            <a:ext cx="10170360" cy="3161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Продукты Bausch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Бумага Bausch представлена в разных окрасах толщиной от 40 до 200 мкм: голубой и красный, фольга и пленка – толщиной от 8 до 16 мкм выпускается в цветах черный, зеленый, синий, красный.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Бумага 200 мкм.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Бумага 100 мкм.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Бумага 40 мкм.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Бумага 60 мкм.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Фольга 12 мкм.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Фольга 8 мкм.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Пленка 16 мкм.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25" name="" descr=""/>
          <p:cNvPicPr/>
          <p:nvPr/>
        </p:nvPicPr>
        <p:blipFill>
          <a:blip r:embed="rId1"/>
          <a:stretch/>
        </p:blipFill>
        <p:spPr>
          <a:xfrm>
            <a:off x="154800" y="3299760"/>
            <a:ext cx="3826080" cy="2131560"/>
          </a:xfrm>
          <a:prstGeom prst="rect">
            <a:avLst/>
          </a:prstGeom>
          <a:ln w="0">
            <a:noFill/>
          </a:ln>
        </p:spPr>
      </p:pic>
      <p:pic>
        <p:nvPicPr>
          <p:cNvPr id="126" name="" descr=""/>
          <p:cNvPicPr/>
          <p:nvPr/>
        </p:nvPicPr>
        <p:blipFill>
          <a:blip r:embed="rId2"/>
          <a:stretch/>
        </p:blipFill>
        <p:spPr>
          <a:xfrm>
            <a:off x="4822200" y="1555560"/>
            <a:ext cx="3519360" cy="35193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" descr=""/>
          <p:cNvPicPr/>
          <p:nvPr/>
        </p:nvPicPr>
        <p:blipFill>
          <a:blip r:embed="rId1"/>
          <a:stretch/>
        </p:blipFill>
        <p:spPr>
          <a:xfrm>
            <a:off x="1406520" y="1088640"/>
            <a:ext cx="6786360" cy="41720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" descr=""/>
          <p:cNvPicPr/>
          <p:nvPr/>
        </p:nvPicPr>
        <p:blipFill>
          <a:blip r:embed="rId1"/>
          <a:srcRect l="42762" t="26373" r="34638" b="40535"/>
          <a:stretch/>
        </p:blipFill>
        <p:spPr>
          <a:xfrm>
            <a:off x="3006720" y="2576880"/>
            <a:ext cx="3615840" cy="2977920"/>
          </a:xfrm>
          <a:prstGeom prst="rect">
            <a:avLst/>
          </a:prstGeom>
          <a:ln w="0">
            <a:noFill/>
          </a:ln>
        </p:spPr>
      </p:pic>
      <p:sp>
        <p:nvSpPr>
          <p:cNvPr id="129" name=""/>
          <p:cNvSpPr/>
          <p:nvPr/>
        </p:nvSpPr>
        <p:spPr>
          <a:xfrm>
            <a:off x="178560" y="0"/>
            <a:ext cx="9514080" cy="2831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ru-RU" sz="1600" spc="-1" strike="noStrike">
                <a:solidFill>
                  <a:srgbClr val="000000"/>
                </a:solidFill>
                <a:latin typeface="Times New Roman"/>
              </a:rPr>
              <a:t>T-Scan Core – это система цифровой регистрации и цифрового анализа окклюзии, состоит из запатентованного сенсора, эргономичного наконечника и программного обеспечения, разработанного компанией Tekscan Inc.,США. Аппарат поставляется с упрощенным программным обеспечением, без глубокого анализа.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600" spc="-1" strike="noStrike">
                <a:solidFill>
                  <a:srgbClr val="000000"/>
                </a:solidFill>
                <a:latin typeface="Times New Roman"/>
              </a:rPr>
              <a:t>Диагностика прикуса аппаратом T-scan Core крайне проста и абсолютно безболезненна. Для определения окклюзионных усилий пациенту нужно прикусить индивидуальную пластинку – ультратонкий сенсор. В это же время на мониторе компьютера отображаются все микродвижения зубов, улавливаемые сенсором. Полученные данные отображаются на двухмерных и трехмерных активных диаграммах, при помощи которых специалист может не только быстро и точно распознать проблемные точки необходимые для дальнейшего формирования идеальной окклюзии, но и наглядно показать пациенту причину патологии.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630720" y="2228400"/>
            <a:ext cx="9071280" cy="1691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2000" spc="-1" strike="noStrike">
                <a:solidFill>
                  <a:srgbClr val="000000"/>
                </a:solidFill>
                <a:latin typeface="Times New Roman"/>
              </a:rPr>
              <a:t>План лекции: </a:t>
            </a:r>
            <a:br>
              <a:rPr sz="2000"/>
            </a:br>
            <a:r>
              <a:rPr b="0" lang="ru-RU" sz="2000" spc="-1" strike="noStrike">
                <a:solidFill>
                  <a:srgbClr val="000000"/>
                </a:solidFill>
                <a:latin typeface="Times New Roman"/>
              </a:rPr>
              <a:t>1. Компоненты жевательной системы и их фунциональное взаимодействие</a:t>
            </a:r>
            <a:br>
              <a:rPr sz="2000"/>
            </a:br>
            <a:r>
              <a:rPr b="0" lang="ru-RU" sz="2000" spc="-1" strike="noStrike">
                <a:solidFill>
                  <a:srgbClr val="000000"/>
                </a:solidFill>
                <a:latin typeface="Times New Roman"/>
              </a:rPr>
              <a:t>2.Определение избирательного сошлифовывания, цели, ситуации когда целесообразно применить данный метод лечения.</a:t>
            </a:r>
            <a:br>
              <a:rPr sz="2000"/>
            </a:br>
            <a:r>
              <a:rPr b="0" lang="ru-RU" sz="2000" spc="-1" strike="noStrike">
                <a:solidFill>
                  <a:srgbClr val="000000"/>
                </a:solidFill>
                <a:latin typeface="Times New Roman"/>
              </a:rPr>
              <a:t>3. Методики ИС</a:t>
            </a:r>
            <a:br>
              <a:rPr sz="2000"/>
            </a:br>
            <a:r>
              <a:rPr b="0" lang="ru-RU" sz="2000" spc="-1" strike="noStrike">
                <a:solidFill>
                  <a:srgbClr val="000000"/>
                </a:solidFill>
                <a:latin typeface="Times New Roman"/>
              </a:rPr>
              <a:t>4. Лечебно-диагностические аппараты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" descr=""/>
          <p:cNvPicPr/>
          <p:nvPr/>
        </p:nvPicPr>
        <p:blipFill>
          <a:blip r:embed="rId1"/>
          <a:stretch/>
        </p:blipFill>
        <p:spPr>
          <a:xfrm>
            <a:off x="103680" y="60480"/>
            <a:ext cx="9407520" cy="55425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"/>
          <p:cNvSpPr/>
          <p:nvPr/>
        </p:nvSpPr>
        <p:spPr>
          <a:xfrm>
            <a:off x="320760" y="2344680"/>
            <a:ext cx="9449280" cy="1217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ru-RU" sz="2000" spc="-1" strike="noStrike">
                <a:solidFill>
                  <a:srgbClr val="000000"/>
                </a:solidFill>
                <a:latin typeface="Times New Roman"/>
              </a:rPr>
              <a:t>Для успешной реализации комплексного лечения у пациента должно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2000" spc="-1" strike="noStrike">
                <a:solidFill>
                  <a:srgbClr val="000000"/>
                </a:solidFill>
                <a:latin typeface="Times New Roman"/>
              </a:rPr>
              <a:t>быть получено информированное согласие — его необходимо уведомить о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2000" spc="-1" strike="noStrike">
                <a:solidFill>
                  <a:srgbClr val="000000"/>
                </a:solidFill>
                <a:latin typeface="Times New Roman"/>
              </a:rPr>
              <a:t>цели сошлифовывания твердых тканей зубов, о том, что в случае отсутствия эффекта необходимо будет применить другие методы терапии.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"/>
          <p:cNvSpPr/>
          <p:nvPr/>
        </p:nvSpPr>
        <p:spPr>
          <a:xfrm>
            <a:off x="-19800" y="1704960"/>
            <a:ext cx="10130400" cy="2394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Times New Roman"/>
              </a:rPr>
              <a:t>Перед процедурой избирательного пришлифовывания у каждого пациента следует выяснить его отношение к стоматологическим вмешательствам. Для некоторых из них бывает достаточно разъяснительной беседы о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Times New Roman"/>
              </a:rPr>
              <a:t>безопасности и полезности процедуры. Другие же нуждаются в психомедикаментозной коррекции. Спектр средств психотропного действия,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Times New Roman"/>
              </a:rPr>
              <a:t>назначаемых пациентам, достаточно широк. На одном его полюсе находятся препараты валерианы, пустырника, на другом — сильные транквилизаторы бензодиазепинового ряда, иногда потенцируемые малыми дозами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Times New Roman"/>
              </a:rPr>
              <a:t>нейролептиков или антидепрессантов.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"/>
          <p:cNvSpPr/>
          <p:nvPr/>
        </p:nvSpPr>
        <p:spPr>
          <a:xfrm>
            <a:off x="261360" y="580320"/>
            <a:ext cx="9568080" cy="2926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c9211e"/>
                </a:solidFill>
                <a:latin typeface="Times New Roman"/>
              </a:rPr>
              <a:t>Контакты в положении центральной окклюзии.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</a:rPr>
              <a:t> Преждевременные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Times New Roman"/>
              </a:rPr>
              <a:t>контакты в положении центральной окклюзии можно определить с помощью теста постукивания (симптома дрожания). Указательный или большой палец накладывают на вестибулярную поверхность исследуемой группы зубов, и при их коротком и быстром смыкании с антагонистами ощущается повышенная вибрация преждевременно контактирующего зуба.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34" name="" descr=""/>
          <p:cNvPicPr/>
          <p:nvPr/>
        </p:nvPicPr>
        <p:blipFill>
          <a:blip r:embed="rId1"/>
          <a:stretch/>
        </p:blipFill>
        <p:spPr>
          <a:xfrm>
            <a:off x="357480" y="2321640"/>
            <a:ext cx="4799160" cy="29239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"/>
          <p:cNvSpPr/>
          <p:nvPr/>
        </p:nvSpPr>
        <p:spPr>
          <a:xfrm>
            <a:off x="124920" y="561960"/>
            <a:ext cx="9840960" cy="3161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ru-RU" sz="1600" spc="-1" strike="noStrike">
                <a:solidFill>
                  <a:srgbClr val="c9211e"/>
                </a:solidFill>
                <a:latin typeface="Arial"/>
              </a:rPr>
              <a:t>Контакты на рабочей стороне.</a:t>
            </a:r>
            <a:r>
              <a:rPr b="0" lang="ru-RU" sz="1600" spc="-1" strike="noStrike">
                <a:solidFill>
                  <a:srgbClr val="000000"/>
                </a:solidFill>
                <a:latin typeface="Arial"/>
              </a:rPr>
              <a:t> Целью избирательного пришлифовывания в боковых сегментах зубного ряда является создание беспрепятственных движений нижней челюсти при наличии клыкового контакта при боковых движениях и элиминация широких направляющих поверхностей,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</a:rPr>
              <a:t>которые являются участками парафункции.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</a:rPr>
              <a:t>Контакт группы зубов на рабочей стороне оставляют без изменений.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</a:rPr>
              <a:t>Такая ситуация может быт охарактеризована как групповая функция.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</a:rPr>
              <a:t>Препятствия обычно устраняют посредством избирательного пришлифовывания и сглаживания преждевременно контактирующих скатов бугорков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</a:rPr>
              <a:t>Целью является, по возможности, достижение клыковой направляющей при боковых движениях нижней челюсти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36" name="" descr=""/>
          <p:cNvPicPr/>
          <p:nvPr/>
        </p:nvPicPr>
        <p:blipFill>
          <a:blip r:embed="rId1"/>
          <a:srcRect l="3754" t="20465" r="52785" b="39257"/>
          <a:stretch/>
        </p:blipFill>
        <p:spPr>
          <a:xfrm>
            <a:off x="2783160" y="3304080"/>
            <a:ext cx="3551760" cy="19789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"/>
          <p:cNvSpPr/>
          <p:nvPr/>
        </p:nvSpPr>
        <p:spPr>
          <a:xfrm>
            <a:off x="41760" y="234360"/>
            <a:ext cx="10200600" cy="3161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ru-RU" sz="1600" spc="-1" strike="noStrike">
                <a:solidFill>
                  <a:srgbClr val="c9211e"/>
                </a:solidFill>
                <a:latin typeface="Times New Roman"/>
              </a:rPr>
              <a:t>Контакты на балансирующей стороне.</a:t>
            </a:r>
            <a:r>
              <a:rPr b="0" lang="ru-RU" sz="1600" spc="-1" strike="noStrike">
                <a:solidFill>
                  <a:srgbClr val="000000"/>
                </a:solidFill>
                <a:latin typeface="Times New Roman"/>
              </a:rPr>
              <a:t> В области естественного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600" spc="-1" strike="noStrike">
                <a:solidFill>
                  <a:srgbClr val="000000"/>
                </a:solidFill>
                <a:latin typeface="Times New Roman"/>
              </a:rPr>
              <a:t>зубного ряда наличие балансирующих контактов не является необходимым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600" spc="-1" strike="noStrike">
                <a:solidFill>
                  <a:srgbClr val="000000"/>
                </a:solidFill>
                <a:latin typeface="Times New Roman"/>
              </a:rPr>
              <a:t>или желательным. Более того, подобные контакты способны привести к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600" spc="-1" strike="noStrike">
                <a:solidFill>
                  <a:srgbClr val="000000"/>
                </a:solidFill>
                <a:latin typeface="Times New Roman"/>
              </a:rPr>
              <a:t>развитию патологии. Они вызывают парафункцию, в частности приводят к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600" spc="-1" strike="noStrike">
                <a:solidFill>
                  <a:srgbClr val="000000"/>
                </a:solidFill>
                <a:latin typeface="Times New Roman"/>
              </a:rPr>
              <a:t>гипертонусу жевательной мускулатуры.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600" spc="-1" strike="noStrike">
                <a:solidFill>
                  <a:srgbClr val="000000"/>
                </a:solidFill>
                <a:latin typeface="Times New Roman"/>
              </a:rPr>
              <a:t>Антагонистами балансирующих контактов обычно являются вторые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600" spc="-1" strike="noStrike">
                <a:solidFill>
                  <a:srgbClr val="000000"/>
                </a:solidFill>
                <a:latin typeface="Times New Roman"/>
              </a:rPr>
              <a:t>или третьи моляры, которые истираются или становятся подвижными, поскольку на них оказывается травматическая нагрузка.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600" spc="-1" strike="noStrike">
                <a:solidFill>
                  <a:srgbClr val="000000"/>
                </a:solidFill>
                <a:latin typeface="Times New Roman"/>
              </a:rPr>
              <a:t>Все препятствия на балансирующей стороне должны быть устранены,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600" spc="-1" strike="noStrike">
                <a:solidFill>
                  <a:srgbClr val="000000"/>
                </a:solidFill>
                <a:latin typeface="Times New Roman"/>
              </a:rPr>
              <a:t>однако центральные и направляющие контакты на рабочей стороне должны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600" spc="-1" strike="noStrike">
                <a:solidFill>
                  <a:srgbClr val="000000"/>
                </a:solidFill>
                <a:latin typeface="Times New Roman"/>
              </a:rPr>
              <a:t>быть сохранены. Наличие выраженных балансирующих контактов в области третьего моляра может являться показанием к его экстракции. 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38" name="" descr=""/>
          <p:cNvPicPr/>
          <p:nvPr/>
        </p:nvPicPr>
        <p:blipFill>
          <a:blip r:embed="rId1"/>
          <a:stretch/>
        </p:blipFill>
        <p:spPr>
          <a:xfrm>
            <a:off x="3914280" y="2763000"/>
            <a:ext cx="4240080" cy="28684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" descr=""/>
          <p:cNvPicPr/>
          <p:nvPr/>
        </p:nvPicPr>
        <p:blipFill>
          <a:blip r:embed="rId1"/>
          <a:srcRect l="6919" t="17441" r="6163" b="27576"/>
          <a:stretch/>
        </p:blipFill>
        <p:spPr>
          <a:xfrm>
            <a:off x="966240" y="721800"/>
            <a:ext cx="8104680" cy="38444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"/>
          <p:cNvSpPr/>
          <p:nvPr/>
        </p:nvSpPr>
        <p:spPr>
          <a:xfrm>
            <a:off x="83160" y="2095200"/>
            <a:ext cx="10055880" cy="1882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c9211e"/>
                </a:solidFill>
                <a:latin typeface="Times New Roman"/>
              </a:rPr>
              <a:t>ОБЩИЕ ПРИНЦИПЫ ИЗБИРАТЕЛЬНОГО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c9211e"/>
                </a:solidFill>
                <a:latin typeface="Times New Roman"/>
              </a:rPr>
              <a:t>ПРИШЛИФОВЫВАНИЯ ЗУБОВ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Times New Roman"/>
              </a:rPr>
              <a:t>Метод избирательного сошлифовывания зубов предполагает коррекцию функциональной окклюзии путем сошлифовывания выявленных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Times New Roman"/>
              </a:rPr>
              <a:t>преждевременных контактов на естественных и искусственных зубах. Основным принципом его является сохранение или создание стабильной окклюзии, т. е. обеспечение фиссурно-бугорковых контактов зубов при минимальном удалении твердых тканей.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"/>
          <p:cNvSpPr/>
          <p:nvPr/>
        </p:nvSpPr>
        <p:spPr>
          <a:xfrm>
            <a:off x="441360" y="276120"/>
            <a:ext cx="9312120" cy="1114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Times New Roman"/>
              </a:rPr>
              <a:t>При тяжелом течении патологии периодонта, при выраженной подвижности зубов, их значительной миграции, дефектах и деформациях зубных рядов избирательному сошлифовыванию должно предшествовать устранение гипермобильности зубов путем временного шинирования.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42" name="" descr=""/>
          <p:cNvPicPr/>
          <p:nvPr/>
        </p:nvPicPr>
        <p:blipFill>
          <a:blip r:embed="rId1"/>
          <a:stretch/>
        </p:blipFill>
        <p:spPr>
          <a:xfrm>
            <a:off x="1294920" y="1390680"/>
            <a:ext cx="8008200" cy="39571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"/>
          <p:cNvSpPr/>
          <p:nvPr/>
        </p:nvSpPr>
        <p:spPr>
          <a:xfrm>
            <a:off x="348480" y="1093320"/>
            <a:ext cx="9557640" cy="2649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Times New Roman"/>
              </a:rPr>
              <a:t>При этом избирательное пришлифовывание проводят не одномоментно, а с целью адаптации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Times New Roman"/>
              </a:rPr>
              <a:t>в несколько этапов, обычно 3–5, с интервалом в 5–7 дней. Каждый сеанс не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Times New Roman"/>
              </a:rPr>
              <a:t>должен превышать 30 минут. В первое посещение тщательно изучают окклюзионно-артикуляционные взаимоотношения. В это же посещение могут устраняться супраконтакты в положении центральной окклюзии. Во второе посещение корректируют контакты при передней и боковых окклюзиях.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Times New Roman"/>
              </a:rPr>
              <a:t>В третье посещение и при каждом последующем проводят тщательный контроль ранее устраненных супраконтактов для выявления и устранения остаточных окклюзионных препятствий.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/>
          </p:nvPr>
        </p:nvSpPr>
        <p:spPr>
          <a:xfrm>
            <a:off x="682560" y="515520"/>
            <a:ext cx="9071280" cy="1537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Times New Roman"/>
              </a:rPr>
              <a:t>Зубочелюстная система, как и другие биосистемы, функционирует благодаря тесному взаимодействию всех ее компонентов. Движения нижней челюсти происходят в результате сложного взаимодействия мышц, суставов, зубов и пародонта, координируемого и контролируемого центральной нервной системой.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7" name="" descr=""/>
          <p:cNvPicPr/>
          <p:nvPr/>
        </p:nvPicPr>
        <p:blipFill>
          <a:blip r:embed="rId1"/>
          <a:srcRect l="0" t="35952" r="52054" b="2488"/>
          <a:stretch/>
        </p:blipFill>
        <p:spPr>
          <a:xfrm>
            <a:off x="3165120" y="1875240"/>
            <a:ext cx="3627720" cy="3392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"/>
          <p:cNvSpPr/>
          <p:nvPr/>
        </p:nvSpPr>
        <p:spPr>
          <a:xfrm>
            <a:off x="357480" y="291600"/>
            <a:ext cx="9598680" cy="770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ru-RU" sz="2400" spc="-1" strike="noStrike">
                <a:solidFill>
                  <a:srgbClr val="c9211e"/>
                </a:solidFill>
                <a:latin typeface="Times New Roman"/>
              </a:rPr>
              <a:t>Классификация преждевременных контактов зубов по Jankelson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5" name=""/>
          <p:cNvSpPr/>
          <p:nvPr/>
        </p:nvSpPr>
        <p:spPr>
          <a:xfrm>
            <a:off x="405720" y="835560"/>
            <a:ext cx="9368640" cy="2138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Times New Roman"/>
              </a:rPr>
              <a:t>Класс I — вестибулярные скаты щечных бугров нижних моляров, премоляров и    вестибулярная поверхность нижних передних зубов.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Times New Roman"/>
              </a:rPr>
              <a:t>Класс Ia — оральные скаты щечных бугров верхних моляров, премоляров и оральная поверхность передних верхних зубов.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Times New Roman"/>
              </a:rPr>
              <a:t>Класс II — оральные скаты небных бугров верхних моляров и премоляров.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Times New Roman"/>
              </a:rPr>
              <a:t>Класс IIа — вестибулярные скаты язычных бугров нижних моляров и премоляров.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Times New Roman"/>
              </a:rPr>
              <a:t>Класс III — вестибулярные скаты небных бугров верхних моляров и премоляров.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Times New Roman"/>
              </a:rPr>
              <a:t>Класс IIIa — оральные скаты щечных бугров нижних моляров и премоляров.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46" name="Picture 2" descr=""/>
          <p:cNvPicPr/>
          <p:nvPr/>
        </p:nvPicPr>
        <p:blipFill>
          <a:blip r:embed="rId1"/>
          <a:stretch/>
        </p:blipFill>
        <p:spPr>
          <a:xfrm>
            <a:off x="1903320" y="2973960"/>
            <a:ext cx="5417640" cy="25171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"/>
          <p:cNvSpPr/>
          <p:nvPr/>
        </p:nvSpPr>
        <p:spPr>
          <a:xfrm>
            <a:off x="245520" y="0"/>
            <a:ext cx="9286560" cy="3161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ru-RU" sz="1600" spc="-1" strike="noStrike">
                <a:solidFill>
                  <a:srgbClr val="c9211e"/>
                </a:solidFill>
                <a:latin typeface="Times New Roman"/>
              </a:rPr>
              <a:t>Подготовительная стадия пришлифовывания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600" spc="-1" strike="noStrike">
                <a:solidFill>
                  <a:srgbClr val="000000"/>
                </a:solidFill>
                <a:latin typeface="Times New Roman"/>
              </a:rPr>
              <a:t>Фаза предварительного сошлифовывания, устранение грубой окклюзионной дисгармонии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600" spc="-1" strike="noStrike">
                <a:solidFill>
                  <a:srgbClr val="000000"/>
                </a:solidFill>
                <a:latin typeface="Times New Roman"/>
              </a:rPr>
              <a:t>a - незначительная коррекция путем сошлифовывания контактных (апроксимальных) поверхностей нижних передних зубов, что может способствовать устранению их скученности;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600" spc="-1" strike="noStrike">
                <a:solidFill>
                  <a:srgbClr val="000000"/>
                </a:solidFill>
                <a:latin typeface="Times New Roman"/>
              </a:rPr>
              <a:t>б - неправильное положение боковых зубов приводит к образованию ретенционных пунктов;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600" spc="-1" strike="noStrike">
                <a:solidFill>
                  <a:srgbClr val="000000"/>
                </a:solidFill>
                <a:latin typeface="Times New Roman"/>
              </a:rPr>
              <a:t>в - перед замещением дефекта зубного ряда необходимо удлиненный моляр верхней челюсти сошлифовать по уровню окклюзионной поверхности;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600" spc="-1" strike="noStrike">
                <a:solidFill>
                  <a:srgbClr val="000000"/>
                </a:solidFill>
                <a:latin typeface="Times New Roman"/>
              </a:rPr>
              <a:t>г - удлиненный зуб в конце зубного ряда, не имеющий антагониста, необходимо сошлифовать, так как он препятствует артикуляции;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600" spc="-1" strike="noStrike">
                <a:solidFill>
                  <a:srgbClr val="000000"/>
                </a:solidFill>
                <a:latin typeface="Times New Roman"/>
              </a:rPr>
              <a:t>д - укорочение дистального бугра верхнего моляра позволяет нижнему зубу выровняться;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600" spc="-1" strike="noStrike">
                <a:solidFill>
                  <a:srgbClr val="000000"/>
                </a:solidFill>
                <a:latin typeface="Times New Roman"/>
              </a:rPr>
              <a:t>e - укорочение отдельных сместившихся зубов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48" name="" descr=""/>
          <p:cNvPicPr/>
          <p:nvPr/>
        </p:nvPicPr>
        <p:blipFill>
          <a:blip r:embed="rId1"/>
          <a:srcRect l="6201" t="34609" r="62356" b="9034"/>
          <a:stretch/>
        </p:blipFill>
        <p:spPr>
          <a:xfrm>
            <a:off x="5305680" y="2314080"/>
            <a:ext cx="3646080" cy="32140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"/>
          <p:cNvSpPr/>
          <p:nvPr/>
        </p:nvSpPr>
        <p:spPr>
          <a:xfrm>
            <a:off x="15840" y="497880"/>
            <a:ext cx="10043640" cy="2649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f10d0c"/>
                </a:solidFill>
                <a:latin typeface="Times New Roman"/>
              </a:rPr>
              <a:t>МЕТОДИКА ИЗБИРАТЕЛЬНОГО ПРИШЛИФОВЫВАНИЯ ЗУБОВ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f10d0c"/>
                </a:solidFill>
                <a:latin typeface="Times New Roman"/>
              </a:rPr>
              <a:t>ПО ДЖЕНКЕЛЬСОНУ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Times New Roman"/>
              </a:rPr>
              <a:t>Метод Б. Дженкельсона основан на том, что при различных жевательных движениях не бывает плотного постоянного соприкосновения зубов-антагонистов, оно осуществляется опосредованно через пищевой комок, и зубные ряды смыкаются лишь в окончательной стадии обработки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Times New Roman"/>
              </a:rPr>
              <a:t>пищи в положении центральной окклюзии, которая является наиболее общим функциональным положением нижней челюсти. Поэтому избирательное пришлифовывание зубов направлено на устранение преждевременных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Times New Roman"/>
              </a:rPr>
              <a:t>окклюзионных контактов только в центральной окклюзии.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"/>
          <p:cNvSpPr/>
          <p:nvPr/>
        </p:nvSpPr>
        <p:spPr>
          <a:xfrm>
            <a:off x="1235520" y="2196360"/>
            <a:ext cx="6955560" cy="1218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ru-RU" sz="1600" spc="-1" strike="noStrike">
                <a:solidFill>
                  <a:srgbClr val="000000"/>
                </a:solidFill>
                <a:latin typeface="Times New Roman"/>
              </a:rPr>
              <a:t>Данная методика предполагает поэтапное вмешательство (5 посещений пациента) с периодичностью от 5 до 1012 дней. При острой необходимости (предоперационный период) сроки между посещениями можно сократить на 37 дней, но произвольно менять последовательность вмешательств противопоказано.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"/>
          <p:cNvSpPr/>
          <p:nvPr/>
        </p:nvSpPr>
        <p:spPr>
          <a:xfrm>
            <a:off x="89280" y="89280"/>
            <a:ext cx="9807480" cy="3024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ru-RU" sz="1600" spc="-1" strike="noStrike">
                <a:solidFill>
                  <a:srgbClr val="000000"/>
                </a:solidFill>
                <a:latin typeface="Times New Roman"/>
              </a:rPr>
              <a:t>Во время </a:t>
            </a:r>
            <a:r>
              <a:rPr b="0" lang="ru-RU" sz="1600" spc="-1" strike="noStrike">
                <a:solidFill>
                  <a:srgbClr val="f10d0c"/>
                </a:solidFill>
                <a:latin typeface="Times New Roman"/>
              </a:rPr>
              <a:t>первого посещения</a:t>
            </a:r>
            <a:r>
              <a:rPr b="0" lang="ru-RU" sz="1600" spc="-1" strike="noStrike">
                <a:solidFill>
                  <a:srgbClr val="000000"/>
                </a:solidFill>
                <a:latin typeface="Times New Roman"/>
              </a:rPr>
              <a:t> вышеописанной методикой пользуются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600" spc="-1" strike="noStrike">
                <a:solidFill>
                  <a:srgbClr val="000000"/>
                </a:solidFill>
                <a:latin typeface="Times New Roman"/>
              </a:rPr>
              <a:t>для выявления и маркировки преждевременных контактов III класса в дистальной окклюзии (при максимальной ретрузии нижней челюсти). С этой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600" spc="-1" strike="noStrike">
                <a:solidFill>
                  <a:srgbClr val="000000"/>
                </a:solidFill>
                <a:latin typeface="Times New Roman"/>
              </a:rPr>
              <a:t>целью пациента просят несколько раз сомкнуть и разомкнуть челюсти для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600" spc="-1" strike="noStrike">
                <a:solidFill>
                  <a:srgbClr val="000000"/>
                </a:solidFill>
                <a:latin typeface="Times New Roman"/>
              </a:rPr>
              <a:t>снятия напряжения жевательной мускулатуры. На завершающем этапе фиксируется нижняя челюсть в дистальном положении («придерживая подбородок» до полного смыкания челюстей). При этом восковую пластину с копировальной бумагой помещают на верхний зубной ряд. Преждевременные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600" spc="-1" strike="noStrike">
                <a:solidFill>
                  <a:srgbClr val="000000"/>
                </a:solidFill>
                <a:latin typeface="Times New Roman"/>
              </a:rPr>
              <a:t>окклюзионные контакты выявляются в виде окрашенных щечных скатов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600" spc="-1" strike="noStrike">
                <a:solidFill>
                  <a:srgbClr val="000000"/>
                </a:solidFill>
                <a:latin typeface="Times New Roman"/>
              </a:rPr>
              <a:t>небных бугров верхних моляров и премоляров. При сохраненных фиссурнобугорковых контактах, обеспечивающих правильное взаимоотношение зубов верхней и нижней челюстей, окрашиваются только верхушки бугров.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600" spc="-1" strike="noStrike">
                <a:solidFill>
                  <a:srgbClr val="000000"/>
                </a:solidFill>
                <a:latin typeface="Times New Roman"/>
              </a:rPr>
              <a:t>Преждевременные контакты III класса подвергают коррекции с помощью алмазного бора конусовидной формы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52" name="" descr=""/>
          <p:cNvPicPr/>
          <p:nvPr/>
        </p:nvPicPr>
        <p:blipFill>
          <a:blip r:embed="rId1"/>
          <a:stretch/>
        </p:blipFill>
        <p:spPr>
          <a:xfrm>
            <a:off x="825840" y="2951280"/>
            <a:ext cx="3660840" cy="2495520"/>
          </a:xfrm>
          <a:prstGeom prst="rect">
            <a:avLst/>
          </a:prstGeom>
          <a:ln w="0">
            <a:noFill/>
          </a:ln>
        </p:spPr>
      </p:pic>
      <p:pic>
        <p:nvPicPr>
          <p:cNvPr id="153" name="" descr=""/>
          <p:cNvPicPr/>
          <p:nvPr/>
        </p:nvPicPr>
        <p:blipFill>
          <a:blip r:embed="rId2"/>
          <a:srcRect l="0" t="0" r="0" b="26760"/>
          <a:stretch/>
        </p:blipFill>
        <p:spPr>
          <a:xfrm>
            <a:off x="5164200" y="3214440"/>
            <a:ext cx="3481560" cy="19119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" descr=""/>
          <p:cNvPicPr/>
          <p:nvPr/>
        </p:nvPicPr>
        <p:blipFill>
          <a:blip r:embed="rId1"/>
          <a:srcRect l="48148" t="27423" r="23494" b="50901"/>
          <a:stretch/>
        </p:blipFill>
        <p:spPr>
          <a:xfrm>
            <a:off x="0" y="542880"/>
            <a:ext cx="9327960" cy="43754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"/>
          <p:cNvSpPr/>
          <p:nvPr/>
        </p:nvSpPr>
        <p:spPr>
          <a:xfrm>
            <a:off x="312840" y="550440"/>
            <a:ext cx="9399600" cy="1317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Times New Roman"/>
              </a:rPr>
              <a:t>Бор вводят в фиссуры жевательной поверхности зуба, медиальнее и дистальнee отмеченного преждевременного контакта. Последний легкими движениями бора (без надавливания) редуцируется, при этом контуры небного бугра заостряются и контакт переводится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Times New Roman"/>
              </a:rPr>
              <a:t>на его верхушку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56" name="" descr=""/>
          <p:cNvPicPr/>
          <p:nvPr/>
        </p:nvPicPr>
        <p:blipFill>
          <a:blip r:embed="rId1"/>
          <a:srcRect l="40470" t="48021" r="25852" b="24794"/>
          <a:stretch/>
        </p:blipFill>
        <p:spPr>
          <a:xfrm>
            <a:off x="2857680" y="1339200"/>
            <a:ext cx="6555240" cy="2678400"/>
          </a:xfrm>
          <a:prstGeom prst="rect">
            <a:avLst/>
          </a:prstGeom>
          <a:ln w="0">
            <a:noFill/>
          </a:ln>
        </p:spPr>
      </p:pic>
      <p:sp>
        <p:nvSpPr>
          <p:cNvPr id="157" name=""/>
          <p:cNvSpPr/>
          <p:nvPr/>
        </p:nvSpPr>
        <p:spPr>
          <a:xfrm>
            <a:off x="314280" y="4493880"/>
            <a:ext cx="9223920" cy="707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ru-RU" sz="1400" spc="-1" strike="noStrike">
                <a:solidFill>
                  <a:srgbClr val="f10d0c"/>
                </a:solidFill>
                <a:latin typeface="Times New Roman"/>
              </a:rPr>
              <a:t>По окончании каждого сеанса обработанные зубы покрывают фторсодержащими препаратами в виде лака или геля (для предупреждения возможных осложнений). Следующий этап избирательного пришлифовывания осуществляется через 3–5 дней, после адаптационного периода.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"/>
          <p:cNvSpPr/>
          <p:nvPr/>
        </p:nvSpPr>
        <p:spPr>
          <a:xfrm>
            <a:off x="163440" y="513360"/>
            <a:ext cx="9405000" cy="2314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Times New Roman"/>
              </a:rPr>
              <a:t>Во время </a:t>
            </a:r>
            <a:r>
              <a:rPr b="0" lang="ru-RU" sz="1800" spc="-1" strike="noStrike">
                <a:solidFill>
                  <a:srgbClr val="f10d0c"/>
                </a:solidFill>
                <a:latin typeface="Times New Roman"/>
              </a:rPr>
              <a:t>второго посещения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</a:rPr>
              <a:t> проверяются и корригируются результаты сошлифовывания предыдущего этапа. Затем восковую пластинку с копировальной бумагой переносят на нижний зубной ряд, предварительно просушив его струей воздуха или ватными тампонами, иначе из-за влажной поверхности эмали не получатся четкие отпечатки преждевременных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Times New Roman"/>
              </a:rPr>
              <a:t>контактов. Пациент, проглотив слюну, смыкает челюсти в наиболее привычной для него окклюзии. На данном этапе избирательного сошлифовывания устраняют преждевременные контакты I класса, локализующиеся на вестибулярной поверхности щечных бугров нижних моляров и премоляров, а также на вестибулярной поверхности коронок резцов и клыков. 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59" name="" descr=""/>
          <p:cNvPicPr/>
          <p:nvPr/>
        </p:nvPicPr>
        <p:blipFill>
          <a:blip r:embed="rId1"/>
          <a:stretch/>
        </p:blipFill>
        <p:spPr>
          <a:xfrm>
            <a:off x="902880" y="2920320"/>
            <a:ext cx="3685320" cy="2418480"/>
          </a:xfrm>
          <a:prstGeom prst="rect">
            <a:avLst/>
          </a:prstGeom>
          <a:ln w="0">
            <a:noFill/>
          </a:ln>
        </p:spPr>
      </p:pic>
      <p:sp>
        <p:nvSpPr>
          <p:cNvPr id="160" name=""/>
          <p:cNvSpPr/>
          <p:nvPr/>
        </p:nvSpPr>
        <p:spPr>
          <a:xfrm>
            <a:off x="5253840" y="3214800"/>
            <a:ext cx="4294440" cy="1516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ru-RU" sz="1200" spc="-1" strike="noStrike">
                <a:solidFill>
                  <a:srgbClr val="f10d0c"/>
                </a:solidFill>
                <a:latin typeface="Times New Roman"/>
              </a:rPr>
              <a:t>Задачей второго этапа является придание уплощенным вестибулярным поверхностям нижних моляров и премоляров сфероидальной формы так,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200" spc="-1" strike="noStrike">
                <a:solidFill>
                  <a:srgbClr val="f10d0c"/>
                </a:solidFill>
                <a:latin typeface="Times New Roman"/>
              </a:rPr>
              <a:t>чтобы экватор коронки был более выражен, а его диаметр в щечно-язычном направлении был больше диаметра жевательной поверхности коронки. 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"/>
          <p:cNvSpPr/>
          <p:nvPr/>
        </p:nvSpPr>
        <p:spPr>
          <a:xfrm>
            <a:off x="729360" y="413280"/>
            <a:ext cx="8574120" cy="1882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ru-RU" sz="1600" spc="-1" strike="noStrike">
                <a:solidFill>
                  <a:srgbClr val="000000"/>
                </a:solidFill>
                <a:latin typeface="Times New Roman"/>
              </a:rPr>
              <a:t>Коррекцию преждевременных контактов I класса начинают с углубления фиссуры на вестибулярной поверхности моляров. Алмазный бор помещают на 23 мм ниже преждевременного контакта под углом 45 к диаметру коронки, в области экватора. Движениями бора от фиссуры в медиа-дистальном и дистальном направлениях при постепенном перемещении в сторону верхушки бугра без нажима преждевременные контакты сглаживаются очень легко.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2" name=""/>
          <p:cNvSpPr/>
          <p:nvPr/>
        </p:nvSpPr>
        <p:spPr>
          <a:xfrm>
            <a:off x="788760" y="2195640"/>
            <a:ext cx="7385400" cy="1218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ru-RU" sz="1600" spc="-1" strike="noStrike">
                <a:solidFill>
                  <a:srgbClr val="000000"/>
                </a:solidFill>
                <a:latin typeface="Times New Roman"/>
              </a:rPr>
              <a:t>Затем врач переключает внимание на центральную группу нижних зубов: на резцы и клыки. Коррекцию их начинают с выравнивания окклюзионной кривой, укорочения выдвинувшихся участков коронок резцов. На вестибулярной поверхности коронок преждевременные контакты сглаживают в медиодистальном направлении с сохранением выпуклой формы зубов.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3" name=""/>
          <p:cNvSpPr/>
          <p:nvPr/>
        </p:nvSpPr>
        <p:spPr>
          <a:xfrm>
            <a:off x="320760" y="3989160"/>
            <a:ext cx="9449280" cy="1114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ru-RU" sz="1400" spc="-1" strike="noStrike">
                <a:solidFill>
                  <a:srgbClr val="f10d0c"/>
                </a:solidFill>
                <a:latin typeface="Times New Roman"/>
              </a:rPr>
              <a:t>Значительные изменения привычных окклюзионных соотношений после второго этапа избирательного пришлифовывания требуют более длительного периода адаптации по сравнению с предыдущим посещением. Поэтому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400" spc="-1" strike="noStrike">
                <a:solidFill>
                  <a:srgbClr val="f10d0c"/>
                </a:solidFill>
                <a:latin typeface="Times New Roman"/>
              </a:rPr>
              <a:t>целесообразно третий этап пришлифовывания выполнять через 10 дней.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"/>
          <p:cNvSpPr/>
          <p:nvPr/>
        </p:nvSpPr>
        <p:spPr>
          <a:xfrm>
            <a:off x="528480" y="980280"/>
            <a:ext cx="8940960" cy="2905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Times New Roman"/>
              </a:rPr>
              <a:t>В </a:t>
            </a:r>
            <a:r>
              <a:rPr b="0" lang="ru-RU" sz="1800" spc="-1" strike="noStrike">
                <a:solidFill>
                  <a:srgbClr val="f10d0c"/>
                </a:solidFill>
                <a:latin typeface="Times New Roman"/>
              </a:rPr>
              <a:t>период третьего посещения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</a:rPr>
              <a:t> проверяют результаты избирательного сошлифовывания второго этапа — преждевременные контакты I класса.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Times New Roman"/>
              </a:rPr>
              <a:t>После этого восковую пластинку с копировальной бумагой переносят на верхний зубной ряд и выявляют преждевременные окклюзионные контакты II класса, локализующиеся на небной поверхности небных бугров верхних моляров и премоляров. сошлифовывание проводится легкими сглаживающими движениями бора, расположенного под углом 45 к экватору коронки, в направлении от экватора к верхушке, высота которой остается неизменной. Контакты II класса выявляют в привычной окклюзии. По окончании сошлифовывания зубы покрывают фторсодержащим лаком или гелем. Период адаптации пациента после третьего этапа сошлифовывания завершается к </a:t>
            </a:r>
            <a:r>
              <a:rPr b="0" lang="ru-RU" sz="1800" spc="-1" strike="noStrike">
                <a:solidFill>
                  <a:srgbClr val="f10d0c"/>
                </a:solidFill>
                <a:latin typeface="Times New Roman"/>
              </a:rPr>
              <a:t>35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</a:rPr>
              <a:t>-му дню.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"/>
          <p:cNvSpPr/>
          <p:nvPr/>
        </p:nvSpPr>
        <p:spPr>
          <a:xfrm>
            <a:off x="246600" y="1674000"/>
            <a:ext cx="9833040" cy="1774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ru-RU" sz="2400" spc="-1" strike="noStrike">
                <a:solidFill>
                  <a:srgbClr val="000000"/>
                </a:solidFill>
                <a:latin typeface="Times New Roman"/>
              </a:rPr>
              <a:t>Согласно представлениям об общих закономерностях физиологических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2400" spc="-1" strike="noStrike">
                <a:solidFill>
                  <a:srgbClr val="000000"/>
                </a:solidFill>
                <a:latin typeface="Times New Roman"/>
              </a:rPr>
              <a:t>процессов регуляции все системы организма работают по единым законам, важнейшим из которых является саморегуляция. Процесс саморегуляции запускается всякий раз при возникновении каких-либо отклонений или нарушений целостной системы деятельности.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"/>
          <p:cNvSpPr/>
          <p:nvPr/>
        </p:nvSpPr>
        <p:spPr>
          <a:xfrm>
            <a:off x="298080" y="677160"/>
            <a:ext cx="8999280" cy="2718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ru-RU" sz="1600" spc="-1" strike="noStrike">
                <a:solidFill>
                  <a:srgbClr val="000000"/>
                </a:solidFill>
                <a:latin typeface="Times New Roman"/>
              </a:rPr>
              <a:t>Во время </a:t>
            </a:r>
            <a:r>
              <a:rPr b="0" lang="ru-RU" sz="1600" spc="-1" strike="noStrike">
                <a:solidFill>
                  <a:srgbClr val="f10d0c"/>
                </a:solidFill>
                <a:latin typeface="Times New Roman"/>
              </a:rPr>
              <a:t>четвертого посещения</a:t>
            </a:r>
            <a:r>
              <a:rPr b="0" lang="ru-RU" sz="1600" spc="-1" strike="noStrike">
                <a:solidFill>
                  <a:srgbClr val="000000"/>
                </a:solidFill>
                <a:latin typeface="Times New Roman"/>
              </a:rPr>
              <a:t> проверяются окклюзионные контакты II класса в привычной окклюзии с использованием восковой пластины с копировальной бумагой. Затем врач переключает внимание на щечную поверхность небных бугров, где локализуются преждевременные контакты III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600" spc="-1" strike="noStrike">
                <a:solidFill>
                  <a:srgbClr val="000000"/>
                </a:solidFill>
                <a:latin typeface="Times New Roman"/>
              </a:rPr>
              <a:t>класса. Пришлифовывание данных участков проводилось в первое посещение, но тогда преждевременные контакты выявляли и устраняли в дистальной окклюзии (при максимальном смещении нижней челюсти назад). На четвертом этапе контакты III класса выявляют в привычной (центральной) окклюзии. Преждевременные контакты на щечной поверхности небных бугров редуцируются точно так же, как и в первое посещение.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"/>
          <p:cNvSpPr/>
          <p:nvPr/>
        </p:nvSpPr>
        <p:spPr>
          <a:xfrm>
            <a:off x="183240" y="1273320"/>
            <a:ext cx="9486000" cy="1114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f10d0c"/>
                </a:solidFill>
                <a:latin typeface="Times New Roman"/>
              </a:rPr>
              <a:t>Пятое посещение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</a:rPr>
              <a:t> — контрольное, пациенты приглашаются не ранее чем через</a:t>
            </a:r>
            <a:r>
              <a:rPr b="0" lang="ru-RU" sz="1800" spc="-1" strike="noStrike">
                <a:solidFill>
                  <a:srgbClr val="f10d0c"/>
                </a:solidFill>
                <a:latin typeface="Times New Roman"/>
              </a:rPr>
              <a:t> 1014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</a:rPr>
              <a:t> дней после четвертого посещения. За этот период происходит полная адаптация к новым окклюзионным взаимоотношениям и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Times New Roman"/>
              </a:rPr>
              <a:t>контактам, возникшим в результате проведенных манипуляций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67" name="" descr=""/>
          <p:cNvPicPr/>
          <p:nvPr/>
        </p:nvPicPr>
        <p:blipFill>
          <a:blip r:embed="rId1"/>
          <a:srcRect l="43937" t="54450" r="37705" b="28066"/>
          <a:stretch/>
        </p:blipFill>
        <p:spPr>
          <a:xfrm>
            <a:off x="1776600" y="2604240"/>
            <a:ext cx="5984640" cy="28872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" descr=""/>
          <p:cNvPicPr/>
          <p:nvPr/>
        </p:nvPicPr>
        <p:blipFill>
          <a:blip r:embed="rId1"/>
          <a:stretch/>
        </p:blipFill>
        <p:spPr>
          <a:xfrm>
            <a:off x="5462280" y="1974960"/>
            <a:ext cx="2251440" cy="2251440"/>
          </a:xfrm>
          <a:prstGeom prst="rect">
            <a:avLst/>
          </a:prstGeom>
          <a:ln w="0">
            <a:noFill/>
          </a:ln>
        </p:spPr>
      </p:pic>
      <p:pic>
        <p:nvPicPr>
          <p:cNvPr id="169" name="" descr=""/>
          <p:cNvPicPr/>
          <p:nvPr/>
        </p:nvPicPr>
        <p:blipFill>
          <a:blip r:embed="rId2"/>
          <a:stretch/>
        </p:blipFill>
        <p:spPr>
          <a:xfrm>
            <a:off x="3237120" y="2061360"/>
            <a:ext cx="2135160" cy="2135160"/>
          </a:xfrm>
          <a:prstGeom prst="rect">
            <a:avLst/>
          </a:prstGeom>
          <a:ln w="0">
            <a:noFill/>
          </a:ln>
        </p:spPr>
      </p:pic>
      <p:pic>
        <p:nvPicPr>
          <p:cNvPr id="170" name="" descr=""/>
          <p:cNvPicPr/>
          <p:nvPr/>
        </p:nvPicPr>
        <p:blipFill>
          <a:blip r:embed="rId3"/>
          <a:stretch/>
        </p:blipFill>
        <p:spPr>
          <a:xfrm>
            <a:off x="7909920" y="2314080"/>
            <a:ext cx="1956240" cy="1956240"/>
          </a:xfrm>
          <a:prstGeom prst="rect">
            <a:avLst/>
          </a:prstGeom>
          <a:ln w="0">
            <a:noFill/>
          </a:ln>
        </p:spPr>
      </p:pic>
      <p:pic>
        <p:nvPicPr>
          <p:cNvPr id="171" name="" descr=""/>
          <p:cNvPicPr/>
          <p:nvPr/>
        </p:nvPicPr>
        <p:blipFill>
          <a:blip r:embed="rId4"/>
          <a:stretch/>
        </p:blipFill>
        <p:spPr>
          <a:xfrm>
            <a:off x="0" y="1621800"/>
            <a:ext cx="2982960" cy="29829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"/>
          <p:cNvSpPr/>
          <p:nvPr/>
        </p:nvSpPr>
        <p:spPr>
          <a:xfrm>
            <a:off x="639720" y="2008440"/>
            <a:ext cx="8881200" cy="1370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f10d0c"/>
                </a:solidFill>
                <a:latin typeface="Times New Roman"/>
              </a:rPr>
              <a:t>Наблюдение за пациентом осуществляют на протяжении полугода,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f10d0c"/>
                </a:solidFill>
                <a:latin typeface="Times New Roman"/>
              </a:rPr>
              <a:t>т. к. в течение этого периода завершаются адаптационные процессы в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f10d0c"/>
                </a:solidFill>
                <a:latin typeface="Times New Roman"/>
              </a:rPr>
              <a:t>ВНЧС, стабилизируются окклюзионные взаимоотношения. Контроль и коррекцию окклюзионных контактов необходимо провести повторно после хирургических вмешательств и ортопедического лечения.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" descr=""/>
          <p:cNvPicPr/>
          <p:nvPr/>
        </p:nvPicPr>
        <p:blipFill>
          <a:blip r:embed="rId1"/>
          <a:stretch/>
        </p:blipFill>
        <p:spPr>
          <a:xfrm>
            <a:off x="1451160" y="223200"/>
            <a:ext cx="6510960" cy="51156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"/>
          <p:cNvSpPr/>
          <p:nvPr/>
        </p:nvSpPr>
        <p:spPr>
          <a:xfrm>
            <a:off x="267840" y="1428480"/>
            <a:ext cx="9257040" cy="2137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Таким образом, техника избирательного функционального пришлифовывания зубов у больных с заболеваниями периодонта позволяет установить наиболее физиологичное щадящее окклюзионное взаимодействие, предотвратить появление перегрузки на отдельных участках периодонта, реставрировать стершиеся контуры зубов, придав им правильную анатомическую форму, и при этом сохранить нормальную высоту окклюзии.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" descr=""/>
          <p:cNvPicPr/>
          <p:nvPr/>
        </p:nvPicPr>
        <p:blipFill>
          <a:blip r:embed="rId1"/>
          <a:srcRect l="37222" t="19416" r="28142" b="51052"/>
          <a:stretch/>
        </p:blipFill>
        <p:spPr>
          <a:xfrm>
            <a:off x="237960" y="1487160"/>
            <a:ext cx="5112000" cy="2500920"/>
          </a:xfrm>
          <a:prstGeom prst="rect">
            <a:avLst/>
          </a:prstGeom>
          <a:ln w="0">
            <a:noFill/>
          </a:ln>
        </p:spPr>
      </p:pic>
      <p:sp>
        <p:nvSpPr>
          <p:cNvPr id="176" name=""/>
          <p:cNvSpPr/>
          <p:nvPr/>
        </p:nvSpPr>
        <p:spPr>
          <a:xfrm>
            <a:off x="5320800" y="2388240"/>
            <a:ext cx="4424040" cy="1227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f10d0c"/>
                </a:solidFill>
                <a:latin typeface="Times New Roman"/>
              </a:rPr>
              <a:t>Сошлифовывание эмали боковых зубов поверхностей зубов при их скученности.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" descr=""/>
          <p:cNvPicPr/>
          <p:nvPr/>
        </p:nvPicPr>
        <p:blipFill>
          <a:blip r:embed="rId1"/>
          <a:srcRect l="38480" t="23486" r="27919" b="45260"/>
          <a:stretch/>
        </p:blipFill>
        <p:spPr>
          <a:xfrm>
            <a:off x="646920" y="1280160"/>
            <a:ext cx="5171400" cy="3117960"/>
          </a:xfrm>
          <a:prstGeom prst="rect">
            <a:avLst/>
          </a:prstGeom>
          <a:ln w="0">
            <a:noFill/>
          </a:ln>
        </p:spPr>
      </p:pic>
      <p:sp>
        <p:nvSpPr>
          <p:cNvPr id="178" name=""/>
          <p:cNvSpPr/>
          <p:nvPr/>
        </p:nvSpPr>
        <p:spPr>
          <a:xfrm>
            <a:off x="6184080" y="2850120"/>
            <a:ext cx="3206880" cy="1874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f10d0c"/>
                </a:solidFill>
                <a:latin typeface="Times New Roman"/>
              </a:rPr>
              <a:t>ИС Зуба антогониста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" descr=""/>
          <p:cNvPicPr/>
          <p:nvPr/>
        </p:nvPicPr>
        <p:blipFill>
          <a:blip r:embed="rId1"/>
          <a:srcRect l="35969" t="24798" r="28067" b="37914"/>
          <a:stretch/>
        </p:blipFill>
        <p:spPr>
          <a:xfrm>
            <a:off x="1008000" y="528480"/>
            <a:ext cx="7430040" cy="4404960"/>
          </a:xfrm>
          <a:prstGeom prst="rect">
            <a:avLst/>
          </a:prstGeom>
          <a:ln w="0">
            <a:noFill/>
          </a:ln>
        </p:spPr>
      </p:pic>
      <p:sp>
        <p:nvSpPr>
          <p:cNvPr id="180" name=""/>
          <p:cNvSpPr/>
          <p:nvPr/>
        </p:nvSpPr>
        <p:spPr>
          <a:xfrm>
            <a:off x="2998800" y="1890000"/>
            <a:ext cx="156600" cy="1622520"/>
          </a:xfrm>
          <a:prstGeom prst="line">
            <a:avLst/>
          </a:prstGeom>
          <a:ln w="0">
            <a:solidFill>
              <a:srgbClr val="ffffff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181" name=""/>
          <p:cNvSpPr/>
          <p:nvPr/>
        </p:nvSpPr>
        <p:spPr>
          <a:xfrm>
            <a:off x="2381400" y="2969280"/>
            <a:ext cx="1562400" cy="1048680"/>
          </a:xfrm>
          <a:custGeom>
            <a:avLst/>
            <a:gdLst>
              <a:gd name="textAreaLeft" fmla="*/ 0 w 1562400"/>
              <a:gd name="textAreaRight" fmla="*/ 1562760 w 1562400"/>
              <a:gd name="textAreaTop" fmla="*/ 0 h 1048680"/>
              <a:gd name="textAreaBottom" fmla="*/ 1049040 h 1048680"/>
            </a:gdLst>
            <a:ahLst/>
            <a:rect l="textAreaLeft" t="textAreaTop" r="textAreaRight" b="textAreaBottom"/>
            <a:pathLst>
              <a:path fill="none" w="4341" h="2914">
                <a:moveTo>
                  <a:pt x="0" y="2240"/>
                </a:moveTo>
                <a:cubicBezTo>
                  <a:pt x="4509" y="-3167"/>
                  <a:pt x="4341" y="2914"/>
                  <a:pt x="4341" y="2914"/>
                </a:cubicBezTo>
                <a:lnTo>
                  <a:pt x="4168" y="2493"/>
                </a:lnTo>
              </a:path>
            </a:pathLst>
          </a:custGeom>
          <a:noFill/>
          <a:ln w="0">
            <a:solidFill>
              <a:srgbClr val="ffffff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" descr=""/>
          <p:cNvPicPr/>
          <p:nvPr/>
        </p:nvPicPr>
        <p:blipFill>
          <a:blip r:embed="rId1"/>
          <a:srcRect l="35157" t="15220" r="46447" b="47101"/>
          <a:stretch/>
        </p:blipFill>
        <p:spPr>
          <a:xfrm>
            <a:off x="409680" y="870840"/>
            <a:ext cx="3526560" cy="4064400"/>
          </a:xfrm>
          <a:prstGeom prst="rect">
            <a:avLst/>
          </a:prstGeom>
          <a:ln w="0">
            <a:noFill/>
          </a:ln>
        </p:spPr>
      </p:pic>
      <p:pic>
        <p:nvPicPr>
          <p:cNvPr id="183" name="" descr=""/>
          <p:cNvPicPr/>
          <p:nvPr/>
        </p:nvPicPr>
        <p:blipFill>
          <a:blip r:embed="rId2"/>
          <a:srcRect l="54203" t="15612" r="27994" b="47101"/>
          <a:stretch/>
        </p:blipFill>
        <p:spPr>
          <a:xfrm>
            <a:off x="4732920" y="915480"/>
            <a:ext cx="3434400" cy="40474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"/>
          <p:cNvSpPr/>
          <p:nvPr/>
        </p:nvSpPr>
        <p:spPr>
          <a:xfrm>
            <a:off x="122400" y="1371600"/>
            <a:ext cx="9871560" cy="2138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При этом отклонение регулируемого процесса от должных параметров выступает как фактор, инициирующий немедленную перестройку активности центральных и периферических компонентов системы, что в свою очередь обеспечивает компенсацию возникшего отклонения. С учетом сказанного, становится очевидным, что успех при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оказании помощи в случаях возникновения определенных патологических состояний во многом зависит от умения врача распознать в местных, частных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проявлениях функциональной недостаточности процесса (видимые признаки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заболевания) компенсаторные реакции системы в целом. 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"/>
          <p:cNvSpPr/>
          <p:nvPr/>
        </p:nvSpPr>
        <p:spPr>
          <a:xfrm>
            <a:off x="379440" y="365400"/>
            <a:ext cx="9172080" cy="1114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f10d0c"/>
                </a:solidFill>
                <a:latin typeface="Arial"/>
              </a:rPr>
              <a:t>При наличии преждевременного контакта на нижних, мезиально наклоненных молярах (например, при дефекте зубного ряда) он устраняется сошлифовыванием их центральной фиссуры, но не опорного бугра верхнего моляра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85" name="" descr=""/>
          <p:cNvPicPr/>
          <p:nvPr/>
        </p:nvPicPr>
        <p:blipFill>
          <a:blip r:embed="rId1"/>
          <a:srcRect l="51098" t="41330" r="31020" b="43818"/>
          <a:stretch/>
        </p:blipFill>
        <p:spPr>
          <a:xfrm>
            <a:off x="969840" y="1555200"/>
            <a:ext cx="7111080" cy="36532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"/>
          <p:cNvSpPr txBox="1"/>
          <p:nvPr/>
        </p:nvSpPr>
        <p:spPr>
          <a:xfrm>
            <a:off x="713880" y="1823400"/>
            <a:ext cx="8911800" cy="18824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ru-RU" sz="1800" spc="-1" strike="noStrike">
                <a:solidFill>
                  <a:srgbClr val="c9211e"/>
                </a:solidFill>
                <a:latin typeface="Times New Roman"/>
              </a:rPr>
              <a:t>Можно выделить три вида лечебно-диагностических аппаратов в зави­симости от:</a:t>
            </a:r>
            <a:endParaRPr b="0" lang="ru-RU" sz="1800" spc="-1" strike="noStrike">
              <a:solidFill>
                <a:srgbClr val="000000"/>
              </a:solidFill>
              <a:latin typeface="Times New Roman"/>
            </a:endParaRPr>
          </a:p>
          <a:p>
            <a:endParaRPr b="0" lang="ru-RU" sz="1800" spc="-1" strike="noStrike">
              <a:solidFill>
                <a:srgbClr val="000000"/>
              </a:solidFill>
              <a:latin typeface="Times New Roman"/>
            </a:endParaRPr>
          </a:p>
          <a:p>
            <a:r>
              <a:rPr b="0" lang="ru-RU" sz="1800" spc="-1" strike="noStrike">
                <a:solidFill>
                  <a:srgbClr val="000000"/>
                </a:solidFill>
                <a:latin typeface="Times New Roman"/>
              </a:rPr>
              <a:t>степени перекрытия жеватель­ной поверхности зубов;</a:t>
            </a:r>
            <a:endParaRPr b="0" lang="ru-RU" sz="1800" spc="-1" strike="noStrike">
              <a:solidFill>
                <a:srgbClr val="000000"/>
              </a:solidFill>
              <a:latin typeface="Times New Roman"/>
            </a:endParaRPr>
          </a:p>
          <a:p>
            <a:endParaRPr b="0" lang="ru-RU" sz="1800" spc="-1" strike="noStrike">
              <a:solidFill>
                <a:srgbClr val="000000"/>
              </a:solidFill>
              <a:latin typeface="Times New Roman"/>
            </a:endParaRPr>
          </a:p>
          <a:p>
            <a:r>
              <a:rPr b="0" lang="ru-RU" sz="1800" spc="-1" strike="noStrike">
                <a:solidFill>
                  <a:srgbClr val="000000"/>
                </a:solidFill>
                <a:latin typeface="Times New Roman"/>
              </a:rPr>
              <a:t>материала, из которого они из­готовлены;</a:t>
            </a:r>
            <a:endParaRPr b="0" lang="ru-RU" sz="1800" spc="-1" strike="noStrike">
              <a:solidFill>
                <a:srgbClr val="000000"/>
              </a:solidFill>
              <a:latin typeface="Times New Roman"/>
            </a:endParaRPr>
          </a:p>
          <a:p>
            <a:endParaRPr b="0" lang="ru-RU" sz="1800" spc="-1" strike="noStrike">
              <a:solidFill>
                <a:srgbClr val="000000"/>
              </a:solidFill>
              <a:latin typeface="Times New Roman"/>
            </a:endParaRPr>
          </a:p>
          <a:p>
            <a:r>
              <a:rPr b="0" lang="ru-RU" sz="1800" spc="-1" strike="noStrike">
                <a:solidFill>
                  <a:srgbClr val="000000"/>
                </a:solidFill>
                <a:latin typeface="Times New Roman"/>
              </a:rPr>
              <a:t>целевого назначения аппара­та.</a:t>
            </a:r>
            <a:endParaRPr b="0" lang="ru-RU" sz="18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"/>
          <p:cNvSpPr txBox="1"/>
          <p:nvPr/>
        </p:nvSpPr>
        <p:spPr>
          <a:xfrm>
            <a:off x="1353600" y="268200"/>
            <a:ext cx="4280400" cy="7088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ru-RU" sz="2200" spc="-1" strike="noStrike">
                <a:solidFill>
                  <a:srgbClr val="000000"/>
                </a:solidFill>
                <a:latin typeface="Times New Roman"/>
              </a:rPr>
              <a:t>Окклюзионная шина</a:t>
            </a:r>
            <a:endParaRPr b="1" lang="ru-RU" sz="2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88" name=""/>
          <p:cNvSpPr txBox="1"/>
          <p:nvPr/>
        </p:nvSpPr>
        <p:spPr>
          <a:xfrm>
            <a:off x="155880" y="929880"/>
            <a:ext cx="9864360" cy="8586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ru-RU" sz="1800" spc="-1" strike="noStrike">
                <a:solidFill>
                  <a:srgbClr val="000000"/>
                </a:solidFill>
                <a:latin typeface="Times New Roman"/>
              </a:rPr>
              <a:t>Это – съемная пластина из прозрачного пластмасса для верхней или нижней челюсти, прикрывающая частично или полностью окклюзионную поверхность зубов (часть поверхности зуба от вершин бугорков до самого глубокого участка центральной фиссуры).</a:t>
            </a:r>
            <a:endParaRPr b="0" lang="ru-RU" sz="18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189" name="" descr=""/>
          <p:cNvPicPr/>
          <p:nvPr/>
        </p:nvPicPr>
        <p:blipFill>
          <a:blip r:embed="rId1"/>
          <a:stretch/>
        </p:blipFill>
        <p:spPr>
          <a:xfrm>
            <a:off x="1974960" y="1870200"/>
            <a:ext cx="5754600" cy="35776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"/>
          <p:cNvSpPr txBox="1"/>
          <p:nvPr/>
        </p:nvSpPr>
        <p:spPr>
          <a:xfrm>
            <a:off x="203760" y="184680"/>
            <a:ext cx="10094400" cy="29062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ru-RU" sz="1800" spc="-1" strike="noStrike">
                <a:solidFill>
                  <a:srgbClr val="000000"/>
                </a:solidFill>
                <a:latin typeface="Times New Roman"/>
              </a:rPr>
              <a:t>В настоящее время существует большое количество конструкций. Рассмотрим 4 основных типа конструкций, которые выполняют разные функции и применяются в зависимости от оформления окклюзионной поверхности:</a:t>
            </a:r>
            <a:endParaRPr b="0" lang="ru-RU" sz="1800" spc="-1" strike="noStrike">
              <a:solidFill>
                <a:srgbClr val="000000"/>
              </a:solidFill>
              <a:latin typeface="Times New Roman"/>
            </a:endParaRPr>
          </a:p>
          <a:p>
            <a:r>
              <a:rPr b="0" lang="ru-RU" sz="1800" spc="-1" strike="noStrike">
                <a:solidFill>
                  <a:srgbClr val="c9211e"/>
                </a:solidFill>
                <a:latin typeface="Times New Roman"/>
              </a:rPr>
              <a:t>Разобщающая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</a:rPr>
              <a:t> – используется при бруксизме и снижении межальвеолярной высоты для защиты зубов и мягких тканей.</a:t>
            </a:r>
            <a:endParaRPr b="0" lang="ru-RU" sz="1800" spc="-1" strike="noStrike">
              <a:solidFill>
                <a:srgbClr val="000000"/>
              </a:solidFill>
              <a:latin typeface="Times New Roman"/>
            </a:endParaRPr>
          </a:p>
          <a:p>
            <a:r>
              <a:rPr b="0" lang="ru-RU" sz="1800" spc="-1" strike="noStrike">
                <a:solidFill>
                  <a:srgbClr val="c9211e"/>
                </a:solidFill>
                <a:latin typeface="Times New Roman"/>
              </a:rPr>
              <a:t>Релаксационная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</a:rPr>
              <a:t> – обеспечивает снижение мышечного тонуса с установлением суставных головок в центрическое положение.</a:t>
            </a:r>
            <a:endParaRPr b="0" lang="ru-RU" sz="1800" spc="-1" strike="noStrike">
              <a:solidFill>
                <a:srgbClr val="000000"/>
              </a:solidFill>
              <a:latin typeface="Times New Roman"/>
            </a:endParaRPr>
          </a:p>
          <a:p>
            <a:r>
              <a:rPr b="0" lang="ru-RU" sz="1800" spc="-1" strike="noStrike">
                <a:solidFill>
                  <a:srgbClr val="c9211e"/>
                </a:solidFill>
                <a:latin typeface="Times New Roman"/>
              </a:rPr>
              <a:t>Стабилизирующая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</a:rPr>
              <a:t> – стабилизирует положение нижней челюсти после нормализации тонуса мышц.</a:t>
            </a:r>
            <a:endParaRPr b="0" lang="ru-RU" sz="1800" spc="-1" strike="noStrike">
              <a:solidFill>
                <a:srgbClr val="000000"/>
              </a:solidFill>
              <a:latin typeface="Times New Roman"/>
            </a:endParaRPr>
          </a:p>
          <a:p>
            <a:r>
              <a:rPr b="0" lang="ru-RU" sz="1800" spc="-1" strike="noStrike">
                <a:solidFill>
                  <a:srgbClr val="c9211e"/>
                </a:solidFill>
                <a:latin typeface="Times New Roman"/>
              </a:rPr>
              <a:t>Репозиционная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</a:rPr>
              <a:t> – устанавливает суставные головки нижней челюсти в правильное положение.</a:t>
            </a:r>
            <a:endParaRPr b="0" lang="ru-RU" sz="18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"/>
          <p:cNvSpPr txBox="1"/>
          <p:nvPr/>
        </p:nvSpPr>
        <p:spPr>
          <a:xfrm>
            <a:off x="20160" y="974160"/>
            <a:ext cx="10089720" cy="3418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ru-RU" sz="1800" spc="-1" strike="noStrike">
                <a:solidFill>
                  <a:srgbClr val="000000"/>
                </a:solidFill>
                <a:latin typeface="Times New Roman"/>
              </a:rPr>
              <a:t>Изготовление шины</a:t>
            </a:r>
            <a:endParaRPr b="0" lang="ru-RU" sz="1800" spc="-1" strike="noStrike">
              <a:solidFill>
                <a:srgbClr val="000000"/>
              </a:solidFill>
              <a:latin typeface="Times New Roman"/>
            </a:endParaRPr>
          </a:p>
          <a:p>
            <a:r>
              <a:rPr b="0" lang="ru-RU" sz="1800" spc="-1" strike="noStrike">
                <a:solidFill>
                  <a:srgbClr val="000000"/>
                </a:solidFill>
                <a:latin typeface="Times New Roman"/>
              </a:rPr>
              <a:t>Окколюзионные шины производятся из разных материалов и по разным методикам:</a:t>
            </a:r>
            <a:endParaRPr b="0" lang="ru-RU" sz="1800" spc="-1" strike="noStrike">
              <a:solidFill>
                <a:srgbClr val="000000"/>
              </a:solidFill>
              <a:latin typeface="Times New Roman"/>
            </a:endParaRPr>
          </a:p>
          <a:p>
            <a:r>
              <a:rPr b="0" lang="ru-RU" sz="1800" spc="-1" strike="noStrike">
                <a:solidFill>
                  <a:srgbClr val="000000"/>
                </a:solidFill>
                <a:latin typeface="Times New Roman"/>
              </a:rPr>
              <a:t>Изготовление шины из светополимеризующейся пластмассы. В результате получаются мягкие пластинки, которые обжимаются на зубах (заранее заливаются воском и выдерживаются в воде);</a:t>
            </a:r>
            <a:endParaRPr b="0" lang="ru-RU" sz="1800" spc="-1" strike="noStrike">
              <a:solidFill>
                <a:srgbClr val="000000"/>
              </a:solidFill>
              <a:latin typeface="Times New Roman"/>
            </a:endParaRPr>
          </a:p>
          <a:p>
            <a:r>
              <a:rPr b="0" lang="ru-RU" sz="1800" spc="-1" strike="noStrike">
                <a:solidFill>
                  <a:srgbClr val="000000"/>
                </a:solidFill>
                <a:latin typeface="Times New Roman"/>
              </a:rPr>
              <a:t>Моделировка из воска и перевод его в пластмассу – при производстве на верхнюю часть модели челюстей устанавливают между рамами артикулятора, используя лицевые дуги и межокклюзионные блоки;</a:t>
            </a:r>
            <a:endParaRPr b="0" lang="ru-RU" sz="1800" spc="-1" strike="noStrike">
              <a:solidFill>
                <a:srgbClr val="000000"/>
              </a:solidFill>
              <a:latin typeface="Times New Roman"/>
            </a:endParaRPr>
          </a:p>
          <a:p>
            <a:r>
              <a:rPr b="0" lang="ru-RU" sz="1800" spc="-1" strike="noStrike">
                <a:solidFill>
                  <a:srgbClr val="000000"/>
                </a:solidFill>
                <a:latin typeface="Times New Roman"/>
              </a:rPr>
              <a:t>Изготовление шины на основе вакуумной капы – для этого необходимы две модели из супергипса: одна фиксируется в артикулятор, а вторая с низким цоколем предназначена для обтяжки каппы в вакуумном аппарате.</a:t>
            </a:r>
            <a:endParaRPr b="0" lang="ru-RU" sz="1800" spc="-1" strike="noStrike">
              <a:solidFill>
                <a:srgbClr val="000000"/>
              </a:solidFill>
              <a:latin typeface="Times New Roman"/>
            </a:endParaRPr>
          </a:p>
          <a:p>
            <a:r>
              <a:rPr b="0" lang="ru-RU" sz="1800" spc="-1" strike="noStrike">
                <a:solidFill>
                  <a:srgbClr val="000000"/>
                </a:solidFill>
                <a:latin typeface="Times New Roman"/>
              </a:rPr>
              <a:t>Нанесение пластмассы на модель – для получения плоского рельефа необходимо заблокировать фиссуры силиконом, далее его заглаживают и наносят изоляционный лак.</a:t>
            </a:r>
            <a:endParaRPr b="0" lang="ru-RU" sz="18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"/>
          <p:cNvSpPr txBox="1"/>
          <p:nvPr/>
        </p:nvSpPr>
        <p:spPr>
          <a:xfrm>
            <a:off x="0" y="149400"/>
            <a:ext cx="10243800" cy="3418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ru-RU" sz="1500" spc="-1" strike="noStrike">
                <a:solidFill>
                  <a:srgbClr val="000000"/>
                </a:solidFill>
                <a:latin typeface="Times New Roman"/>
              </a:rPr>
              <a:t>Релаксационные накусочные плас­тинки. В отличие от центрирую­щих и разобщающих шин эти ап­параты обеспечивают симптомати­ческое лечение — снятие боли и миорелаксацию. Они показаны в тех случаях, когда при болевом синдроме не выявлены причинные факторы или не могут быть быстро устранены окклюзионные наруше­ния (например, при большой про­тяженности несъемных конструк­ций).</a:t>
            </a:r>
            <a:endParaRPr b="0" lang="ru-RU" sz="1500" spc="-1" strike="noStrike">
              <a:solidFill>
                <a:srgbClr val="000000"/>
              </a:solidFill>
              <a:latin typeface="Times New Roman"/>
            </a:endParaRPr>
          </a:p>
          <a:p>
            <a:endParaRPr b="0" lang="ru-RU" sz="1500" spc="-1" strike="noStrike">
              <a:solidFill>
                <a:srgbClr val="000000"/>
              </a:solidFill>
              <a:latin typeface="Times New Roman"/>
            </a:endParaRPr>
          </a:p>
          <a:p>
            <a:r>
              <a:rPr b="0" lang="ru-RU" sz="1500" spc="-1" strike="noStrike">
                <a:solidFill>
                  <a:srgbClr val="000000"/>
                </a:solidFill>
                <a:latin typeface="Times New Roman"/>
              </a:rPr>
              <a:t>В качестве релаксационных накусочных пластинок применяют:</a:t>
            </a:r>
            <a:endParaRPr b="0" lang="ru-RU" sz="1500" spc="-1" strike="noStrike">
              <a:solidFill>
                <a:srgbClr val="000000"/>
              </a:solidFill>
              <a:latin typeface="Times New Roman"/>
            </a:endParaRPr>
          </a:p>
          <a:p>
            <a:endParaRPr b="0" lang="ru-RU" sz="1500" spc="-1" strike="noStrike">
              <a:solidFill>
                <a:srgbClr val="000000"/>
              </a:solidFill>
              <a:latin typeface="Times New Roman"/>
            </a:endParaRPr>
          </a:p>
          <a:p>
            <a:r>
              <a:rPr b="0" lang="ru-RU" sz="1500" spc="-1" strike="noStrike">
                <a:solidFill>
                  <a:srgbClr val="000000"/>
                </a:solidFill>
                <a:latin typeface="Times New Roman"/>
              </a:rPr>
              <a:t>небные пластинки с накусоч- ной площадкой у передних зубов. Их изготавливают на верхнюю че­ люсть. Они имеют горизонталь­ ную или наклоненную площадку, на которую опираются нижние перед­ние зубы, а все остальные зубы раз­общены;</a:t>
            </a:r>
            <a:endParaRPr b="0" lang="ru-RU" sz="1500" spc="-1" strike="noStrike">
              <a:solidFill>
                <a:srgbClr val="000000"/>
              </a:solidFill>
              <a:latin typeface="Times New Roman"/>
            </a:endParaRPr>
          </a:p>
          <a:p>
            <a:r>
              <a:rPr b="0" lang="ru-RU" sz="1500" spc="-1" strike="noStrike">
                <a:solidFill>
                  <a:srgbClr val="000000"/>
                </a:solidFill>
                <a:latin typeface="Times New Roman"/>
              </a:rPr>
              <a:t>небные пластинки с кламмерами.</a:t>
            </a:r>
            <a:endParaRPr b="0" lang="ru-RU" sz="15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193" name="" descr=""/>
          <p:cNvPicPr/>
          <p:nvPr/>
        </p:nvPicPr>
        <p:blipFill>
          <a:blip r:embed="rId1"/>
          <a:stretch/>
        </p:blipFill>
        <p:spPr>
          <a:xfrm>
            <a:off x="484560" y="2610360"/>
            <a:ext cx="4080600" cy="30603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"/>
          <p:cNvSpPr txBox="1"/>
          <p:nvPr/>
        </p:nvSpPr>
        <p:spPr>
          <a:xfrm>
            <a:off x="426240" y="417960"/>
            <a:ext cx="9377640" cy="16264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ru-RU" sz="1800" spc="-1" strike="noStrike">
                <a:solidFill>
                  <a:srgbClr val="000000"/>
                </a:solidFill>
                <a:latin typeface="Times New Roman"/>
              </a:rPr>
              <a:t>Типичный представитель — ре­лаксационная небная пластинка с перекидными проволочными клам-мерами диаметром 0,8 мм, проходя­щими между клыками и премоляра­ми или между премолярами на вес­тибулярную их поверхность. Перекидные части кламмеров находятся в контакте с дистальны-ми поверхностями нижних премо­ляров, поэтому при закрывании рта нижняя челюсть смещается не­сколько мезиально. Кламмеры рас­полагают на зубах с обеих сторон симметрично и разобщают зубные</a:t>
            </a:r>
            <a:endParaRPr b="0" lang="ru-RU" sz="18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195" name="" descr=""/>
          <p:cNvPicPr/>
          <p:nvPr/>
        </p:nvPicPr>
        <p:blipFill>
          <a:blip r:embed="rId1"/>
          <a:stretch/>
        </p:blipFill>
        <p:spPr>
          <a:xfrm>
            <a:off x="646920" y="2310480"/>
            <a:ext cx="3561840" cy="2533320"/>
          </a:xfrm>
          <a:prstGeom prst="rect">
            <a:avLst/>
          </a:prstGeom>
          <a:ln w="0">
            <a:noFill/>
          </a:ln>
        </p:spPr>
      </p:pic>
      <p:pic>
        <p:nvPicPr>
          <p:cNvPr id="196" name="" descr=""/>
          <p:cNvPicPr/>
          <p:nvPr/>
        </p:nvPicPr>
        <p:blipFill>
          <a:blip r:embed="rId2"/>
          <a:srcRect l="0" t="57941" r="51608" b="0"/>
          <a:stretch/>
        </p:blipFill>
        <p:spPr>
          <a:xfrm>
            <a:off x="4683960" y="2660040"/>
            <a:ext cx="3493080" cy="18421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"/>
          <p:cNvSpPr txBox="1"/>
          <p:nvPr/>
        </p:nvSpPr>
        <p:spPr>
          <a:xfrm>
            <a:off x="66240" y="464760"/>
            <a:ext cx="10230120" cy="11145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ru-RU" sz="1800" spc="-1" strike="noStrike">
                <a:solidFill>
                  <a:srgbClr val="c9211e"/>
                </a:solidFill>
                <a:latin typeface="Times New Roman"/>
              </a:rPr>
              <a:t>Пластинка Катца</a:t>
            </a:r>
            <a:endParaRPr b="0" lang="ru-RU" sz="1800" spc="-1" strike="noStrike">
              <a:solidFill>
                <a:srgbClr val="000000"/>
              </a:solidFill>
              <a:latin typeface="Times New Roman"/>
            </a:endParaRPr>
          </a:p>
          <a:p>
            <a:r>
              <a:rPr b="0" lang="ru-RU" sz="1800" spc="-1" strike="noStrike">
                <a:solidFill>
                  <a:srgbClr val="000000"/>
                </a:solidFill>
                <a:latin typeface="Times New Roman"/>
              </a:rPr>
              <a:t>Пластмассовая пластина, соприкасающаяся в области боковых зубных единиц с их шейками. На верхней челюсти укрепляется посредством кламмеров. Предназначение аппарата— лечение прогнатии.</a:t>
            </a:r>
            <a:endParaRPr b="0" lang="ru-RU" sz="18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198" name="" descr=""/>
          <p:cNvPicPr/>
          <p:nvPr/>
        </p:nvPicPr>
        <p:blipFill>
          <a:blip r:embed="rId1"/>
          <a:srcRect l="34293" t="0" r="33268" b="0"/>
          <a:stretch/>
        </p:blipFill>
        <p:spPr>
          <a:xfrm>
            <a:off x="2787840" y="1333800"/>
            <a:ext cx="4019040" cy="43369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"/>
          <p:cNvSpPr txBox="1"/>
          <p:nvPr/>
        </p:nvSpPr>
        <p:spPr>
          <a:xfrm>
            <a:off x="202680" y="0"/>
            <a:ext cx="9878040" cy="31622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ru-RU" sz="1800" spc="-1" strike="noStrike">
                <a:solidFill>
                  <a:srgbClr val="c9211e"/>
                </a:solidFill>
                <a:latin typeface="Times New Roman"/>
              </a:rPr>
              <a:t>Активатор Кламмта</a:t>
            </a:r>
            <a:endParaRPr b="0" lang="ru-RU" sz="1800" spc="-1" strike="noStrike">
              <a:solidFill>
                <a:srgbClr val="000000"/>
              </a:solidFill>
              <a:latin typeface="Times New Roman"/>
            </a:endParaRPr>
          </a:p>
          <a:p>
            <a:r>
              <a:rPr b="0" lang="ru-RU" sz="1800" spc="-1" strike="noStrike">
                <a:solidFill>
                  <a:srgbClr val="000000"/>
                </a:solidFill>
                <a:latin typeface="Times New Roman"/>
              </a:rPr>
              <a:t>Это двухчелюстная съемная конструкция, которая закрепляется от резцов до первых моляров. В области небного свода и фронтальных зубов пластмасса отсутствует. Таким образом, увеличивается пространство для языка.</a:t>
            </a:r>
            <a:endParaRPr b="0" lang="ru-RU" sz="1800" spc="-1" strike="noStrike">
              <a:solidFill>
                <a:srgbClr val="000000"/>
              </a:solidFill>
              <a:latin typeface="Times New Roman"/>
            </a:endParaRPr>
          </a:p>
          <a:p>
            <a:endParaRPr b="0" lang="ru-RU" sz="1800" spc="-1" strike="noStrike">
              <a:solidFill>
                <a:srgbClr val="000000"/>
              </a:solidFill>
              <a:latin typeface="Times New Roman"/>
            </a:endParaRPr>
          </a:p>
          <a:p>
            <a:r>
              <a:rPr b="0" lang="ru-RU" sz="1800" spc="-1" strike="noStrike">
                <a:solidFill>
                  <a:srgbClr val="000000"/>
                </a:solidFill>
                <a:latin typeface="Times New Roman"/>
              </a:rPr>
              <a:t>Показания:</a:t>
            </a:r>
            <a:endParaRPr b="0" lang="ru-RU" sz="1800" spc="-1" strike="noStrike">
              <a:solidFill>
                <a:srgbClr val="000000"/>
              </a:solidFill>
              <a:latin typeface="Times New Roman"/>
            </a:endParaRPr>
          </a:p>
          <a:p>
            <a:r>
              <a:rPr b="0" lang="ru-RU" sz="1800" spc="-1" strike="noStrike">
                <a:solidFill>
                  <a:srgbClr val="000000"/>
                </a:solidFill>
                <a:latin typeface="Times New Roman"/>
              </a:rPr>
              <a:t>открытый и дистальный прикус;</a:t>
            </a:r>
            <a:endParaRPr b="0" lang="ru-RU" sz="1800" spc="-1" strike="noStrike">
              <a:solidFill>
                <a:srgbClr val="000000"/>
              </a:solidFill>
              <a:latin typeface="Times New Roman"/>
            </a:endParaRPr>
          </a:p>
          <a:p>
            <a:r>
              <a:rPr b="0" lang="ru-RU" sz="1800" spc="-1" strike="noStrike">
                <a:solidFill>
                  <a:srgbClr val="000000"/>
                </a:solidFill>
                <a:latin typeface="Times New Roman"/>
              </a:rPr>
              <a:t>мезиальный прикус на фоне обратного резцового перекрытия.</a:t>
            </a:r>
            <a:endParaRPr b="0" lang="ru-RU" sz="1800" spc="-1" strike="noStrike">
              <a:solidFill>
                <a:srgbClr val="000000"/>
              </a:solidFill>
              <a:latin typeface="Times New Roman"/>
            </a:endParaRPr>
          </a:p>
          <a:p>
            <a:r>
              <a:rPr b="0" lang="ru-RU" sz="1800" spc="-1" strike="noStrike">
                <a:solidFill>
                  <a:srgbClr val="000000"/>
                </a:solidFill>
                <a:latin typeface="Times New Roman"/>
              </a:rPr>
              <a:t>В зависимости от конкретного клинического случая срок ношения системы составляет от 1 года до 2-х лет.</a:t>
            </a:r>
            <a:endParaRPr b="0" lang="ru-RU" sz="18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00" name="" descr=""/>
          <p:cNvPicPr/>
          <p:nvPr/>
        </p:nvPicPr>
        <p:blipFill>
          <a:blip r:embed="rId1"/>
          <a:srcRect l="67118" t="0" r="0" b="0"/>
          <a:stretch/>
        </p:blipFill>
        <p:spPr>
          <a:xfrm>
            <a:off x="3484800" y="2537280"/>
            <a:ext cx="2943360" cy="31334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"/>
          <p:cNvSpPr txBox="1"/>
          <p:nvPr/>
        </p:nvSpPr>
        <p:spPr>
          <a:xfrm>
            <a:off x="191520" y="474840"/>
            <a:ext cx="9747000" cy="29062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ru-RU" sz="1800" spc="-1" strike="noStrike">
                <a:solidFill>
                  <a:srgbClr val="c9211e"/>
                </a:solidFill>
                <a:latin typeface="Times New Roman"/>
              </a:rPr>
              <a:t>Квадрохеликс</a:t>
            </a:r>
            <a:endParaRPr b="0" lang="ru-RU" sz="1800" spc="-1" strike="noStrike">
              <a:solidFill>
                <a:srgbClr val="000000"/>
              </a:solidFill>
              <a:latin typeface="Times New Roman"/>
            </a:endParaRPr>
          </a:p>
          <a:p>
            <a:r>
              <a:rPr b="0" lang="ru-RU" sz="1800" spc="-1" strike="noStrike">
                <a:solidFill>
                  <a:srgbClr val="000000"/>
                </a:solidFill>
                <a:latin typeface="Times New Roman"/>
              </a:rPr>
              <a:t>Изделие является разновидностью небного расширителя. Крепится в ротовой полости на постоянной основе.</a:t>
            </a:r>
            <a:endParaRPr b="0" lang="ru-RU" sz="1800" spc="-1" strike="noStrike">
              <a:solidFill>
                <a:srgbClr val="000000"/>
              </a:solidFill>
              <a:latin typeface="Times New Roman"/>
            </a:endParaRPr>
          </a:p>
          <a:p>
            <a:endParaRPr b="0" lang="ru-RU" sz="1800" spc="-1" strike="noStrike">
              <a:solidFill>
                <a:srgbClr val="000000"/>
              </a:solidFill>
              <a:latin typeface="Times New Roman"/>
            </a:endParaRPr>
          </a:p>
          <a:p>
            <a:r>
              <a:rPr b="0" lang="ru-RU" sz="1800" spc="-1" strike="noStrike">
                <a:solidFill>
                  <a:srgbClr val="000000"/>
                </a:solidFill>
                <a:latin typeface="Times New Roman"/>
              </a:rPr>
              <a:t>Показания:</a:t>
            </a:r>
            <a:endParaRPr b="0" lang="ru-RU" sz="1800" spc="-1" strike="noStrike">
              <a:solidFill>
                <a:srgbClr val="000000"/>
              </a:solidFill>
              <a:latin typeface="Times New Roman"/>
            </a:endParaRPr>
          </a:p>
          <a:p>
            <a:endParaRPr b="0" lang="ru-RU" sz="1800" spc="-1" strike="noStrike">
              <a:solidFill>
                <a:srgbClr val="000000"/>
              </a:solidFill>
              <a:latin typeface="Times New Roman"/>
            </a:endParaRPr>
          </a:p>
          <a:p>
            <a:r>
              <a:rPr b="0" lang="ru-RU" sz="1800" spc="-1" strike="noStrike">
                <a:solidFill>
                  <a:srgbClr val="000000"/>
                </a:solidFill>
                <a:latin typeface="Times New Roman"/>
              </a:rPr>
              <a:t>коррекция местоположения боковых зубов;</a:t>
            </a:r>
            <a:endParaRPr b="0" lang="ru-RU" sz="1800" spc="-1" strike="noStrike">
              <a:solidFill>
                <a:srgbClr val="000000"/>
              </a:solidFill>
              <a:latin typeface="Times New Roman"/>
            </a:endParaRPr>
          </a:p>
          <a:p>
            <a:r>
              <a:rPr b="0" lang="ru-RU" sz="1800" spc="-1" strike="noStrike">
                <a:solidFill>
                  <a:srgbClr val="000000"/>
                </a:solidFill>
                <a:latin typeface="Times New Roman"/>
              </a:rPr>
              <a:t>исправление аномального прикуса в любом возрасте;</a:t>
            </a:r>
            <a:endParaRPr b="0" lang="ru-RU" sz="1800" spc="-1" strike="noStrike">
              <a:solidFill>
                <a:srgbClr val="000000"/>
              </a:solidFill>
              <a:latin typeface="Times New Roman"/>
            </a:endParaRPr>
          </a:p>
          <a:p>
            <a:r>
              <a:rPr b="0" lang="ru-RU" sz="1800" spc="-1" strike="noStrike">
                <a:solidFill>
                  <a:srgbClr val="000000"/>
                </a:solidFill>
                <a:latin typeface="Times New Roman"/>
              </a:rPr>
              <a:t>увеличение пространства между зубами;</a:t>
            </a:r>
            <a:endParaRPr b="0" lang="ru-RU" sz="1800" spc="-1" strike="noStrike">
              <a:solidFill>
                <a:srgbClr val="000000"/>
              </a:solidFill>
              <a:latin typeface="Times New Roman"/>
            </a:endParaRPr>
          </a:p>
          <a:p>
            <a:r>
              <a:rPr b="0" lang="ru-RU" sz="1800" spc="-1" strike="noStrike">
                <a:solidFill>
                  <a:srgbClr val="000000"/>
                </a:solidFill>
                <a:latin typeface="Times New Roman"/>
              </a:rPr>
              <a:t>расширение верхней челюсти.</a:t>
            </a:r>
            <a:endParaRPr b="0" lang="ru-RU" sz="1800" spc="-1" strike="noStrike">
              <a:solidFill>
                <a:srgbClr val="000000"/>
              </a:solidFill>
              <a:latin typeface="Times New Roman"/>
            </a:endParaRPr>
          </a:p>
          <a:p>
            <a:r>
              <a:rPr b="0" lang="ru-RU" sz="1800" spc="-1" strike="noStrike">
                <a:solidFill>
                  <a:srgbClr val="000000"/>
                </a:solidFill>
                <a:latin typeface="Times New Roman"/>
              </a:rPr>
              <a:t>Минимальный срок терапии—3 месяца.</a:t>
            </a:r>
            <a:endParaRPr b="0" lang="ru-RU" sz="18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02" name="" descr=""/>
          <p:cNvPicPr/>
          <p:nvPr/>
        </p:nvPicPr>
        <p:blipFill>
          <a:blip r:embed="rId1"/>
          <a:stretch/>
        </p:blipFill>
        <p:spPr>
          <a:xfrm>
            <a:off x="5703480" y="1809720"/>
            <a:ext cx="3920400" cy="31741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"/>
          <p:cNvSpPr/>
          <p:nvPr/>
        </p:nvSpPr>
        <p:spPr>
          <a:xfrm>
            <a:off x="565560" y="295200"/>
            <a:ext cx="8765640" cy="3126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1" lang="ru-RU" sz="1800" spc="-1" strike="noStrike">
                <a:solidFill>
                  <a:srgbClr val="000000"/>
                </a:solidFill>
                <a:latin typeface="Times New Roman"/>
              </a:rPr>
              <a:t>Избирательное сошлифовывание зубов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</a:rPr>
              <a:t> — метод лечения заболеваний пародонта, особенно часто применяемый при пародонтите как действенная процедура в составе комплексного подхода. Он подразумевает коррекцию артикуляции, а также окклюзии, воссоздание равномерности распределения нагрузки на зубы, причем как на естественные, так и на искусственные. Применяется на любой стадии развития патологии — начальной или активной.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91" name="" descr=""/>
          <p:cNvPicPr/>
          <p:nvPr/>
        </p:nvPicPr>
        <p:blipFill>
          <a:blip r:embed="rId1"/>
          <a:stretch/>
        </p:blipFill>
        <p:spPr>
          <a:xfrm>
            <a:off x="4828320" y="1738800"/>
            <a:ext cx="4889880" cy="36856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"/>
          <p:cNvSpPr txBox="1"/>
          <p:nvPr/>
        </p:nvSpPr>
        <p:spPr>
          <a:xfrm>
            <a:off x="100080" y="124920"/>
            <a:ext cx="9929880" cy="32504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ru-RU" sz="1600" spc="-1" strike="noStrike">
                <a:solidFill>
                  <a:srgbClr val="c9211e"/>
                </a:solidFill>
                <a:latin typeface="Times New Roman"/>
              </a:rPr>
              <a:t>Дуга Цейтлина</a:t>
            </a:r>
            <a:endParaRPr b="0" lang="ru-RU" sz="1600" spc="-1" strike="noStrike">
              <a:solidFill>
                <a:srgbClr val="000000"/>
              </a:solidFill>
              <a:latin typeface="Times New Roman"/>
            </a:endParaRPr>
          </a:p>
          <a:p>
            <a:r>
              <a:rPr b="0" lang="ru-RU" sz="1600" spc="-1" strike="noStrike">
                <a:solidFill>
                  <a:srgbClr val="000000"/>
                </a:solidFill>
                <a:latin typeface="Times New Roman"/>
              </a:rPr>
              <a:t>Это небный расширитель для увеличения ширины челюсти. Материал изготовления— различные сплавы. Применяется для фиксации жевательных моляров. Чаще всего данная конструкция используется совместно с брекетами.</a:t>
            </a:r>
            <a:endParaRPr b="0" lang="ru-RU" sz="1600" spc="-1" strike="noStrike">
              <a:solidFill>
                <a:srgbClr val="000000"/>
              </a:solidFill>
              <a:latin typeface="Times New Roman"/>
            </a:endParaRPr>
          </a:p>
          <a:p>
            <a:r>
              <a:rPr b="0" lang="ru-RU" sz="1600" spc="-1" strike="noStrike">
                <a:solidFill>
                  <a:srgbClr val="c9211e"/>
                </a:solidFill>
                <a:latin typeface="Times New Roman"/>
              </a:rPr>
              <a:t>Каппа Шварца</a:t>
            </a:r>
            <a:endParaRPr b="0" lang="ru-RU" sz="1600" spc="-1" strike="noStrike">
              <a:solidFill>
                <a:srgbClr val="000000"/>
              </a:solidFill>
              <a:latin typeface="Times New Roman"/>
            </a:endParaRPr>
          </a:p>
          <a:p>
            <a:r>
              <a:rPr b="0" lang="ru-RU" sz="1600" spc="-1" strike="noStrike">
                <a:solidFill>
                  <a:srgbClr val="000000"/>
                </a:solidFill>
                <a:latin typeface="Times New Roman"/>
              </a:rPr>
              <a:t>Несъемная каппа изготовляется на шесть нижних фронтальных зубов. Препятствует чрезмерному росту нижней челюсти в переднем отделе, позволяет вывести верхние резцы кнаружи.</a:t>
            </a:r>
            <a:endParaRPr b="0" lang="ru-RU" sz="1600" spc="-1" strike="noStrike">
              <a:solidFill>
                <a:srgbClr val="000000"/>
              </a:solidFill>
              <a:latin typeface="Times New Roman"/>
            </a:endParaRPr>
          </a:p>
          <a:p>
            <a:r>
              <a:rPr b="0" lang="ru-RU" sz="1600" spc="-1" strike="noStrike">
                <a:solidFill>
                  <a:srgbClr val="c9211e"/>
                </a:solidFill>
                <a:latin typeface="Times New Roman"/>
              </a:rPr>
              <a:t>Каппа Бынина</a:t>
            </a:r>
            <a:endParaRPr b="0" lang="ru-RU" sz="1600" spc="-1" strike="noStrike">
              <a:solidFill>
                <a:srgbClr val="000000"/>
              </a:solidFill>
              <a:latin typeface="Times New Roman"/>
            </a:endParaRPr>
          </a:p>
          <a:p>
            <a:r>
              <a:rPr b="0" lang="ru-RU" sz="1600" spc="-1" strike="noStrike">
                <a:solidFill>
                  <a:srgbClr val="000000"/>
                </a:solidFill>
                <a:latin typeface="Times New Roman"/>
              </a:rPr>
              <a:t>Съемное устройство, которое надевается на нижнюю челюсть и оказывает межчелюстное действие малой и средней силы.</a:t>
            </a:r>
            <a:endParaRPr b="0" lang="ru-RU" sz="1600" spc="-1" strike="noStrike">
              <a:solidFill>
                <a:srgbClr val="000000"/>
              </a:solidFill>
              <a:latin typeface="Times New Roman"/>
            </a:endParaRPr>
          </a:p>
          <a:p>
            <a:endParaRPr b="0" lang="ru-RU" sz="1600" spc="-1" strike="noStrike">
              <a:solidFill>
                <a:srgbClr val="000000"/>
              </a:solidFill>
              <a:latin typeface="Times New Roman"/>
            </a:endParaRPr>
          </a:p>
          <a:p>
            <a:r>
              <a:rPr b="0" lang="ru-RU" sz="1600" spc="-1" strike="noStrike">
                <a:solidFill>
                  <a:srgbClr val="000000"/>
                </a:solidFill>
                <a:latin typeface="Times New Roman"/>
              </a:rPr>
              <a:t>Показания:</a:t>
            </a:r>
            <a:endParaRPr b="0" lang="ru-RU" sz="1600" spc="-1" strike="noStrike">
              <a:solidFill>
                <a:srgbClr val="000000"/>
              </a:solidFill>
              <a:latin typeface="Times New Roman"/>
            </a:endParaRPr>
          </a:p>
          <a:p>
            <a:r>
              <a:rPr b="0" lang="ru-RU" sz="1600" spc="-1" strike="noStrike">
                <a:solidFill>
                  <a:srgbClr val="000000"/>
                </a:solidFill>
                <a:latin typeface="Times New Roman"/>
              </a:rPr>
              <a:t>вестибулярное отклонение верхних зубов переднего отдела;</a:t>
            </a:r>
            <a:endParaRPr b="0" lang="ru-RU" sz="1600" spc="-1" strike="noStrike">
              <a:solidFill>
                <a:srgbClr val="000000"/>
              </a:solidFill>
              <a:latin typeface="Times New Roman"/>
            </a:endParaRPr>
          </a:p>
          <a:p>
            <a:r>
              <a:rPr b="0" lang="ru-RU" sz="1600" spc="-1" strike="noStrike">
                <a:solidFill>
                  <a:srgbClr val="000000"/>
                </a:solidFill>
                <a:latin typeface="Times New Roman"/>
              </a:rPr>
              <a:t>мезиальный прикус в сочетании с чрезмерным развитием нижней челюсти.</a:t>
            </a:r>
            <a:endParaRPr b="0" lang="ru-RU" sz="16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04" name="" descr=""/>
          <p:cNvPicPr/>
          <p:nvPr/>
        </p:nvPicPr>
        <p:blipFill>
          <a:blip r:embed="rId1"/>
          <a:stretch/>
        </p:blipFill>
        <p:spPr>
          <a:xfrm>
            <a:off x="750600" y="3451680"/>
            <a:ext cx="8953200" cy="22190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"/>
          <p:cNvSpPr txBox="1"/>
          <p:nvPr/>
        </p:nvSpPr>
        <p:spPr>
          <a:xfrm>
            <a:off x="0" y="127800"/>
            <a:ext cx="10161360" cy="25732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ru-RU" sz="1600" spc="-1" strike="noStrike">
                <a:solidFill>
                  <a:srgbClr val="c9211e"/>
                </a:solidFill>
                <a:latin typeface="Times New Roman"/>
              </a:rPr>
              <a:t>Аппарат Мершона</a:t>
            </a:r>
            <a:endParaRPr b="0" lang="ru-RU" sz="1600" spc="-1" strike="noStrike">
              <a:solidFill>
                <a:srgbClr val="000000"/>
              </a:solidFill>
              <a:latin typeface="Times New Roman"/>
            </a:endParaRPr>
          </a:p>
          <a:p>
            <a:r>
              <a:rPr b="0" lang="ru-RU" sz="1600" spc="-1" strike="noStrike">
                <a:solidFill>
                  <a:srgbClr val="000000"/>
                </a:solidFill>
                <a:latin typeface="Times New Roman"/>
              </a:rPr>
              <a:t>Несъемное изделие, которое используется для расширения зубногой дуги. Из недостатков следует отметить слабую силу воздействия и длительный период коррекции.</a:t>
            </a:r>
            <a:endParaRPr b="0" lang="ru-RU" sz="1600" spc="-1" strike="noStrike">
              <a:solidFill>
                <a:srgbClr val="000000"/>
              </a:solidFill>
              <a:latin typeface="Times New Roman"/>
            </a:endParaRPr>
          </a:p>
          <a:p>
            <a:endParaRPr b="0" lang="ru-RU" sz="1600" spc="-1" strike="noStrike">
              <a:solidFill>
                <a:srgbClr val="000000"/>
              </a:solidFill>
              <a:latin typeface="Times New Roman"/>
            </a:endParaRPr>
          </a:p>
          <a:p>
            <a:r>
              <a:rPr b="0" lang="ru-RU" sz="1600" spc="-1" strike="noStrike">
                <a:solidFill>
                  <a:srgbClr val="000000"/>
                </a:solidFill>
                <a:latin typeface="Times New Roman"/>
              </a:rPr>
              <a:t>Показания:</a:t>
            </a:r>
            <a:endParaRPr b="0" lang="ru-RU" sz="1600" spc="-1" strike="noStrike">
              <a:solidFill>
                <a:srgbClr val="000000"/>
              </a:solidFill>
              <a:latin typeface="Times New Roman"/>
            </a:endParaRPr>
          </a:p>
          <a:p>
            <a:endParaRPr b="0" lang="ru-RU" sz="1600" spc="-1" strike="noStrike">
              <a:solidFill>
                <a:srgbClr val="000000"/>
              </a:solidFill>
              <a:latin typeface="Times New Roman"/>
            </a:endParaRPr>
          </a:p>
          <a:p>
            <a:r>
              <a:rPr b="0" lang="ru-RU" sz="1600" spc="-1" strike="noStrike">
                <a:solidFill>
                  <a:srgbClr val="000000"/>
                </a:solidFill>
                <a:latin typeface="Times New Roman"/>
              </a:rPr>
              <a:t>чрезмерно развитая верхняя челюсть;</a:t>
            </a:r>
            <a:endParaRPr b="0" lang="ru-RU" sz="1600" spc="-1" strike="noStrike">
              <a:solidFill>
                <a:srgbClr val="000000"/>
              </a:solidFill>
              <a:latin typeface="Times New Roman"/>
            </a:endParaRPr>
          </a:p>
          <a:p>
            <a:r>
              <a:rPr b="0" lang="ru-RU" sz="1600" spc="-1" strike="noStrike">
                <a:solidFill>
                  <a:srgbClr val="000000"/>
                </a:solidFill>
                <a:latin typeface="Times New Roman"/>
              </a:rPr>
              <a:t>разворот зубной единицы вокруг своей оси;</a:t>
            </a:r>
            <a:endParaRPr b="0" lang="ru-RU" sz="1600" spc="-1" strike="noStrike">
              <a:solidFill>
                <a:srgbClr val="000000"/>
              </a:solidFill>
              <a:latin typeface="Times New Roman"/>
            </a:endParaRPr>
          </a:p>
          <a:p>
            <a:r>
              <a:rPr b="0" lang="ru-RU" sz="1600" spc="-1" strike="noStrike">
                <a:solidFill>
                  <a:srgbClr val="000000"/>
                </a:solidFill>
                <a:latin typeface="Times New Roman"/>
              </a:rPr>
              <a:t>скученность зубов;</a:t>
            </a:r>
            <a:endParaRPr b="0" lang="ru-RU" sz="1600" spc="-1" strike="noStrike">
              <a:solidFill>
                <a:srgbClr val="000000"/>
              </a:solidFill>
              <a:latin typeface="Times New Roman"/>
            </a:endParaRPr>
          </a:p>
          <a:p>
            <a:r>
              <a:rPr b="0" lang="ru-RU" sz="1600" spc="-1" strike="noStrike">
                <a:solidFill>
                  <a:srgbClr val="000000"/>
                </a:solidFill>
                <a:latin typeface="Times New Roman"/>
              </a:rPr>
              <a:t>глубокий, дистальный и мезиальный прикус.</a:t>
            </a:r>
            <a:endParaRPr b="0" lang="ru-RU" sz="1600" spc="-1" strike="noStrike">
              <a:solidFill>
                <a:srgbClr val="000000"/>
              </a:solidFill>
              <a:latin typeface="Times New Roman"/>
            </a:endParaRPr>
          </a:p>
          <a:p>
            <a:endParaRPr b="0" lang="ru-RU" sz="16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06" name="" descr=""/>
          <p:cNvPicPr/>
          <p:nvPr/>
        </p:nvPicPr>
        <p:blipFill>
          <a:blip r:embed="rId1"/>
          <a:srcRect l="0" t="0" r="70110" b="0"/>
          <a:stretch/>
        </p:blipFill>
        <p:spPr>
          <a:xfrm>
            <a:off x="4874400" y="1036440"/>
            <a:ext cx="4871520" cy="43185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"/>
          <p:cNvSpPr txBox="1"/>
          <p:nvPr/>
        </p:nvSpPr>
        <p:spPr>
          <a:xfrm>
            <a:off x="0" y="0"/>
            <a:ext cx="10080720" cy="33915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ru-RU" sz="2000" spc="-1" strike="noStrike">
                <a:solidFill>
                  <a:srgbClr val="c9211e"/>
                </a:solidFill>
                <a:latin typeface="Times New Roman"/>
              </a:rPr>
              <a:t>Аппарат Энгля</a:t>
            </a:r>
            <a:endParaRPr b="0" lang="ru-RU" sz="2000" spc="-1" strike="noStrike">
              <a:solidFill>
                <a:srgbClr val="000000"/>
              </a:solidFill>
              <a:latin typeface="Times New Roman"/>
            </a:endParaRPr>
          </a:p>
          <a:p>
            <a:r>
              <a:rPr b="0" lang="ru-RU" sz="2000" spc="-1" strike="noStrike">
                <a:solidFill>
                  <a:srgbClr val="000000"/>
                </a:solidFill>
                <a:latin typeface="Times New Roman"/>
              </a:rPr>
              <a:t>Универсальная ортодонтическая конструкция, которая применяется при наличии разнообразных дефектов прикуса и отдельных зубных единиц. Это пружинящая дуга, изменяющая положение зубов и выравнивающая ряд при помощи тяги.</a:t>
            </a:r>
            <a:endParaRPr b="0" lang="ru-RU" sz="2000" spc="-1" strike="noStrike">
              <a:solidFill>
                <a:srgbClr val="000000"/>
              </a:solidFill>
              <a:latin typeface="Times New Roman"/>
            </a:endParaRPr>
          </a:p>
          <a:p>
            <a:r>
              <a:rPr b="0" lang="ru-RU" sz="2000" spc="-1" strike="noStrike">
                <a:solidFill>
                  <a:srgbClr val="000000"/>
                </a:solidFill>
                <a:latin typeface="Times New Roman"/>
              </a:rPr>
              <a:t>Показания:</a:t>
            </a:r>
            <a:endParaRPr b="0" lang="ru-RU" sz="2000" spc="-1" strike="noStrike">
              <a:solidFill>
                <a:srgbClr val="000000"/>
              </a:solidFill>
              <a:latin typeface="Times New Roman"/>
            </a:endParaRPr>
          </a:p>
          <a:p>
            <a:r>
              <a:rPr b="0" lang="ru-RU" sz="2000" spc="-1" strike="noStrike">
                <a:solidFill>
                  <a:srgbClr val="000000"/>
                </a:solidFill>
                <a:latin typeface="Times New Roman"/>
              </a:rPr>
              <a:t>смещение зубов вокруг своей оси;</a:t>
            </a:r>
            <a:endParaRPr b="0" lang="ru-RU" sz="2000" spc="-1" strike="noStrike">
              <a:solidFill>
                <a:srgbClr val="000000"/>
              </a:solidFill>
              <a:latin typeface="Times New Roman"/>
            </a:endParaRPr>
          </a:p>
          <a:p>
            <a:r>
              <a:rPr b="0" lang="ru-RU" sz="2000" spc="-1" strike="noStrike">
                <a:solidFill>
                  <a:srgbClr val="000000"/>
                </a:solidFill>
                <a:latin typeface="Times New Roman"/>
              </a:rPr>
              <a:t>перекрестный, дистальный, открытый и мезиальный прикус;</a:t>
            </a:r>
            <a:endParaRPr b="0" lang="ru-RU" sz="2000" spc="-1" strike="noStrike">
              <a:solidFill>
                <a:srgbClr val="000000"/>
              </a:solidFill>
              <a:latin typeface="Times New Roman"/>
            </a:endParaRPr>
          </a:p>
          <a:p>
            <a:r>
              <a:rPr b="0" lang="ru-RU" sz="2000" spc="-1" strike="noStrike">
                <a:solidFill>
                  <a:srgbClr val="000000"/>
                </a:solidFill>
                <a:latin typeface="Times New Roman"/>
              </a:rPr>
              <a:t>смещение зубных единиц в ряду;</a:t>
            </a:r>
            <a:endParaRPr b="0" lang="ru-RU" sz="2000" spc="-1" strike="noStrike">
              <a:solidFill>
                <a:srgbClr val="000000"/>
              </a:solidFill>
              <a:latin typeface="Times New Roman"/>
            </a:endParaRPr>
          </a:p>
          <a:p>
            <a:r>
              <a:rPr b="0" lang="ru-RU" sz="2000" spc="-1" strike="noStrike">
                <a:solidFill>
                  <a:srgbClr val="000000"/>
                </a:solidFill>
                <a:latin typeface="Times New Roman"/>
              </a:rPr>
              <a:t>отклонения зубов (наружу или в сторону языка).</a:t>
            </a:r>
            <a:endParaRPr b="0" lang="ru-RU" sz="2000" spc="-1" strike="noStrike">
              <a:solidFill>
                <a:srgbClr val="000000"/>
              </a:solidFill>
              <a:latin typeface="Times New Roman"/>
            </a:endParaRPr>
          </a:p>
          <a:p>
            <a:r>
              <a:rPr b="0" lang="ru-RU" sz="2000" spc="-1" strike="noStrike">
                <a:solidFill>
                  <a:srgbClr val="000000"/>
                </a:solidFill>
                <a:latin typeface="Times New Roman"/>
              </a:rPr>
              <a:t>При изготовлении изделия используется индивидуальный подход. Предварительно выполняется восковой слепок зубов пациента с учетом всех особенностей строения.</a:t>
            </a:r>
            <a:endParaRPr b="0" lang="ru-RU" sz="20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08" name="" descr=""/>
          <p:cNvPicPr/>
          <p:nvPr/>
        </p:nvPicPr>
        <p:blipFill>
          <a:blip r:embed="rId1"/>
          <a:srcRect l="29882" t="0" r="37807" b="0"/>
          <a:stretch/>
        </p:blipFill>
        <p:spPr>
          <a:xfrm>
            <a:off x="3473280" y="3171600"/>
            <a:ext cx="2555280" cy="24991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"/>
          <p:cNvSpPr txBox="1"/>
          <p:nvPr/>
        </p:nvSpPr>
        <p:spPr>
          <a:xfrm>
            <a:off x="3240" y="379800"/>
            <a:ext cx="10077480" cy="12178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ru-RU" sz="2000" spc="-1" strike="noStrike">
                <a:solidFill>
                  <a:srgbClr val="c9211e"/>
                </a:solidFill>
                <a:latin typeface="Times New Roman"/>
              </a:rPr>
              <a:t>Аппарат Эйнсворта</a:t>
            </a:r>
            <a:endParaRPr b="0" lang="ru-RU" sz="2000" spc="-1" strike="noStrike">
              <a:solidFill>
                <a:srgbClr val="000000"/>
              </a:solidFill>
              <a:latin typeface="Times New Roman"/>
            </a:endParaRPr>
          </a:p>
          <a:p>
            <a:r>
              <a:rPr b="0" lang="ru-RU" sz="2000" spc="-1" strike="noStrike">
                <a:solidFill>
                  <a:srgbClr val="000000"/>
                </a:solidFill>
                <a:latin typeface="Times New Roman"/>
              </a:rPr>
              <a:t>Конструкция имеет простое устройство. Состоит из вестибулярной дуги, которая укрепляется опорными кольцами. Используется для сужения челюстей в области клыков и премоляров.</a:t>
            </a:r>
            <a:endParaRPr b="0" lang="ru-RU" sz="20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10" name="" descr=""/>
          <p:cNvPicPr/>
          <p:nvPr/>
        </p:nvPicPr>
        <p:blipFill>
          <a:blip r:embed="rId1"/>
          <a:srcRect l="61928" t="0" r="0" b="0"/>
          <a:stretch/>
        </p:blipFill>
        <p:spPr>
          <a:xfrm>
            <a:off x="209160" y="2058480"/>
            <a:ext cx="3408120" cy="2828520"/>
          </a:xfrm>
          <a:prstGeom prst="rect">
            <a:avLst/>
          </a:prstGeom>
          <a:ln w="0">
            <a:noFill/>
          </a:ln>
        </p:spPr>
      </p:pic>
      <p:pic>
        <p:nvPicPr>
          <p:cNvPr id="211" name="" descr=""/>
          <p:cNvPicPr/>
          <p:nvPr/>
        </p:nvPicPr>
        <p:blipFill>
          <a:blip r:embed="rId2"/>
          <a:stretch/>
        </p:blipFill>
        <p:spPr>
          <a:xfrm>
            <a:off x="4072680" y="1846800"/>
            <a:ext cx="6525360" cy="2978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"/>
          <p:cNvSpPr/>
          <p:nvPr/>
        </p:nvSpPr>
        <p:spPr>
          <a:xfrm>
            <a:off x="476280" y="297720"/>
            <a:ext cx="6964920" cy="4881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ru-RU" sz="2000" spc="-1" strike="noStrike">
                <a:solidFill>
                  <a:srgbClr val="f10d0c"/>
                </a:solidFill>
                <a:latin typeface="Times New Roman"/>
              </a:rPr>
              <a:t>Список литературы: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2000" spc="-1" strike="noStrike">
                <a:solidFill>
                  <a:srgbClr val="000000"/>
                </a:solidFill>
                <a:latin typeface="Times New Roman"/>
              </a:rPr>
              <a:t>1.mediasphera.ru/issues/rossijskaya-stomatologiya/2016/2/1207264062016021018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2000" spc="-1" strike="noStrike">
                <a:solidFill>
                  <a:srgbClr val="000000"/>
                </a:solidFill>
                <a:latin typeface="Times New Roman"/>
              </a:rPr>
              <a:t>2. stomshop.pro/docs/Tscan-III-Manual-RUS.pdf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2000" spc="-1" strike="noStrike">
                <a:solidFill>
                  <a:srgbClr val="000000"/>
                </a:solidFill>
                <a:latin typeface="Times New Roman"/>
              </a:rPr>
              <a:t>3. fundamental-research.ru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2000" spc="-1" strike="noStrike">
                <a:solidFill>
                  <a:srgbClr val="000000"/>
                </a:solidFill>
                <a:latin typeface="Times New Roman"/>
              </a:rPr>
              <a:t>4.medbooks.org/index.files/book/Ortopedicheskaja_stomatologija/010772/Izbiratel%60naja_prishlifovka_zubov_-_Abolmasov_N.N..pdf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2000" spc="-1" strike="noStrike">
                <a:solidFill>
                  <a:srgbClr val="000000"/>
                </a:solidFill>
                <a:latin typeface="Times New Roman"/>
              </a:rPr>
              <a:t>5.stomatologclub.ru/stati/ortopediya-11/centralnoe-sootnoshenie-i-centralnaya-okklyuziya-analiz-vzaimosvyazej-2490/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2000" spc="-1" strike="noStrike">
                <a:solidFill>
                  <a:srgbClr val="000000"/>
                </a:solidFill>
                <a:latin typeface="Times New Roman"/>
              </a:rPr>
              <a:t>6. rep.bsmu.by/bitstream/handle/BSMU/29521/978-985-21-0606-1.Image.Marked.pdf?sequence=1&amp;isAllowed=y?ecbaaaimohdjmgdb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2000" spc="-1" strike="noStrike">
                <a:solidFill>
                  <a:srgbClr val="000000"/>
                </a:solidFill>
                <a:latin typeface="Times New Roman"/>
              </a:rPr>
              <a:t>7. Авторская литература Аболмасова Н.Н. «Избирательное пришлифовывание зубов».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2000" spc="-1" strike="noStrike">
                <a:solidFill>
                  <a:srgbClr val="000000"/>
                </a:solidFill>
                <a:latin typeface="Times New Roman"/>
              </a:rPr>
              <a:t>8. studfile.net/preview/6204429/page:198/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"/>
          <p:cNvSpPr/>
          <p:nvPr/>
        </p:nvSpPr>
        <p:spPr>
          <a:xfrm>
            <a:off x="1227600" y="1437120"/>
            <a:ext cx="7776000" cy="2873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1" lang="ru-RU" sz="1800" spc="-1" strike="noStrike">
                <a:solidFill>
                  <a:srgbClr val="c9211e"/>
                </a:solidFill>
                <a:latin typeface="Times New Roman"/>
              </a:rPr>
              <a:t>Метод избирательного сошлифовывания зубов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</a:rPr>
              <a:t> предполагает кор­рекцию функциональной окклюзии путем сошлифовывания выявленных суперкон­тактов на естественных и искусственных зубах. К сошлифовыванию можно приступать только после анализа зубочелюстной системы и окклюзии, уста­новления диагноза, составления плана проведения окклюзионной коррекции, в сложных случаях проводится диагностиче­ское сошлифовывание зубов на моделях челюстей, установленных в артикулятор. Основной принцип - сохра­нение или создание стабильной окклюзии, т е. наличие фиссурно-бугровых контактов боковых зубов при минимальном удалении твердых тканей Если стабильную окклю­зию невозможно достичь таким путем, то избираются другие ме­тоды окклюзионной коррекции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" descr=""/>
          <p:cNvPicPr/>
          <p:nvPr/>
        </p:nvPicPr>
        <p:blipFill>
          <a:blip r:embed="rId1"/>
          <a:stretch/>
        </p:blipFill>
        <p:spPr>
          <a:xfrm>
            <a:off x="1801440" y="409320"/>
            <a:ext cx="6672240" cy="2923920"/>
          </a:xfrm>
          <a:prstGeom prst="rect">
            <a:avLst/>
          </a:prstGeom>
          <a:ln w="0">
            <a:noFill/>
          </a:ln>
        </p:spPr>
      </p:pic>
      <p:sp>
        <p:nvSpPr>
          <p:cNvPr id="94" name=""/>
          <p:cNvSpPr/>
          <p:nvPr/>
        </p:nvSpPr>
        <p:spPr>
          <a:xfrm>
            <a:off x="262440" y="3490920"/>
            <a:ext cx="9967320" cy="1114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1" lang="ru-RU" sz="1800" spc="-1" strike="noStrike">
                <a:solidFill>
                  <a:srgbClr val="000000"/>
                </a:solidFill>
                <a:latin typeface="Times New Roman"/>
              </a:rPr>
              <a:t> </a:t>
            </a:r>
            <a:r>
              <a:rPr b="1" lang="ru-RU" sz="1800" spc="-1" strike="noStrike">
                <a:solidFill>
                  <a:srgbClr val="000000"/>
                </a:solidFill>
                <a:latin typeface="Times New Roman"/>
              </a:rPr>
              <a:t>Идеальный контакт зубов (а) Для достижения идеального контакта необходима незначительная окклюзионная коррекция (6) Для стабилизации окклюзионных контактов требуется значительная окклюзионная коррекция (в) Окклюзионная стабильность не может быть достигнута методом избира­тельного сошлифовывания зубов (г)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2169</TotalTime>
  <Application>LibreOffice/7.6.2.1$Windows_X86_64 LibreOffice_project/56f7684011345957bbf33a7ee678afaf4d2ba333</Application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2024-04-14T16:11:24Z</dcterms:created>
  <dc:creator/>
  <dc:description/>
  <dc:language>ru-RU</dc:language>
  <cp:lastModifiedBy/>
  <dcterms:modified xsi:type="dcterms:W3CDTF">2024-04-17T02:42:49Z</dcterms:modified>
  <cp:revision>3</cp:revision>
  <dc:subject/>
  <dc:title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