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852" r:id="rId1"/>
  </p:sldMasterIdLst>
  <p:notesMasterIdLst>
    <p:notesMasterId r:id="rId20"/>
  </p:notesMasterIdLst>
  <p:sldIdLst>
    <p:sldId id="347" r:id="rId2"/>
    <p:sldId id="438" r:id="rId3"/>
    <p:sldId id="457" r:id="rId4"/>
    <p:sldId id="461" r:id="rId5"/>
    <p:sldId id="478" r:id="rId6"/>
    <p:sldId id="467" r:id="rId7"/>
    <p:sldId id="479" r:id="rId8"/>
    <p:sldId id="480" r:id="rId9"/>
    <p:sldId id="466" r:id="rId10"/>
    <p:sldId id="481" r:id="rId11"/>
    <p:sldId id="482" r:id="rId12"/>
    <p:sldId id="483" r:id="rId13"/>
    <p:sldId id="470" r:id="rId14"/>
    <p:sldId id="471" r:id="rId15"/>
    <p:sldId id="472" r:id="rId16"/>
    <p:sldId id="473" r:id="rId17"/>
    <p:sldId id="475" r:id="rId18"/>
    <p:sldId id="476" r:id="rId19"/>
  </p:sldIdLst>
  <p:sldSz cx="12192000" cy="6858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Arial Black" panose="020B0A04020102020204" pitchFamily="34" charset="0"/>
      <p:bold r:id="rId25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2" pos="3840" userDrawn="1">
          <p15:clr>
            <a:srgbClr val="A4A3A4"/>
          </p15:clr>
        </p15:guide>
        <p15:guide id="3" pos="438" userDrawn="1">
          <p15:clr>
            <a:srgbClr val="A4A3A4"/>
          </p15:clr>
        </p15:guide>
        <p15:guide id="4" orient="horz" pos="731" userDrawn="1">
          <p15:clr>
            <a:srgbClr val="A4A3A4"/>
          </p15:clr>
        </p15:guide>
        <p15:guide id="6" pos="77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Кристина Бахмудова" initials="КБ" lastIdx="19" clrIdx="0">
    <p:extLst/>
  </p:cmAuthor>
  <p:cmAuthor id="2" name="Анна Черникова" initials="АЧ" lastIdx="14" clrIdx="1">
    <p:extLst/>
  </p:cmAuthor>
  <p:cmAuthor id="3" name="Ирина Бушуева" initials="ИБ" lastIdx="1" clrIdx="2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911111"/>
    <a:srgbClr val="CB3C1A"/>
    <a:srgbClr val="40A2DE"/>
    <a:srgbClr val="46A094"/>
    <a:srgbClr val="9CD4CC"/>
    <a:srgbClr val="77C3B8"/>
    <a:srgbClr val="5D8983"/>
    <a:srgbClr val="FFFFFF"/>
    <a:srgbClr val="B9B9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F2DE63D5-997A-4646-A377-4702673A728D}" styleName="Светлый стиль 2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46F890A9-2807-4EBB-B81D-B2AA78EC7F39}" styleName="Темный стиль 2 -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077" autoAdjust="0"/>
    <p:restoredTop sz="86433"/>
  </p:normalViewPr>
  <p:slideViewPr>
    <p:cSldViewPr snapToGrid="0" snapToObjects="1" showGuides="1">
      <p:cViewPr>
        <p:scale>
          <a:sx n="75" d="100"/>
          <a:sy n="75" d="100"/>
        </p:scale>
        <p:origin x="-1368" y="-180"/>
      </p:cViewPr>
      <p:guideLst>
        <p:guide orient="horz" pos="731"/>
        <p:guide pos="3840"/>
        <p:guide pos="438"/>
        <p:guide pos="77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16DAFF-4518-3848-8748-1DDCCBDB0348}" type="datetimeFigureOut">
              <a:rPr lang="ru-RU" smtClean="0"/>
              <a:t>01.03.2022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DCC442-C894-1744-80D4-8B9E3BA7D1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9336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CC442-C894-1744-80D4-8B9E3BA7D10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68067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CC442-C894-1744-80D4-8B9E3BA7D10B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10066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CC442-C894-1744-80D4-8B9E3BA7D10B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23472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CC442-C894-1744-80D4-8B9E3BA7D10B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23472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CC442-C894-1744-80D4-8B9E3BA7D10B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23472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CC442-C894-1744-80D4-8B9E3BA7D10B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23472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CC442-C894-1744-80D4-8B9E3BA7D10B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23472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CC442-C894-1744-80D4-8B9E3BA7D10B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2347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28601"/>
            <a:ext cx="103632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4800600"/>
            <a:ext cx="9144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043A8-4F46-7E44-883E-822B4D242A2F}" type="datetimeFigureOut">
              <a:rPr lang="ru-RU" smtClean="0"/>
              <a:t>01.03.2022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12001499" y="4846320"/>
            <a:ext cx="190501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2001499" y="0"/>
            <a:ext cx="190501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4A256E9-21F9-B149-852C-D8B3B38A119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043A8-4F46-7E44-883E-822B4D242A2F}" type="datetimeFigureOut">
              <a:rPr lang="ru-RU" smtClean="0"/>
              <a:t>01.03.2022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256E9-21F9-B149-852C-D8B3B38A119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043A8-4F46-7E44-883E-822B4D242A2F}" type="datetimeFigureOut">
              <a:rPr lang="ru-RU" smtClean="0"/>
              <a:t>01.03.2022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256E9-21F9-B149-852C-D8B3B38A119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043A8-4F46-7E44-883E-822B4D242A2F}" type="datetimeFigureOut">
              <a:rPr lang="ru-RU" smtClean="0"/>
              <a:t>01.03.2022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256E9-21F9-B149-852C-D8B3B38A119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1"/>
            <a:ext cx="103632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28601"/>
            <a:ext cx="103632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043A8-4F46-7E44-883E-822B4D242A2F}" type="datetimeFigureOut">
              <a:rPr lang="ru-RU" smtClean="0"/>
              <a:t>01.03.2022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4A256E9-21F9-B149-852C-D8B3B38A119A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74240" y="1574800"/>
            <a:ext cx="438912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86880" y="1574800"/>
            <a:ext cx="438912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043A8-4F46-7E44-883E-822B4D242A2F}" type="datetimeFigureOut">
              <a:rPr lang="ru-RU" smtClean="0"/>
              <a:t>01.03.2022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256E9-21F9-B149-852C-D8B3B38A119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70176" y="1572768"/>
            <a:ext cx="438912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70176" y="2259366"/>
            <a:ext cx="438912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90944" y="1572768"/>
            <a:ext cx="438912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90944" y="2259366"/>
            <a:ext cx="438912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043A8-4F46-7E44-883E-822B4D242A2F}" type="datetimeFigureOut">
              <a:rPr lang="ru-RU" smtClean="0"/>
              <a:t>01.03.2022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256E9-21F9-B149-852C-D8B3B38A119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043A8-4F46-7E44-883E-822B4D242A2F}" type="datetimeFigureOut">
              <a:rPr lang="ru-RU" smtClean="0"/>
              <a:t>01.03.2022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256E9-21F9-B149-852C-D8B3B38A119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043A8-4F46-7E44-883E-822B4D242A2F}" type="datetimeFigureOut">
              <a:rPr lang="ru-RU" smtClean="0"/>
              <a:t>01.03.2022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256E9-21F9-B149-852C-D8B3B38A119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600200"/>
            <a:ext cx="6815667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600200"/>
            <a:ext cx="4011084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043A8-4F46-7E44-883E-822B4D242A2F}" type="datetimeFigureOut">
              <a:rPr lang="ru-RU" smtClean="0"/>
              <a:t>01.03.2022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256E9-21F9-B149-852C-D8B3B38A119A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2001499" y="4846320"/>
            <a:ext cx="190501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12001169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5715000"/>
            <a:ext cx="108712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043A8-4F46-7E44-883E-822B4D242A2F}" type="datetimeFigureOut">
              <a:rPr lang="ru-RU" smtClean="0"/>
              <a:t>01.03.2022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4A256E9-21F9-B149-852C-D8B3B38A119A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09600" y="4953000"/>
            <a:ext cx="108712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2001499" y="0"/>
            <a:ext cx="190501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52718"/>
            <a:ext cx="77216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752601"/>
            <a:ext cx="1016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172201"/>
            <a:ext cx="4572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62B043A8-4F46-7E44-883E-822B4D242A2F}" type="datetimeFigureOut">
              <a:rPr lang="ru-RU" smtClean="0"/>
              <a:t>01.03.2022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492876"/>
            <a:ext cx="4572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11189124" y="5824644"/>
            <a:ext cx="1315721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94A256E9-21F9-B149-852C-D8B3B38A119A}" type="slidenum">
              <a:rPr lang="ru-RU" smtClean="0"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12001499" y="0"/>
            <a:ext cx="190501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2001499" y="1371600"/>
            <a:ext cx="190501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preparatory@krasgmu.ru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krasgmu.ru/index.php?page%5bcommon%5d=content&amp;id=207814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foreigncitizens@krasgmu.ru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abit.krasgmu.ru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krasgmu.ru/index.php?page%5bcommon%5d=content&amp;id=19661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mailto:pk@krasgmu.ru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foreigncitizens@krasgmu.ru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16CFE43-41DE-4CA4-8997-9D818DBF1C4E}"/>
              </a:ext>
            </a:extLst>
          </p:cNvPr>
          <p:cNvSpPr txBox="1"/>
          <p:nvPr/>
        </p:nvSpPr>
        <p:spPr>
          <a:xfrm>
            <a:off x="385994" y="2309894"/>
            <a:ext cx="51857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Krasnoyarsk, Russia </a:t>
            </a:r>
          </a:p>
          <a:p>
            <a:r>
              <a:rPr lang="en-US" sz="28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est. 1942</a:t>
            </a:r>
            <a:endParaRPr lang="ru-RU" sz="2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ФГБОУ ВО КрасГМУ - Yo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692" y="4462255"/>
            <a:ext cx="1939252" cy="1939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КрасГМУ открыл YouTube-лекторий для горожан - Афиша Красноярска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4" r="7055"/>
          <a:stretch/>
        </p:blipFill>
        <p:spPr bwMode="auto">
          <a:xfrm>
            <a:off x="8543924" y="-17624"/>
            <a:ext cx="3457575" cy="2815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43243" y="186236"/>
            <a:ext cx="7848701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6600" b="1" dirty="0">
                <a:ln w="17780" cmpd="sng">
                  <a:noFill/>
                  <a:prstDash val="solid"/>
                  <a:miter lim="800000"/>
                </a:ln>
                <a:solidFill>
                  <a:schemeClr val="tx2"/>
                </a:solidFill>
                <a:latin typeface="Arial" panose="020B0604020202020204" pitchFamily="34" charset="0"/>
                <a:ea typeface="DIN PT Medium" charset="0"/>
                <a:cs typeface="Arial" panose="020B0604020202020204" pitchFamily="34" charset="0"/>
              </a:rPr>
              <a:t>Krasnoyarsk State </a:t>
            </a:r>
          </a:p>
          <a:p>
            <a:r>
              <a:rPr lang="en-US" sz="6600" b="1" dirty="0">
                <a:ln w="17780" cmpd="sng">
                  <a:noFill/>
                  <a:prstDash val="solid"/>
                  <a:miter lim="800000"/>
                </a:ln>
                <a:solidFill>
                  <a:schemeClr val="tx2"/>
                </a:solidFill>
                <a:latin typeface="Arial" panose="020B0604020202020204" pitchFamily="34" charset="0"/>
                <a:ea typeface="DIN PT Medium" charset="0"/>
                <a:cs typeface="Arial" panose="020B0604020202020204" pitchFamily="34" charset="0"/>
              </a:rPr>
              <a:t>Medical University</a:t>
            </a:r>
            <a:endParaRPr lang="ru-RU" sz="6600" b="1" dirty="0">
              <a:ln w="17780" cmpd="sng">
                <a:noFill/>
                <a:prstDash val="solid"/>
                <a:miter lim="800000"/>
              </a:ln>
              <a:solidFill>
                <a:schemeClr val="tx2"/>
              </a:solidFill>
              <a:latin typeface="Arial" panose="020B0604020202020204" pitchFamily="34" charset="0"/>
              <a:ea typeface="DIN PT Medium" charset="0"/>
              <a:cs typeface="Arial" panose="020B0604020202020204" pitchFamily="34" charset="0"/>
            </a:endParaRPr>
          </a:p>
        </p:txBody>
      </p:sp>
      <p:pic>
        <p:nvPicPr>
          <p:cNvPr id="3" name="Picture 2" descr="https://sun9-73.userapi.com/impg/q-sevVBXIOX4fSN2AxrQZs65qqc73M0PVXE0Xg/9Fr9LxZCXGs.jpg?size=810x1080&amp;quality=95&amp;sign=d6cd41f2ad6c8350294b3b172bae4b49&amp;type=albu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92"/>
          <a:stretch/>
        </p:blipFill>
        <p:spPr bwMode="auto">
          <a:xfrm>
            <a:off x="8543925" y="2786947"/>
            <a:ext cx="3457575" cy="4071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2656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F8293FC-24A7-4CE8-9366-BB837E885F93}"/>
              </a:ext>
            </a:extLst>
          </p:cNvPr>
          <p:cNvSpPr txBox="1"/>
          <p:nvPr/>
        </p:nvSpPr>
        <p:spPr>
          <a:xfrm>
            <a:off x="982717" y="947355"/>
            <a:ext cx="5385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DIN PT Medium" charset="0"/>
                <a:ea typeface="DIN PT Medium" charset="0"/>
                <a:cs typeface="DIN PT Medium" charset="0"/>
              </a:rPr>
              <a:t>Documents for admission </a:t>
            </a:r>
            <a:r>
              <a:rPr lang="ru-RU" sz="2800" dirty="0">
                <a:solidFill>
                  <a:schemeClr val="bg1"/>
                </a:solidFill>
                <a:latin typeface="DIN PT Medium" charset="0"/>
                <a:ea typeface="DIN PT Medium" charset="0"/>
                <a:cs typeface="DIN PT Medium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774F29F-AE00-420F-874F-C6BB48D0B251}"/>
              </a:ext>
            </a:extLst>
          </p:cNvPr>
          <p:cNvSpPr txBox="1"/>
          <p:nvPr/>
        </p:nvSpPr>
        <p:spPr>
          <a:xfrm>
            <a:off x="973538" y="3108047"/>
            <a:ext cx="6973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  <a:latin typeface="DIN PT Medium" charset="0"/>
                <a:ea typeface="DIN PT Medium" charset="0"/>
                <a:cs typeface="DIN PT Medium" charset="0"/>
              </a:rPr>
              <a:t>Document submission deadlines</a:t>
            </a:r>
            <a:endParaRPr lang="ru-RU" sz="2800" dirty="0">
              <a:solidFill>
                <a:schemeClr val="bg1"/>
              </a:solidFill>
              <a:latin typeface="DIN PT Medium" charset="0"/>
              <a:ea typeface="DIN PT Medium" charset="0"/>
              <a:cs typeface="DIN PT Medium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B26AD06-6EBD-413B-8AD0-3E9C91F69C79}"/>
              </a:ext>
            </a:extLst>
          </p:cNvPr>
          <p:cNvSpPr txBox="1"/>
          <p:nvPr/>
        </p:nvSpPr>
        <p:spPr>
          <a:xfrm>
            <a:off x="973538" y="4626539"/>
            <a:ext cx="46560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DIN PT Medium" charset="0"/>
                <a:ea typeface="DIN PT Medium" charset="0"/>
                <a:cs typeface="DIN PT Medium" charset="0"/>
              </a:rPr>
              <a:t>Submission Form</a:t>
            </a:r>
            <a:endParaRPr lang="ru-RU" sz="2800" dirty="0">
              <a:solidFill>
                <a:schemeClr val="bg1"/>
              </a:solidFill>
              <a:latin typeface="DIN PT Medium" charset="0"/>
              <a:ea typeface="DIN PT Medium" charset="0"/>
              <a:cs typeface="DIN PT Medium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0B0BB855-1963-4711-9A43-762879BF2B7F}"/>
              </a:ext>
            </a:extLst>
          </p:cNvPr>
          <p:cNvSpPr txBox="1"/>
          <p:nvPr/>
        </p:nvSpPr>
        <p:spPr>
          <a:xfrm>
            <a:off x="982717" y="3813501"/>
            <a:ext cx="47332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DIN PT" panose="020B0504030203060204" pitchFamily="34" charset="0"/>
                <a:ea typeface="DIN PT Medium" charset="0"/>
                <a:cs typeface="DIN PT Medium" charset="0"/>
              </a:rPr>
              <a:t>Даты</a:t>
            </a:r>
            <a:endParaRPr lang="ru-RU" sz="1600" dirty="0">
              <a:solidFill>
                <a:srgbClr val="000000"/>
              </a:solidFill>
              <a:latin typeface="DIN PT" panose="020B0504030203060204" pitchFamily="34" charset="0"/>
              <a:ea typeface="DIN PT Medium" charset="0"/>
              <a:cs typeface="DIN PT Medium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7D1ECB9D-776D-4400-AF3E-C62FE3F6F7E7}"/>
              </a:ext>
            </a:extLst>
          </p:cNvPr>
          <p:cNvSpPr txBox="1"/>
          <p:nvPr/>
        </p:nvSpPr>
        <p:spPr>
          <a:xfrm>
            <a:off x="982716" y="5285689"/>
            <a:ext cx="47332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DIN PT" panose="020B0504030203060204" pitchFamily="34" charset="0"/>
                <a:ea typeface="DIN PT Medium" charset="0"/>
                <a:cs typeface="DIN PT Medium" charset="0"/>
              </a:rPr>
              <a:t>Online </a:t>
            </a:r>
            <a:endParaRPr lang="ru-RU" sz="1600" dirty="0">
              <a:solidFill>
                <a:srgbClr val="000000"/>
              </a:solidFill>
              <a:latin typeface="DIN PT" panose="020B0504030203060204" pitchFamily="34" charset="0"/>
              <a:ea typeface="DIN PT Medium" charset="0"/>
              <a:cs typeface="DIN PT Medium" charset="0"/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09599" y="152718"/>
            <a:ext cx="10390909" cy="1371600"/>
          </a:xfrm>
        </p:spPr>
        <p:txBody>
          <a:bodyPr/>
          <a:lstStyle/>
          <a:p>
            <a:r>
              <a:rPr lang="en-US" dirty="0" smtClean="0"/>
              <a:t>Preparatory department - 2022</a:t>
            </a:r>
            <a:endParaRPr lang="ru-RU" dirty="0"/>
          </a:p>
        </p:txBody>
      </p:sp>
      <p:graphicFrame>
        <p:nvGraphicFramePr>
          <p:cNvPr id="13" name="Объект 1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854369"/>
              </p:ext>
            </p:extLst>
          </p:nvPr>
        </p:nvGraphicFramePr>
        <p:xfrm>
          <a:off x="609600" y="1884218"/>
          <a:ext cx="10584873" cy="4532972"/>
        </p:xfrm>
        <a:graphic>
          <a:graphicData uri="http://schemas.openxmlformats.org/drawingml/2006/table">
            <a:tbl>
              <a:tblPr firstRow="1" bandRow="1">
                <a:tableStyleId>{46F890A9-2807-4EBB-B81D-B2AA78EC7F39}</a:tableStyleId>
              </a:tblPr>
              <a:tblGrid>
                <a:gridCol w="5430982"/>
                <a:gridCol w="5153891"/>
              </a:tblGrid>
              <a:tr h="67966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STEP 1</a:t>
                      </a:r>
                      <a:endParaRPr lang="ru-RU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smtClean="0"/>
                        <a:t>STEP 2</a:t>
                      </a:r>
                      <a:endParaRPr lang="ru-RU" sz="3600" dirty="0" smtClean="0"/>
                    </a:p>
                  </a:txBody>
                  <a:tcPr/>
                </a:tc>
              </a:tr>
              <a:tr h="3283762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Application</a:t>
                      </a:r>
                    </a:p>
                    <a:p>
                      <a:pPr algn="ctr"/>
                      <a:endParaRPr lang="en-US" sz="1800" b="1" dirty="0" smtClean="0"/>
                    </a:p>
                    <a:p>
                      <a:r>
                        <a:rPr lang="en-US" sz="1800" b="1" i="1" dirty="0" smtClean="0"/>
                        <a:t>Student sends the following documents to the email </a:t>
                      </a:r>
                      <a:r>
                        <a:rPr lang="en-US" sz="1800" b="1" i="1" dirty="0" smtClean="0">
                          <a:hlinkClick r:id="rId3"/>
                        </a:rPr>
                        <a:t>preparatory@krasgmu.ru</a:t>
                      </a:r>
                      <a:r>
                        <a:rPr lang="en-US" sz="1800" b="1" i="1" dirty="0" smtClean="0"/>
                        <a:t> </a:t>
                      </a:r>
                    </a:p>
                    <a:p>
                      <a:endParaRPr lang="en-US" sz="1800" dirty="0" smtClean="0"/>
                    </a:p>
                    <a:p>
                      <a:pPr marL="342900" indent="-342900">
                        <a:buAutoNum type="arabicPeriod"/>
                      </a:pPr>
                      <a:r>
                        <a:rPr lang="en-US" sz="1800" baseline="0" dirty="0" smtClean="0"/>
                        <a:t>Passport (with notarized translation into Russian)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US" sz="1800" baseline="0" dirty="0" smtClean="0"/>
                        <a:t>School-leaving certificate (with notarized translation into Russian)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sz="1800" dirty="0" smtClean="0"/>
                        <a:t>Application </a:t>
                      </a:r>
                      <a:r>
                        <a:rPr lang="ru-RU" sz="1800" dirty="0" smtClean="0"/>
                        <a:t>(</a:t>
                      </a:r>
                      <a:r>
                        <a:rPr lang="en-US" sz="1800" dirty="0" smtClean="0"/>
                        <a:t>with</a:t>
                      </a:r>
                      <a:r>
                        <a:rPr lang="en-US" sz="1800" baseline="0" dirty="0" smtClean="0"/>
                        <a:t> signature by hand) </a:t>
                      </a:r>
                      <a:r>
                        <a:rPr lang="en-US" sz="1800" dirty="0" smtClean="0">
                          <a:hlinkClick r:id="rId4"/>
                        </a:rPr>
                        <a:t>https://krasgmu.ru/index.php?page[common]=content&amp;id=207814</a:t>
                      </a:r>
                      <a:r>
                        <a:rPr lang="en-US" sz="1800" dirty="0" smtClean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Contract</a:t>
                      </a:r>
                      <a:r>
                        <a:rPr lang="en-US" sz="1800" b="1" baseline="0" dirty="0" smtClean="0"/>
                        <a:t> &amp; Payment</a:t>
                      </a:r>
                      <a:endParaRPr lang="en-US" sz="1800" b="1" dirty="0" smtClean="0"/>
                    </a:p>
                    <a:p>
                      <a:pPr algn="ctr"/>
                      <a:endParaRPr lang="en-US" sz="1800" b="1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 smtClean="0"/>
                        <a:t>Student receives the contract by</a:t>
                      </a:r>
                      <a:r>
                        <a:rPr lang="en-US" sz="1800" b="1" i="1" baseline="0" dirty="0" smtClean="0"/>
                        <a:t> the e-mail and pays the tuition fee.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i="1" baseline="0" dirty="0" smtClean="0">
                        <a:solidFill>
                          <a:srgbClr val="FF0000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0" i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470029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Until 01.11.2022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b="1" dirty="0" smtClean="0"/>
                        <a:t>Until 07.11.2022</a:t>
                      </a:r>
                      <a:endParaRPr lang="ru-RU" b="1" dirty="0" smtClean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06910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F8293FC-24A7-4CE8-9366-BB837E885F93}"/>
              </a:ext>
            </a:extLst>
          </p:cNvPr>
          <p:cNvSpPr txBox="1"/>
          <p:nvPr/>
        </p:nvSpPr>
        <p:spPr>
          <a:xfrm>
            <a:off x="982717" y="947355"/>
            <a:ext cx="5385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DIN PT Medium" charset="0"/>
                <a:ea typeface="DIN PT Medium" charset="0"/>
                <a:cs typeface="DIN PT Medium" charset="0"/>
              </a:rPr>
              <a:t>Documents for admission </a:t>
            </a:r>
            <a:r>
              <a:rPr lang="ru-RU" sz="2800" dirty="0">
                <a:solidFill>
                  <a:schemeClr val="bg1"/>
                </a:solidFill>
                <a:latin typeface="DIN PT Medium" charset="0"/>
                <a:ea typeface="DIN PT Medium" charset="0"/>
                <a:cs typeface="DIN PT Medium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774F29F-AE00-420F-874F-C6BB48D0B251}"/>
              </a:ext>
            </a:extLst>
          </p:cNvPr>
          <p:cNvSpPr txBox="1"/>
          <p:nvPr/>
        </p:nvSpPr>
        <p:spPr>
          <a:xfrm>
            <a:off x="973538" y="3108047"/>
            <a:ext cx="6973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  <a:latin typeface="DIN PT Medium" charset="0"/>
                <a:ea typeface="DIN PT Medium" charset="0"/>
                <a:cs typeface="DIN PT Medium" charset="0"/>
              </a:rPr>
              <a:t>Document submission deadlines</a:t>
            </a:r>
            <a:endParaRPr lang="ru-RU" sz="2800" dirty="0">
              <a:solidFill>
                <a:schemeClr val="bg1"/>
              </a:solidFill>
              <a:latin typeface="DIN PT Medium" charset="0"/>
              <a:ea typeface="DIN PT Medium" charset="0"/>
              <a:cs typeface="DIN PT Medium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B26AD06-6EBD-413B-8AD0-3E9C91F69C79}"/>
              </a:ext>
            </a:extLst>
          </p:cNvPr>
          <p:cNvSpPr txBox="1"/>
          <p:nvPr/>
        </p:nvSpPr>
        <p:spPr>
          <a:xfrm>
            <a:off x="973538" y="4626539"/>
            <a:ext cx="46560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DIN PT Medium" charset="0"/>
                <a:ea typeface="DIN PT Medium" charset="0"/>
                <a:cs typeface="DIN PT Medium" charset="0"/>
              </a:rPr>
              <a:t>Submission Form</a:t>
            </a:r>
            <a:endParaRPr lang="ru-RU" sz="2800" dirty="0">
              <a:solidFill>
                <a:schemeClr val="bg1"/>
              </a:solidFill>
              <a:latin typeface="DIN PT Medium" charset="0"/>
              <a:ea typeface="DIN PT Medium" charset="0"/>
              <a:cs typeface="DIN PT Medium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0B0BB855-1963-4711-9A43-762879BF2B7F}"/>
              </a:ext>
            </a:extLst>
          </p:cNvPr>
          <p:cNvSpPr txBox="1"/>
          <p:nvPr/>
        </p:nvSpPr>
        <p:spPr>
          <a:xfrm>
            <a:off x="982717" y="3813501"/>
            <a:ext cx="47332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DIN PT" panose="020B0504030203060204" pitchFamily="34" charset="0"/>
                <a:ea typeface="DIN PT Medium" charset="0"/>
                <a:cs typeface="DIN PT Medium" charset="0"/>
              </a:rPr>
              <a:t>Даты</a:t>
            </a:r>
            <a:endParaRPr lang="ru-RU" sz="1600" dirty="0">
              <a:solidFill>
                <a:srgbClr val="000000"/>
              </a:solidFill>
              <a:latin typeface="DIN PT" panose="020B0504030203060204" pitchFamily="34" charset="0"/>
              <a:ea typeface="DIN PT Medium" charset="0"/>
              <a:cs typeface="DIN PT Medium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7D1ECB9D-776D-4400-AF3E-C62FE3F6F7E7}"/>
              </a:ext>
            </a:extLst>
          </p:cNvPr>
          <p:cNvSpPr txBox="1"/>
          <p:nvPr/>
        </p:nvSpPr>
        <p:spPr>
          <a:xfrm>
            <a:off x="982716" y="5285689"/>
            <a:ext cx="47332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DIN PT" panose="020B0504030203060204" pitchFamily="34" charset="0"/>
                <a:ea typeface="DIN PT Medium" charset="0"/>
                <a:cs typeface="DIN PT Medium" charset="0"/>
              </a:rPr>
              <a:t>Online </a:t>
            </a:r>
            <a:endParaRPr lang="ru-RU" sz="1600" dirty="0">
              <a:solidFill>
                <a:srgbClr val="000000"/>
              </a:solidFill>
              <a:latin typeface="DIN PT" panose="020B0504030203060204" pitchFamily="34" charset="0"/>
              <a:ea typeface="DIN PT Medium" charset="0"/>
              <a:cs typeface="DIN PT Medium" charset="0"/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09599" y="152718"/>
            <a:ext cx="10390909" cy="1371600"/>
          </a:xfrm>
        </p:spPr>
        <p:txBody>
          <a:bodyPr/>
          <a:lstStyle/>
          <a:p>
            <a:r>
              <a:rPr lang="en-US" dirty="0" smtClean="0"/>
              <a:t>ADMISSION PROCEDURE &amp; DEADLINES - 2022</a:t>
            </a:r>
            <a:endParaRPr lang="ru-RU" dirty="0"/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32377698"/>
              </p:ext>
            </p:extLst>
          </p:nvPr>
        </p:nvGraphicFramePr>
        <p:xfrm>
          <a:off x="585669" y="1558954"/>
          <a:ext cx="10913604" cy="4662056"/>
        </p:xfrm>
        <a:graphic>
          <a:graphicData uri="http://schemas.openxmlformats.org/drawingml/2006/table">
            <a:tbl>
              <a:tblPr firstRow="1" bandRow="1">
                <a:tableStyleId>{46F890A9-2807-4EBB-B81D-B2AA78EC7F39}</a:tableStyleId>
              </a:tblPr>
              <a:tblGrid>
                <a:gridCol w="5714418"/>
                <a:gridCol w="5199186"/>
              </a:tblGrid>
              <a:tr h="73948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smtClean="0"/>
                        <a:t>STEP 3</a:t>
                      </a:r>
                      <a:endParaRPr lang="ru-RU" sz="3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smtClean="0"/>
                        <a:t>STEP 4</a:t>
                      </a:r>
                      <a:endParaRPr lang="ru-RU" sz="3600" dirty="0" smtClean="0"/>
                    </a:p>
                  </a:txBody>
                  <a:tcPr/>
                </a:tc>
              </a:tr>
              <a:tr h="34941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Getting</a:t>
                      </a:r>
                      <a:r>
                        <a:rPr lang="en-US" sz="1600" b="1" baseline="0" dirty="0" smtClean="0"/>
                        <a:t> visa</a:t>
                      </a:r>
                    </a:p>
                    <a:p>
                      <a:endParaRPr lang="en-US" sz="1600" b="1" baseline="0" dirty="0" smtClean="0"/>
                    </a:p>
                    <a:p>
                      <a:r>
                        <a:rPr lang="en-US" sz="1600" b="1" i="1" baseline="0" dirty="0" smtClean="0"/>
                        <a:t>Student receives invitation from the University and gets a visa at his local embassy </a:t>
                      </a:r>
                    </a:p>
                    <a:p>
                      <a:endParaRPr lang="en-US" sz="1600" baseline="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When the student</a:t>
                      </a:r>
                      <a:endParaRPr lang="en-US" sz="1600" baseline="0" dirty="0" smtClean="0"/>
                    </a:p>
                    <a:p>
                      <a:r>
                        <a:rPr lang="en-US" sz="1600" baseline="0" dirty="0" smtClean="0"/>
                        <a:t> the University prepares all the necessary documents and sends them to the embassy</a:t>
                      </a:r>
                      <a:endParaRPr lang="en-US" sz="1600" dirty="0" smtClean="0"/>
                    </a:p>
                    <a:p>
                      <a:endParaRPr lang="en-US" sz="1600" dirty="0" smtClean="0"/>
                    </a:p>
                    <a:p>
                      <a:r>
                        <a:rPr lang="en-US" sz="1600" dirty="0" smtClean="0"/>
                        <a:t>Student</a:t>
                      </a:r>
                      <a:r>
                        <a:rPr lang="en-US" sz="1600" baseline="0" dirty="0" smtClean="0"/>
                        <a:t> receives invitation by the e-mail and goes to the local embassy to get visa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Buying</a:t>
                      </a:r>
                      <a:r>
                        <a:rPr lang="en-US" sz="1600" b="1" baseline="0" dirty="0" smtClean="0"/>
                        <a:t> tickets and coming to Russia</a:t>
                      </a:r>
                    </a:p>
                    <a:p>
                      <a:endParaRPr lang="en-US" sz="1600" b="1" baseline="0" dirty="0" smtClean="0"/>
                    </a:p>
                    <a:p>
                      <a:r>
                        <a:rPr lang="en-US" sz="1600" b="1" i="1" baseline="0" dirty="0" smtClean="0"/>
                        <a:t>Student buys tickets and arrives to Russia</a:t>
                      </a:r>
                    </a:p>
                    <a:p>
                      <a:endParaRPr lang="en-US" sz="1600" b="1" i="1" baseline="0" dirty="0" smtClean="0"/>
                    </a:p>
                    <a:p>
                      <a:r>
                        <a:rPr lang="en-US" sz="1600" b="0" i="0" baseline="0" dirty="0" smtClean="0"/>
                        <a:t>Upon receiving visa, the student buys tickets to Russia, Krasnoyarsk and sends them 7 days before the flight to </a:t>
                      </a:r>
                      <a:r>
                        <a:rPr lang="en-US" sz="1600" b="0" i="0" baseline="0" dirty="0" smtClean="0">
                          <a:hlinkClick r:id="rId3"/>
                        </a:rPr>
                        <a:t>foreigncitizens@krasgmu.ru</a:t>
                      </a:r>
                      <a:r>
                        <a:rPr lang="en-US" sz="1600" b="0" i="0" baseline="0" dirty="0" smtClean="0"/>
                        <a:t> (This is necessary for state registration for crossing the border)</a:t>
                      </a:r>
                    </a:p>
                    <a:p>
                      <a:endParaRPr lang="ru-RU" b="1" dirty="0"/>
                    </a:p>
                  </a:txBody>
                  <a:tcPr/>
                </a:tc>
              </a:tr>
              <a:tr h="428432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Until 30.11.2022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Until 30.11.2022</a:t>
                      </a:r>
                      <a:endParaRPr lang="ru-RU" b="1" dirty="0" smtClean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54439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F8293FC-24A7-4CE8-9366-BB837E885F93}"/>
              </a:ext>
            </a:extLst>
          </p:cNvPr>
          <p:cNvSpPr txBox="1"/>
          <p:nvPr/>
        </p:nvSpPr>
        <p:spPr>
          <a:xfrm>
            <a:off x="982717" y="947355"/>
            <a:ext cx="5385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DIN PT Medium" charset="0"/>
                <a:ea typeface="DIN PT Medium" charset="0"/>
                <a:cs typeface="DIN PT Medium" charset="0"/>
              </a:rPr>
              <a:t>Documents for admission </a:t>
            </a:r>
            <a:r>
              <a:rPr lang="ru-RU" sz="2800" dirty="0">
                <a:solidFill>
                  <a:schemeClr val="bg1"/>
                </a:solidFill>
                <a:latin typeface="DIN PT Medium" charset="0"/>
                <a:ea typeface="DIN PT Medium" charset="0"/>
                <a:cs typeface="DIN PT Medium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774F29F-AE00-420F-874F-C6BB48D0B251}"/>
              </a:ext>
            </a:extLst>
          </p:cNvPr>
          <p:cNvSpPr txBox="1"/>
          <p:nvPr/>
        </p:nvSpPr>
        <p:spPr>
          <a:xfrm>
            <a:off x="973538" y="3108047"/>
            <a:ext cx="6973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  <a:latin typeface="DIN PT Medium" charset="0"/>
                <a:ea typeface="DIN PT Medium" charset="0"/>
                <a:cs typeface="DIN PT Medium" charset="0"/>
              </a:rPr>
              <a:t>Document submission deadlines</a:t>
            </a:r>
            <a:endParaRPr lang="ru-RU" sz="2800" dirty="0">
              <a:solidFill>
                <a:schemeClr val="bg1"/>
              </a:solidFill>
              <a:latin typeface="DIN PT Medium" charset="0"/>
              <a:ea typeface="DIN PT Medium" charset="0"/>
              <a:cs typeface="DIN PT Medium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B26AD06-6EBD-413B-8AD0-3E9C91F69C79}"/>
              </a:ext>
            </a:extLst>
          </p:cNvPr>
          <p:cNvSpPr txBox="1"/>
          <p:nvPr/>
        </p:nvSpPr>
        <p:spPr>
          <a:xfrm>
            <a:off x="973538" y="4626539"/>
            <a:ext cx="46560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DIN PT Medium" charset="0"/>
                <a:ea typeface="DIN PT Medium" charset="0"/>
                <a:cs typeface="DIN PT Medium" charset="0"/>
              </a:rPr>
              <a:t>Submission Form</a:t>
            </a:r>
            <a:endParaRPr lang="ru-RU" sz="2800" dirty="0">
              <a:solidFill>
                <a:schemeClr val="bg1"/>
              </a:solidFill>
              <a:latin typeface="DIN PT Medium" charset="0"/>
              <a:ea typeface="DIN PT Medium" charset="0"/>
              <a:cs typeface="DIN PT Medium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0B0BB855-1963-4711-9A43-762879BF2B7F}"/>
              </a:ext>
            </a:extLst>
          </p:cNvPr>
          <p:cNvSpPr txBox="1"/>
          <p:nvPr/>
        </p:nvSpPr>
        <p:spPr>
          <a:xfrm>
            <a:off x="982717" y="3813501"/>
            <a:ext cx="47332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DIN PT" panose="020B0504030203060204" pitchFamily="34" charset="0"/>
                <a:ea typeface="DIN PT Medium" charset="0"/>
                <a:cs typeface="DIN PT Medium" charset="0"/>
              </a:rPr>
              <a:t>Даты</a:t>
            </a:r>
            <a:endParaRPr lang="ru-RU" sz="1600" dirty="0">
              <a:solidFill>
                <a:srgbClr val="000000"/>
              </a:solidFill>
              <a:latin typeface="DIN PT" panose="020B0504030203060204" pitchFamily="34" charset="0"/>
              <a:ea typeface="DIN PT Medium" charset="0"/>
              <a:cs typeface="DIN PT Medium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7D1ECB9D-776D-4400-AF3E-C62FE3F6F7E7}"/>
              </a:ext>
            </a:extLst>
          </p:cNvPr>
          <p:cNvSpPr txBox="1"/>
          <p:nvPr/>
        </p:nvSpPr>
        <p:spPr>
          <a:xfrm>
            <a:off x="982716" y="5285689"/>
            <a:ext cx="47332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DIN PT" panose="020B0504030203060204" pitchFamily="34" charset="0"/>
                <a:ea typeface="DIN PT Medium" charset="0"/>
                <a:cs typeface="DIN PT Medium" charset="0"/>
              </a:rPr>
              <a:t>Online </a:t>
            </a:r>
            <a:endParaRPr lang="ru-RU" sz="1600" dirty="0">
              <a:solidFill>
                <a:srgbClr val="000000"/>
              </a:solidFill>
              <a:latin typeface="DIN PT" panose="020B0504030203060204" pitchFamily="34" charset="0"/>
              <a:ea typeface="DIN PT Medium" charset="0"/>
              <a:cs typeface="DIN PT Medium" charset="0"/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09599" y="152718"/>
            <a:ext cx="10390909" cy="1371600"/>
          </a:xfrm>
        </p:spPr>
        <p:txBody>
          <a:bodyPr/>
          <a:lstStyle/>
          <a:p>
            <a:r>
              <a:rPr lang="en-US" dirty="0" smtClean="0"/>
              <a:t>ADMISSION PROCEDURE &amp; DEADLINES - 2022</a:t>
            </a:r>
            <a:endParaRPr lang="ru-RU" dirty="0"/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82584004"/>
              </p:ext>
            </p:extLst>
          </p:nvPr>
        </p:nvGraphicFramePr>
        <p:xfrm>
          <a:off x="609599" y="1752600"/>
          <a:ext cx="10584873" cy="4231505"/>
        </p:xfrm>
        <a:graphic>
          <a:graphicData uri="http://schemas.openxmlformats.org/drawingml/2006/table">
            <a:tbl>
              <a:tblPr firstRow="1" bandRow="1">
                <a:tableStyleId>{46F890A9-2807-4EBB-B81D-B2AA78EC7F39}</a:tableStyleId>
              </a:tblPr>
              <a:tblGrid>
                <a:gridCol w="10584873"/>
              </a:tblGrid>
              <a:tr h="73948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 smtClean="0"/>
                        <a:t>STEP 5</a:t>
                      </a:r>
                      <a:endParaRPr lang="ru-RU" sz="4000" dirty="0" smtClean="0"/>
                    </a:p>
                  </a:txBody>
                  <a:tcPr/>
                </a:tc>
              </a:tr>
              <a:tr h="3063589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Registration and Accommodation </a:t>
                      </a:r>
                    </a:p>
                    <a:p>
                      <a:r>
                        <a:rPr lang="en-US" dirty="0" smtClean="0"/>
                        <a:t> </a:t>
                      </a:r>
                    </a:p>
                    <a:p>
                      <a:r>
                        <a:rPr lang="en-US" sz="1600" b="1" i="1" baseline="0" dirty="0" smtClean="0"/>
                        <a:t>Student arrives to Krasnoyarsk, gets registered and receives a place in the dormitory</a:t>
                      </a:r>
                    </a:p>
                    <a:p>
                      <a:endParaRPr lang="en-US" sz="1600" baseline="0" dirty="0" smtClean="0"/>
                    </a:p>
                    <a:p>
                      <a:r>
                        <a:rPr lang="en-US" sz="1600" baseline="0" dirty="0" smtClean="0"/>
                        <a:t>Upon arrival to Krasnoyarsk, student goes to the main building of the University (</a:t>
                      </a:r>
                      <a:r>
                        <a:rPr lang="ru-RU" sz="1600" baseline="0" dirty="0" smtClean="0"/>
                        <a:t>Партизана Железняка 1)</a:t>
                      </a:r>
                      <a:r>
                        <a:rPr lang="en-US" sz="1600" baseline="0" dirty="0" smtClean="0"/>
                        <a:t> to the office 1-70 and submits original documents for the registration and long-term visa:</a:t>
                      </a:r>
                    </a:p>
                    <a:p>
                      <a:r>
                        <a:rPr lang="en-US" sz="1600" baseline="0" dirty="0" smtClean="0"/>
                        <a:t>Passport</a:t>
                      </a:r>
                    </a:p>
                    <a:p>
                      <a:r>
                        <a:rPr lang="en-US" sz="1600" baseline="0" dirty="0" smtClean="0"/>
                        <a:t>Migration card (student receives it at the border)</a:t>
                      </a:r>
                    </a:p>
                    <a:p>
                      <a:r>
                        <a:rPr lang="en-US" sz="1600" baseline="0" dirty="0" smtClean="0"/>
                        <a:t>Vaccine certificate</a:t>
                      </a:r>
                    </a:p>
                    <a:p>
                      <a:r>
                        <a:rPr lang="en-US" sz="1600" baseline="0" dirty="0" smtClean="0"/>
                        <a:t>Photo 3x4</a:t>
                      </a:r>
                    </a:p>
                    <a:p>
                      <a:pPr algn="ctr"/>
                      <a:r>
                        <a:rPr lang="en-US" b="1" baseline="0" dirty="0" smtClean="0"/>
                        <a:t>Then student gets a referral to the dormitory and starts studying on 01.12.2022</a:t>
                      </a:r>
                    </a:p>
                  </a:txBody>
                  <a:tcPr/>
                </a:tc>
              </a:tr>
              <a:tr h="42843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Until 30.11.2022</a:t>
                      </a:r>
                      <a:endParaRPr lang="ru-RU" b="1" dirty="0" smtClean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15034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71F9FDC-C2BC-4647-9C92-3658A45D3473}"/>
              </a:ext>
            </a:extLst>
          </p:cNvPr>
          <p:cNvSpPr txBox="1"/>
          <p:nvPr/>
        </p:nvSpPr>
        <p:spPr>
          <a:xfrm>
            <a:off x="830316" y="832401"/>
            <a:ext cx="37416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tx2"/>
                </a:solidFill>
                <a:ea typeface="DIN PT Medium" charset="0"/>
                <a:cs typeface="DIN PT Medium" charset="0"/>
              </a:rPr>
              <a:t>Dormitory</a:t>
            </a:r>
            <a:endParaRPr lang="ru-RU" sz="4800" b="1" dirty="0">
              <a:solidFill>
                <a:schemeClr val="tx2"/>
              </a:solidFill>
              <a:ea typeface="DIN PT Medium" charset="0"/>
              <a:cs typeface="DIN PT Medium" charset="0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="" xmlns:a16="http://schemas.microsoft.com/office/drawing/2014/main" id="{00F9D05E-342A-4E63-BC9D-177EA7C8BD14}"/>
              </a:ext>
            </a:extLst>
          </p:cNvPr>
          <p:cNvGrpSpPr/>
          <p:nvPr/>
        </p:nvGrpSpPr>
        <p:grpSpPr>
          <a:xfrm>
            <a:off x="7273634" y="1028360"/>
            <a:ext cx="4225636" cy="635038"/>
            <a:chOff x="6309041" y="981816"/>
            <a:chExt cx="2853157" cy="380438"/>
          </a:xfrm>
        </p:grpSpPr>
        <p:sp>
          <p:nvSpPr>
            <p:cNvPr id="23" name="Прямоугольник 22">
              <a:extLst>
                <a:ext uri="{FF2B5EF4-FFF2-40B4-BE49-F238E27FC236}">
                  <a16:creationId xmlns="" xmlns:a16="http://schemas.microsoft.com/office/drawing/2014/main" id="{D45CEB26-C087-4224-81BE-91E0A52004DF}"/>
                </a:ext>
              </a:extLst>
            </p:cNvPr>
            <p:cNvSpPr/>
            <p:nvPr/>
          </p:nvSpPr>
          <p:spPr>
            <a:xfrm>
              <a:off x="6309041" y="981816"/>
              <a:ext cx="2806384" cy="380438"/>
            </a:xfrm>
            <a:prstGeom prst="rect">
              <a:avLst/>
            </a:prstGeom>
            <a:solidFill>
              <a:srgbClr val="CB3C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329FE50D-7F71-4CEE-BDCD-6CB09AD629C7}"/>
                </a:ext>
              </a:extLst>
            </p:cNvPr>
            <p:cNvSpPr txBox="1"/>
            <p:nvPr/>
          </p:nvSpPr>
          <p:spPr>
            <a:xfrm>
              <a:off x="6309041" y="1070624"/>
              <a:ext cx="2853157" cy="2028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  <a:ea typeface="DIN PT Medium" charset="0"/>
                  <a:cs typeface="DIN PT Medium" charset="0"/>
                </a:rPr>
                <a:t>Cost: from 800 to 2000 rubles per </a:t>
              </a:r>
              <a:r>
                <a:rPr lang="en-US" sz="1600" b="1" dirty="0">
                  <a:solidFill>
                    <a:schemeClr val="bg1"/>
                  </a:solidFill>
                  <a:ea typeface="DIN PT Medium" charset="0"/>
                  <a:cs typeface="DIN PT Medium" charset="0"/>
                </a:rPr>
                <a:t>month</a:t>
              </a:r>
              <a:endParaRPr lang="ru-RU" sz="1600" b="1" dirty="0">
                <a:solidFill>
                  <a:schemeClr val="bg1"/>
                </a:solidFill>
                <a:ea typeface="DIN PT Medium" charset="0"/>
                <a:cs typeface="DIN PT Medium" charset="0"/>
              </a:endParaRP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662" y="1980333"/>
            <a:ext cx="4695870" cy="3686176"/>
          </a:xfrm>
          <a:prstGeom prst="rect">
            <a:avLst/>
          </a:prstGeom>
        </p:spPr>
      </p:pic>
      <p:pic>
        <p:nvPicPr>
          <p:cNvPr id="2050" name="Picture 2" descr="Общежитие № 3 КрасГМУ, общежитие, ул. Партизана Железняка, 1Б, Красноярск,  Россия — Яндекс.Карт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964" y="1980334"/>
            <a:ext cx="4932218" cy="3699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05223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71F9FDC-C2BC-4647-9C92-3658A45D3473}"/>
              </a:ext>
            </a:extLst>
          </p:cNvPr>
          <p:cNvSpPr txBox="1"/>
          <p:nvPr/>
        </p:nvSpPr>
        <p:spPr>
          <a:xfrm>
            <a:off x="830317" y="725682"/>
            <a:ext cx="68728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/>
                </a:solidFill>
                <a:ea typeface="DIN PT Medium" charset="0"/>
                <a:cs typeface="DIN PT Medium" charset="0"/>
              </a:rPr>
              <a:t>Campus/classrooms</a:t>
            </a:r>
            <a:endParaRPr lang="ru-RU" sz="4000" b="1" dirty="0">
              <a:solidFill>
                <a:schemeClr val="tx2"/>
              </a:solidFill>
              <a:ea typeface="DIN PT Medium" charset="0"/>
              <a:cs typeface="DIN PT Medium" charset="0"/>
            </a:endParaRPr>
          </a:p>
        </p:txBody>
      </p:sp>
      <p:pic>
        <p:nvPicPr>
          <p:cNvPr id="1028" name="Picture 4" descr="КрасГМ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641" y="2043114"/>
            <a:ext cx="5304432" cy="353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Один раз и на всю жизнь»: как выпускники КрасГМУ дистанционно приняли  Клятву врача / Новости общества Красноярска и Красноярского края /  Newslab.Ru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2"/>
          <a:stretch/>
        </p:blipFill>
        <p:spPr bwMode="auto">
          <a:xfrm>
            <a:off x="6151114" y="1943338"/>
            <a:ext cx="4987941" cy="363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03468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71F9FDC-C2BC-4647-9C92-3658A45D3473}"/>
              </a:ext>
            </a:extLst>
          </p:cNvPr>
          <p:cNvSpPr txBox="1"/>
          <p:nvPr/>
        </p:nvSpPr>
        <p:spPr>
          <a:xfrm>
            <a:off x="830316" y="603030"/>
            <a:ext cx="72726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tx2"/>
                </a:solidFill>
                <a:ea typeface="DIN PT Medium" charset="0"/>
                <a:cs typeface="DIN PT Medium" charset="0"/>
              </a:rPr>
              <a:t>Extracurricular activities</a:t>
            </a:r>
            <a:endParaRPr lang="ru-RU" sz="4400" b="1" dirty="0">
              <a:solidFill>
                <a:schemeClr val="tx2"/>
              </a:solidFill>
              <a:ea typeface="DIN PT Medium" charset="0"/>
              <a:cs typeface="DIN PT Medium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0316" y="1574800"/>
            <a:ext cx="4389120" cy="4525963"/>
          </a:xfrm>
        </p:spPr>
        <p:txBody>
          <a:bodyPr/>
          <a:lstStyle/>
          <a:p>
            <a:r>
              <a:rPr lang="en-US" b="0" dirty="0" smtClean="0"/>
              <a:t>The University organizes various extra-curricular activities for the international students: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 smtClean="0"/>
              <a:t>Excursions, sightseeing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 smtClean="0"/>
              <a:t>Hiking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 smtClean="0"/>
              <a:t>Events &amp; celebrations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b="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b="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090" y="1372471"/>
            <a:ext cx="4389437" cy="3292077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037" y="3356262"/>
            <a:ext cx="3967018" cy="297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5074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71F9FDC-C2BC-4647-9C92-3658A45D3473}"/>
              </a:ext>
            </a:extLst>
          </p:cNvPr>
          <p:cNvSpPr txBox="1"/>
          <p:nvPr/>
        </p:nvSpPr>
        <p:spPr>
          <a:xfrm>
            <a:off x="830316" y="947355"/>
            <a:ext cx="8398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  <a:ea typeface="DIN PT Medium" charset="0"/>
                <a:cs typeface="DIN PT Medium" charset="0"/>
              </a:rPr>
              <a:t>Internship/Employment Opportunity</a:t>
            </a:r>
            <a:endParaRPr lang="ru-RU" sz="3600" b="1" dirty="0">
              <a:solidFill>
                <a:schemeClr val="tx2"/>
              </a:solidFill>
              <a:ea typeface="DIN PT Medium" charset="0"/>
              <a:cs typeface="DIN PT Medium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82749" y="1603480"/>
            <a:ext cx="4389120" cy="4525963"/>
          </a:xfrm>
        </p:spPr>
        <p:txBody>
          <a:bodyPr/>
          <a:lstStyle/>
          <a:p>
            <a:r>
              <a:rPr lang="en-US" b="0" dirty="0" smtClean="0"/>
              <a:t>Starting from the 1</a:t>
            </a:r>
            <a:r>
              <a:rPr lang="en-US" b="0" baseline="30000" dirty="0" smtClean="0"/>
              <a:t>st</a:t>
            </a:r>
            <a:r>
              <a:rPr lang="en-US" b="0" dirty="0" smtClean="0"/>
              <a:t> year, students get a practical training at the real hospital. They learn about the organization of work at various hospital departments and receive skills of working with patients at all stages.</a:t>
            </a:r>
            <a:endParaRPr lang="ru-RU" b="0" dirty="0"/>
          </a:p>
        </p:txBody>
      </p:sp>
      <p:pic>
        <p:nvPicPr>
          <p:cNvPr id="3076" name="Picture 4" descr="Стажировка и практи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546" y="3741739"/>
            <a:ext cx="4374861" cy="291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Медсестринская производственная практика на педиатрическом факультете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93"/>
          <a:stretch/>
        </p:blipFill>
        <p:spPr bwMode="auto">
          <a:xfrm>
            <a:off x="5371869" y="1748539"/>
            <a:ext cx="3183371" cy="355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3342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971C891-AF47-45B1-949A-533517CC3306}"/>
              </a:ext>
            </a:extLst>
          </p:cNvPr>
          <p:cNvSpPr txBox="1"/>
          <p:nvPr/>
        </p:nvSpPr>
        <p:spPr>
          <a:xfrm>
            <a:off x="830316" y="575321"/>
            <a:ext cx="92706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tx2"/>
                </a:solidFill>
                <a:ea typeface="DIN PT Medium" charset="0"/>
                <a:cs typeface="DIN PT Medium" charset="0"/>
              </a:rPr>
              <a:t>Living </a:t>
            </a:r>
            <a:r>
              <a:rPr lang="en-US" sz="4400" b="1" dirty="0" smtClean="0">
                <a:solidFill>
                  <a:schemeClr val="tx2"/>
                </a:solidFill>
                <a:ea typeface="DIN PT Medium" charset="0"/>
                <a:cs typeface="DIN PT Medium" charset="0"/>
              </a:rPr>
              <a:t>costs (per month)</a:t>
            </a:r>
            <a:endParaRPr lang="ru-RU" sz="4400" b="1" dirty="0">
              <a:solidFill>
                <a:schemeClr val="tx2"/>
              </a:solidFill>
              <a:ea typeface="DIN PT Medium" charset="0"/>
              <a:cs typeface="DIN PT Medium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C0B0AA8F-3992-43F0-B88C-9931A69A5651}"/>
              </a:ext>
            </a:extLst>
          </p:cNvPr>
          <p:cNvSpPr txBox="1"/>
          <p:nvPr/>
        </p:nvSpPr>
        <p:spPr>
          <a:xfrm>
            <a:off x="2477387" y="1775306"/>
            <a:ext cx="15948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ea typeface="DIN PT Medium" charset="0"/>
                <a:cs typeface="DIN PT Medium" charset="0"/>
              </a:rPr>
              <a:t>Transport</a:t>
            </a:r>
            <a:endParaRPr lang="ru-RU" sz="1600" dirty="0">
              <a:solidFill>
                <a:srgbClr val="000000"/>
              </a:solidFill>
              <a:ea typeface="DIN PT Medium" charset="0"/>
              <a:cs typeface="DIN PT Medium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571CBC77-C96D-4868-95BA-FFA99E2279E3}"/>
              </a:ext>
            </a:extLst>
          </p:cNvPr>
          <p:cNvSpPr txBox="1"/>
          <p:nvPr/>
        </p:nvSpPr>
        <p:spPr>
          <a:xfrm>
            <a:off x="2477386" y="2468654"/>
            <a:ext cx="31047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ea typeface="DIN PT Medium" charset="0"/>
                <a:cs typeface="DIN PT Medium" charset="0"/>
              </a:rPr>
              <a:t>Food</a:t>
            </a:r>
            <a:endParaRPr lang="ru-RU" sz="1600" dirty="0">
              <a:solidFill>
                <a:srgbClr val="000000"/>
              </a:solidFill>
              <a:ea typeface="DIN PT Medium" charset="0"/>
              <a:cs typeface="DIN PT Medium" charset="0"/>
            </a:endParaRPr>
          </a:p>
        </p:txBody>
      </p:sp>
      <p:grpSp>
        <p:nvGrpSpPr>
          <p:cNvPr id="30" name="Группа 29">
            <a:extLst>
              <a:ext uri="{FF2B5EF4-FFF2-40B4-BE49-F238E27FC236}">
                <a16:creationId xmlns="" xmlns:a16="http://schemas.microsoft.com/office/drawing/2014/main" id="{F8C19128-C5C7-4DBF-AE35-341D4454F18E}"/>
              </a:ext>
            </a:extLst>
          </p:cNvPr>
          <p:cNvGrpSpPr/>
          <p:nvPr/>
        </p:nvGrpSpPr>
        <p:grpSpPr>
          <a:xfrm>
            <a:off x="932080" y="1758841"/>
            <a:ext cx="1353920" cy="380438"/>
            <a:chOff x="6309041" y="981816"/>
            <a:chExt cx="2806384" cy="380438"/>
          </a:xfrm>
        </p:grpSpPr>
        <p:sp>
          <p:nvSpPr>
            <p:cNvPr id="31" name="Прямоугольник 30">
              <a:extLst>
                <a:ext uri="{FF2B5EF4-FFF2-40B4-BE49-F238E27FC236}">
                  <a16:creationId xmlns="" xmlns:a16="http://schemas.microsoft.com/office/drawing/2014/main" id="{C65BD423-C0AA-43A5-BEF6-449BC86BFBA2}"/>
                </a:ext>
              </a:extLst>
            </p:cNvPr>
            <p:cNvSpPr/>
            <p:nvPr/>
          </p:nvSpPr>
          <p:spPr>
            <a:xfrm>
              <a:off x="6309041" y="981816"/>
              <a:ext cx="2806384" cy="380438"/>
            </a:xfrm>
            <a:prstGeom prst="rect">
              <a:avLst/>
            </a:prstGeom>
            <a:solidFill>
              <a:srgbClr val="CB3C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TextBox 31">
              <a:extLst>
                <a:ext uri="{FF2B5EF4-FFF2-40B4-BE49-F238E27FC236}">
                  <a16:creationId xmlns="" xmlns:a16="http://schemas.microsoft.com/office/drawing/2014/main" id="{B83BB903-A8BD-4417-94C4-55A0FAE0CE61}"/>
                </a:ext>
              </a:extLst>
            </p:cNvPr>
            <p:cNvSpPr txBox="1"/>
            <p:nvPr/>
          </p:nvSpPr>
          <p:spPr>
            <a:xfrm>
              <a:off x="6391552" y="992767"/>
              <a:ext cx="262979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0" i="0" dirty="0">
                  <a:solidFill>
                    <a:schemeClr val="bg1"/>
                  </a:solidFill>
                  <a:effectLst/>
                </a:rPr>
                <a:t>≈</a:t>
              </a:r>
              <a:r>
                <a:rPr lang="ru-RU" sz="1600" dirty="0">
                  <a:solidFill>
                    <a:schemeClr val="bg1"/>
                  </a:solidFill>
                </a:rPr>
                <a:t> </a:t>
              </a:r>
              <a:r>
                <a:rPr lang="en-US" sz="1600" dirty="0" smtClean="0">
                  <a:solidFill>
                    <a:schemeClr val="bg1"/>
                  </a:solidFill>
                </a:rPr>
                <a:t>13-15</a:t>
              </a:r>
              <a:r>
                <a:rPr lang="ru-RU" sz="1600" dirty="0" smtClean="0">
                  <a:solidFill>
                    <a:schemeClr val="bg1"/>
                  </a:solidFill>
                </a:rPr>
                <a:t> </a:t>
              </a:r>
              <a:r>
                <a:rPr lang="en-US" sz="1600" dirty="0">
                  <a:solidFill>
                    <a:schemeClr val="bg1"/>
                  </a:solidFill>
                  <a:ea typeface="DIN PT Medium" charset="0"/>
                  <a:cs typeface="DIN PT Medium" charset="0"/>
                </a:rPr>
                <a:t>$</a:t>
              </a:r>
              <a:endParaRPr lang="ru-RU" sz="1600" dirty="0">
                <a:solidFill>
                  <a:schemeClr val="bg1"/>
                </a:solidFill>
                <a:ea typeface="DIN PT Medium" charset="0"/>
                <a:cs typeface="DIN PT Medium" charset="0"/>
              </a:endParaRPr>
            </a:p>
          </p:txBody>
        </p:sp>
      </p:grpSp>
      <p:grpSp>
        <p:nvGrpSpPr>
          <p:cNvPr id="33" name="Группа 32">
            <a:extLst>
              <a:ext uri="{FF2B5EF4-FFF2-40B4-BE49-F238E27FC236}">
                <a16:creationId xmlns="" xmlns:a16="http://schemas.microsoft.com/office/drawing/2014/main" id="{78A74314-BF0B-471B-9C52-B6E4482278D2}"/>
              </a:ext>
            </a:extLst>
          </p:cNvPr>
          <p:cNvGrpSpPr/>
          <p:nvPr/>
        </p:nvGrpSpPr>
        <p:grpSpPr>
          <a:xfrm>
            <a:off x="929291" y="2457850"/>
            <a:ext cx="1353920" cy="380438"/>
            <a:chOff x="6309041" y="981816"/>
            <a:chExt cx="2806384" cy="380438"/>
          </a:xfrm>
        </p:grpSpPr>
        <p:sp>
          <p:nvSpPr>
            <p:cNvPr id="34" name="Прямоугольник 33">
              <a:extLst>
                <a:ext uri="{FF2B5EF4-FFF2-40B4-BE49-F238E27FC236}">
                  <a16:creationId xmlns="" xmlns:a16="http://schemas.microsoft.com/office/drawing/2014/main" id="{4642750C-1AF3-444D-BA2D-32C80DE52F4A}"/>
                </a:ext>
              </a:extLst>
            </p:cNvPr>
            <p:cNvSpPr/>
            <p:nvPr/>
          </p:nvSpPr>
          <p:spPr>
            <a:xfrm>
              <a:off x="6309041" y="981816"/>
              <a:ext cx="2806384" cy="380438"/>
            </a:xfrm>
            <a:prstGeom prst="rect">
              <a:avLst/>
            </a:prstGeom>
            <a:solidFill>
              <a:srgbClr val="CB3C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TextBox 34">
              <a:extLst>
                <a:ext uri="{FF2B5EF4-FFF2-40B4-BE49-F238E27FC236}">
                  <a16:creationId xmlns="" xmlns:a16="http://schemas.microsoft.com/office/drawing/2014/main" id="{A5B18DB2-F12D-4825-A799-4B978E598BA4}"/>
                </a:ext>
              </a:extLst>
            </p:cNvPr>
            <p:cNvSpPr txBox="1"/>
            <p:nvPr/>
          </p:nvSpPr>
          <p:spPr>
            <a:xfrm>
              <a:off x="6391552" y="992767"/>
              <a:ext cx="262979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0" i="0" dirty="0">
                  <a:solidFill>
                    <a:schemeClr val="bg1"/>
                  </a:solidFill>
                  <a:effectLst/>
                </a:rPr>
                <a:t>≈</a:t>
              </a:r>
              <a:r>
                <a:rPr lang="ru-RU" sz="1600" dirty="0">
                  <a:solidFill>
                    <a:schemeClr val="bg1"/>
                  </a:solidFill>
                </a:rPr>
                <a:t> </a:t>
              </a:r>
              <a:r>
                <a:rPr lang="en-US" sz="1600" dirty="0" smtClean="0">
                  <a:solidFill>
                    <a:schemeClr val="bg1"/>
                  </a:solidFill>
                </a:rPr>
                <a:t>60-80 </a:t>
              </a:r>
              <a:r>
                <a:rPr lang="en-US" sz="1600" dirty="0" smtClean="0">
                  <a:solidFill>
                    <a:schemeClr val="bg1"/>
                  </a:solidFill>
                  <a:ea typeface="DIN PT Medium" charset="0"/>
                  <a:cs typeface="DIN PT Medium" charset="0"/>
                </a:rPr>
                <a:t>$</a:t>
              </a:r>
              <a:endParaRPr lang="ru-RU" sz="1600" dirty="0">
                <a:solidFill>
                  <a:schemeClr val="bg1"/>
                </a:solidFill>
                <a:ea typeface="DIN PT Medium" charset="0"/>
                <a:cs typeface="DIN PT Medium" charset="0"/>
              </a:endParaRP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7DA79D62-DD37-47E0-8EFA-053C33C9E9DA}"/>
              </a:ext>
            </a:extLst>
          </p:cNvPr>
          <p:cNvSpPr txBox="1"/>
          <p:nvPr/>
        </p:nvSpPr>
        <p:spPr>
          <a:xfrm>
            <a:off x="2480175" y="3260218"/>
            <a:ext cx="31047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ea typeface="DIN PT Medium" charset="0"/>
                <a:cs typeface="DIN PT Medium" charset="0"/>
              </a:rPr>
              <a:t>Entertainment</a:t>
            </a:r>
            <a:endParaRPr lang="ru-RU" sz="1600" dirty="0">
              <a:solidFill>
                <a:srgbClr val="000000"/>
              </a:solidFill>
              <a:ea typeface="DIN PT Medium" charset="0"/>
              <a:cs typeface="DIN PT Medium" charset="0"/>
            </a:endParaRPr>
          </a:p>
        </p:txBody>
      </p:sp>
      <p:grpSp>
        <p:nvGrpSpPr>
          <p:cNvPr id="52" name="Группа 51">
            <a:extLst>
              <a:ext uri="{FF2B5EF4-FFF2-40B4-BE49-F238E27FC236}">
                <a16:creationId xmlns="" xmlns:a16="http://schemas.microsoft.com/office/drawing/2014/main" id="{D9FE55D5-518C-42BC-BABA-F1C0011A2A70}"/>
              </a:ext>
            </a:extLst>
          </p:cNvPr>
          <p:cNvGrpSpPr/>
          <p:nvPr/>
        </p:nvGrpSpPr>
        <p:grpSpPr>
          <a:xfrm>
            <a:off x="932080" y="3238781"/>
            <a:ext cx="1353920" cy="380438"/>
            <a:chOff x="6309041" y="981816"/>
            <a:chExt cx="2806384" cy="380438"/>
          </a:xfrm>
        </p:grpSpPr>
        <p:sp>
          <p:nvSpPr>
            <p:cNvPr id="53" name="Прямоугольник 52">
              <a:extLst>
                <a:ext uri="{FF2B5EF4-FFF2-40B4-BE49-F238E27FC236}">
                  <a16:creationId xmlns="" xmlns:a16="http://schemas.microsoft.com/office/drawing/2014/main" id="{5BD5025B-EE1E-479F-8E07-F41D62FF856C}"/>
                </a:ext>
              </a:extLst>
            </p:cNvPr>
            <p:cNvSpPr/>
            <p:nvPr/>
          </p:nvSpPr>
          <p:spPr>
            <a:xfrm>
              <a:off x="6309041" y="981816"/>
              <a:ext cx="2806384" cy="380438"/>
            </a:xfrm>
            <a:prstGeom prst="rect">
              <a:avLst/>
            </a:prstGeom>
            <a:solidFill>
              <a:srgbClr val="CB3C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4" name="TextBox 53">
              <a:extLst>
                <a:ext uri="{FF2B5EF4-FFF2-40B4-BE49-F238E27FC236}">
                  <a16:creationId xmlns="" xmlns:a16="http://schemas.microsoft.com/office/drawing/2014/main" id="{2E68B572-D74C-40EA-BA9D-3EA6DF63DA46}"/>
                </a:ext>
              </a:extLst>
            </p:cNvPr>
            <p:cNvSpPr txBox="1"/>
            <p:nvPr/>
          </p:nvSpPr>
          <p:spPr>
            <a:xfrm>
              <a:off x="6391552" y="992767"/>
              <a:ext cx="262979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0" i="0" dirty="0">
                  <a:solidFill>
                    <a:schemeClr val="bg1"/>
                  </a:solidFill>
                  <a:effectLst/>
                </a:rPr>
                <a:t>≈</a:t>
              </a:r>
              <a:r>
                <a:rPr lang="ru-RU" sz="1600" dirty="0">
                  <a:solidFill>
                    <a:schemeClr val="bg1"/>
                  </a:solidFill>
                </a:rPr>
                <a:t> </a:t>
              </a:r>
              <a:r>
                <a:rPr lang="en-US" sz="1600" dirty="0" smtClean="0">
                  <a:solidFill>
                    <a:schemeClr val="bg1"/>
                  </a:solidFill>
                </a:rPr>
                <a:t>50-60</a:t>
              </a:r>
              <a:r>
                <a:rPr lang="ru-RU" sz="1600" dirty="0" smtClean="0">
                  <a:solidFill>
                    <a:schemeClr val="bg1"/>
                  </a:solidFill>
                </a:rPr>
                <a:t> </a:t>
              </a:r>
              <a:r>
                <a:rPr lang="en-US" sz="1600" dirty="0">
                  <a:solidFill>
                    <a:schemeClr val="bg1"/>
                  </a:solidFill>
                  <a:ea typeface="DIN PT Medium" charset="0"/>
                  <a:cs typeface="DIN PT Medium" charset="0"/>
                </a:rPr>
                <a:t>$</a:t>
              </a:r>
              <a:endParaRPr lang="ru-RU" sz="1600" dirty="0">
                <a:solidFill>
                  <a:schemeClr val="bg1"/>
                </a:solidFill>
                <a:ea typeface="DIN PT Medium" charset="0"/>
                <a:cs typeface="DIN PT Medium" charset="0"/>
              </a:endParaRPr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3C57AD4B-4066-424E-A281-53FE14931E4D}"/>
              </a:ext>
            </a:extLst>
          </p:cNvPr>
          <p:cNvSpPr txBox="1"/>
          <p:nvPr/>
        </p:nvSpPr>
        <p:spPr>
          <a:xfrm>
            <a:off x="2477386" y="4053208"/>
            <a:ext cx="21052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ea typeface="DIN PT Medium" charset="0"/>
                <a:cs typeface="DIN PT Medium" charset="0"/>
              </a:rPr>
              <a:t>Total per month</a:t>
            </a:r>
            <a:endParaRPr lang="ru-RU" sz="1600" dirty="0">
              <a:solidFill>
                <a:srgbClr val="000000"/>
              </a:solidFill>
              <a:ea typeface="DIN PT Medium" charset="0"/>
              <a:cs typeface="DIN PT Medium" charset="0"/>
            </a:endParaRPr>
          </a:p>
        </p:txBody>
      </p:sp>
      <p:grpSp>
        <p:nvGrpSpPr>
          <p:cNvPr id="56" name="Группа 55">
            <a:extLst>
              <a:ext uri="{FF2B5EF4-FFF2-40B4-BE49-F238E27FC236}">
                <a16:creationId xmlns="" xmlns:a16="http://schemas.microsoft.com/office/drawing/2014/main" id="{5C6DBF9B-7B8E-4AEB-8225-F0F2951AD88C}"/>
              </a:ext>
            </a:extLst>
          </p:cNvPr>
          <p:cNvGrpSpPr/>
          <p:nvPr/>
        </p:nvGrpSpPr>
        <p:grpSpPr>
          <a:xfrm>
            <a:off x="929291" y="4031771"/>
            <a:ext cx="1353920" cy="380438"/>
            <a:chOff x="6309041" y="981816"/>
            <a:chExt cx="2806384" cy="380438"/>
          </a:xfrm>
        </p:grpSpPr>
        <p:sp>
          <p:nvSpPr>
            <p:cNvPr id="57" name="Прямоугольник 56">
              <a:extLst>
                <a:ext uri="{FF2B5EF4-FFF2-40B4-BE49-F238E27FC236}">
                  <a16:creationId xmlns="" xmlns:a16="http://schemas.microsoft.com/office/drawing/2014/main" id="{DCE9DC3C-A29D-4F28-94DE-EF356690884A}"/>
                </a:ext>
              </a:extLst>
            </p:cNvPr>
            <p:cNvSpPr/>
            <p:nvPr/>
          </p:nvSpPr>
          <p:spPr>
            <a:xfrm>
              <a:off x="6309041" y="981816"/>
              <a:ext cx="2806384" cy="380438"/>
            </a:xfrm>
            <a:prstGeom prst="rect">
              <a:avLst/>
            </a:prstGeom>
            <a:solidFill>
              <a:srgbClr val="CB3C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" name="TextBox 57">
              <a:extLst>
                <a:ext uri="{FF2B5EF4-FFF2-40B4-BE49-F238E27FC236}">
                  <a16:creationId xmlns="" xmlns:a16="http://schemas.microsoft.com/office/drawing/2014/main" id="{2E4260CF-0987-4EAE-B37C-9CDCD7DEA12D}"/>
                </a:ext>
              </a:extLst>
            </p:cNvPr>
            <p:cNvSpPr txBox="1"/>
            <p:nvPr/>
          </p:nvSpPr>
          <p:spPr>
            <a:xfrm>
              <a:off x="6391552" y="992767"/>
              <a:ext cx="262979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0" i="0" dirty="0">
                  <a:solidFill>
                    <a:schemeClr val="bg1"/>
                  </a:solidFill>
                  <a:effectLst/>
                </a:rPr>
                <a:t>≈</a:t>
              </a:r>
              <a:r>
                <a:rPr lang="ru-RU" sz="1600" dirty="0">
                  <a:solidFill>
                    <a:schemeClr val="bg1"/>
                  </a:solidFill>
                </a:rPr>
                <a:t> </a:t>
              </a:r>
              <a:r>
                <a:rPr lang="en-US" sz="1600" dirty="0" smtClean="0">
                  <a:solidFill>
                    <a:schemeClr val="bg1"/>
                  </a:solidFill>
                </a:rPr>
                <a:t>120-150 </a:t>
              </a:r>
              <a:r>
                <a:rPr lang="en-US" sz="1600" dirty="0" smtClean="0">
                  <a:solidFill>
                    <a:schemeClr val="bg1"/>
                  </a:solidFill>
                  <a:ea typeface="DIN PT Medium" charset="0"/>
                  <a:cs typeface="DIN PT Medium" charset="0"/>
                </a:rPr>
                <a:t>$</a:t>
              </a:r>
              <a:endParaRPr lang="ru-RU" sz="1600" dirty="0">
                <a:solidFill>
                  <a:schemeClr val="bg1"/>
                </a:solidFill>
                <a:ea typeface="DIN PT Medium" charset="0"/>
                <a:cs typeface="DIN PT Medium" charset="0"/>
              </a:endParaRPr>
            </a:p>
          </p:txBody>
        </p:sp>
      </p:grpSp>
      <p:pic>
        <p:nvPicPr>
          <p:cNvPr id="4098" name="Picture 2" descr="В КрасГМУ впервые будут учиться студенты из Египта и Йемена / Новости  общества Красноярска и Красноярского края / Newslab.R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367" y="1501923"/>
            <a:ext cx="6259088" cy="417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84463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971C891-AF47-45B1-949A-533517CC3306}"/>
              </a:ext>
            </a:extLst>
          </p:cNvPr>
          <p:cNvSpPr txBox="1"/>
          <p:nvPr/>
        </p:nvSpPr>
        <p:spPr>
          <a:xfrm>
            <a:off x="626183" y="947355"/>
            <a:ext cx="4937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dirty="0">
              <a:solidFill>
                <a:srgbClr val="000000"/>
              </a:solidFill>
              <a:latin typeface="DIN PT Medium" charset="0"/>
              <a:ea typeface="DIN PT Medium" charset="0"/>
              <a:cs typeface="DIN PT Medium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13C2695F-9BF5-4258-8326-B4E3F53200A1}"/>
              </a:ext>
            </a:extLst>
          </p:cNvPr>
          <p:cNvSpPr txBox="1"/>
          <p:nvPr/>
        </p:nvSpPr>
        <p:spPr>
          <a:xfrm>
            <a:off x="626183" y="664816"/>
            <a:ext cx="57028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tx2"/>
                </a:solidFill>
                <a:latin typeface="DIN PT Medium" charset="0"/>
                <a:ea typeface="DIN PT Medium" charset="0"/>
                <a:cs typeface="DIN PT Medium" charset="0"/>
              </a:rPr>
              <a:t>Krasnoyarsk</a:t>
            </a:r>
            <a:endParaRPr lang="ru-RU" sz="4400" b="1" dirty="0">
              <a:solidFill>
                <a:schemeClr val="tx2"/>
              </a:solidFill>
              <a:latin typeface="DIN PT Medium" charset="0"/>
              <a:ea typeface="DIN PT Medium" charset="0"/>
              <a:cs typeface="DIN PT Medium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1752601"/>
            <a:ext cx="5403273" cy="4373563"/>
          </a:xfrm>
        </p:spPr>
        <p:txBody>
          <a:bodyPr/>
          <a:lstStyle/>
          <a:p>
            <a:r>
              <a:rPr lang="en-US" sz="2400" b="0" dirty="0"/>
              <a:t>is the largest city and administrative center of Krasnoyarsk </a:t>
            </a:r>
            <a:r>
              <a:rPr lang="en-US" sz="2400" b="0" dirty="0" err="1"/>
              <a:t>Krai</a:t>
            </a:r>
            <a:r>
              <a:rPr lang="en-US" sz="2400" b="0" dirty="0"/>
              <a:t>, Russia. It is situated along the </a:t>
            </a:r>
            <a:r>
              <a:rPr lang="en-US" sz="2400" b="0" dirty="0" err="1"/>
              <a:t>Yenisey</a:t>
            </a:r>
            <a:r>
              <a:rPr lang="en-US" sz="2400" b="0" dirty="0"/>
              <a:t> River, and is the third-largest city in Siberia after Novosibirsk and Omsk, with a population of over 1 </a:t>
            </a:r>
            <a:r>
              <a:rPr lang="en-US" sz="2400" b="0" dirty="0" smtClean="0"/>
              <a:t>million.</a:t>
            </a:r>
          </a:p>
          <a:p>
            <a:r>
              <a:rPr lang="en-US" sz="2400" b="0" dirty="0"/>
              <a:t>The city is known for its natural landscape. Krasnoyarsk is a major educational </a:t>
            </a:r>
            <a:r>
              <a:rPr lang="en-US" sz="2400" b="0" dirty="0" err="1"/>
              <a:t>centre</a:t>
            </a:r>
            <a:r>
              <a:rPr lang="en-US" sz="2400" b="0" dirty="0"/>
              <a:t> in Siberia</a:t>
            </a:r>
            <a:r>
              <a:rPr lang="en-US" sz="2400" b="0" dirty="0" smtClean="0"/>
              <a:t>.</a:t>
            </a:r>
          </a:p>
          <a:p>
            <a:endParaRPr lang="en-US" dirty="0" smtClean="0"/>
          </a:p>
        </p:txBody>
      </p:sp>
      <p:pic>
        <p:nvPicPr>
          <p:cNvPr id="5122" name="Picture 2" descr="Красноярск (ночной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003" y="1620780"/>
            <a:ext cx="5215050" cy="3473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83512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971C891-AF47-45B1-949A-533517CC3306}"/>
              </a:ext>
            </a:extLst>
          </p:cNvPr>
          <p:cNvSpPr txBox="1"/>
          <p:nvPr/>
        </p:nvSpPr>
        <p:spPr>
          <a:xfrm>
            <a:off x="626183" y="947355"/>
            <a:ext cx="4937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dirty="0">
              <a:solidFill>
                <a:srgbClr val="000000"/>
              </a:solidFill>
              <a:latin typeface="DIN PT Medium" charset="0"/>
              <a:ea typeface="DIN PT Medium" charset="0"/>
              <a:cs typeface="DIN PT Medium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FD2B60C-D3F2-4251-A137-0BA15DE45AD7}"/>
              </a:ext>
            </a:extLst>
          </p:cNvPr>
          <p:cNvSpPr txBox="1"/>
          <p:nvPr/>
        </p:nvSpPr>
        <p:spPr>
          <a:xfrm>
            <a:off x="626183" y="973856"/>
            <a:ext cx="4937336" cy="4801314"/>
          </a:xfrm>
          <a:prstGeom prst="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000000"/>
                </a:solidFill>
              </a:rPr>
              <a:t>KrasSMU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is the leading university in Siberia in training high-qualified medical professionals. </a:t>
            </a:r>
            <a:endParaRPr lang="en-US" dirty="0" smtClean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Students from all over the world (Egypt, Nigeria, Iran, Syria, Mongolia, </a:t>
            </a:r>
            <a:r>
              <a:rPr lang="en-US" dirty="0" smtClean="0">
                <a:solidFill>
                  <a:srgbClr val="000000"/>
                </a:solidFill>
              </a:rPr>
              <a:t>Latin </a:t>
            </a:r>
            <a:r>
              <a:rPr lang="en-US" dirty="0">
                <a:solidFill>
                  <a:srgbClr val="000000"/>
                </a:solidFill>
              </a:rPr>
              <a:t>America, etc.) choose our English language programs. 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Exotic </a:t>
            </a:r>
            <a:r>
              <a:rPr lang="en-US" dirty="0">
                <a:solidFill>
                  <a:srgbClr val="000000"/>
                </a:solidFill>
              </a:rPr>
              <a:t>Siberian climate, beautiful mountainous nature of our region, friendly Russian people, relatively low cost of education are key factors that attract foreign students to </a:t>
            </a:r>
            <a:r>
              <a:rPr lang="en-US" b="1" dirty="0" err="1">
                <a:solidFill>
                  <a:srgbClr val="000000"/>
                </a:solidFill>
              </a:rPr>
              <a:t>KrasSMU</a:t>
            </a:r>
            <a:r>
              <a:rPr lang="en-US" b="1" dirty="0">
                <a:solidFill>
                  <a:srgbClr val="000000"/>
                </a:solidFill>
              </a:rPr>
              <a:t>. 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Professors </a:t>
            </a:r>
            <a:r>
              <a:rPr lang="en-US" dirty="0">
                <a:solidFill>
                  <a:srgbClr val="000000"/>
                </a:solidFill>
              </a:rPr>
              <a:t>at </a:t>
            </a:r>
            <a:r>
              <a:rPr lang="en-US" b="1" dirty="0" err="1">
                <a:solidFill>
                  <a:srgbClr val="000000"/>
                </a:solidFill>
              </a:rPr>
              <a:t>KrasSMU</a:t>
            </a:r>
            <a:r>
              <a:rPr lang="en-US" dirty="0">
                <a:solidFill>
                  <a:srgbClr val="000000"/>
                </a:solidFill>
              </a:rPr>
              <a:t> are qualified medical experts and top-level doctors of Krasnoyarsk region. They are all trained in English language to provide you with high quality medical education. </a:t>
            </a:r>
            <a:r>
              <a:rPr lang="en-US" dirty="0"/>
              <a:t>	</a:t>
            </a:r>
            <a:endParaRPr lang="ru-RU" dirty="0">
              <a:solidFill>
                <a:srgbClr val="000000"/>
              </a:solidFill>
              <a:latin typeface="DIN PT" panose="020B0504030203060204" pitchFamily="34" charset="0"/>
              <a:ea typeface="DIN PT Medium" charset="0"/>
              <a:cs typeface="DIN PT Medium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1A15A9CA-AC51-4760-B055-EFB217E888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49217" y="2166957"/>
            <a:ext cx="5345487" cy="276261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9D287AB0-7809-4D4B-83D2-3F59C943669A}"/>
              </a:ext>
            </a:extLst>
          </p:cNvPr>
          <p:cNvSpPr txBox="1"/>
          <p:nvPr/>
        </p:nvSpPr>
        <p:spPr>
          <a:xfrm>
            <a:off x="5946657" y="2930446"/>
            <a:ext cx="1129101" cy="338554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DIN PT" panose="020B0504030203060204" pitchFamily="34" charset="0"/>
                <a:ea typeface="DIN PT Medium" charset="0"/>
                <a:cs typeface="DIN PT Medium" charset="0"/>
              </a:rPr>
              <a:t>Moscow</a:t>
            </a:r>
            <a:endParaRPr lang="ru-RU" sz="1600" dirty="0">
              <a:solidFill>
                <a:schemeClr val="bg1"/>
              </a:solidFill>
              <a:latin typeface="DIN PT" panose="020B0504030203060204" pitchFamily="34" charset="0"/>
              <a:ea typeface="DIN PT Medium" charset="0"/>
              <a:cs typeface="DIN PT Medium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BBDEF6B9-45B3-4261-92F1-277729BCAB35}"/>
              </a:ext>
            </a:extLst>
          </p:cNvPr>
          <p:cNvSpPr txBox="1"/>
          <p:nvPr/>
        </p:nvSpPr>
        <p:spPr>
          <a:xfrm>
            <a:off x="7681687" y="3851695"/>
            <a:ext cx="1449849" cy="338554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latin typeface="DIN PT" panose="020B0504030203060204" pitchFamily="34" charset="0"/>
                <a:ea typeface="DIN PT Medium" charset="0"/>
                <a:cs typeface="DIN PT Medium" charset="0"/>
              </a:rPr>
              <a:t>Krasnoyarsk</a:t>
            </a:r>
            <a:endParaRPr lang="ru-RU" sz="1600" dirty="0">
              <a:solidFill>
                <a:schemeClr val="bg1"/>
              </a:solidFill>
              <a:latin typeface="DIN PT" panose="020B0504030203060204" pitchFamily="34" charset="0"/>
              <a:ea typeface="DIN PT Medium" charset="0"/>
              <a:cs typeface="DIN PT Medium" charset="0"/>
            </a:endParaRPr>
          </a:p>
        </p:txBody>
      </p:sp>
      <p:sp>
        <p:nvSpPr>
          <p:cNvPr id="24" name="Звезда: 5 точек 23">
            <a:extLst>
              <a:ext uri="{FF2B5EF4-FFF2-40B4-BE49-F238E27FC236}">
                <a16:creationId xmlns="" xmlns:a16="http://schemas.microsoft.com/office/drawing/2014/main" id="{1993B953-5A9A-4926-9D8B-3D17A74C5357}"/>
              </a:ext>
            </a:extLst>
          </p:cNvPr>
          <p:cNvSpPr/>
          <p:nvPr/>
        </p:nvSpPr>
        <p:spPr>
          <a:xfrm>
            <a:off x="6171318" y="3353280"/>
            <a:ext cx="157114" cy="157114"/>
          </a:xfrm>
          <a:prstGeom prst="star5">
            <a:avLst/>
          </a:prstGeom>
          <a:solidFill>
            <a:srgbClr val="CB3C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>
            <a:extLst>
              <a:ext uri="{FF2B5EF4-FFF2-40B4-BE49-F238E27FC236}">
                <a16:creationId xmlns="" xmlns:a16="http://schemas.microsoft.com/office/drawing/2014/main" id="{53C050AA-8666-4F14-95CA-51A39F9122DC}"/>
              </a:ext>
            </a:extLst>
          </p:cNvPr>
          <p:cNvSpPr/>
          <p:nvPr/>
        </p:nvSpPr>
        <p:spPr>
          <a:xfrm>
            <a:off x="8130438" y="4326692"/>
            <a:ext cx="110663" cy="110663"/>
          </a:xfrm>
          <a:prstGeom prst="ellipse">
            <a:avLst/>
          </a:prstGeom>
          <a:solidFill>
            <a:srgbClr val="CB3C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4075CEDA-A781-40DB-AB6B-39C594A8A83D}"/>
              </a:ext>
            </a:extLst>
          </p:cNvPr>
          <p:cNvSpPr txBox="1"/>
          <p:nvPr/>
        </p:nvSpPr>
        <p:spPr>
          <a:xfrm>
            <a:off x="626183" y="427860"/>
            <a:ext cx="99688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ea typeface="DIN PT Medium" charset="0"/>
                <a:cs typeface="Arial" panose="020B0604020202020204" pitchFamily="34" charset="0"/>
              </a:rPr>
              <a:t>Description</a:t>
            </a:r>
            <a:endParaRPr lang="ru-RU" sz="2800" b="1" dirty="0">
              <a:solidFill>
                <a:schemeClr val="tx2"/>
              </a:solidFill>
              <a:latin typeface="Arial" panose="020B0604020202020204" pitchFamily="34" charset="0"/>
              <a:ea typeface="DIN PT Medium" charset="0"/>
              <a:cs typeface="Arial" panose="020B0604020202020204" pitchFamily="34" charset="0"/>
            </a:endParaRPr>
          </a:p>
        </p:txBody>
      </p:sp>
      <p:pic>
        <p:nvPicPr>
          <p:cNvPr id="27" name="Picture 2" descr="ФГБОУ ВО КрасГМУ - YouTub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7605" y="232760"/>
            <a:ext cx="1934197" cy="1934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0773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9141D6B6-3526-429A-BE14-B6E32A7BCDCD}"/>
              </a:ext>
            </a:extLst>
          </p:cNvPr>
          <p:cNvSpPr txBox="1"/>
          <p:nvPr/>
        </p:nvSpPr>
        <p:spPr>
          <a:xfrm>
            <a:off x="663915" y="456435"/>
            <a:ext cx="99688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/>
                </a:solidFill>
                <a:latin typeface="Arial" panose="020B0604020202020204" pitchFamily="34" charset="0"/>
                <a:ea typeface="DIN PT Medium" charset="0"/>
                <a:cs typeface="Arial" panose="020B0604020202020204" pitchFamily="34" charset="0"/>
              </a:rPr>
              <a:t>Facts and figures</a:t>
            </a:r>
            <a:endParaRPr lang="ru-RU" sz="4000" b="1" dirty="0">
              <a:solidFill>
                <a:schemeClr val="tx2"/>
              </a:solidFill>
              <a:latin typeface="Arial" panose="020B0604020202020204" pitchFamily="34" charset="0"/>
              <a:ea typeface="DIN PT Medium" charset="0"/>
              <a:cs typeface="Arial" panose="020B0604020202020204" pitchFamily="34" charset="0"/>
            </a:endParaRPr>
          </a:p>
        </p:txBody>
      </p:sp>
      <p:pic>
        <p:nvPicPr>
          <p:cNvPr id="30" name="Picture 2" descr="ФГБОУ ВО КрасГМУ - YouT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881" y="4597554"/>
            <a:ext cx="2022181" cy="202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663915" y="1439862"/>
            <a:ext cx="6696075" cy="4351338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&gt;4000</a:t>
            </a:r>
            <a:r>
              <a:rPr lang="en-US" sz="2800" b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students</a:t>
            </a:r>
          </a:p>
          <a:p>
            <a:r>
              <a:rPr lang="en-US" sz="28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&gt;300</a:t>
            </a:r>
            <a:r>
              <a:rPr lang="en-US" sz="2800" b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foreign students</a:t>
            </a:r>
          </a:p>
          <a:p>
            <a:r>
              <a:rPr lang="en-US" sz="28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b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programs in English language</a:t>
            </a:r>
          </a:p>
          <a:p>
            <a:r>
              <a:rPr lang="en-US" sz="2800" b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Professors are </a:t>
            </a:r>
            <a:r>
              <a:rPr lang="en-US" sz="28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experienced medical specialists</a:t>
            </a:r>
            <a:r>
              <a:rPr lang="en-US" sz="2800" b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scientists trained to teach in English</a:t>
            </a:r>
            <a:endParaRPr lang="ru-RU" sz="2800" b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Абитуриентам со всей страны провели экскурсию по КрасГМУ / Новости общества  Красноярска и Красноярского края / Newslab.R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4758" y="0"/>
            <a:ext cx="3263900" cy="244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ГБОУ ВПО Красноярский государственный медицинский университет им. проф.  В.Ф.Войно-Ясенецког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4758" y="4724400"/>
            <a:ext cx="32639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 descr="КрасГМУ 2022: Красноярский государственный медицинский университет им.  проф. В.Ф. Войно-Ясенецкого - стоит ли поступать? ВСЯ ИНФОРМАЦИЯ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4758" y="2447924"/>
            <a:ext cx="3263900" cy="227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9425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C758ED49-3FCA-4829-B164-6B8713CE10B9}"/>
              </a:ext>
            </a:extLst>
          </p:cNvPr>
          <p:cNvSpPr txBox="1"/>
          <p:nvPr/>
        </p:nvSpPr>
        <p:spPr>
          <a:xfrm>
            <a:off x="609600" y="649307"/>
            <a:ext cx="99688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  <a:latin typeface="Arial" panose="020B0604020202020204" pitchFamily="34" charset="0"/>
                <a:ea typeface="DIN PT Medium" charset="0"/>
                <a:cs typeface="Arial" panose="020B0604020202020204" pitchFamily="34" charset="0"/>
              </a:rPr>
              <a:t>P</a:t>
            </a:r>
            <a:r>
              <a:rPr lang="en-US" sz="3600" b="1" dirty="0" smtClean="0">
                <a:solidFill>
                  <a:schemeClr val="tx2"/>
                </a:solidFill>
                <a:latin typeface="Arial" panose="020B0604020202020204" pitchFamily="34" charset="0"/>
                <a:ea typeface="DIN PT Medium" charset="0"/>
                <a:cs typeface="Arial" panose="020B0604020202020204" pitchFamily="34" charset="0"/>
              </a:rPr>
              <a:t>rograms </a:t>
            </a:r>
            <a:r>
              <a:rPr lang="en-US" sz="3600" b="1" dirty="0">
                <a:solidFill>
                  <a:schemeClr val="tx2"/>
                </a:solidFill>
                <a:latin typeface="Arial" panose="020B0604020202020204" pitchFamily="34" charset="0"/>
                <a:ea typeface="DIN PT Medium" charset="0"/>
                <a:cs typeface="Arial" panose="020B0604020202020204" pitchFamily="34" charset="0"/>
              </a:rPr>
              <a:t>in English</a:t>
            </a:r>
            <a:r>
              <a:rPr lang="ru-RU" sz="3600" b="1" dirty="0">
                <a:solidFill>
                  <a:schemeClr val="tx2"/>
                </a:solidFill>
                <a:latin typeface="Arial" panose="020B0604020202020204" pitchFamily="34" charset="0"/>
                <a:ea typeface="DIN PT Medium" charset="0"/>
                <a:cs typeface="Arial" panose="020B0604020202020204" pitchFamily="34" charset="0"/>
              </a:rPr>
              <a:t> </a:t>
            </a:r>
            <a:r>
              <a:rPr lang="ru-RU" sz="3600" b="1" dirty="0" smtClean="0">
                <a:solidFill>
                  <a:schemeClr val="tx2"/>
                </a:solidFill>
                <a:latin typeface="Arial" panose="020B0604020202020204" pitchFamily="34" charset="0"/>
                <a:ea typeface="DIN PT Medium" charset="0"/>
                <a:cs typeface="Arial" panose="020B0604020202020204" pitchFamily="34" charset="0"/>
              </a:rPr>
              <a:t>(</a:t>
            </a:r>
            <a:r>
              <a:rPr lang="en-US" sz="3600" b="1" dirty="0" smtClean="0">
                <a:solidFill>
                  <a:schemeClr val="tx2"/>
                </a:solidFill>
                <a:latin typeface="Arial" panose="020B0604020202020204" pitchFamily="34" charset="0"/>
                <a:ea typeface="DIN PT Medium" charset="0"/>
                <a:cs typeface="Arial" panose="020B0604020202020204" pitchFamily="34" charset="0"/>
              </a:rPr>
              <a:t>specialist's </a:t>
            </a:r>
            <a:r>
              <a:rPr lang="en-US" sz="3600" b="1" dirty="0">
                <a:solidFill>
                  <a:schemeClr val="tx2"/>
                </a:solidFill>
                <a:latin typeface="Arial" panose="020B0604020202020204" pitchFamily="34" charset="0"/>
                <a:ea typeface="DIN PT Medium" charset="0"/>
                <a:cs typeface="Arial" panose="020B0604020202020204" pitchFamily="34" charset="0"/>
              </a:rPr>
              <a:t>degree</a:t>
            </a:r>
            <a:r>
              <a:rPr lang="ru-RU" sz="3600" b="1" dirty="0">
                <a:solidFill>
                  <a:schemeClr val="tx2"/>
                </a:solidFill>
                <a:latin typeface="Arial" panose="020B0604020202020204" pitchFamily="34" charset="0"/>
                <a:ea typeface="DIN PT Medium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9" name="Picture 2" descr="ФГБОУ ВО КрасГМУ - YouT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0664" y="5000473"/>
            <a:ext cx="1635147" cy="1635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13685" y="4698708"/>
            <a:ext cx="10280073" cy="13716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Specialist’s degree is equivalent to bachelor’s degree</a:t>
            </a:r>
            <a:endParaRPr lang="ru-RU" sz="2800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733758" y="1295638"/>
            <a:ext cx="10160000" cy="4373563"/>
          </a:xfrm>
        </p:spPr>
        <p:txBody>
          <a:bodyPr>
            <a:normAutofit/>
          </a:bodyPr>
          <a:lstStyle/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700" b="0" dirty="0" smtClean="0">
                <a:latin typeface="Arial" panose="020B0604020202020204" pitchFamily="34" charset="0"/>
                <a:cs typeface="Arial" panose="020B0604020202020204" pitchFamily="34" charset="0"/>
              </a:rPr>
              <a:t>Specialist’s degree equals to bachelor’s degree in Europe. It allows to work as a </a:t>
            </a:r>
            <a:r>
              <a:rPr lang="en-US" sz="27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 practitioner </a:t>
            </a:r>
            <a:r>
              <a:rPr lang="en-US" sz="2700" b="0" dirty="0" smtClean="0">
                <a:latin typeface="Arial" panose="020B0604020202020204" pitchFamily="34" charset="0"/>
                <a:cs typeface="Arial" panose="020B0604020202020204" pitchFamily="34" charset="0"/>
              </a:rPr>
              <a:t>(General Medicine) or </a:t>
            </a:r>
            <a:r>
              <a:rPr lang="en-US" sz="27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 dental practitioner </a:t>
            </a:r>
            <a:r>
              <a:rPr lang="en-US" sz="2700" b="0" dirty="0" smtClean="0">
                <a:latin typeface="Arial" panose="020B0604020202020204" pitchFamily="34" charset="0"/>
                <a:cs typeface="Arial" panose="020B0604020202020204" pitchFamily="34" charset="0"/>
              </a:rPr>
              <a:t>(Dentistry)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700" b="0" dirty="0" smtClean="0">
                <a:latin typeface="Arial" panose="020B0604020202020204" pitchFamily="34" charset="0"/>
                <a:cs typeface="Arial" panose="020B0604020202020204" pitchFamily="34" charset="0"/>
              </a:rPr>
              <a:t>Students do </a:t>
            </a:r>
            <a:r>
              <a:rPr lang="en-US" sz="27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practical training </a:t>
            </a:r>
            <a:r>
              <a:rPr lang="en-US" sz="2700" b="0" dirty="0" smtClean="0">
                <a:latin typeface="Arial" panose="020B0604020202020204" pitchFamily="34" charset="0"/>
                <a:cs typeface="Arial" panose="020B0604020202020204" pitchFamily="34" charset="0"/>
              </a:rPr>
              <a:t>at the regional hospitals under the supervision of experienced specialists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700" b="0" dirty="0" smtClean="0">
                <a:latin typeface="Arial" panose="020B0604020202020204" pitchFamily="34" charset="0"/>
                <a:cs typeface="Arial" panose="020B0604020202020204" pitchFamily="34" charset="0"/>
              </a:rPr>
              <a:t>First two years all subjects are taught in English. From the 3</a:t>
            </a:r>
            <a:r>
              <a:rPr lang="en-US" sz="2700" b="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sz="27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year, there is a </a:t>
            </a:r>
            <a:r>
              <a:rPr lang="en-US" sz="27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gradual transition to the Russian language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700" b="0" dirty="0" smtClean="0">
                <a:latin typeface="Arial" panose="020B0604020202020204" pitchFamily="34" charset="0"/>
                <a:cs typeface="Arial" panose="020B0604020202020204" pitchFamily="34" charset="0"/>
              </a:rPr>
              <a:t>Along with the professional training, students receive </a:t>
            </a:r>
            <a:r>
              <a:rPr lang="en-US" sz="27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language</a:t>
            </a:r>
            <a:r>
              <a:rPr lang="en-US" sz="27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training</a:t>
            </a:r>
            <a:endParaRPr lang="ru-RU" sz="27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1396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C758ED49-3FCA-4829-B164-6B8713CE10B9}"/>
              </a:ext>
            </a:extLst>
          </p:cNvPr>
          <p:cNvSpPr txBox="1"/>
          <p:nvPr/>
        </p:nvSpPr>
        <p:spPr>
          <a:xfrm>
            <a:off x="924939" y="681204"/>
            <a:ext cx="99688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  <a:ea typeface="DIN PT Medium" charset="0"/>
                <a:cs typeface="DIN PT Medium" charset="0"/>
              </a:rPr>
              <a:t>P</a:t>
            </a:r>
            <a:r>
              <a:rPr lang="en-US" sz="3600" b="1" dirty="0" smtClean="0">
                <a:solidFill>
                  <a:schemeClr val="tx2"/>
                </a:solidFill>
                <a:ea typeface="DIN PT Medium" charset="0"/>
                <a:cs typeface="DIN PT Medium" charset="0"/>
              </a:rPr>
              <a:t>rograms </a:t>
            </a:r>
            <a:r>
              <a:rPr lang="en-US" sz="3600" b="1" dirty="0">
                <a:solidFill>
                  <a:schemeClr val="tx2"/>
                </a:solidFill>
                <a:ea typeface="DIN PT Medium" charset="0"/>
                <a:cs typeface="DIN PT Medium" charset="0"/>
              </a:rPr>
              <a:t>in English</a:t>
            </a:r>
            <a:r>
              <a:rPr lang="ru-RU" sz="3600" b="1" dirty="0">
                <a:solidFill>
                  <a:schemeClr val="tx2"/>
                </a:solidFill>
                <a:ea typeface="DIN PT Medium" charset="0"/>
                <a:cs typeface="DIN PT Medium" charset="0"/>
              </a:rPr>
              <a:t> </a:t>
            </a:r>
            <a:r>
              <a:rPr lang="ru-RU" sz="3600" b="1" dirty="0" smtClean="0">
                <a:solidFill>
                  <a:schemeClr val="tx2"/>
                </a:solidFill>
                <a:ea typeface="DIN PT Medium" charset="0"/>
                <a:cs typeface="DIN PT Medium" charset="0"/>
              </a:rPr>
              <a:t>(</a:t>
            </a:r>
            <a:r>
              <a:rPr lang="en-US" sz="3600" b="1" dirty="0" smtClean="0">
                <a:solidFill>
                  <a:schemeClr val="tx2"/>
                </a:solidFill>
                <a:ea typeface="DIN PT Medium" charset="0"/>
                <a:cs typeface="DIN PT Medium" charset="0"/>
              </a:rPr>
              <a:t>specialist's </a:t>
            </a:r>
            <a:r>
              <a:rPr lang="en-US" sz="3600" b="1" dirty="0">
                <a:solidFill>
                  <a:schemeClr val="tx2"/>
                </a:solidFill>
                <a:ea typeface="DIN PT Medium" charset="0"/>
                <a:cs typeface="DIN PT Medium" charset="0"/>
              </a:rPr>
              <a:t>degree</a:t>
            </a:r>
            <a:r>
              <a:rPr lang="ru-RU" sz="3600" b="1" dirty="0">
                <a:solidFill>
                  <a:schemeClr val="tx2"/>
                </a:solidFill>
                <a:ea typeface="DIN PT Medium" charset="0"/>
                <a:cs typeface="DIN PT Medium" charset="0"/>
              </a:rPr>
              <a:t>)</a:t>
            </a:r>
          </a:p>
        </p:txBody>
      </p:sp>
      <p:pic>
        <p:nvPicPr>
          <p:cNvPr id="19" name="Picture 2" descr="ФГБОУ ВО КрасГМУ - YouT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391" y="5093502"/>
            <a:ext cx="1565233" cy="156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Вызвать врача на дом в Липецке в удобное для Вас время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58"/>
          <a:stretch/>
        </p:blipFill>
        <p:spPr bwMode="auto">
          <a:xfrm>
            <a:off x="924939" y="1424665"/>
            <a:ext cx="3730188" cy="2797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Профессия Стоматолог: где учиться, зарплата, плюсы и минусы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977" y="1424665"/>
            <a:ext cx="4191652" cy="2797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924939" y="4555102"/>
            <a:ext cx="4389120" cy="639762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General Medicine </a:t>
            </a:r>
          </a:p>
          <a:p>
            <a:pPr algn="ctr"/>
            <a:r>
              <a:rPr lang="en-US" dirty="0" smtClean="0">
                <a:solidFill>
                  <a:schemeClr val="tx2"/>
                </a:solidFill>
              </a:rPr>
              <a:t>6 years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924939" y="5182085"/>
            <a:ext cx="4389120" cy="3840480"/>
          </a:xfrm>
        </p:spPr>
        <p:txBody>
          <a:bodyPr/>
          <a:lstStyle/>
          <a:p>
            <a:r>
              <a:rPr lang="en-US" dirty="0"/>
              <a:t>262 900 rubles/year </a:t>
            </a:r>
          </a:p>
          <a:p>
            <a:r>
              <a:rPr lang="en-US" dirty="0"/>
              <a:t>(since the 2nd year, the cost decreases) </a:t>
            </a:r>
          </a:p>
          <a:p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5675243" y="4474607"/>
            <a:ext cx="4389120" cy="639762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Dentistry </a:t>
            </a:r>
          </a:p>
          <a:p>
            <a:pPr algn="ctr"/>
            <a:r>
              <a:rPr lang="en-US" dirty="0" smtClean="0">
                <a:solidFill>
                  <a:schemeClr val="tx2"/>
                </a:solidFill>
              </a:rPr>
              <a:t>5 years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sz="quarter" idx="4"/>
          </p:nvPr>
        </p:nvSpPr>
        <p:spPr>
          <a:xfrm>
            <a:off x="5675243" y="5182085"/>
            <a:ext cx="4389120" cy="3840480"/>
          </a:xfrm>
        </p:spPr>
        <p:txBody>
          <a:bodyPr/>
          <a:lstStyle/>
          <a:p>
            <a:r>
              <a:rPr lang="en-US" dirty="0"/>
              <a:t>262 900 rubles/year </a:t>
            </a:r>
          </a:p>
          <a:p>
            <a:r>
              <a:rPr lang="en-US" dirty="0"/>
              <a:t>(since the 2nd year, the cost decreases)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2097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F8293FC-24A7-4CE8-9366-BB837E885F93}"/>
              </a:ext>
            </a:extLst>
          </p:cNvPr>
          <p:cNvSpPr txBox="1"/>
          <p:nvPr/>
        </p:nvSpPr>
        <p:spPr>
          <a:xfrm>
            <a:off x="982717" y="947355"/>
            <a:ext cx="5385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DIN PT Medium" charset="0"/>
                <a:ea typeface="DIN PT Medium" charset="0"/>
                <a:cs typeface="DIN PT Medium" charset="0"/>
              </a:rPr>
              <a:t>Documents for admission </a:t>
            </a:r>
            <a:r>
              <a:rPr lang="ru-RU" sz="2800" dirty="0">
                <a:solidFill>
                  <a:schemeClr val="bg1"/>
                </a:solidFill>
                <a:latin typeface="DIN PT Medium" charset="0"/>
                <a:ea typeface="DIN PT Medium" charset="0"/>
                <a:cs typeface="DIN PT Medium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774F29F-AE00-420F-874F-C6BB48D0B251}"/>
              </a:ext>
            </a:extLst>
          </p:cNvPr>
          <p:cNvSpPr txBox="1"/>
          <p:nvPr/>
        </p:nvSpPr>
        <p:spPr>
          <a:xfrm>
            <a:off x="973538" y="3108047"/>
            <a:ext cx="6973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  <a:latin typeface="DIN PT Medium" charset="0"/>
                <a:ea typeface="DIN PT Medium" charset="0"/>
                <a:cs typeface="DIN PT Medium" charset="0"/>
              </a:rPr>
              <a:t>Document submission deadlines</a:t>
            </a:r>
            <a:endParaRPr lang="ru-RU" sz="2800" dirty="0">
              <a:solidFill>
                <a:schemeClr val="bg1"/>
              </a:solidFill>
              <a:latin typeface="DIN PT Medium" charset="0"/>
              <a:ea typeface="DIN PT Medium" charset="0"/>
              <a:cs typeface="DIN PT Medium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B26AD06-6EBD-413B-8AD0-3E9C91F69C79}"/>
              </a:ext>
            </a:extLst>
          </p:cNvPr>
          <p:cNvSpPr txBox="1"/>
          <p:nvPr/>
        </p:nvSpPr>
        <p:spPr>
          <a:xfrm>
            <a:off x="973538" y="4626539"/>
            <a:ext cx="46560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DIN PT Medium" charset="0"/>
                <a:ea typeface="DIN PT Medium" charset="0"/>
                <a:cs typeface="DIN PT Medium" charset="0"/>
              </a:rPr>
              <a:t>Submission Form</a:t>
            </a:r>
            <a:endParaRPr lang="ru-RU" sz="2800" dirty="0">
              <a:solidFill>
                <a:schemeClr val="bg1"/>
              </a:solidFill>
              <a:latin typeface="DIN PT Medium" charset="0"/>
              <a:ea typeface="DIN PT Medium" charset="0"/>
              <a:cs typeface="DIN PT Medium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0B0BB855-1963-4711-9A43-762879BF2B7F}"/>
              </a:ext>
            </a:extLst>
          </p:cNvPr>
          <p:cNvSpPr txBox="1"/>
          <p:nvPr/>
        </p:nvSpPr>
        <p:spPr>
          <a:xfrm>
            <a:off x="982717" y="3813501"/>
            <a:ext cx="47332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DIN PT" panose="020B0504030203060204" pitchFamily="34" charset="0"/>
                <a:ea typeface="DIN PT Medium" charset="0"/>
                <a:cs typeface="DIN PT Medium" charset="0"/>
              </a:rPr>
              <a:t>Даты</a:t>
            </a:r>
            <a:endParaRPr lang="ru-RU" sz="1600" dirty="0">
              <a:solidFill>
                <a:srgbClr val="000000"/>
              </a:solidFill>
              <a:latin typeface="DIN PT" panose="020B0504030203060204" pitchFamily="34" charset="0"/>
              <a:ea typeface="DIN PT Medium" charset="0"/>
              <a:cs typeface="DIN PT Medium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7D1ECB9D-776D-4400-AF3E-C62FE3F6F7E7}"/>
              </a:ext>
            </a:extLst>
          </p:cNvPr>
          <p:cNvSpPr txBox="1"/>
          <p:nvPr/>
        </p:nvSpPr>
        <p:spPr>
          <a:xfrm>
            <a:off x="982716" y="5285689"/>
            <a:ext cx="47332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DIN PT" panose="020B0504030203060204" pitchFamily="34" charset="0"/>
                <a:ea typeface="DIN PT Medium" charset="0"/>
                <a:cs typeface="DIN PT Medium" charset="0"/>
              </a:rPr>
              <a:t>Online </a:t>
            </a:r>
            <a:endParaRPr lang="ru-RU" sz="1600" dirty="0">
              <a:solidFill>
                <a:srgbClr val="000000"/>
              </a:solidFill>
              <a:latin typeface="DIN PT" panose="020B0504030203060204" pitchFamily="34" charset="0"/>
              <a:ea typeface="DIN PT Medium" charset="0"/>
              <a:cs typeface="DIN PT Medium" charset="0"/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09599" y="152718"/>
            <a:ext cx="10390909" cy="1371600"/>
          </a:xfrm>
        </p:spPr>
        <p:txBody>
          <a:bodyPr/>
          <a:lstStyle/>
          <a:p>
            <a:r>
              <a:rPr lang="en-US" dirty="0" smtClean="0"/>
              <a:t>ADMISSION PROCEDURE &amp; DEADLINES - 2022</a:t>
            </a:r>
            <a:endParaRPr lang="ru-RU" dirty="0"/>
          </a:p>
        </p:txBody>
      </p:sp>
      <p:graphicFrame>
        <p:nvGraphicFramePr>
          <p:cNvPr id="13" name="Объект 1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47884146"/>
              </p:ext>
            </p:extLst>
          </p:nvPr>
        </p:nvGraphicFramePr>
        <p:xfrm>
          <a:off x="609600" y="1884218"/>
          <a:ext cx="10584873" cy="4433454"/>
        </p:xfrm>
        <a:graphic>
          <a:graphicData uri="http://schemas.openxmlformats.org/drawingml/2006/table">
            <a:tbl>
              <a:tblPr firstRow="1" bandRow="1">
                <a:tableStyleId>{46F890A9-2807-4EBB-B81D-B2AA78EC7F39}</a:tableStyleId>
              </a:tblPr>
              <a:tblGrid>
                <a:gridCol w="5430982"/>
                <a:gridCol w="5153891"/>
              </a:tblGrid>
              <a:tr h="67966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STEP 1</a:t>
                      </a:r>
                      <a:endParaRPr lang="ru-RU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smtClean="0"/>
                        <a:t>STEP 2</a:t>
                      </a:r>
                      <a:endParaRPr lang="ru-RU" sz="3600" dirty="0" smtClean="0"/>
                    </a:p>
                  </a:txBody>
                  <a:tcPr/>
                </a:tc>
              </a:tr>
              <a:tr h="3283762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Application</a:t>
                      </a:r>
                    </a:p>
                    <a:p>
                      <a:pPr algn="ctr"/>
                      <a:endParaRPr lang="en-US" sz="1800" b="1" dirty="0" smtClean="0"/>
                    </a:p>
                    <a:p>
                      <a:r>
                        <a:rPr lang="en-US" sz="1800" b="1" i="1" dirty="0" smtClean="0"/>
                        <a:t>Student fills</a:t>
                      </a:r>
                      <a:r>
                        <a:rPr lang="en-US" sz="1800" b="1" i="1" baseline="0" dirty="0" smtClean="0"/>
                        <a:t> in the application and sends documents to the University</a:t>
                      </a:r>
                      <a:endParaRPr lang="en-US" sz="1800" b="1" i="1" dirty="0" smtClean="0"/>
                    </a:p>
                    <a:p>
                      <a:endParaRPr lang="en-US" sz="1800" dirty="0" smtClean="0"/>
                    </a:p>
                    <a:p>
                      <a:pPr marL="342900" indent="-342900">
                        <a:buAutoNum type="arabicPeriod"/>
                      </a:pPr>
                      <a:r>
                        <a:rPr lang="en-US" sz="1800" baseline="0" dirty="0" smtClean="0"/>
                        <a:t>Register at the website </a:t>
                      </a:r>
                      <a:r>
                        <a:rPr lang="en-US" sz="1800" baseline="0" dirty="0" smtClean="0">
                          <a:hlinkClick r:id="rId3"/>
                        </a:rPr>
                        <a:t>https://abit.krasgmu.ru/</a:t>
                      </a:r>
                      <a:endParaRPr lang="en-US" sz="1800" baseline="0" dirty="0" smtClean="0"/>
                    </a:p>
                    <a:p>
                      <a:pPr marL="342900" indent="-342900">
                        <a:buAutoNum type="arabicPeriod"/>
                      </a:pPr>
                      <a:r>
                        <a:rPr lang="en-US" sz="1800" baseline="0" dirty="0" smtClean="0"/>
                        <a:t>Fill in the application form on the website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sz="1800" baseline="0" dirty="0" smtClean="0"/>
                        <a:t>Attach all the required documents</a:t>
                      </a:r>
                      <a:endParaRPr lang="en-US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Entrance exams online</a:t>
                      </a:r>
                    </a:p>
                    <a:p>
                      <a:pPr algn="ctr"/>
                      <a:endParaRPr lang="en-US" sz="1800" b="1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 smtClean="0"/>
                        <a:t>Student receives information about the entrance exams (link, day, time) by the e-mail. </a:t>
                      </a:r>
                      <a:endParaRPr lang="en-US" sz="1800" b="1" dirty="0" smtClean="0"/>
                    </a:p>
                    <a:p>
                      <a:endParaRPr lang="en-US" sz="1800" b="0" dirty="0" smtClean="0"/>
                    </a:p>
                    <a:p>
                      <a:r>
                        <a:rPr lang="en-US" sz="1800" b="0" dirty="0" smtClean="0"/>
                        <a:t>Biology</a:t>
                      </a:r>
                    </a:p>
                    <a:p>
                      <a:r>
                        <a:rPr lang="en-US" sz="1800" b="0" dirty="0" smtClean="0"/>
                        <a:t>Chemistry</a:t>
                      </a:r>
                    </a:p>
                    <a:p>
                      <a:endParaRPr lang="en-US" sz="1800" b="0" baseline="0" dirty="0" smtClean="0"/>
                    </a:p>
                    <a:p>
                      <a:r>
                        <a:rPr lang="en-US" sz="1800" b="0" baseline="0" dirty="0" smtClean="0">
                          <a:solidFill>
                            <a:srgbClr val="FF0000"/>
                          </a:solidFill>
                          <a:hlinkClick r:id="rId4"/>
                        </a:rPr>
                        <a:t>https://krasgmu.ru/index.php?page[common]=content&amp;id=19661</a:t>
                      </a:r>
                      <a:r>
                        <a:rPr lang="en-US" sz="1800" b="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ru-RU" sz="1800" b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470029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13.06.2022-</a:t>
                      </a:r>
                      <a:r>
                        <a:rPr lang="en-US" b="1" dirty="0" smtClean="0"/>
                        <a:t>1</a:t>
                      </a:r>
                      <a:r>
                        <a:rPr lang="ru-RU" b="1" dirty="0" smtClean="0"/>
                        <a:t>8</a:t>
                      </a:r>
                      <a:r>
                        <a:rPr lang="en-US" b="1" dirty="0" smtClean="0"/>
                        <a:t>.09.2022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19.09.2022-24.09.2022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27343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F8293FC-24A7-4CE8-9366-BB837E885F93}"/>
              </a:ext>
            </a:extLst>
          </p:cNvPr>
          <p:cNvSpPr txBox="1"/>
          <p:nvPr/>
        </p:nvSpPr>
        <p:spPr>
          <a:xfrm>
            <a:off x="982717" y="947355"/>
            <a:ext cx="5385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DIN PT Medium" charset="0"/>
                <a:ea typeface="DIN PT Medium" charset="0"/>
                <a:cs typeface="DIN PT Medium" charset="0"/>
              </a:rPr>
              <a:t>Documents for admission </a:t>
            </a:r>
            <a:r>
              <a:rPr lang="ru-RU" sz="2800" dirty="0">
                <a:solidFill>
                  <a:schemeClr val="bg1"/>
                </a:solidFill>
                <a:latin typeface="DIN PT Medium" charset="0"/>
                <a:ea typeface="DIN PT Medium" charset="0"/>
                <a:cs typeface="DIN PT Medium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774F29F-AE00-420F-874F-C6BB48D0B251}"/>
              </a:ext>
            </a:extLst>
          </p:cNvPr>
          <p:cNvSpPr txBox="1"/>
          <p:nvPr/>
        </p:nvSpPr>
        <p:spPr>
          <a:xfrm>
            <a:off x="973538" y="3108047"/>
            <a:ext cx="6973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  <a:latin typeface="DIN PT Medium" charset="0"/>
                <a:ea typeface="DIN PT Medium" charset="0"/>
                <a:cs typeface="DIN PT Medium" charset="0"/>
              </a:rPr>
              <a:t>Document submission deadlines</a:t>
            </a:r>
            <a:endParaRPr lang="ru-RU" sz="2800" dirty="0">
              <a:solidFill>
                <a:schemeClr val="bg1"/>
              </a:solidFill>
              <a:latin typeface="DIN PT Medium" charset="0"/>
              <a:ea typeface="DIN PT Medium" charset="0"/>
              <a:cs typeface="DIN PT Medium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B26AD06-6EBD-413B-8AD0-3E9C91F69C79}"/>
              </a:ext>
            </a:extLst>
          </p:cNvPr>
          <p:cNvSpPr txBox="1"/>
          <p:nvPr/>
        </p:nvSpPr>
        <p:spPr>
          <a:xfrm>
            <a:off x="973538" y="4626539"/>
            <a:ext cx="46560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DIN PT Medium" charset="0"/>
                <a:ea typeface="DIN PT Medium" charset="0"/>
                <a:cs typeface="DIN PT Medium" charset="0"/>
              </a:rPr>
              <a:t>Submission Form</a:t>
            </a:r>
            <a:endParaRPr lang="ru-RU" sz="2800" dirty="0">
              <a:solidFill>
                <a:schemeClr val="bg1"/>
              </a:solidFill>
              <a:latin typeface="DIN PT Medium" charset="0"/>
              <a:ea typeface="DIN PT Medium" charset="0"/>
              <a:cs typeface="DIN PT Medium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0B0BB855-1963-4711-9A43-762879BF2B7F}"/>
              </a:ext>
            </a:extLst>
          </p:cNvPr>
          <p:cNvSpPr txBox="1"/>
          <p:nvPr/>
        </p:nvSpPr>
        <p:spPr>
          <a:xfrm>
            <a:off x="982717" y="3813501"/>
            <a:ext cx="47332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DIN PT" panose="020B0504030203060204" pitchFamily="34" charset="0"/>
                <a:ea typeface="DIN PT Medium" charset="0"/>
                <a:cs typeface="DIN PT Medium" charset="0"/>
              </a:rPr>
              <a:t>Даты</a:t>
            </a:r>
            <a:endParaRPr lang="ru-RU" sz="1600" dirty="0">
              <a:solidFill>
                <a:srgbClr val="000000"/>
              </a:solidFill>
              <a:latin typeface="DIN PT" panose="020B0504030203060204" pitchFamily="34" charset="0"/>
              <a:ea typeface="DIN PT Medium" charset="0"/>
              <a:cs typeface="DIN PT Medium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7D1ECB9D-776D-4400-AF3E-C62FE3F6F7E7}"/>
              </a:ext>
            </a:extLst>
          </p:cNvPr>
          <p:cNvSpPr txBox="1"/>
          <p:nvPr/>
        </p:nvSpPr>
        <p:spPr>
          <a:xfrm>
            <a:off x="982716" y="5285689"/>
            <a:ext cx="47332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DIN PT" panose="020B0504030203060204" pitchFamily="34" charset="0"/>
                <a:ea typeface="DIN PT Medium" charset="0"/>
                <a:cs typeface="DIN PT Medium" charset="0"/>
              </a:rPr>
              <a:t>Online </a:t>
            </a:r>
            <a:endParaRPr lang="ru-RU" sz="1600" dirty="0">
              <a:solidFill>
                <a:srgbClr val="000000"/>
              </a:solidFill>
              <a:latin typeface="DIN PT" panose="020B0504030203060204" pitchFamily="34" charset="0"/>
              <a:ea typeface="DIN PT Medium" charset="0"/>
              <a:cs typeface="DIN PT Medium" charset="0"/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09599" y="152718"/>
            <a:ext cx="10390909" cy="1371600"/>
          </a:xfrm>
        </p:spPr>
        <p:txBody>
          <a:bodyPr/>
          <a:lstStyle/>
          <a:p>
            <a:r>
              <a:rPr lang="en-US" dirty="0" smtClean="0"/>
              <a:t>ADMISSION PROCEDURE &amp; DEADLINES - 2022</a:t>
            </a:r>
            <a:endParaRPr lang="ru-RU" dirty="0"/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88497599"/>
              </p:ext>
            </p:extLst>
          </p:nvPr>
        </p:nvGraphicFramePr>
        <p:xfrm>
          <a:off x="585669" y="1558954"/>
          <a:ext cx="10820401" cy="4703596"/>
        </p:xfrm>
        <a:graphic>
          <a:graphicData uri="http://schemas.openxmlformats.org/drawingml/2006/table">
            <a:tbl>
              <a:tblPr firstRow="1" bandRow="1">
                <a:tableStyleId>{46F890A9-2807-4EBB-B81D-B2AA78EC7F39}</a:tableStyleId>
              </a:tblPr>
              <a:tblGrid>
                <a:gridCol w="3961240"/>
                <a:gridCol w="3591491"/>
                <a:gridCol w="3267670"/>
              </a:tblGrid>
              <a:tr h="73948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smtClean="0"/>
                        <a:t>STEP 3</a:t>
                      </a:r>
                      <a:endParaRPr lang="ru-RU" sz="3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smtClean="0"/>
                        <a:t>STEP 4</a:t>
                      </a:r>
                      <a:endParaRPr lang="ru-RU" sz="3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smtClean="0"/>
                        <a:t>STEP 5</a:t>
                      </a:r>
                      <a:endParaRPr lang="ru-RU" sz="3600" dirty="0" smtClean="0"/>
                    </a:p>
                  </a:txBody>
                  <a:tcPr/>
                </a:tc>
              </a:tr>
              <a:tr h="34941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Results &amp; Payment</a:t>
                      </a:r>
                    </a:p>
                    <a:p>
                      <a:r>
                        <a:rPr lang="en-US" sz="1600" dirty="0" smtClean="0"/>
                        <a:t> </a:t>
                      </a:r>
                    </a:p>
                    <a:p>
                      <a:r>
                        <a:rPr lang="en-US" sz="1600" b="1" i="1" dirty="0" smtClean="0"/>
                        <a:t>Student receives exam results by</a:t>
                      </a:r>
                      <a:r>
                        <a:rPr lang="en-US" sz="1600" b="1" i="1" baseline="0" dirty="0" smtClean="0"/>
                        <a:t> the  e-mail and pays the tuition fee</a:t>
                      </a:r>
                    </a:p>
                    <a:p>
                      <a:endParaRPr lang="en-US" sz="1600" b="1" i="1" baseline="0" dirty="0" smtClean="0"/>
                    </a:p>
                    <a:p>
                      <a:r>
                        <a:rPr lang="en-US" sz="1600" dirty="0" smtClean="0"/>
                        <a:t>In case</a:t>
                      </a:r>
                      <a:r>
                        <a:rPr lang="en-US" sz="1600" baseline="0" dirty="0" smtClean="0"/>
                        <a:t> of successful passing of the exams</a:t>
                      </a:r>
                      <a:r>
                        <a:rPr lang="en-US" sz="1600" b="0" i="0" baseline="0" dirty="0" smtClean="0"/>
                        <a:t>, student sends the agreement to enrollment and </a:t>
                      </a:r>
                      <a:r>
                        <a:rPr lang="en-US" sz="1600" b="0" i="0" baseline="0" dirty="0" smtClean="0"/>
                        <a:t>is given the bank account details for payment of the tuition fee. Receipt from the bank is sent to </a:t>
                      </a:r>
                      <a:r>
                        <a:rPr lang="en-US" sz="1600" b="0" i="0" baseline="0" dirty="0" smtClean="0">
                          <a:hlinkClick r:id="rId3"/>
                        </a:rPr>
                        <a:t>pk@krasgmu.ru</a:t>
                      </a:r>
                      <a:r>
                        <a:rPr lang="en-US" sz="1600" b="0" i="0" baseline="0" dirty="0" smtClean="0"/>
                        <a:t> </a:t>
                      </a:r>
                    </a:p>
                    <a:p>
                      <a:endParaRPr lang="en-US" sz="1600" b="1" i="1" baseline="0" dirty="0" smtClean="0"/>
                    </a:p>
                    <a:p>
                      <a:endParaRPr lang="en-US" sz="1600" b="1" i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Getting</a:t>
                      </a:r>
                      <a:r>
                        <a:rPr lang="en-US" sz="1600" b="1" baseline="0" dirty="0" smtClean="0"/>
                        <a:t> visa</a:t>
                      </a:r>
                    </a:p>
                    <a:p>
                      <a:endParaRPr lang="en-US" sz="1600" b="1" baseline="0" dirty="0" smtClean="0"/>
                    </a:p>
                    <a:p>
                      <a:r>
                        <a:rPr lang="en-US" sz="1600" b="1" i="1" baseline="0" dirty="0" smtClean="0"/>
                        <a:t>Student receives invitation from the University and gets a visa at his local embassy </a:t>
                      </a:r>
                    </a:p>
                    <a:p>
                      <a:endParaRPr lang="en-US" sz="1600" baseline="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/>
                        <a:t>The </a:t>
                      </a:r>
                      <a:r>
                        <a:rPr lang="en-US" sz="1600" baseline="0" dirty="0" smtClean="0"/>
                        <a:t>University prepares all the necessary documents and sends them to the embassy</a:t>
                      </a:r>
                      <a:endParaRPr lang="en-US" sz="1600" dirty="0" smtClean="0"/>
                    </a:p>
                    <a:p>
                      <a:endParaRPr lang="en-US" sz="1600" dirty="0" smtClean="0"/>
                    </a:p>
                    <a:p>
                      <a:r>
                        <a:rPr lang="en-US" sz="1600" dirty="0" smtClean="0"/>
                        <a:t>Student</a:t>
                      </a:r>
                      <a:r>
                        <a:rPr lang="en-US" sz="1600" baseline="0" dirty="0" smtClean="0"/>
                        <a:t> receives invitation by the e-mail and goes to the local embassy to get visa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Buying</a:t>
                      </a:r>
                      <a:r>
                        <a:rPr lang="en-US" sz="1600" b="1" baseline="0" dirty="0" smtClean="0"/>
                        <a:t> tickets and coming to Russia</a:t>
                      </a:r>
                    </a:p>
                    <a:p>
                      <a:endParaRPr lang="en-US" sz="1600" b="1" baseline="0" dirty="0" smtClean="0"/>
                    </a:p>
                    <a:p>
                      <a:r>
                        <a:rPr lang="en-US" sz="1600" b="1" i="1" baseline="0" dirty="0" smtClean="0"/>
                        <a:t>Student buys tickets and arrives to Russia</a:t>
                      </a:r>
                    </a:p>
                    <a:p>
                      <a:endParaRPr lang="en-US" sz="1600" b="1" i="1" baseline="0" dirty="0" smtClean="0"/>
                    </a:p>
                    <a:p>
                      <a:r>
                        <a:rPr lang="en-US" sz="1600" b="0" i="0" baseline="0" dirty="0" smtClean="0"/>
                        <a:t>Upon receiving visa, the student buys tickets to Russia, Krasnoyarsk</a:t>
                      </a:r>
                      <a:r>
                        <a:rPr lang="ru-RU" sz="1600" b="0" i="0" baseline="0" dirty="0" smtClean="0"/>
                        <a:t>,</a:t>
                      </a:r>
                      <a:r>
                        <a:rPr lang="en-US" sz="1600" b="0" i="0" baseline="0" dirty="0" smtClean="0"/>
                        <a:t> and sends them 7 days before the flight to </a:t>
                      </a:r>
                      <a:r>
                        <a:rPr lang="en-US" sz="1600" b="0" i="0" baseline="0" dirty="0" smtClean="0">
                          <a:hlinkClick r:id="rId4"/>
                        </a:rPr>
                        <a:t>foreigncitizens@krasgmu.ru</a:t>
                      </a:r>
                      <a:r>
                        <a:rPr lang="en-US" sz="1600" b="0" i="0" baseline="0" dirty="0" smtClean="0"/>
                        <a:t> (This is necessary for state registration for crossing the border)</a:t>
                      </a:r>
                    </a:p>
                    <a:p>
                      <a:endParaRPr lang="ru-RU" b="1" dirty="0"/>
                    </a:p>
                  </a:txBody>
                  <a:tcPr/>
                </a:tc>
              </a:tr>
              <a:tr h="428432"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25.09.2022-30.10.2022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77153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F8293FC-24A7-4CE8-9366-BB837E885F93}"/>
              </a:ext>
            </a:extLst>
          </p:cNvPr>
          <p:cNvSpPr txBox="1"/>
          <p:nvPr/>
        </p:nvSpPr>
        <p:spPr>
          <a:xfrm>
            <a:off x="982717" y="947355"/>
            <a:ext cx="5385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DIN PT Medium" charset="0"/>
                <a:ea typeface="DIN PT Medium" charset="0"/>
                <a:cs typeface="DIN PT Medium" charset="0"/>
              </a:rPr>
              <a:t>Documents for admission </a:t>
            </a:r>
            <a:r>
              <a:rPr lang="ru-RU" sz="2800" dirty="0">
                <a:solidFill>
                  <a:schemeClr val="bg1"/>
                </a:solidFill>
                <a:latin typeface="DIN PT Medium" charset="0"/>
                <a:ea typeface="DIN PT Medium" charset="0"/>
                <a:cs typeface="DIN PT Medium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774F29F-AE00-420F-874F-C6BB48D0B251}"/>
              </a:ext>
            </a:extLst>
          </p:cNvPr>
          <p:cNvSpPr txBox="1"/>
          <p:nvPr/>
        </p:nvSpPr>
        <p:spPr>
          <a:xfrm>
            <a:off x="973538" y="3108047"/>
            <a:ext cx="6973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  <a:latin typeface="DIN PT Medium" charset="0"/>
                <a:ea typeface="DIN PT Medium" charset="0"/>
                <a:cs typeface="DIN PT Medium" charset="0"/>
              </a:rPr>
              <a:t>Document submission deadlines</a:t>
            </a:r>
            <a:endParaRPr lang="ru-RU" sz="2800" dirty="0">
              <a:solidFill>
                <a:schemeClr val="bg1"/>
              </a:solidFill>
              <a:latin typeface="DIN PT Medium" charset="0"/>
              <a:ea typeface="DIN PT Medium" charset="0"/>
              <a:cs typeface="DIN PT Medium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B26AD06-6EBD-413B-8AD0-3E9C91F69C79}"/>
              </a:ext>
            </a:extLst>
          </p:cNvPr>
          <p:cNvSpPr txBox="1"/>
          <p:nvPr/>
        </p:nvSpPr>
        <p:spPr>
          <a:xfrm>
            <a:off x="973538" y="4626539"/>
            <a:ext cx="46560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DIN PT Medium" charset="0"/>
                <a:ea typeface="DIN PT Medium" charset="0"/>
                <a:cs typeface="DIN PT Medium" charset="0"/>
              </a:rPr>
              <a:t>Submission Form</a:t>
            </a:r>
            <a:endParaRPr lang="ru-RU" sz="2800" dirty="0">
              <a:solidFill>
                <a:schemeClr val="bg1"/>
              </a:solidFill>
              <a:latin typeface="DIN PT Medium" charset="0"/>
              <a:ea typeface="DIN PT Medium" charset="0"/>
              <a:cs typeface="DIN PT Medium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0B0BB855-1963-4711-9A43-762879BF2B7F}"/>
              </a:ext>
            </a:extLst>
          </p:cNvPr>
          <p:cNvSpPr txBox="1"/>
          <p:nvPr/>
        </p:nvSpPr>
        <p:spPr>
          <a:xfrm>
            <a:off x="982717" y="3813501"/>
            <a:ext cx="47332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DIN PT" panose="020B0504030203060204" pitchFamily="34" charset="0"/>
                <a:ea typeface="DIN PT Medium" charset="0"/>
                <a:cs typeface="DIN PT Medium" charset="0"/>
              </a:rPr>
              <a:t>Даты</a:t>
            </a:r>
            <a:endParaRPr lang="ru-RU" sz="1600" dirty="0">
              <a:solidFill>
                <a:srgbClr val="000000"/>
              </a:solidFill>
              <a:latin typeface="DIN PT" panose="020B0504030203060204" pitchFamily="34" charset="0"/>
              <a:ea typeface="DIN PT Medium" charset="0"/>
              <a:cs typeface="DIN PT Medium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7D1ECB9D-776D-4400-AF3E-C62FE3F6F7E7}"/>
              </a:ext>
            </a:extLst>
          </p:cNvPr>
          <p:cNvSpPr txBox="1"/>
          <p:nvPr/>
        </p:nvSpPr>
        <p:spPr>
          <a:xfrm>
            <a:off x="982716" y="5285689"/>
            <a:ext cx="47332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DIN PT" panose="020B0504030203060204" pitchFamily="34" charset="0"/>
                <a:ea typeface="DIN PT Medium" charset="0"/>
                <a:cs typeface="DIN PT Medium" charset="0"/>
              </a:rPr>
              <a:t>Online </a:t>
            </a:r>
            <a:endParaRPr lang="ru-RU" sz="1600" dirty="0">
              <a:solidFill>
                <a:srgbClr val="000000"/>
              </a:solidFill>
              <a:latin typeface="DIN PT" panose="020B0504030203060204" pitchFamily="34" charset="0"/>
              <a:ea typeface="DIN PT Medium" charset="0"/>
              <a:cs typeface="DIN PT Medium" charset="0"/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09599" y="152718"/>
            <a:ext cx="10390909" cy="1371600"/>
          </a:xfrm>
        </p:spPr>
        <p:txBody>
          <a:bodyPr/>
          <a:lstStyle/>
          <a:p>
            <a:r>
              <a:rPr lang="en-US" dirty="0" smtClean="0"/>
              <a:t>ADMISSION PROCEDURE &amp; DEADLINES - 2022</a:t>
            </a:r>
            <a:endParaRPr lang="ru-RU" dirty="0"/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09724576"/>
              </p:ext>
            </p:extLst>
          </p:nvPr>
        </p:nvGraphicFramePr>
        <p:xfrm>
          <a:off x="2217645" y="1752600"/>
          <a:ext cx="7523018" cy="4662056"/>
        </p:xfrm>
        <a:graphic>
          <a:graphicData uri="http://schemas.openxmlformats.org/drawingml/2006/table">
            <a:tbl>
              <a:tblPr firstRow="1" bandRow="1">
                <a:tableStyleId>{46F890A9-2807-4EBB-B81D-B2AA78EC7F39}</a:tableStyleId>
              </a:tblPr>
              <a:tblGrid>
                <a:gridCol w="7523018"/>
              </a:tblGrid>
              <a:tr h="73948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 smtClean="0"/>
                        <a:t>STEP 6</a:t>
                      </a:r>
                      <a:endParaRPr lang="ru-RU" sz="4000" dirty="0" smtClean="0"/>
                    </a:p>
                  </a:txBody>
                  <a:tcPr/>
                </a:tc>
              </a:tr>
              <a:tr h="34941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Registration and Accommodation </a:t>
                      </a:r>
                    </a:p>
                    <a:p>
                      <a:r>
                        <a:rPr lang="en-US" dirty="0" smtClean="0"/>
                        <a:t> </a:t>
                      </a:r>
                    </a:p>
                    <a:p>
                      <a:r>
                        <a:rPr lang="en-US" sz="1600" b="1" i="1" baseline="0" dirty="0" smtClean="0"/>
                        <a:t>Student arrives to Krasnoyarsk, gets registered and receives a place in the dormitory</a:t>
                      </a:r>
                    </a:p>
                    <a:p>
                      <a:endParaRPr lang="en-US" sz="1600" baseline="0" dirty="0" smtClean="0"/>
                    </a:p>
                    <a:p>
                      <a:r>
                        <a:rPr lang="en-US" sz="1600" baseline="0" dirty="0" smtClean="0"/>
                        <a:t>Upon arrival to Krasnoyarsk, student goes to the main building of the University (</a:t>
                      </a:r>
                      <a:r>
                        <a:rPr lang="ru-RU" sz="1600" baseline="0" dirty="0" smtClean="0"/>
                        <a:t>Партизана Железняка 1)</a:t>
                      </a:r>
                      <a:r>
                        <a:rPr lang="en-US" sz="1600" baseline="0" dirty="0" smtClean="0"/>
                        <a:t> to the office 1-70 and submits original documents for the registration and long-term visa:</a:t>
                      </a:r>
                    </a:p>
                    <a:p>
                      <a:r>
                        <a:rPr lang="en-US" sz="1600" baseline="0" dirty="0" smtClean="0"/>
                        <a:t>Passport</a:t>
                      </a:r>
                    </a:p>
                    <a:p>
                      <a:r>
                        <a:rPr lang="en-US" sz="1600" baseline="0" dirty="0" smtClean="0"/>
                        <a:t>Migration card (student receives it at the border)</a:t>
                      </a:r>
                    </a:p>
                    <a:p>
                      <a:r>
                        <a:rPr lang="en-US" sz="1600" baseline="0" dirty="0" smtClean="0"/>
                        <a:t>Vaccine certificate</a:t>
                      </a:r>
                    </a:p>
                    <a:p>
                      <a:r>
                        <a:rPr lang="en-US" sz="1600" baseline="0" dirty="0" smtClean="0"/>
                        <a:t>Photo 3x4</a:t>
                      </a:r>
                    </a:p>
                    <a:p>
                      <a:r>
                        <a:rPr lang="en-US" baseline="0" dirty="0" smtClean="0"/>
                        <a:t>Then student gets a referral to the dormitory and starts his studies</a:t>
                      </a:r>
                    </a:p>
                  </a:txBody>
                  <a:tcPr/>
                </a:tc>
              </a:tr>
              <a:tr h="428432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Before</a:t>
                      </a:r>
                      <a:r>
                        <a:rPr lang="en-US" baseline="0" dirty="0" smtClean="0"/>
                        <a:t> 01.11.2022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92310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C758ED49-3FCA-4829-B164-6B8713CE10B9}"/>
              </a:ext>
            </a:extLst>
          </p:cNvPr>
          <p:cNvSpPr txBox="1"/>
          <p:nvPr/>
        </p:nvSpPr>
        <p:spPr>
          <a:xfrm>
            <a:off x="665606" y="615385"/>
            <a:ext cx="964984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tx2"/>
                </a:solidFill>
                <a:latin typeface="DIN PT Medium" charset="0"/>
                <a:ea typeface="DIN PT Medium" charset="0"/>
                <a:cs typeface="DIN PT Medium" charset="0"/>
              </a:rPr>
              <a:t>Preparatory course</a:t>
            </a:r>
            <a:endParaRPr lang="ru-RU" sz="4000" b="1" dirty="0">
              <a:solidFill>
                <a:schemeClr val="tx2"/>
              </a:solidFill>
              <a:latin typeface="DIN PT Medium" charset="0"/>
              <a:ea typeface="DIN PT Medium" charset="0"/>
              <a:cs typeface="DIN PT Medium" charset="0"/>
            </a:endParaRPr>
          </a:p>
          <a:p>
            <a:endParaRPr lang="ru-RU" sz="2800" dirty="0">
              <a:solidFill>
                <a:srgbClr val="40A2DE"/>
              </a:solidFill>
              <a:latin typeface="DIN PT Medium" charset="0"/>
              <a:ea typeface="DIN PT Medium" charset="0"/>
              <a:cs typeface="DIN PT Medium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AFC98C02-5110-493C-9587-8B2AE408F6F8}"/>
              </a:ext>
            </a:extLst>
          </p:cNvPr>
          <p:cNvSpPr txBox="1"/>
          <p:nvPr/>
        </p:nvSpPr>
        <p:spPr>
          <a:xfrm>
            <a:off x="568037" y="4059381"/>
            <a:ext cx="45581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  <a:latin typeface="DIN PT Medium" charset="0"/>
                <a:ea typeface="DIN PT Medium" charset="0"/>
                <a:cs typeface="DIN PT Medium" charset="0"/>
              </a:rPr>
              <a:t>Preparation to entrance exams &amp; Russian language course</a:t>
            </a:r>
          </a:p>
          <a:p>
            <a:r>
              <a:rPr lang="en-US" sz="2400" b="1" dirty="0">
                <a:solidFill>
                  <a:srgbClr val="000000"/>
                </a:solidFill>
              </a:rPr>
              <a:t>from </a:t>
            </a:r>
            <a:r>
              <a:rPr lang="en-US" sz="2400" b="1" dirty="0" smtClean="0">
                <a:solidFill>
                  <a:srgbClr val="000000"/>
                </a:solidFill>
              </a:rPr>
              <a:t>December 1 </a:t>
            </a:r>
            <a:r>
              <a:rPr lang="en-US" sz="2400" b="1" dirty="0">
                <a:solidFill>
                  <a:srgbClr val="000000"/>
                </a:solidFill>
              </a:rPr>
              <a:t>to July </a:t>
            </a:r>
            <a:r>
              <a:rPr lang="en-US" sz="2400" b="1" dirty="0" smtClean="0">
                <a:solidFill>
                  <a:srgbClr val="000000"/>
                </a:solidFill>
              </a:rPr>
              <a:t>30</a:t>
            </a:r>
          </a:p>
          <a:p>
            <a:endParaRPr lang="en-US" sz="2400" dirty="0" smtClean="0">
              <a:solidFill>
                <a:srgbClr val="000000"/>
              </a:solidFill>
              <a:ea typeface="DIN PT Medium" charset="0"/>
              <a:cs typeface="DIN PT Medium" charset="0"/>
            </a:endParaRPr>
          </a:p>
          <a:p>
            <a:r>
              <a:rPr lang="en-US" sz="2400" dirty="0" smtClean="0">
                <a:solidFill>
                  <a:srgbClr val="000000"/>
                </a:solidFill>
                <a:ea typeface="DIN PT Medium" charset="0"/>
                <a:cs typeface="DIN PT Medium" charset="0"/>
              </a:rPr>
              <a:t>130000/full course</a:t>
            </a:r>
            <a:endParaRPr lang="ru-RU" sz="2400" dirty="0">
              <a:solidFill>
                <a:srgbClr val="000000"/>
              </a:solidFill>
              <a:ea typeface="DIN PT Medium" charset="0"/>
              <a:cs typeface="DIN PT Medium" charset="0"/>
            </a:endParaRPr>
          </a:p>
        </p:txBody>
      </p:sp>
      <p:pic>
        <p:nvPicPr>
          <p:cNvPr id="19" name="Picture 2" descr="ФГБОУ ВО КрасГМУ - YouT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5273" y="156943"/>
            <a:ext cx="1837734" cy="1837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490527" y="2507673"/>
            <a:ext cx="605030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Russian language 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intensive course (from 0 to B1) 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Biology, Chemistry, Physics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 useful knowledge that will help you successfully pass entrance exams to any medical university in Russia </a:t>
            </a:r>
          </a:p>
          <a:p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In the end of the course all students receive 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academic certificates </a:t>
            </a:r>
          </a:p>
        </p:txBody>
      </p:sp>
      <p:pic>
        <p:nvPicPr>
          <p:cNvPr id="4098" name="Picture 2" descr="C:\Users\moiseenkoav\Downloads\20211021_16233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916" y="1375063"/>
            <a:ext cx="4004919" cy="2684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291071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лавная">
  <a:themeElements>
    <a:clrScheme name="Ясность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Главная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авная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14021</TotalTime>
  <Words>1144</Words>
  <Application>Microsoft Office PowerPoint</Application>
  <PresentationFormat>Произвольный</PresentationFormat>
  <Paragraphs>203</Paragraphs>
  <Slides>18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Calibri</vt:lpstr>
      <vt:lpstr>DIN PT Medium</vt:lpstr>
      <vt:lpstr>Arial Black</vt:lpstr>
      <vt:lpstr>DIN PT</vt:lpstr>
      <vt:lpstr>Главная</vt:lpstr>
      <vt:lpstr>Презентация PowerPoint</vt:lpstr>
      <vt:lpstr>Презентация PowerPoint</vt:lpstr>
      <vt:lpstr>Презентация PowerPoint</vt:lpstr>
      <vt:lpstr>Specialist’s degree is equivalent to bachelor’s degree</vt:lpstr>
      <vt:lpstr>Презентация PowerPoint</vt:lpstr>
      <vt:lpstr>ADMISSION PROCEDURE &amp; DEADLINES - 2022</vt:lpstr>
      <vt:lpstr>ADMISSION PROCEDURE &amp; DEADLINES - 2022</vt:lpstr>
      <vt:lpstr>ADMISSION PROCEDURE &amp; DEADLINES - 2022</vt:lpstr>
      <vt:lpstr>Презентация PowerPoint</vt:lpstr>
      <vt:lpstr>Preparatory department - 2022</vt:lpstr>
      <vt:lpstr>ADMISSION PROCEDURE &amp; DEADLINES - 2022</vt:lpstr>
      <vt:lpstr>ADMISSION PROCEDURE &amp; DEADLINES - 2022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Kurbatova Elena</dc:creator>
  <cp:lastModifiedBy>Алена В. Моисеенко</cp:lastModifiedBy>
  <cp:revision>496</cp:revision>
  <cp:lastPrinted>2018-11-02T16:14:13Z</cp:lastPrinted>
  <dcterms:created xsi:type="dcterms:W3CDTF">2018-02-21T06:28:02Z</dcterms:created>
  <dcterms:modified xsi:type="dcterms:W3CDTF">2022-03-01T04:55:28Z</dcterms:modified>
</cp:coreProperties>
</file>