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A54CCC-4EEE-46D5-816C-AB62C884BF1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77D5EF-0A9A-4614-976E-5B2E934D7C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Профессиональное общение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92240"/>
          </a:xfrm>
        </p:spPr>
        <p:txBody>
          <a:bodyPr/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15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Профессиональная этика.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Этический кодекс российского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фармацевта</a:t>
            </a:r>
            <a:r>
              <a:rPr lang="ru-RU" dirty="0" smtClean="0"/>
              <a:t> включает </a:t>
            </a:r>
            <a:r>
              <a:rPr lang="ru-RU" dirty="0" smtClean="0"/>
              <a:t>12 </a:t>
            </a:r>
            <a:r>
              <a:rPr lang="ru-RU" dirty="0" smtClean="0"/>
              <a:t>статей:</a:t>
            </a:r>
            <a:endParaRPr lang="ru-RU" dirty="0" smtClean="0"/>
          </a:p>
          <a:p>
            <a:pPr lvl="1"/>
            <a:r>
              <a:rPr lang="ru-RU" dirty="0" smtClean="0"/>
              <a:t>соответствие деятельности требованиям профессионального долга и этики, интересам пациентов и потребностям защиты жизни и здоровья каждого человека вне зависимости от пола, возраста, расовой и национальной принадлежности, социального статуса, религиозных и политических убеждений;</a:t>
            </a:r>
          </a:p>
          <a:p>
            <a:pPr lvl="1"/>
            <a:r>
              <a:rPr lang="ru-RU" dirty="0" smtClean="0"/>
              <a:t>поддержание высокого профессионального уровня;</a:t>
            </a:r>
          </a:p>
          <a:p>
            <a:pPr lvl="1"/>
            <a:r>
              <a:rPr lang="ru-RU" dirty="0" smtClean="0"/>
              <a:t>ответственность за качество лекарственной помощи, информирование врачей и больных об истинной ценности лекарств;</a:t>
            </a:r>
          </a:p>
          <a:p>
            <a:pPr lvl="1"/>
            <a:r>
              <a:rPr lang="ru-RU" dirty="0" smtClean="0"/>
              <a:t>профессиональная независимость;</a:t>
            </a:r>
          </a:p>
          <a:p>
            <a:pPr lvl="1"/>
            <a:r>
              <a:rPr lang="ru-RU" dirty="0" smtClean="0"/>
              <a:t>содействие в выборе, назначении и применении лекарственных средств;</a:t>
            </a:r>
          </a:p>
          <a:p>
            <a:pPr lvl="1"/>
            <a:r>
              <a:rPr lang="ru-RU" dirty="0" smtClean="0"/>
              <a:t>корректное поведение по отношению к коллегам;</a:t>
            </a:r>
          </a:p>
          <a:p>
            <a:pPr lvl="1"/>
            <a:r>
              <a:rPr lang="ru-RU" dirty="0" smtClean="0"/>
              <a:t>сохранение уважения, благодарности и обязательств по отношению к тем, кто научил избранной специальности;</a:t>
            </a:r>
          </a:p>
          <a:p>
            <a:pPr lvl="1"/>
            <a:r>
              <a:rPr lang="ru-RU" dirty="0" smtClean="0"/>
              <a:t>консолидация фармацевтического сообщества;</a:t>
            </a:r>
          </a:p>
          <a:p>
            <a:pPr lvl="1"/>
            <a:r>
              <a:rPr lang="ru-RU" dirty="0" smtClean="0"/>
              <a:t>несовместимость с избранной профессией злоупотреблений знаниями и положением.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Профессиональная этика.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«Фармацевт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7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звездочек»: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 smtClean="0"/>
              <a:t>работник системы здравоохранения, член команды;</a:t>
            </a:r>
          </a:p>
          <a:p>
            <a:pPr lvl="1"/>
            <a:r>
              <a:rPr lang="ru-RU" dirty="0" smtClean="0"/>
              <a:t>способен принимать ответственные решения;</a:t>
            </a:r>
          </a:p>
          <a:p>
            <a:pPr lvl="1"/>
            <a:r>
              <a:rPr lang="ru-RU" dirty="0" smtClean="0"/>
              <a:t>специалист по коммуникации, посредник между врачом и пациентом;</a:t>
            </a:r>
          </a:p>
          <a:p>
            <a:pPr lvl="1"/>
            <a:r>
              <a:rPr lang="ru-RU" dirty="0" smtClean="0"/>
              <a:t>готов к лидерству в интересах общества;</a:t>
            </a:r>
          </a:p>
          <a:p>
            <a:pPr lvl="1"/>
            <a:r>
              <a:rPr lang="ru-RU" dirty="0" smtClean="0"/>
              <a:t>руководитель, способный управлять ресурсами и информацией;</a:t>
            </a:r>
          </a:p>
          <a:p>
            <a:pPr lvl="1"/>
            <a:r>
              <a:rPr lang="ru-RU" dirty="0" smtClean="0"/>
              <a:t>готов учиться всю жизнь;</a:t>
            </a:r>
          </a:p>
          <a:p>
            <a:pPr lvl="1"/>
            <a:r>
              <a:rPr lang="ru-RU" dirty="0" smtClean="0"/>
              <a:t>наставник, участвующий в подготовке молодых фармацевтов (провизоров).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3200" dirty="0" smtClean="0"/>
              <a:t>Что такое профессионально-важное качество личности? Какие виды ПВК вы знаете?</a:t>
            </a:r>
          </a:p>
          <a:p>
            <a:pPr lvl="0"/>
            <a:r>
              <a:rPr lang="ru-RU" sz="3200" dirty="0" smtClean="0"/>
              <a:t>Что такое профессионализация? Опишите фазы развития профессионала.</a:t>
            </a:r>
          </a:p>
          <a:p>
            <a:pPr lvl="0"/>
            <a:r>
              <a:rPr lang="ru-RU" sz="3200" dirty="0" smtClean="0"/>
              <a:t>Что такое профессиональная этика? Для чего она нужна?</a:t>
            </a:r>
          </a:p>
          <a:p>
            <a:pPr lvl="0"/>
            <a:r>
              <a:rPr lang="ru-RU" sz="3200" dirty="0" smtClean="0"/>
              <a:t>Дайте определение фармацевтической этики. Что такое этический кодекс фармацевта?</a:t>
            </a:r>
          </a:p>
          <a:p>
            <a:endParaRPr lang="ru-RU" dirty="0" smtClean="0"/>
          </a:p>
          <a:p>
            <a:pPr lvl="1">
              <a:buNone/>
            </a:pPr>
            <a:r>
              <a:rPr lang="ru-RU" b="1" dirty="0" smtClean="0"/>
              <a:t>Рекомендуемая литература</a:t>
            </a:r>
            <a:endParaRPr lang="ru-RU" dirty="0" smtClean="0"/>
          </a:p>
          <a:p>
            <a:pPr lvl="1"/>
            <a:r>
              <a:rPr lang="ru-RU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</a:p>
          <a:p>
            <a:pPr lvl="1"/>
            <a:r>
              <a:rPr lang="ru-RU" dirty="0" err="1" smtClean="0"/>
              <a:t>Копасова</a:t>
            </a:r>
            <a:r>
              <a:rPr lang="ru-RU" dirty="0" smtClean="0"/>
              <a:t> В.Н. Справочник фармацевта: эффективные техники продаж / В.Н. </a:t>
            </a:r>
            <a:r>
              <a:rPr lang="ru-RU" dirty="0" err="1" smtClean="0"/>
              <a:t>Копасова</a:t>
            </a:r>
            <a:r>
              <a:rPr lang="ru-RU" dirty="0" smtClean="0"/>
              <a:t>. – Ростов </a:t>
            </a:r>
            <a:r>
              <a:rPr lang="ru-RU" dirty="0" err="1" smtClean="0"/>
              <a:t>н</a:t>
            </a:r>
            <a:r>
              <a:rPr lang="ru-RU" dirty="0" smtClean="0"/>
              <a:t>/Д: Феникс, 2009.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 smtClean="0"/>
              <a:t>личности </a:t>
            </a:r>
            <a:r>
              <a:rPr lang="ru-RU" dirty="0" smtClean="0"/>
              <a:t>профессионала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Профессиональная этика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Формирование личности профессионала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Профессионально важные качества </a:t>
            </a:r>
            <a:r>
              <a:rPr lang="ru-RU" dirty="0" smtClean="0"/>
              <a:t>(ПВК) — это индивидуальные свойства субъекта деятельности, которые необходимы и достаточны для реализации этой деятельности на нормативно заданном уровне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Группы ПВК</a:t>
            </a:r>
            <a:r>
              <a:rPr lang="ru-RU" dirty="0" smtClean="0"/>
              <a:t>:</a:t>
            </a:r>
            <a:endParaRPr lang="ru-RU" dirty="0" smtClean="0"/>
          </a:p>
          <a:p>
            <a:pPr lvl="1"/>
            <a:r>
              <a:rPr lang="ru-RU" u="sng" dirty="0" smtClean="0"/>
              <a:t>абсолютные ПВК</a:t>
            </a:r>
            <a:r>
              <a:rPr lang="ru-RU" dirty="0" smtClean="0"/>
              <a:t> — свойства, необходимые для выполнения деятельности как таковой на минимально допустимом или нормативно заданном, среднем уровне; </a:t>
            </a:r>
          </a:p>
          <a:p>
            <a:pPr lvl="1"/>
            <a:r>
              <a:rPr lang="ru-RU" u="sng" dirty="0" smtClean="0"/>
              <a:t>относительные ПВК</a:t>
            </a:r>
            <a:r>
              <a:rPr lang="ru-RU" dirty="0" smtClean="0"/>
              <a:t>, определяющие возможность достижения субъектом высоких </a:t>
            </a:r>
            <a:r>
              <a:rPr lang="ru-RU" dirty="0" smtClean="0"/>
              <a:t>количественных </a:t>
            </a:r>
            <a:r>
              <a:rPr lang="ru-RU" dirty="0" smtClean="0"/>
              <a:t>и качественных показателей деятельности («ПВК мастерства»); </a:t>
            </a:r>
          </a:p>
          <a:p>
            <a:pPr lvl="1"/>
            <a:r>
              <a:rPr lang="ru-RU" u="sng" dirty="0" smtClean="0"/>
              <a:t>мотивационная готовность</a:t>
            </a:r>
            <a:r>
              <a:rPr lang="ru-RU" dirty="0" smtClean="0"/>
              <a:t> к реализации той или иной деятельности. </a:t>
            </a:r>
          </a:p>
          <a:p>
            <a:pPr lvl="1"/>
            <a:r>
              <a:rPr lang="ru-RU" u="sng" dirty="0" err="1" smtClean="0"/>
              <a:t>анти-ПВК</a:t>
            </a:r>
            <a:r>
              <a:rPr lang="ru-RU" dirty="0" smtClean="0"/>
              <a:t>: свойства, которые противоречат тому или иному виду профессиональной деятельности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Формирование личности профессионала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Профессионализация</a:t>
            </a:r>
            <a:r>
              <a:rPr lang="ru-RU" dirty="0" smtClean="0"/>
              <a:t> отражает процесс формирования специфических видов трудовой активности личности на основе развития и структурирования совокупности её профессионально-ориентированных характеристик, обеспечивающих реализацию функций познания, общения и регуляции в конкретных видах трудовой деятельности и на этапах профессионального пути.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Формирование личности профессионала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Фазы развития профессионала </a:t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dirty="0" smtClean="0"/>
              <a:t>Е. А. Климов 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Фаза оптанта, или оптации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Фаза </a:t>
            </a:r>
            <a:r>
              <a:rPr lang="ru-RU" dirty="0" smtClean="0"/>
              <a:t>адепта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Фаза </a:t>
            </a:r>
            <a:r>
              <a:rPr lang="ru-RU" dirty="0" err="1" smtClean="0"/>
              <a:t>адаптанта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Фаза </a:t>
            </a:r>
            <a:r>
              <a:rPr lang="ru-RU" dirty="0" err="1" smtClean="0"/>
              <a:t>интернала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Фаза </a:t>
            </a:r>
            <a:r>
              <a:rPr lang="ru-RU" dirty="0" smtClean="0"/>
              <a:t>мастерства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Фаза </a:t>
            </a:r>
            <a:r>
              <a:rPr lang="ru-RU" dirty="0" smtClean="0"/>
              <a:t>авторитета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Фаза наставника.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Формирование личности профессионала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Нарушения профессионального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развития</a:t>
            </a:r>
            <a:endParaRPr lang="ru-RU" sz="3200" dirty="0" smtClean="0"/>
          </a:p>
          <a:p>
            <a:r>
              <a:rPr lang="ru-RU" b="1" dirty="0" smtClean="0"/>
              <a:t>Профессиональная </a:t>
            </a:r>
            <a:r>
              <a:rPr lang="ru-RU" b="1" dirty="0" smtClean="0"/>
              <a:t>деформация личности </a:t>
            </a:r>
            <a:r>
              <a:rPr lang="ru-RU" dirty="0" smtClean="0"/>
              <a:t>– всякое изменение, вызванное профессией, наступающее в организме и приобретающее стойкий характер. Деформации могут подвергнуться </a:t>
            </a:r>
            <a:r>
              <a:rPr lang="ru-RU" dirty="0" smtClean="0"/>
              <a:t>мотивационные, </a:t>
            </a:r>
            <a:r>
              <a:rPr lang="ru-RU" dirty="0" smtClean="0"/>
              <a:t>познавательные компоненты структуры субъекта деятельности </a:t>
            </a:r>
            <a:r>
              <a:rPr lang="ru-RU" dirty="0" smtClean="0"/>
              <a:t>и </a:t>
            </a:r>
            <a:r>
              <a:rPr lang="ru-RU" dirty="0" smtClean="0"/>
              <a:t>сфера его индивидуально-личностных </a:t>
            </a:r>
            <a:r>
              <a:rPr lang="ru-RU" dirty="0" smtClean="0"/>
              <a:t>особенностей.</a:t>
            </a:r>
            <a:endParaRPr lang="ru-RU" dirty="0" smtClean="0"/>
          </a:p>
          <a:p>
            <a:r>
              <a:rPr lang="ru-RU" b="1" dirty="0" smtClean="0"/>
              <a:t>Феномен психического выгорания </a:t>
            </a:r>
            <a:r>
              <a:rPr lang="ru-RU" dirty="0" smtClean="0"/>
              <a:t>– профессиональный синдром, включающий эмоциональное истощение, деперсонализацию (цинизм)  и редукцию профессиональных достижений. </a:t>
            </a:r>
          </a:p>
          <a:p>
            <a:pPr lvl="1"/>
            <a:r>
              <a:rPr lang="ru-RU" dirty="0" smtClean="0"/>
              <a:t>Под </a:t>
            </a:r>
            <a:r>
              <a:rPr lang="ru-RU" b="1" dirty="0" smtClean="0"/>
              <a:t>эмоциональным истощением </a:t>
            </a:r>
            <a:r>
              <a:rPr lang="ru-RU" dirty="0" smtClean="0"/>
              <a:t>понимается чувство эмоциональной опустошенности и усталости, вызванное собственной работой. </a:t>
            </a:r>
            <a:r>
              <a:rPr lang="ru-RU" b="1" dirty="0" smtClean="0"/>
              <a:t>Деперсонализация</a:t>
            </a:r>
            <a:r>
              <a:rPr lang="ru-RU" dirty="0" smtClean="0"/>
              <a:t> предполагает циничное отношение к труду и объектам своего труда. </a:t>
            </a:r>
            <a:r>
              <a:rPr lang="ru-RU" b="1" dirty="0" smtClean="0"/>
              <a:t>Редукция профессиональных достижений </a:t>
            </a:r>
            <a:r>
              <a:rPr lang="ru-RU" dirty="0" smtClean="0"/>
              <a:t>представляет собой возникновение у работников чувства  некомпетентности в своей профессиональной сфере, осознание неуспеха в ней.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Профессиональная этика.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Э́тика</a:t>
            </a:r>
            <a:r>
              <a:rPr lang="ru-RU" dirty="0" smtClean="0"/>
              <a:t> </a:t>
            </a:r>
            <a:r>
              <a:rPr lang="ru-RU" dirty="0" smtClean="0"/>
              <a:t>— философская </a:t>
            </a:r>
            <a:r>
              <a:rPr lang="ru-RU" dirty="0" smtClean="0"/>
              <a:t>наука, объектом изучения которой является мораль, нравственность как форма общественного сознания, как одна из важнейших сторон жизнедеятельности человека, специфическое явление общественно-исторической жизни. </a:t>
            </a:r>
          </a:p>
          <a:p>
            <a:pPr>
              <a:spcBef>
                <a:spcPts val="1200"/>
              </a:spcBef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Профессиональная этика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представляет собой систему моральных принципов, норм и правил поведения специалиста с учетом особенностей его профессиональной деятельности и конкретной ситуации.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Профессиональная этика.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Общие </a:t>
            </a:r>
            <a:r>
              <a:rPr lang="ru-RU" b="1" dirty="0" smtClean="0"/>
              <a:t>принципы</a:t>
            </a:r>
            <a:r>
              <a:rPr lang="ru-RU" dirty="0" smtClean="0"/>
              <a:t> профессиональной этики, базирующиеся на общечеловеческих нормах морали, предполагают: </a:t>
            </a:r>
          </a:p>
          <a:p>
            <a:pPr lvl="1"/>
            <a:r>
              <a:rPr lang="ru-RU" dirty="0" smtClean="0"/>
              <a:t>а) профессиональную солидарность; </a:t>
            </a:r>
          </a:p>
          <a:p>
            <a:pPr lvl="1"/>
            <a:r>
              <a:rPr lang="ru-RU" dirty="0" smtClean="0"/>
              <a:t>б) особое понимание долга и чести; </a:t>
            </a:r>
          </a:p>
          <a:p>
            <a:pPr lvl="1"/>
            <a:r>
              <a:rPr lang="ru-RU" dirty="0" smtClean="0"/>
              <a:t>в) особую форму ответственности, обусловленную предметом и родом деятельности. </a:t>
            </a:r>
          </a:p>
          <a:p>
            <a:r>
              <a:rPr lang="ru-RU" b="1" dirty="0" smtClean="0"/>
              <a:t>Частные принципы </a:t>
            </a:r>
            <a:r>
              <a:rPr lang="ru-RU" dirty="0" smtClean="0"/>
              <a:t>вытекают из конкретных условий, содержания и специфики той или иной профессии и выражаются, в основном, в моральных кодексах — требованиях по отношению к специалистам.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Профессиональная этика.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Фармацевтическая этика </a:t>
            </a:r>
            <a:r>
              <a:rPr lang="ru-RU" dirty="0" smtClean="0"/>
              <a:t>– это совокупность неформальных норм нравственного поведения фармацевтических работников при выполнении ими своих обязанностей по отношению к обществу, конкретному пациенту, друг другу, контактным группам людей (медицинские работники, контролирующие органы и др</a:t>
            </a:r>
            <a:r>
              <a:rPr lang="ru-RU" dirty="0" smtClean="0"/>
              <a:t>.)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Фармацевтическая этика включает в себя учение о долге фармацевтического работника – </a:t>
            </a:r>
            <a:r>
              <a:rPr lang="ru-RU" b="1" dirty="0" smtClean="0"/>
              <a:t>фармацевтическую деонтологию </a:t>
            </a:r>
            <a:r>
              <a:rPr lang="ru-RU" dirty="0" smtClean="0"/>
              <a:t>и учение о моральных ценностях - </a:t>
            </a:r>
            <a:r>
              <a:rPr lang="ru-RU" b="1" dirty="0" smtClean="0"/>
              <a:t>аксиологию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697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Профессиональное общение</vt:lpstr>
      <vt:lpstr>ПЛАН ЛЕКЦИИ</vt:lpstr>
      <vt:lpstr>1. Формирование личности профессионала</vt:lpstr>
      <vt:lpstr>1. Формирование личности профессионала</vt:lpstr>
      <vt:lpstr>1. Формирование личности профессионала</vt:lpstr>
      <vt:lpstr>1. Формирование личности профессионала</vt:lpstr>
      <vt:lpstr>2. Профессиональная этика.</vt:lpstr>
      <vt:lpstr>2. Профессиональная этика.</vt:lpstr>
      <vt:lpstr>2. Профессиональная этика.</vt:lpstr>
      <vt:lpstr>2. Профессиональная этика.</vt:lpstr>
      <vt:lpstr>2. Профессиональная этика.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общение</dc:title>
  <dc:creator>Настя</dc:creator>
  <cp:lastModifiedBy>Настя</cp:lastModifiedBy>
  <cp:revision>7</cp:revision>
  <dcterms:created xsi:type="dcterms:W3CDTF">2012-06-13T13:07:25Z</dcterms:created>
  <dcterms:modified xsi:type="dcterms:W3CDTF">2012-06-13T14:08:24Z</dcterms:modified>
</cp:coreProperties>
</file>