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9" r:id="rId6"/>
    <p:sldId id="262" r:id="rId7"/>
    <p:sldId id="263" r:id="rId8"/>
    <p:sldId id="267" r:id="rId9"/>
    <p:sldId id="264" r:id="rId10"/>
    <p:sldId id="265" r:id="rId11"/>
    <p:sldId id="266" r:id="rId12"/>
    <p:sldId id="268" r:id="rId13"/>
  </p:sldIdLst>
  <p:sldSz cx="9144000" cy="6858000" type="screen4x3"/>
  <p:notesSz cx="6858000" cy="9144000"/>
  <p:custDataLst>
    <p:tags r:id="rId1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5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DD64-28C0-4FB9-893F-6ABAAE14711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B290-CFC7-45E4-9CA6-32B6E1EE8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760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DD64-28C0-4FB9-893F-6ABAAE14711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B290-CFC7-45E4-9CA6-32B6E1EE8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121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DD64-28C0-4FB9-893F-6ABAAE14711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B290-CFC7-45E4-9CA6-32B6E1EE8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18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DD64-28C0-4FB9-893F-6ABAAE14711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B290-CFC7-45E4-9CA6-32B6E1EE8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0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DD64-28C0-4FB9-893F-6ABAAE14711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B290-CFC7-45E4-9CA6-32B6E1EE8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777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DD64-28C0-4FB9-893F-6ABAAE14711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B290-CFC7-45E4-9CA6-32B6E1EE8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330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DD64-28C0-4FB9-893F-6ABAAE14711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B290-CFC7-45E4-9CA6-32B6E1EE8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05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DD64-28C0-4FB9-893F-6ABAAE14711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B290-CFC7-45E4-9CA6-32B6E1EE8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487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DD64-28C0-4FB9-893F-6ABAAE14711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B290-CFC7-45E4-9CA6-32B6E1EE8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276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DD64-28C0-4FB9-893F-6ABAAE14711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B290-CFC7-45E4-9CA6-32B6E1EE8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192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DD64-28C0-4FB9-893F-6ABAAE14711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B290-CFC7-45E4-9CA6-32B6E1EE8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557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5DD64-28C0-4FB9-893F-6ABAAE14711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CB290-CFC7-45E4-9CA6-32B6E1EE8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437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12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7.wdp"/><Relationship Id="rId4" Type="http://schemas.openxmlformats.org/officeDocument/2006/relationships/image" Target="../media/image13.png"/><Relationship Id="rId9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116" y="127097"/>
            <a:ext cx="8813409" cy="1374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ФЕДЕРАЛЬНОЕ ГОСУДАРСТВЕННОЕ БЮДЖЕТНОЕ ОБРАЗОВАТЕЛЬНОЕ УЧРЕЖДЕНИЕ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ВЫСШЕГО ОБРАЗОВАНИЯ «КРАСНОЯРСКИЙ ГОСУДАРСТВЕННЫЙ МЕДИЦИНСКИЙ УНИВЕРСИТЕТ ИМЕНИ ПРОФЕССОРА В.Ф. ВОЙНО-ЯСЕНЕЦКОГО»</a:t>
            </a:r>
            <a:endParaRPr lang="ru-RU" sz="20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cap="al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</a:t>
            </a:r>
            <a:r>
              <a:rPr lang="ru-RU" sz="1200" cap="all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рОССИЙСКОЙ</a:t>
            </a:r>
            <a:r>
              <a:rPr lang="ru-RU" sz="1200" cap="al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ФЕДЕРАЦИИ</a:t>
            </a:r>
            <a:endParaRPr lang="ru-RU" sz="20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cap="al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cap="al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108639"/>
            <a:ext cx="4572000" cy="26407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ОТЧЕТ</a:t>
            </a:r>
            <a:endParaRPr lang="ru-RU" sz="16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ГОСУДАРСТВЕННОЙ ЭКЗАМЕНАЦИОННОЙ КОМИССИИ </a:t>
            </a:r>
            <a:endParaRPr lang="ru-RU" sz="16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cap="al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специальности </a:t>
            </a:r>
            <a:endParaRPr lang="ru-RU" sz="16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cap="al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31.02.03</a:t>
            </a:r>
            <a:r>
              <a:rPr lang="ru-RU" cap="al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ЛАБОРАТОРНАЯ ДИАГНОСТИКА</a:t>
            </a:r>
            <a:endParaRPr lang="ru-RU" sz="16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cap="al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cap="al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57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9065" y="247420"/>
            <a:ext cx="82929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685" indent="284480" algn="just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ЗАМЕЧАНИЯ</a:t>
            </a:r>
          </a:p>
          <a:p>
            <a:pPr marL="19685" indent="284480" algn="just"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9685" indent="284480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Комиссия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отмечает, что студенты умело могли вести беседу в режиме видеоконференцсвязи по теме ВКР, реагировать на суждения и замечания членов комиссии.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9685" indent="284480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Студенты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имеют систему знаний по лабораторным методам исследований, профессиональным дисциплинам, владеют профессиональной лексикой, демонстрируют способности к анализу и проектированию своей деятельности, имеют представление об основных нормативных документах, действующих в клинической медицине, способны самостоятельно решать проблемы в области профессиональной деятельности.</a:t>
            </a:r>
            <a:endParaRPr lang="ru-RU" sz="11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9065" y="3701108"/>
            <a:ext cx="82929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Недостатки ряда ВКР носили частный характер и были связаны, в основном, с методами отбора изучаемого материала и способами интерпретации результатов исследования, со способами представления материалов исследования. Некоторые студенты испытывали трудности при формулировании выводов по результатам исследования.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78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1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78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К общим недостаткам следует отнести следующее: </a:t>
            </a:r>
            <a:endParaRPr lang="ru-RU" sz="11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наличие орфографических ошибок  </a:t>
            </a:r>
            <a:endParaRPr lang="ru-RU" sz="11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отсутствие ссылок на использованные источники при оформлении некоторых работ.</a:t>
            </a:r>
            <a:endParaRPr lang="ru-RU" sz="11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27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5082" y="116796"/>
            <a:ext cx="8721970" cy="5119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tabLst>
                <a:tab pos="228600" algn="l"/>
              </a:tabLst>
            </a:pPr>
            <a:r>
              <a:rPr lang="ru-RU" kern="1400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GB" kern="1400" cap="al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Рекомендации</a:t>
            </a:r>
            <a:r>
              <a:rPr lang="en-GB" kern="1400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kern="14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ГЭК</a:t>
            </a:r>
            <a:endParaRPr lang="ru-RU" sz="1600" u="none" strike="noStrike" kern="1400" cap="all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342900" algn="just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Методическим руководителям усилить контроль за содержанием теоретического раздела ВКР, а также иллюстрационного материала. В целях улучшения теоретической подготовки выпускников усилить контроль за изучением студентами новых нормативных материалов. Для повышения наглядности представленных результатов исследований увеличить использование в ВКР доли графиков и диаграмм. </a:t>
            </a:r>
            <a:endParaRPr lang="ru-RU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342900" algn="just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работах следует четко формулировать авторскую исследовательскую позицию, уделить внимание наглядности диагностических данных предваряющих и завершающих исследования. </a:t>
            </a:r>
            <a:endParaRPr lang="ru-RU" sz="11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342900" algn="just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Увеличить количество ВКР, выполненных по предложениям медицинских организаций. </a:t>
            </a:r>
            <a:endParaRPr lang="ru-RU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342900" algn="just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Повысить требования к подготовке списка литературы. </a:t>
            </a:r>
            <a:endParaRPr lang="ru-RU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342900" algn="just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Усилить контроль за качеством выполнения ВКР, в соответствии с требованиями Стандарта организации СТО СМК ФК 7.1.5.02-016 Управление подготовкой и проведением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ГИА.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Повысить профессиональную ответственность руководителя за качественное руководство ВКР.</a:t>
            </a:r>
            <a:endParaRPr lang="ru-RU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54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711" y="175572"/>
            <a:ext cx="85179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ЗАКЛЮЧЕНИЕ</a:t>
            </a:r>
          </a:p>
          <a:p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Специалисты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выпускаемые ФГБОУ ВО КрасГМУ им. проф. В.Ф. Войно-Ясенецкого Минздрава России фармацевтический колледж</a:t>
            </a:r>
            <a:r>
              <a:rPr lang="ru-RU" sz="1200" b="1" dirty="0" smtClean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специальности 31.02.03 Лабораторная диагностика, соответствуют предъявленным к специалистам среднего звена требованиям ФГОС СПО, имеют хорошую теоретическую подготовку и необходимые компетенции, а также необходимые практические умения и навыки и могут быть востребованы в медицинских организациях г. Красноярска и Красноярского края.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8" r="32718" b="5419"/>
          <a:stretch/>
        </p:blipFill>
        <p:spPr>
          <a:xfrm rot="5400000">
            <a:off x="1497115" y="2175005"/>
            <a:ext cx="3024104" cy="45271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3" t="4324" r="39282" b="1316"/>
          <a:stretch/>
        </p:blipFill>
        <p:spPr>
          <a:xfrm rot="5400000">
            <a:off x="5050282" y="3038604"/>
            <a:ext cx="2602562" cy="462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8725" y="216772"/>
            <a:ext cx="857425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Государственная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итоговая аттестация проводилась в соответствии с Положением о порядке проведения государственной итоговой аттестации по образовательным программам среднего профессионального и высшего образования при угрозе возникновения и (или) возникновении отдельных чрезвычайных ситуаций, введения режима повышенной готовности или чрезвычайной ситуации на всей территории Российской Федерации либо на территории Красноярского края. Форма проведения ГИА – с применением электронного обучения и (или) дистанционных образовательных технологий, без непосредственного взаимодействия педагогического работника с обучающимся в аудитории.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8725" y="3450980"/>
            <a:ext cx="4572000" cy="20313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buClrTx/>
              <a:buFontTx/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Красноярского края от 16.03.2020 №152-п «О введении режима повышенной готовности в связи с угрозой распространения в Красноярском крае новой </a:t>
            </a:r>
            <a:r>
              <a:rPr lang="ru-RU" alt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короновирусной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 </a:t>
            </a:r>
          </a:p>
          <a:p>
            <a:pPr algn="ctr">
              <a:buClrTx/>
              <a:buFontTx/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(2019-nCo V)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52"/>
          <a:stretch/>
        </p:blipFill>
        <p:spPr bwMode="auto">
          <a:xfrm>
            <a:off x="5255539" y="2802095"/>
            <a:ext cx="3530932" cy="3925396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30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7963" y="124818"/>
            <a:ext cx="8468751" cy="4658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 Государственной экзаменационной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комиссии: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1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председатель ГЭК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заведующий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клинико-диагностической лабораторией ФГБУ «Федеральный центр сердечно-сосудистой хирургии» Минздрав России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руководитель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колледжа 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заведующий отделением «Лабораторная диагностика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кмн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доцент кафедры кардиологии и клинической лабораторной диагностики ИПО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заведующий клинико-диагностической лабораторией КГБУЗ «Краевая клиническая больница»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заведующий клинико-диагностической лабораторией НУЗ «Дорожная клиническая больница на станции Красноярск ОАО «РЖД»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- 6 преподавателей профессиональных модулей с высшей квалификационной категорией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308" b="22051"/>
          <a:stretch/>
        </p:blipFill>
        <p:spPr>
          <a:xfrm>
            <a:off x="2588455" y="4466493"/>
            <a:ext cx="4857749" cy="239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4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9065" y="169041"/>
            <a:ext cx="83773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ГОСУДАРСТВЕННОЙ ИТОГОВОЙ АТТЕСТАЦИИ</a:t>
            </a:r>
          </a:p>
          <a:p>
            <a:pPr indent="450215" algn="just">
              <a:spcAft>
                <a:spcPts val="0"/>
              </a:spcAft>
            </a:pP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защите выпускной квалификационной работы допущены 64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студента.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  <a:tabLst>
                <a:tab pos="4238625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Сроки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защиты выпускной квалификационной работы в соответствии с графиком учебного процесса 2 недели -  с 15.06.2020 по 28.06.2020.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9065" y="2086601"/>
            <a:ext cx="32988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Форма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государственной итоговой аттестации выпускников специальности 31.02.03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Лабораторная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диагностика (базовый и углубленный уровни)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защита выпускной квалификационной работы (ВКР).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9317" y="4618535"/>
            <a:ext cx="81170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i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Защита ВКР проводилась в режиме видеоконференцсвязи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 наличии аудиовизуального контакта между членами ГЭК и обучающимся с обязательной видеозаписью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выступления студента в режиме видеоконференцсвязи проводилось обсуждение дипломной работы членами ГЭК, студенты отвечали на вопросы комиссии. Всем студентам была предоставлена возможность ответить на замечания, отмеченные в отзыве и (или) рецензии на работы.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6" t="14154" b="18359"/>
          <a:stretch/>
        </p:blipFill>
        <p:spPr>
          <a:xfrm>
            <a:off x="4009292" y="1889977"/>
            <a:ext cx="4797083" cy="263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4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988289"/>
              </p:ext>
            </p:extLst>
          </p:nvPr>
        </p:nvGraphicFramePr>
        <p:xfrm>
          <a:off x="351694" y="1294613"/>
          <a:ext cx="8510951" cy="5477622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2939448">
                  <a:extLst>
                    <a:ext uri="{9D8B030D-6E8A-4147-A177-3AD203B41FA5}">
                      <a16:colId xmlns:a16="http://schemas.microsoft.com/office/drawing/2014/main" val="1285912730"/>
                    </a:ext>
                  </a:extLst>
                </a:gridCol>
                <a:gridCol w="1241050">
                  <a:extLst>
                    <a:ext uri="{9D8B030D-6E8A-4147-A177-3AD203B41FA5}">
                      <a16:colId xmlns:a16="http://schemas.microsoft.com/office/drawing/2014/main" val="3635888107"/>
                    </a:ext>
                  </a:extLst>
                </a:gridCol>
                <a:gridCol w="207545">
                  <a:extLst>
                    <a:ext uri="{9D8B030D-6E8A-4147-A177-3AD203B41FA5}">
                      <a16:colId xmlns:a16="http://schemas.microsoft.com/office/drawing/2014/main" val="4212532102"/>
                    </a:ext>
                  </a:extLst>
                </a:gridCol>
                <a:gridCol w="1241050">
                  <a:extLst>
                    <a:ext uri="{9D8B030D-6E8A-4147-A177-3AD203B41FA5}">
                      <a16:colId xmlns:a16="http://schemas.microsoft.com/office/drawing/2014/main" val="3790005669"/>
                    </a:ext>
                  </a:extLst>
                </a:gridCol>
                <a:gridCol w="1440929">
                  <a:extLst>
                    <a:ext uri="{9D8B030D-6E8A-4147-A177-3AD203B41FA5}">
                      <a16:colId xmlns:a16="http://schemas.microsoft.com/office/drawing/2014/main" val="970762293"/>
                    </a:ext>
                  </a:extLst>
                </a:gridCol>
                <a:gridCol w="1440929">
                  <a:extLst>
                    <a:ext uri="{9D8B030D-6E8A-4147-A177-3AD203B41FA5}">
                      <a16:colId xmlns:a16="http://schemas.microsoft.com/office/drawing/2014/main" val="3333738308"/>
                    </a:ext>
                  </a:extLst>
                </a:gridCol>
              </a:tblGrid>
              <a:tr h="677456">
                <a:tc rowSpan="2">
                  <a:txBody>
                    <a:bodyPr/>
                    <a:lstStyle/>
                    <a:p>
                      <a:pPr marR="19685" indent="146050" algn="just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 gridSpan="3">
                  <a:txBody>
                    <a:bodyPr/>
                    <a:lstStyle/>
                    <a:p>
                      <a:pPr marR="19685" indent="146050" algn="ctr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обучения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9685" indent="146050" algn="ctr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Углубленный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обучения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639864"/>
                  </a:ext>
                </a:extLst>
              </a:tr>
              <a:tr h="6290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86385" algn="just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Кол-во, /из них бюджет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86385" algn="ctr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%/ из них бюджет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>
                  <a:txBody>
                    <a:bodyPr/>
                    <a:lstStyle/>
                    <a:p>
                      <a:pPr indent="286385" algn="just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Кол-во, /из них бюджет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>
                  <a:txBody>
                    <a:bodyPr/>
                    <a:lstStyle/>
                    <a:p>
                      <a:pPr indent="286385" algn="ctr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%/ из них бюджет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extLst>
                  <a:ext uri="{0D108BD9-81ED-4DB2-BD59-A6C34878D82A}">
                    <a16:rowId xmlns:a16="http://schemas.microsoft.com/office/drawing/2014/main" val="13662518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indent="286385" algn="just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Окончили ОО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 gridSpan="2">
                  <a:txBody>
                    <a:bodyPr/>
                    <a:lstStyle/>
                    <a:p>
                      <a:pPr marR="19685" indent="146050" algn="ctr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46 / 31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9685" indent="146050" algn="ctr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/ 100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>
                  <a:txBody>
                    <a:bodyPr/>
                    <a:lstStyle/>
                    <a:p>
                      <a:pPr marR="19685" indent="146050" algn="ctr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/ 17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>
                  <a:txBody>
                    <a:bodyPr/>
                    <a:lstStyle/>
                    <a:p>
                      <a:pPr marR="19685" indent="146050" algn="ctr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/ 100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extLst>
                  <a:ext uri="{0D108BD9-81ED-4DB2-BD59-A6C34878D82A}">
                    <a16:rowId xmlns:a16="http://schemas.microsoft.com/office/drawing/2014/main" val="123425736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19685" lvl="0" indent="146050" algn="ctr" defTabSz="914400" rtl="0" eaLnBrk="1" fontAlgn="auto" latinLnBrk="0" hangingPunct="1">
                        <a:lnSpc>
                          <a:spcPts val="14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Получили оценки</a:t>
                      </a:r>
                      <a:endParaRPr lang="ru-RU" sz="14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5">
                  <a:txBody>
                    <a:bodyPr/>
                    <a:lstStyle/>
                    <a:p>
                      <a:pPr marR="19685" indent="146050" algn="ctr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3684641"/>
                  </a:ext>
                </a:extLst>
              </a:tr>
              <a:tr h="451638">
                <a:tc>
                  <a:txBody>
                    <a:bodyPr/>
                    <a:lstStyle/>
                    <a:p>
                      <a:pPr indent="286385" algn="just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-отлично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R="19685" indent="146050" algn="ctr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/ 16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9685" indent="146050" algn="ctr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43,5 / 51,6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>
                  <a:txBody>
                    <a:bodyPr/>
                    <a:lstStyle/>
                    <a:p>
                      <a:pPr marR="19685" indent="146050" algn="ctr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/ 11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>
                  <a:txBody>
                    <a:bodyPr/>
                    <a:lstStyle/>
                    <a:p>
                      <a:pPr marR="19685" indent="146050" algn="ctr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66,7 / 64,7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extLst>
                  <a:ext uri="{0D108BD9-81ED-4DB2-BD59-A6C34878D82A}">
                    <a16:rowId xmlns:a16="http://schemas.microsoft.com/office/drawing/2014/main" val="1476458334"/>
                  </a:ext>
                </a:extLst>
              </a:tr>
              <a:tr h="451638">
                <a:tc>
                  <a:txBody>
                    <a:bodyPr/>
                    <a:lstStyle/>
                    <a:p>
                      <a:pPr indent="286385" algn="just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хорошо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 gridSpan="2">
                  <a:txBody>
                    <a:bodyPr/>
                    <a:lstStyle/>
                    <a:p>
                      <a:pPr marR="19685" indent="146050" algn="ctr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/ 11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9685" indent="146050" algn="ctr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45,7 /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35,5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>
                  <a:txBody>
                    <a:bodyPr/>
                    <a:lstStyle/>
                    <a:p>
                      <a:pPr marR="19685" indent="146050" algn="ctr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/ 6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>
                  <a:txBody>
                    <a:bodyPr/>
                    <a:lstStyle/>
                    <a:p>
                      <a:pPr marR="19685" indent="146050" algn="ctr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33,3 / 35,3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extLst>
                  <a:ext uri="{0D108BD9-81ED-4DB2-BD59-A6C34878D82A}">
                    <a16:rowId xmlns:a16="http://schemas.microsoft.com/office/drawing/2014/main" val="332791321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indent="286385" algn="just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-удовлетворительно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 gridSpan="2">
                  <a:txBody>
                    <a:bodyPr/>
                    <a:lstStyle/>
                    <a:p>
                      <a:pPr marR="19685" indent="146050" algn="ctr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/ 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9685" indent="146050" algn="ctr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10,8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12,9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>
                  <a:txBody>
                    <a:bodyPr/>
                    <a:lstStyle/>
                    <a:p>
                      <a:pPr marR="19685" indent="146050" algn="ctr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>
                  <a:txBody>
                    <a:bodyPr/>
                    <a:lstStyle/>
                    <a:p>
                      <a:pPr marR="19685" indent="146050" algn="ctr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extLst>
                  <a:ext uri="{0D108BD9-81ED-4DB2-BD59-A6C34878D82A}">
                    <a16:rowId xmlns:a16="http://schemas.microsoft.com/office/drawing/2014/main" val="245389209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indent="286385" algn="just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 gridSpan="3">
                  <a:txBody>
                    <a:bodyPr/>
                    <a:lstStyle/>
                    <a:p>
                      <a:pPr marR="19685" indent="146050" algn="ctr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 / 4,4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9685" indent="146050" algn="ctr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 / 4,6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009939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indent="286385" algn="just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Качество, %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 gridSpan="3">
                  <a:txBody>
                    <a:bodyPr/>
                    <a:lstStyle/>
                    <a:p>
                      <a:pPr marR="19685" indent="146050" algn="ctr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89,1 / 88,0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9685" indent="146050" algn="ctr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4687624"/>
                  </a:ext>
                </a:extLst>
              </a:tr>
              <a:tr h="419378">
                <a:tc>
                  <a:txBody>
                    <a:bodyPr/>
                    <a:lstStyle/>
                    <a:p>
                      <a:pPr indent="286385" algn="just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специальности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 gridSpan="5">
                  <a:txBody>
                    <a:bodyPr/>
                    <a:lstStyle/>
                    <a:p>
                      <a:pPr marL="0" marR="19685" lvl="0" indent="146050" algn="ctr" defTabSz="914400" rtl="0" eaLnBrk="1" fontAlgn="auto" latinLnBrk="0" hangingPunct="1">
                        <a:lnSpc>
                          <a:spcPts val="14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–  92,7% /  94,0%,        </a:t>
                      </a:r>
                      <a:r>
                        <a:rPr lang="ru-RU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ср.балл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4,4 / 4,5</a:t>
                      </a:r>
                      <a:endParaRPr lang="ru-RU" sz="16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504823"/>
                  </a:ext>
                </a:extLst>
              </a:tr>
              <a:tr h="419378">
                <a:tc>
                  <a:txBody>
                    <a:bodyPr/>
                    <a:lstStyle/>
                    <a:p>
                      <a:pPr indent="286385" algn="l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дипломов с «отличием»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>
                  <a:txBody>
                    <a:bodyPr/>
                    <a:lstStyle/>
                    <a:p>
                      <a:pPr marR="19685" indent="146050" algn="ctr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/ 5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 gridSpan="2">
                  <a:txBody>
                    <a:bodyPr/>
                    <a:lstStyle/>
                    <a:p>
                      <a:pPr marR="19685" indent="146050" algn="ctr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10,7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16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9685" indent="146050" algn="ctr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/ 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>
                  <a:txBody>
                    <a:bodyPr/>
                    <a:lstStyle/>
                    <a:p>
                      <a:pPr marR="19685" indent="146050" algn="ctr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16,7 / 17,6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extLst>
                  <a:ext uri="{0D108BD9-81ED-4DB2-BD59-A6C34878D82A}">
                    <a16:rowId xmlns:a16="http://schemas.microsoft.com/office/drawing/2014/main" val="1064847030"/>
                  </a:ext>
                </a:extLst>
              </a:tr>
              <a:tr h="629067">
                <a:tc>
                  <a:txBody>
                    <a:bodyPr/>
                    <a:lstStyle/>
                    <a:p>
                      <a:pPr indent="286385" algn="l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дипломов с оценками «отлично» и «хорошо»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>
                  <a:txBody>
                    <a:bodyPr/>
                    <a:lstStyle/>
                    <a:p>
                      <a:pPr marR="19685" indent="146050" algn="ctr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/ </a:t>
                      </a: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 gridSpan="2">
                  <a:txBody>
                    <a:bodyPr/>
                    <a:lstStyle/>
                    <a:p>
                      <a:pPr marR="19685" indent="146050" algn="ctr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26,1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29,0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9685" indent="146050" algn="ctr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/ 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tc>
                  <a:txBody>
                    <a:bodyPr/>
                    <a:lstStyle/>
                    <a:p>
                      <a:pPr marR="19685" indent="146050" algn="ctr">
                        <a:lnSpc>
                          <a:spcPts val="143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22,2 / 23,5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4" marR="36194" marT="0" marB="0" anchor="ctr"/>
                </a:tc>
                <a:extLst>
                  <a:ext uri="{0D108BD9-81ED-4DB2-BD59-A6C34878D82A}">
                    <a16:rowId xmlns:a16="http://schemas.microsoft.com/office/drawing/2014/main" val="2627904799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82882" y="100356"/>
            <a:ext cx="8510950" cy="1201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РЕЗУЛЬТАТОВ ГОСУДАРСТВЕННОЙ ИТОГОВОЙ АТТЕСТАЦИИ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0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защиты выпускных квалификационных работ по группам и</a:t>
            </a:r>
            <a:endParaRPr lang="ru-RU" sz="20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уровням подготовки по специальности </a:t>
            </a:r>
            <a:r>
              <a:rPr lang="ru-RU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31.02.03 Лабораторная диагностика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01108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6522" y="179600"/>
            <a:ext cx="88274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" indent="286385"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Сравнительные результаты подготовки выпускников по специальности </a:t>
            </a:r>
            <a:r>
              <a:rPr lang="ru-RU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31.02.03 Лабораторная диагностика (базовый уровень подготовки)</a:t>
            </a:r>
            <a:endParaRPr lang="ru-RU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090652"/>
              </p:ext>
            </p:extLst>
          </p:nvPr>
        </p:nvGraphicFramePr>
        <p:xfrm>
          <a:off x="316522" y="1263172"/>
          <a:ext cx="8475788" cy="4475116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667004">
                  <a:extLst>
                    <a:ext uri="{9D8B030D-6E8A-4147-A177-3AD203B41FA5}">
                      <a16:colId xmlns:a16="http://schemas.microsoft.com/office/drawing/2014/main" val="4069014847"/>
                    </a:ext>
                  </a:extLst>
                </a:gridCol>
                <a:gridCol w="851098">
                  <a:extLst>
                    <a:ext uri="{9D8B030D-6E8A-4147-A177-3AD203B41FA5}">
                      <a16:colId xmlns:a16="http://schemas.microsoft.com/office/drawing/2014/main" val="2168596385"/>
                    </a:ext>
                  </a:extLst>
                </a:gridCol>
                <a:gridCol w="851098">
                  <a:extLst>
                    <a:ext uri="{9D8B030D-6E8A-4147-A177-3AD203B41FA5}">
                      <a16:colId xmlns:a16="http://schemas.microsoft.com/office/drawing/2014/main" val="902366802"/>
                    </a:ext>
                  </a:extLst>
                </a:gridCol>
                <a:gridCol w="851098">
                  <a:extLst>
                    <a:ext uri="{9D8B030D-6E8A-4147-A177-3AD203B41FA5}">
                      <a16:colId xmlns:a16="http://schemas.microsoft.com/office/drawing/2014/main" val="1790598967"/>
                    </a:ext>
                  </a:extLst>
                </a:gridCol>
                <a:gridCol w="851098">
                  <a:extLst>
                    <a:ext uri="{9D8B030D-6E8A-4147-A177-3AD203B41FA5}">
                      <a16:colId xmlns:a16="http://schemas.microsoft.com/office/drawing/2014/main" val="1432810543"/>
                    </a:ext>
                  </a:extLst>
                </a:gridCol>
                <a:gridCol w="851098">
                  <a:extLst>
                    <a:ext uri="{9D8B030D-6E8A-4147-A177-3AD203B41FA5}">
                      <a16:colId xmlns:a16="http://schemas.microsoft.com/office/drawing/2014/main" val="739245167"/>
                    </a:ext>
                  </a:extLst>
                </a:gridCol>
                <a:gridCol w="851098">
                  <a:extLst>
                    <a:ext uri="{9D8B030D-6E8A-4147-A177-3AD203B41FA5}">
                      <a16:colId xmlns:a16="http://schemas.microsoft.com/office/drawing/2014/main" val="650014998"/>
                    </a:ext>
                  </a:extLst>
                </a:gridCol>
                <a:gridCol w="851098">
                  <a:extLst>
                    <a:ext uri="{9D8B030D-6E8A-4147-A177-3AD203B41FA5}">
                      <a16:colId xmlns:a16="http://schemas.microsoft.com/office/drawing/2014/main" val="1519984682"/>
                    </a:ext>
                  </a:extLst>
                </a:gridCol>
                <a:gridCol w="851098">
                  <a:extLst>
                    <a:ext uri="{9D8B030D-6E8A-4147-A177-3AD203B41FA5}">
                      <a16:colId xmlns:a16="http://schemas.microsoft.com/office/drawing/2014/main" val="3251044271"/>
                    </a:ext>
                  </a:extLst>
                </a:gridCol>
              </a:tblGrid>
              <a:tr h="368681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016451"/>
                  </a:ext>
                </a:extLst>
              </a:tr>
              <a:tr h="12046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Кол-во, /из них бюджет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%/из них бюджет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Кол-во,/из них бюджет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%,/из них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Кол-во, /из них бюджет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%/из них бюджет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Кол-во, /из них бюджет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%/из них бюджет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340327"/>
                  </a:ext>
                </a:extLst>
              </a:tr>
              <a:tr h="81012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Окончили ОО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30/16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100/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27/23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100/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41/30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100/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46/31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100/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296934"/>
                  </a:ext>
                </a:extLst>
              </a:tr>
              <a:tr h="87244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дипломов с «отличием»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6,7/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6,3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7,4/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5/5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16,7/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16,7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5/5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10,8/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87579"/>
                  </a:ext>
                </a:extLst>
              </a:tr>
              <a:tr h="101265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дипломов с оценками «отлично» и «хорошо»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8/5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26,7/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31,3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/ 3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25,9/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9/8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22,0/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26,7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12/9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26,1/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9732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302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5334" y="99704"/>
            <a:ext cx="82788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Сравнительные результаты подготовки выпускников по специальности </a:t>
            </a:r>
            <a:r>
              <a:rPr lang="ru-RU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31.02.03 Лабораторная диагностика (углубленный уровень подготовки)</a:t>
            </a:r>
            <a:endParaRPr lang="ru-RU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952592"/>
              </p:ext>
            </p:extLst>
          </p:nvPr>
        </p:nvGraphicFramePr>
        <p:xfrm>
          <a:off x="326555" y="950211"/>
          <a:ext cx="8437615" cy="4554361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406495">
                  <a:extLst>
                    <a:ext uri="{9D8B030D-6E8A-4147-A177-3AD203B41FA5}">
                      <a16:colId xmlns:a16="http://schemas.microsoft.com/office/drawing/2014/main" val="1083160479"/>
                    </a:ext>
                  </a:extLst>
                </a:gridCol>
                <a:gridCol w="703112">
                  <a:extLst>
                    <a:ext uri="{9D8B030D-6E8A-4147-A177-3AD203B41FA5}">
                      <a16:colId xmlns:a16="http://schemas.microsoft.com/office/drawing/2014/main" val="3735071489"/>
                    </a:ext>
                  </a:extLst>
                </a:gridCol>
                <a:gridCol w="703112">
                  <a:extLst>
                    <a:ext uri="{9D8B030D-6E8A-4147-A177-3AD203B41FA5}">
                      <a16:colId xmlns:a16="http://schemas.microsoft.com/office/drawing/2014/main" val="1534970490"/>
                    </a:ext>
                  </a:extLst>
                </a:gridCol>
                <a:gridCol w="703112">
                  <a:extLst>
                    <a:ext uri="{9D8B030D-6E8A-4147-A177-3AD203B41FA5}">
                      <a16:colId xmlns:a16="http://schemas.microsoft.com/office/drawing/2014/main" val="3932614887"/>
                    </a:ext>
                  </a:extLst>
                </a:gridCol>
                <a:gridCol w="703112">
                  <a:extLst>
                    <a:ext uri="{9D8B030D-6E8A-4147-A177-3AD203B41FA5}">
                      <a16:colId xmlns:a16="http://schemas.microsoft.com/office/drawing/2014/main" val="1437065778"/>
                    </a:ext>
                  </a:extLst>
                </a:gridCol>
                <a:gridCol w="703112">
                  <a:extLst>
                    <a:ext uri="{9D8B030D-6E8A-4147-A177-3AD203B41FA5}">
                      <a16:colId xmlns:a16="http://schemas.microsoft.com/office/drawing/2014/main" val="2830484271"/>
                    </a:ext>
                  </a:extLst>
                </a:gridCol>
                <a:gridCol w="703112">
                  <a:extLst>
                    <a:ext uri="{9D8B030D-6E8A-4147-A177-3AD203B41FA5}">
                      <a16:colId xmlns:a16="http://schemas.microsoft.com/office/drawing/2014/main" val="719310693"/>
                    </a:ext>
                  </a:extLst>
                </a:gridCol>
                <a:gridCol w="703112">
                  <a:extLst>
                    <a:ext uri="{9D8B030D-6E8A-4147-A177-3AD203B41FA5}">
                      <a16:colId xmlns:a16="http://schemas.microsoft.com/office/drawing/2014/main" val="1314487961"/>
                    </a:ext>
                  </a:extLst>
                </a:gridCol>
                <a:gridCol w="703112">
                  <a:extLst>
                    <a:ext uri="{9D8B030D-6E8A-4147-A177-3AD203B41FA5}">
                      <a16:colId xmlns:a16="http://schemas.microsoft.com/office/drawing/2014/main" val="2151641782"/>
                    </a:ext>
                  </a:extLst>
                </a:gridCol>
                <a:gridCol w="703112">
                  <a:extLst>
                    <a:ext uri="{9D8B030D-6E8A-4147-A177-3AD203B41FA5}">
                      <a16:colId xmlns:a16="http://schemas.microsoft.com/office/drawing/2014/main" val="3997599547"/>
                    </a:ext>
                  </a:extLst>
                </a:gridCol>
                <a:gridCol w="703112">
                  <a:extLst>
                    <a:ext uri="{9D8B030D-6E8A-4147-A177-3AD203B41FA5}">
                      <a16:colId xmlns:a16="http://schemas.microsoft.com/office/drawing/2014/main" val="2669520419"/>
                    </a:ext>
                  </a:extLst>
                </a:gridCol>
              </a:tblGrid>
              <a:tr h="237550">
                <a:tc rowSpan="2"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561033"/>
                  </a:ext>
                </a:extLst>
              </a:tr>
              <a:tr h="11382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Кол-во, /из них бюджет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%/ из них бюджет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Кол-во,/ из них бюджет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%,/ из них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Кол-во,/ из них бюджет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%,/ из них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Кол-во,/ из них бюджет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%,/ из них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Кол-во,/ из них бюджет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%,/ из них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extLst>
                  <a:ext uri="{0D108BD9-81ED-4DB2-BD59-A6C34878D82A}">
                    <a16:rowId xmlns:a16="http://schemas.microsoft.com/office/drawing/2014/main" val="1439947855"/>
                  </a:ext>
                </a:extLst>
              </a:tr>
              <a:tr h="68431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Окончили ОО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 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 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22/</a:t>
                      </a:r>
                    </a:p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100/</a:t>
                      </a:r>
                    </a:p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18/17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100/</a:t>
                      </a:r>
                    </a:p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extLst>
                  <a:ext uri="{0D108BD9-81ED-4DB2-BD59-A6C34878D82A}">
                    <a16:rowId xmlns:a16="http://schemas.microsoft.com/office/drawing/2014/main" val="1147471844"/>
                  </a:ext>
                </a:extLst>
              </a:tr>
              <a:tr h="902995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дипломов с «отличием»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20,8 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37,5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 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10,5  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2/2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9,1/</a:t>
                      </a:r>
                    </a:p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3/3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16,7/</a:t>
                      </a:r>
                    </a:p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17,6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extLst>
                  <a:ext uri="{0D108BD9-81ED-4DB2-BD59-A6C34878D82A}">
                    <a16:rowId xmlns:a16="http://schemas.microsoft.com/office/drawing/2014/main" val="575901700"/>
                  </a:ext>
                </a:extLst>
              </a:tr>
              <a:tr h="127086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дипломов с оценками «отлично» и «хорошо»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33,3 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18,8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26,3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4/4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tc>
                  <a:txBody>
                    <a:bodyPr/>
                    <a:lstStyle/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22,2/</a:t>
                      </a:r>
                    </a:p>
                    <a:p>
                      <a:pPr marR="1968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23,5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5" marR="64095" marT="0" marB="0" anchor="ctr"/>
                </a:tc>
                <a:extLst>
                  <a:ext uri="{0D108BD9-81ED-4DB2-BD59-A6C34878D82A}">
                    <a16:rowId xmlns:a16="http://schemas.microsoft.com/office/drawing/2014/main" val="3847759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153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4318" y="2556695"/>
            <a:ext cx="70338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Дипломы с отличием в среднем по специальности получили 11,9 % выпускников (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бюджет, 8 человек),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 них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1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базовом уровне 16,1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% (5 человек)</a:t>
            </a:r>
            <a:endParaRPr lang="ru-RU" sz="12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9685" indent="-19685" algn="ctr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- на углубленном уровне 17,6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% (3 человека)</a:t>
            </a:r>
            <a:endParaRPr lang="ru-RU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26140"/>
          <a:stretch/>
        </p:blipFill>
        <p:spPr>
          <a:xfrm>
            <a:off x="226699" y="228396"/>
            <a:ext cx="1505434" cy="22015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0327" y="173034"/>
            <a:ext cx="1515208" cy="21667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580" y="173034"/>
            <a:ext cx="1582612" cy="21048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0152" y="173034"/>
            <a:ext cx="1627750" cy="20916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9069"/>
          <a:stretch/>
        </p:blipFill>
        <p:spPr>
          <a:xfrm>
            <a:off x="7263032" y="4290906"/>
            <a:ext cx="1548088" cy="23774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/>
          <a:srcRect b="8321"/>
          <a:stretch/>
        </p:blipFill>
        <p:spPr>
          <a:xfrm>
            <a:off x="4999025" y="4313945"/>
            <a:ext cx="1726223" cy="23343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/>
          <a:srcRect b="23113"/>
          <a:stretch/>
        </p:blipFill>
        <p:spPr>
          <a:xfrm>
            <a:off x="2763906" y="4290906"/>
            <a:ext cx="1697335" cy="23490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/>
          <a:srcRect b="30171"/>
          <a:stretch/>
        </p:blipFill>
        <p:spPr>
          <a:xfrm>
            <a:off x="400955" y="4313945"/>
            <a:ext cx="1737218" cy="248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5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0150" y="1903180"/>
            <a:ext cx="84757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685" indent="28448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 очевидным положительным моментам подготовки и защиты ВКР комиссия относит:  </a:t>
            </a:r>
            <a:endParaRPr lang="ru-RU" sz="11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актуальность тематики;</a:t>
            </a:r>
            <a:endParaRPr lang="ru-RU" sz="11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научные обоснования исследований;</a:t>
            </a:r>
            <a:endParaRPr lang="ru-RU" sz="11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междисциплинарность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11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владение современной литературой;</a:t>
            </a:r>
            <a:endParaRPr lang="ru-RU" sz="11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владение научным стилем изложения;</a:t>
            </a:r>
            <a:endParaRPr lang="ru-RU" sz="11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владение статистическими методами сбора и обработки информации использование компьютерных технологий и (или) статистических методов и др.</a:t>
            </a:r>
            <a:endParaRPr lang="ru-RU" sz="11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45" r="22872"/>
          <a:stretch/>
        </p:blipFill>
        <p:spPr>
          <a:xfrm rot="5400000">
            <a:off x="6492327" y="-576766"/>
            <a:ext cx="1785535" cy="30940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69" r="28410"/>
          <a:stretch/>
        </p:blipFill>
        <p:spPr>
          <a:xfrm rot="5400000">
            <a:off x="886818" y="4022737"/>
            <a:ext cx="2150786" cy="33041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75" r="25948"/>
          <a:stretch/>
        </p:blipFill>
        <p:spPr>
          <a:xfrm rot="5400000">
            <a:off x="1020972" y="-570708"/>
            <a:ext cx="1749301" cy="30456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33" r="18564"/>
          <a:stretch/>
        </p:blipFill>
        <p:spPr>
          <a:xfrm rot="5400000">
            <a:off x="6014290" y="3856939"/>
            <a:ext cx="2154727" cy="368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7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143b2117ae92bc19949dc2bba27f3a01c498b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1169</Words>
  <Application>Microsoft Office PowerPoint</Application>
  <PresentationFormat>Экран (4:3)</PresentationFormat>
  <Paragraphs>225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notebook</dc:creator>
  <cp:lastModifiedBy>notebook</cp:lastModifiedBy>
  <cp:revision>20</cp:revision>
  <dcterms:created xsi:type="dcterms:W3CDTF">2020-07-03T08:24:40Z</dcterms:created>
  <dcterms:modified xsi:type="dcterms:W3CDTF">2020-07-03T12:22:21Z</dcterms:modified>
</cp:coreProperties>
</file>