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56" r:id="rId3"/>
    <p:sldMasterId id="2147483768" r:id="rId4"/>
    <p:sldMasterId id="2147483793" r:id="rId5"/>
    <p:sldMasterId id="2147483805" r:id="rId6"/>
    <p:sldMasterId id="2147483817" r:id="rId7"/>
  </p:sldMasterIdLst>
  <p:notesMasterIdLst>
    <p:notesMasterId r:id="rId58"/>
  </p:notesMasterIdLst>
  <p:sldIdLst>
    <p:sldId id="276" r:id="rId8"/>
    <p:sldId id="273" r:id="rId9"/>
    <p:sldId id="269" r:id="rId10"/>
    <p:sldId id="324" r:id="rId11"/>
    <p:sldId id="338" r:id="rId12"/>
    <p:sldId id="274" r:id="rId13"/>
    <p:sldId id="322" r:id="rId14"/>
    <p:sldId id="325" r:id="rId15"/>
    <p:sldId id="356" r:id="rId16"/>
    <p:sldId id="339" r:id="rId17"/>
    <p:sldId id="373" r:id="rId18"/>
    <p:sldId id="340" r:id="rId19"/>
    <p:sldId id="345" r:id="rId20"/>
    <p:sldId id="351" r:id="rId21"/>
    <p:sldId id="326" r:id="rId22"/>
    <p:sldId id="328" r:id="rId23"/>
    <p:sldId id="327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291" r:id="rId37"/>
    <p:sldId id="334" r:id="rId38"/>
    <p:sldId id="297" r:id="rId39"/>
    <p:sldId id="375" r:id="rId40"/>
    <p:sldId id="374" r:id="rId41"/>
    <p:sldId id="358" r:id="rId42"/>
    <p:sldId id="360" r:id="rId43"/>
    <p:sldId id="350" r:id="rId44"/>
    <p:sldId id="357" r:id="rId45"/>
    <p:sldId id="292" r:id="rId46"/>
    <p:sldId id="262" r:id="rId47"/>
    <p:sldId id="359" r:id="rId48"/>
    <p:sldId id="287" r:id="rId49"/>
    <p:sldId id="348" r:id="rId50"/>
    <p:sldId id="294" r:id="rId51"/>
    <p:sldId id="349" r:id="rId52"/>
    <p:sldId id="303" r:id="rId53"/>
    <p:sldId id="337" r:id="rId54"/>
    <p:sldId id="336" r:id="rId55"/>
    <p:sldId id="256" r:id="rId56"/>
    <p:sldId id="341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2D82FF"/>
    <a:srgbClr val="6666FF"/>
    <a:srgbClr val="CC0066"/>
    <a:srgbClr val="F6F5EE"/>
    <a:srgbClr val="CC00CC"/>
    <a:srgbClr val="336699"/>
    <a:srgbClr val="3333CC"/>
    <a:srgbClr val="FF050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image" Target="../media/image59.jpeg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hPercent val="500"/>
      <c:rotY val="140"/>
      <c:depthPercent val="500"/>
      <c:rAngAx val="0"/>
      <c:perspective val="1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840061035499498E-2"/>
          <c:y val="5.0234003436480483E-3"/>
          <c:w val="0.97315993896450048"/>
          <c:h val="0.953894684252597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26"/>
            <c:spPr>
              <a:solidFill>
                <a:srgbClr val="FF0000"/>
              </a:solidFill>
            </c:spPr>
          </c:dPt>
          <c:dPt>
            <c:idx val="1"/>
            <c:bubble3D val="0"/>
            <c:explosion val="12"/>
            <c:spPr>
              <a:solidFill>
                <a:srgbClr val="00FF00"/>
              </a:solidFill>
              <a:scene3d>
                <a:camera prst="orthographicFront"/>
                <a:lightRig rig="threePt" dir="t"/>
              </a:scene3d>
              <a:sp3d/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384">
          <a:noFill/>
        </a:ln>
      </c:spPr>
    </c:sideWall>
    <c:backWall>
      <c:thickness val="0"/>
      <c:spPr>
        <a:noFill/>
        <a:ln w="25384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attFill prst="pct90">
              <a:fgClr>
                <a:srgbClr val="C00000"/>
              </a:fgClr>
              <a:bgClr>
                <a:schemeClr val="bg1"/>
              </a:bgClr>
            </a:pattFill>
            <a:effectLst/>
            <a:scene3d>
              <a:camera prst="orthographicFront"/>
              <a:lightRig rig="balanced" dir="t">
                <a:rot lat="0" lon="0" rev="0"/>
              </a:lightRig>
            </a:scene3d>
            <a:sp3d prstMaterial="plastic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/>
              </a:sp3d>
            </c:spPr>
          </c:dPt>
          <c:cat>
            <c:strRef>
              <c:f>Лист1!$A$2:$A$5</c:f>
              <c:strCache>
                <c:ptCount val="4"/>
                <c:pt idx="0">
                  <c:v>аукционы</c:v>
                </c:pt>
                <c:pt idx="1">
                  <c:v>котировки</c:v>
                </c:pt>
                <c:pt idx="2">
                  <c:v>ед.поставщик</c:v>
                </c:pt>
                <c:pt idx="3">
                  <c:v>закупки до 100 тыс.руб.</c:v>
                </c:pt>
              </c:strCache>
            </c:strRef>
          </c:cat>
          <c:val>
            <c:numRef>
              <c:f>Лист1!$B$2:$B$5</c:f>
              <c:numCache>
                <c:formatCode>#,##0.00_р_.;[Red]#,##0.00_р_.</c:formatCode>
                <c:ptCount val="4"/>
                <c:pt idx="0">
                  <c:v>315316197.51999998</c:v>
                </c:pt>
                <c:pt idx="1">
                  <c:v>34846071.909999996</c:v>
                </c:pt>
                <c:pt idx="2">
                  <c:v>138201418.84</c:v>
                </c:pt>
                <c:pt idx="3">
                  <c:v>21656420.23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shape val="cylinder"/>
        <c:axId val="85355520"/>
        <c:axId val="85357312"/>
        <c:axId val="0"/>
      </c:bar3DChart>
      <c:catAx>
        <c:axId val="85355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357312"/>
        <c:crosses val="autoZero"/>
        <c:auto val="1"/>
        <c:lblAlgn val="ctr"/>
        <c:lblOffset val="100"/>
        <c:noMultiLvlLbl val="0"/>
      </c:catAx>
      <c:valAx>
        <c:axId val="85357312"/>
        <c:scaling>
          <c:orientation val="minMax"/>
        </c:scaling>
        <c:delete val="1"/>
        <c:axPos val="l"/>
        <c:numFmt formatCode="#,##0.00_р_.;[Red]#,##0.00_р_." sourceLinked="1"/>
        <c:majorTickMark val="out"/>
        <c:minorTickMark val="none"/>
        <c:tickLblPos val="nextTo"/>
        <c:crossAx val="85355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depthPercent val="9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C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cat>
            <c:strRef>
              <c:f>Лист1!$A$2:$A$5</c:f>
              <c:strCache>
                <c:ptCount val="4"/>
                <c:pt idx="0">
                  <c:v>ИС</c:v>
                </c:pt>
                <c:pt idx="1">
                  <c:v>ИПО</c:v>
                </c:pt>
                <c:pt idx="2">
                  <c:v>ОВП</c:v>
                </c:pt>
                <c:pt idx="3">
                  <c:v>ФДиНПО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9350860</c:v>
                </c:pt>
                <c:pt idx="1">
                  <c:v>3635035.67</c:v>
                </c:pt>
                <c:pt idx="2">
                  <c:v>2107774.94</c:v>
                </c:pt>
                <c:pt idx="3">
                  <c:v>65000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587456"/>
        <c:axId val="105588992"/>
        <c:axId val="0"/>
      </c:bar3DChart>
      <c:catAx>
        <c:axId val="10558745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25400" cap="flat" cmpd="sng" algn="ctr">
            <a:solidFill>
              <a:schemeClr val="dk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txPr>
          <a:bodyPr/>
          <a:lstStyle/>
          <a:p>
            <a:pPr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588992"/>
        <c:crosses val="autoZero"/>
        <c:auto val="1"/>
        <c:lblAlgn val="ctr"/>
        <c:lblOffset val="100"/>
        <c:noMultiLvlLbl val="0"/>
      </c:catAx>
      <c:valAx>
        <c:axId val="1055889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5587456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359"/>
      <c:depthPercent val="5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CC00CC"/>
              </a:solidFill>
            </c:spPr>
          </c:dPt>
          <c:dPt>
            <c:idx val="1"/>
            <c:bubble3D val="0"/>
            <c:spPr>
              <a:solidFill>
                <a:srgbClr val="0000FF"/>
              </a:solidFill>
            </c:spPr>
          </c:dPt>
          <c:dPt>
            <c:idx val="2"/>
            <c:bubble3D val="0"/>
            <c:spPr>
              <a:solidFill>
                <a:srgbClr val="00FF00">
                  <a:alpha val="79000"/>
                </a:srgbClr>
              </a:solidFill>
            </c:spPr>
          </c:dPt>
          <c:cat>
            <c:strRef>
              <c:f>Лист1!$A$2:$A$4</c:f>
              <c:strCache>
                <c:ptCount val="3"/>
                <c:pt idx="0">
                  <c:v>Образование</c:v>
                </c:pt>
                <c:pt idx="1">
                  <c:v>Медицина</c:v>
                </c:pt>
                <c:pt idx="2">
                  <c:v>Прочие источники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444365221.05000001</c:v>
                </c:pt>
                <c:pt idx="1">
                  <c:v>340132824.93000001</c:v>
                </c:pt>
                <c:pt idx="2">
                  <c:v>31501954.02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</c:dPt>
          <c:cat>
            <c:strRef>
              <c:f>Лист1!$A$2:$A$7</c:f>
              <c:strCache>
                <c:ptCount val="6"/>
                <c:pt idx="0">
                  <c:v>ВПО</c:v>
                </c:pt>
                <c:pt idx="1">
                  <c:v>Послевузовское</c:v>
                </c:pt>
                <c:pt idx="2">
                  <c:v>СПО</c:v>
                </c:pt>
                <c:pt idx="3">
                  <c:v>ПК</c:v>
                </c:pt>
                <c:pt idx="4">
                  <c:v>ДВ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328714869.31999999</c:v>
                </c:pt>
                <c:pt idx="1">
                  <c:v>24741849.300000001</c:v>
                </c:pt>
                <c:pt idx="2">
                  <c:v>21313056.859999999</c:v>
                </c:pt>
                <c:pt idx="3">
                  <c:v>59517661.079999998</c:v>
                </c:pt>
                <c:pt idx="4">
                  <c:v>9094808.4100000001</c:v>
                </c:pt>
                <c:pt idx="5">
                  <c:v>982976.07999998331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gapDepth val="79"/>
        <c:shape val="cylinder"/>
        <c:axId val="54483584"/>
        <c:axId val="54489472"/>
        <c:axId val="0"/>
      </c:bar3DChart>
      <c:catAx>
        <c:axId val="54483584"/>
        <c:scaling>
          <c:orientation val="minMax"/>
        </c:scaling>
        <c:delete val="1"/>
        <c:axPos val="b"/>
        <c:majorTickMark val="out"/>
        <c:minorTickMark val="none"/>
        <c:tickLblPos val="nextTo"/>
        <c:crossAx val="54489472"/>
        <c:crosses val="autoZero"/>
        <c:auto val="1"/>
        <c:lblAlgn val="ctr"/>
        <c:lblOffset val="100"/>
        <c:noMultiLvlLbl val="0"/>
      </c:catAx>
      <c:valAx>
        <c:axId val="5448947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54483584"/>
        <c:crosses val="autoZero"/>
        <c:crossBetween val="between"/>
      </c:valAx>
      <c:spPr>
        <a:blipFill dpi="0" rotWithShape="1">
          <a:blip xmlns:r="http://schemas.openxmlformats.org/officeDocument/2006/relationships" r:embed="rId1">
            <a:alphaModFix amt="64000"/>
          </a:blip>
          <a:srcRect/>
          <a:stretch>
            <a:fillRect l="25000" b="30000"/>
          </a:stretch>
        </a:blipFill>
        <a:effectLst>
          <a:softEdge rad="127000"/>
        </a:effectLst>
      </c:spPr>
    </c:plotArea>
    <c:plotVisOnly val="1"/>
    <c:dispBlanksAs val="gap"/>
    <c:showDLblsOverMax val="0"/>
  </c:chart>
  <c:spPr>
    <a:noFill/>
    <a:effectLst>
      <a:softEdge rad="635000"/>
    </a:effectLst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359"/>
      <c:depthPercent val="5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006070091589837E-3"/>
          <c:y val="5.5395181372626771E-2"/>
          <c:w val="0.89894369106639449"/>
          <c:h val="0.944604818627373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0066FF">
                  <a:alpha val="79000"/>
                </a:srgbClr>
              </a:solidFill>
            </c:spPr>
          </c:dPt>
          <c:cat>
            <c:strRef>
              <c:f>Лист1!$A$2:$A$4</c:f>
              <c:strCache>
                <c:ptCount val="3"/>
                <c:pt idx="0">
                  <c:v>ПД</c:v>
                </c:pt>
                <c:pt idx="1">
                  <c:v>ОМС</c:v>
                </c:pt>
                <c:pt idx="2">
                  <c:v>ЛЗП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234736604</c:v>
                </c:pt>
                <c:pt idx="1">
                  <c:v>89358320.439999998</c:v>
                </c:pt>
                <c:pt idx="2">
                  <c:v>16037900.619999999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spPr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128189460430324E-2"/>
          <c:y val="4.6140748031496065E-2"/>
          <c:w val="0.90393625245343112"/>
          <c:h val="0.7943959153543307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ПД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ЦНИЛ</c:v>
                </c:pt>
                <c:pt idx="1">
                  <c:v>СП</c:v>
                </c:pt>
                <c:pt idx="2">
                  <c:v>ПК</c:v>
                </c:pt>
                <c:pt idx="3">
                  <c:v>УК</c:v>
                </c:pt>
                <c:pt idx="4">
                  <c:v>УЦС</c:v>
                </c:pt>
                <c:pt idx="5">
                  <c:v>ОВП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120.4</c:v>
                </c:pt>
                <c:pt idx="1">
                  <c:v>25.9</c:v>
                </c:pt>
                <c:pt idx="2">
                  <c:v>29.9</c:v>
                </c:pt>
                <c:pt idx="3">
                  <c:v>21.7</c:v>
                </c:pt>
                <c:pt idx="4">
                  <c:v>22.7</c:v>
                </c:pt>
                <c:pt idx="5">
                  <c:v>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ОМС</c:v>
                </c:pt>
              </c:strCache>
            </c:strRef>
          </c:tx>
          <c:spPr>
            <a:solidFill>
              <a:srgbClr val="FF0505"/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ЦНИЛ</c:v>
                </c:pt>
                <c:pt idx="1">
                  <c:v>СП</c:v>
                </c:pt>
                <c:pt idx="2">
                  <c:v>ПК</c:v>
                </c:pt>
                <c:pt idx="3">
                  <c:v>УК</c:v>
                </c:pt>
                <c:pt idx="4">
                  <c:v>УЦС</c:v>
                </c:pt>
                <c:pt idx="5">
                  <c:v>ОВП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22.4</c:v>
                </c:pt>
                <c:pt idx="1">
                  <c:v>25.8</c:v>
                </c:pt>
                <c:pt idx="2">
                  <c:v>30.4</c:v>
                </c:pt>
                <c:pt idx="3">
                  <c:v>4.4000000000000004</c:v>
                </c:pt>
                <c:pt idx="5">
                  <c:v>6.4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ЛЗП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ЦНИЛ</c:v>
                </c:pt>
                <c:pt idx="1">
                  <c:v>СП</c:v>
                </c:pt>
                <c:pt idx="2">
                  <c:v>ПК</c:v>
                </c:pt>
                <c:pt idx="3">
                  <c:v>УК</c:v>
                </c:pt>
                <c:pt idx="4">
                  <c:v>УЦС</c:v>
                </c:pt>
                <c:pt idx="5">
                  <c:v>ОВП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1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shape val="cylinder"/>
        <c:axId val="84926848"/>
        <c:axId val="84928384"/>
        <c:axId val="0"/>
      </c:bar3DChart>
      <c:catAx>
        <c:axId val="849268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rgbClr val="C00000"/>
                </a:solidFill>
              </a:defRPr>
            </a:pPr>
            <a:endParaRPr lang="ru-RU"/>
          </a:p>
        </c:txPr>
        <c:crossAx val="84928384"/>
        <c:crosses val="autoZero"/>
        <c:auto val="1"/>
        <c:lblAlgn val="ctr"/>
        <c:lblOffset val="100"/>
        <c:noMultiLvlLbl val="0"/>
      </c:catAx>
      <c:valAx>
        <c:axId val="84928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 i="1">
                <a:solidFill>
                  <a:srgbClr val="336699"/>
                </a:solidFill>
              </a:defRPr>
            </a:pPr>
            <a:endParaRPr lang="ru-RU"/>
          </a:p>
        </c:txPr>
        <c:crossAx val="84926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325410602525643"/>
          <c:y val="7.3022391732283462E-2"/>
          <c:w val="9.2134554493945114E-2"/>
          <c:h val="0.26020497047244096"/>
        </c:manualLayout>
      </c:layout>
      <c:overlay val="0"/>
    </c:legend>
    <c:plotVisOnly val="1"/>
    <c:dispBlanksAs val="gap"/>
    <c:showDLblsOverMax val="0"/>
  </c:chart>
  <c:spPr>
    <a:ln>
      <a:solidFill>
        <a:schemeClr val="bg1"/>
      </a:solidFill>
    </a:ln>
    <a:effectLst>
      <a:outerShdw blurRad="63500" sx="102000" sy="102000" algn="ctr" rotWithShape="0">
        <a:prstClr val="black">
          <a:alpha val="25000"/>
        </a:prstClr>
      </a:out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863532554832596E-3"/>
          <c:y val="4.3366989212786033E-2"/>
          <c:w val="0.99691364674451677"/>
          <c:h val="0.956633010787213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explosion val="25"/>
          <c:dPt>
            <c:idx val="0"/>
            <c:bubble3D val="0"/>
            <c:spPr>
              <a:solidFill>
                <a:srgbClr val="CC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</c:spPr>
          </c:dPt>
          <c:dPt>
            <c:idx val="2"/>
            <c:bubble3D val="0"/>
            <c:spPr>
              <a:solidFill>
                <a:srgbClr val="A80000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Платные медицинские услуги</c:v>
                </c:pt>
                <c:pt idx="1">
                  <c:v>ОМС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284</c:v>
                </c:pt>
                <c:pt idx="1">
                  <c:v>107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</c:spPr>
    </c:plotArea>
    <c:legend>
      <c:legendPos val="b"/>
      <c:layout/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6F5EE"/>
    </a:solidFill>
    <a:effectLst>
      <a:outerShdw blurRad="63500" sx="102000" sy="102000" algn="ctr" rotWithShape="0">
        <a:prstClr val="black">
          <a:alpha val="28000"/>
        </a:prstClr>
      </a:out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3366989212786033E-2"/>
          <c:w val="0.99691364674451677"/>
          <c:h val="0.956633010787213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CC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A8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Платные медицинские услуги</c:v>
                </c:pt>
                <c:pt idx="1">
                  <c:v>ОМС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339941</c:v>
                </c:pt>
                <c:pt idx="1">
                  <c:v>107507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</c:spPr>
    </c:plotArea>
    <c:legend>
      <c:legendPos val="b"/>
      <c:layout/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6F5EE"/>
    </a:solidFill>
    <a:effectLst>
      <a:outerShdw blurRad="63500" sx="102000" sy="102000" algn="ctr" rotWithShape="0">
        <a:prstClr val="black">
          <a:alpha val="28000"/>
        </a:prstClr>
      </a:out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66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CC00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CC00CC"/>
              </a:solidFill>
            </c:spPr>
          </c:dPt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13.9</c:v>
                </c:pt>
                <c:pt idx="1">
                  <c:v>22</c:v>
                </c:pt>
                <c:pt idx="2">
                  <c:v>21.9</c:v>
                </c:pt>
                <c:pt idx="3">
                  <c:v>17.399999999999999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4"/>
        <c:shape val="box"/>
        <c:axId val="84710528"/>
        <c:axId val="84712064"/>
        <c:axId val="0"/>
      </c:bar3DChart>
      <c:catAx>
        <c:axId val="8471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rgbClr val="C00000"/>
                </a:solidFill>
              </a:defRPr>
            </a:pPr>
            <a:endParaRPr lang="ru-RU"/>
          </a:p>
        </c:txPr>
        <c:crossAx val="84712064"/>
        <c:crosses val="autoZero"/>
        <c:auto val="1"/>
        <c:lblAlgn val="ctr"/>
        <c:lblOffset val="100"/>
        <c:noMultiLvlLbl val="0"/>
      </c:catAx>
      <c:valAx>
        <c:axId val="84712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47105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attFill prst="pct90">
              <a:fgClr>
                <a:srgbClr val="C00000"/>
              </a:fgClr>
              <a:bgClr>
                <a:schemeClr val="bg1"/>
              </a:bgClr>
            </a:pattFill>
            <a:effectLst/>
            <a:scene3d>
              <a:camera prst="orthographicFront"/>
              <a:lightRig rig="balanced" dir="t">
                <a:rot lat="0" lon="0" rev="0"/>
              </a:lightRig>
            </a:scene3d>
            <a:sp3d prstMaterial="plastic">
              <a:bevelT w="482600" h="4445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effectLst/>
              <a:scene3d>
                <a:camera prst="orthographicFront"/>
                <a:lightRig rig="balanced" dir="t">
                  <a:rot lat="0" lon="0" rev="0"/>
                </a:lightRig>
              </a:scene3d>
              <a:sp3d prstMaterial="plastic">
                <a:bevelT w="482600" h="444500"/>
              </a:sp3d>
            </c:spPr>
          </c:dPt>
          <c:cat>
            <c:numRef>
              <c:f>Лист1!$A$2:$A$8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Лист1!$B$2:$B$8</c:f>
              <c:numCache>
                <c:formatCode>#,##0.00_р_.;[Red]#,##0.00_р_.</c:formatCode>
                <c:ptCount val="7"/>
                <c:pt idx="0">
                  <c:v>243542696</c:v>
                </c:pt>
                <c:pt idx="1">
                  <c:v>279509987</c:v>
                </c:pt>
                <c:pt idx="2">
                  <c:v>326432787</c:v>
                </c:pt>
                <c:pt idx="3">
                  <c:v>399447989.26999998</c:v>
                </c:pt>
                <c:pt idx="4">
                  <c:v>330310000</c:v>
                </c:pt>
                <c:pt idx="5">
                  <c:v>408300000</c:v>
                </c:pt>
                <c:pt idx="6">
                  <c:v>488363688.26999998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5"/>
        <c:axId val="85110144"/>
        <c:axId val="85116032"/>
      </c:barChart>
      <c:catAx>
        <c:axId val="85110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5116032"/>
        <c:crosses val="autoZero"/>
        <c:auto val="1"/>
        <c:lblAlgn val="ctr"/>
        <c:lblOffset val="100"/>
        <c:noMultiLvlLbl val="0"/>
      </c:catAx>
      <c:valAx>
        <c:axId val="85116032"/>
        <c:scaling>
          <c:orientation val="minMax"/>
        </c:scaling>
        <c:delete val="1"/>
        <c:axPos val="l"/>
        <c:numFmt formatCode="#,##0.00_р_.;[Red]#,##0.00_р_." sourceLinked="1"/>
        <c:majorTickMark val="out"/>
        <c:minorTickMark val="none"/>
        <c:tickLblPos val="nextTo"/>
        <c:crossAx val="85110144"/>
        <c:crosses val="autoZero"/>
        <c:crossBetween val="between"/>
      </c:valAx>
      <c:spPr>
        <a:noFill/>
        <a:ln w="25384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1A0985-7457-4939-A54F-1B8F137D4B96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C90E0AA-DF76-48FC-AE5A-B34CC4A09319}">
      <dgm:prSet phldrT="[Текст]"/>
      <dgm:spPr/>
      <dgm:t>
        <a:bodyPr/>
        <a:lstStyle/>
        <a:p>
          <a:r>
            <a:rPr lang="ru-RU" dirty="0" smtClean="0"/>
            <a:t>Информированность населения</a:t>
          </a:r>
          <a:endParaRPr lang="ru-RU" dirty="0"/>
        </a:p>
      </dgm:t>
    </dgm:pt>
    <dgm:pt modelId="{5ABF8EB4-DAB0-43B2-BDAB-405DA0EC50CD}" type="parTrans" cxnId="{6A2FE490-A5FD-4760-B2C2-E2EF1468A3E5}">
      <dgm:prSet/>
      <dgm:spPr/>
      <dgm:t>
        <a:bodyPr/>
        <a:lstStyle/>
        <a:p>
          <a:endParaRPr lang="ru-RU"/>
        </a:p>
      </dgm:t>
    </dgm:pt>
    <dgm:pt modelId="{F377330E-D0A0-4F00-A8D9-A959E5B524B5}" type="sibTrans" cxnId="{6A2FE490-A5FD-4760-B2C2-E2EF1468A3E5}">
      <dgm:prSet/>
      <dgm:spPr/>
      <dgm:t>
        <a:bodyPr/>
        <a:lstStyle/>
        <a:p>
          <a:endParaRPr lang="ru-RU"/>
        </a:p>
      </dgm:t>
    </dgm:pt>
    <dgm:pt modelId="{62E5FF6E-6C9B-4611-97F4-AB0AA2DBE8C6}">
      <dgm:prSet phldrT="[Текст]" custT="1"/>
      <dgm:spPr/>
      <dgm:t>
        <a:bodyPr/>
        <a:lstStyle/>
        <a:p>
          <a:r>
            <a:rPr lang="ru-RU" sz="2400" dirty="0" smtClean="0"/>
            <a:t>Стенды</a:t>
          </a:r>
          <a:endParaRPr lang="ru-RU" sz="2400" dirty="0"/>
        </a:p>
      </dgm:t>
    </dgm:pt>
    <dgm:pt modelId="{C1CED9FE-81C6-46AF-A1EC-D8090C9841BF}" type="parTrans" cxnId="{98825A1D-5C87-4120-A5D7-580E44A2D2BE}">
      <dgm:prSet/>
      <dgm:spPr/>
      <dgm:t>
        <a:bodyPr/>
        <a:lstStyle/>
        <a:p>
          <a:endParaRPr lang="ru-RU"/>
        </a:p>
      </dgm:t>
    </dgm:pt>
    <dgm:pt modelId="{75C97D9B-C36F-4735-86DF-2EF35A240CA8}" type="sibTrans" cxnId="{98825A1D-5C87-4120-A5D7-580E44A2D2BE}">
      <dgm:prSet/>
      <dgm:spPr/>
      <dgm:t>
        <a:bodyPr/>
        <a:lstStyle/>
        <a:p>
          <a:endParaRPr lang="ru-RU"/>
        </a:p>
      </dgm:t>
    </dgm:pt>
    <dgm:pt modelId="{FBC3FF89-AC38-4BEF-A4CC-C0EA954FB4FA}">
      <dgm:prSet phldrT="[Текст]"/>
      <dgm:spPr/>
      <dgm:t>
        <a:bodyPr/>
        <a:lstStyle/>
        <a:p>
          <a:r>
            <a:rPr lang="ru-RU" dirty="0" smtClean="0"/>
            <a:t>Доступность медицинской помощи</a:t>
          </a:r>
          <a:endParaRPr lang="ru-RU" dirty="0"/>
        </a:p>
      </dgm:t>
    </dgm:pt>
    <dgm:pt modelId="{0BE492D2-780C-4AAB-BD24-DFE8FD706A78}" type="parTrans" cxnId="{EA936FC1-4526-4236-AD3A-0853642B8771}">
      <dgm:prSet/>
      <dgm:spPr/>
      <dgm:t>
        <a:bodyPr/>
        <a:lstStyle/>
        <a:p>
          <a:endParaRPr lang="ru-RU"/>
        </a:p>
      </dgm:t>
    </dgm:pt>
    <dgm:pt modelId="{C67A2306-F8D9-486C-A4E3-0873EF36EBC3}" type="sibTrans" cxnId="{EA936FC1-4526-4236-AD3A-0853642B8771}">
      <dgm:prSet/>
      <dgm:spPr/>
      <dgm:t>
        <a:bodyPr/>
        <a:lstStyle/>
        <a:p>
          <a:endParaRPr lang="ru-RU"/>
        </a:p>
      </dgm:t>
    </dgm:pt>
    <dgm:pt modelId="{F55DB12A-2B0C-4C01-93D0-52E970473757}">
      <dgm:prSet phldrT="[Текст]" custT="1"/>
      <dgm:spPr/>
      <dgm:t>
        <a:bodyPr/>
        <a:lstStyle/>
        <a:p>
          <a:r>
            <a:rPr lang="ru-RU" sz="2000" dirty="0" smtClean="0"/>
            <a:t>Работа регистратуры</a:t>
          </a:r>
          <a:endParaRPr lang="ru-RU" sz="2000" dirty="0"/>
        </a:p>
      </dgm:t>
    </dgm:pt>
    <dgm:pt modelId="{8B98F9E9-644F-4D82-848F-BAACDFA74EB3}" type="parTrans" cxnId="{773DC425-55DC-4771-A69F-7F3081A4B3E4}">
      <dgm:prSet/>
      <dgm:spPr/>
      <dgm:t>
        <a:bodyPr/>
        <a:lstStyle/>
        <a:p>
          <a:endParaRPr lang="ru-RU"/>
        </a:p>
      </dgm:t>
    </dgm:pt>
    <dgm:pt modelId="{790FDD74-4011-4EAF-B562-50A8A121298C}" type="sibTrans" cxnId="{773DC425-55DC-4771-A69F-7F3081A4B3E4}">
      <dgm:prSet/>
      <dgm:spPr/>
      <dgm:t>
        <a:bodyPr/>
        <a:lstStyle/>
        <a:p>
          <a:endParaRPr lang="ru-RU"/>
        </a:p>
      </dgm:t>
    </dgm:pt>
    <dgm:pt modelId="{6D5315EF-E4AB-4D0E-BC3C-07A786829F7B}">
      <dgm:prSet phldrT="[Текст]"/>
      <dgm:spPr/>
      <dgm:t>
        <a:bodyPr/>
        <a:lstStyle/>
        <a:p>
          <a:r>
            <a:rPr lang="ru-RU" dirty="0" smtClean="0"/>
            <a:t>Организация внутреннего контроля</a:t>
          </a:r>
          <a:endParaRPr lang="ru-RU" dirty="0"/>
        </a:p>
      </dgm:t>
    </dgm:pt>
    <dgm:pt modelId="{0C8F63DE-BFF7-48ED-A955-3EA9326785C7}" type="parTrans" cxnId="{D77849BA-279B-4E3F-83BA-4212F1D5E5D4}">
      <dgm:prSet/>
      <dgm:spPr/>
      <dgm:t>
        <a:bodyPr/>
        <a:lstStyle/>
        <a:p>
          <a:endParaRPr lang="ru-RU"/>
        </a:p>
      </dgm:t>
    </dgm:pt>
    <dgm:pt modelId="{B314F508-9A8B-4C35-B715-58C6E8A894AD}" type="sibTrans" cxnId="{D77849BA-279B-4E3F-83BA-4212F1D5E5D4}">
      <dgm:prSet/>
      <dgm:spPr/>
      <dgm:t>
        <a:bodyPr/>
        <a:lstStyle/>
        <a:p>
          <a:endParaRPr lang="ru-RU"/>
        </a:p>
      </dgm:t>
    </dgm:pt>
    <dgm:pt modelId="{6592D096-D6EE-4AD7-B049-169EE547FA5B}">
      <dgm:prSet phldrT="[Текст]" custT="1"/>
      <dgm:spPr/>
      <dgm:t>
        <a:bodyPr/>
        <a:lstStyle/>
        <a:p>
          <a:r>
            <a:rPr lang="ru-RU" sz="2000" dirty="0" smtClean="0"/>
            <a:t>Наличие системы внутреннего контроля качества оказания медицинской помощи</a:t>
          </a:r>
          <a:endParaRPr lang="ru-RU" sz="2000" dirty="0"/>
        </a:p>
      </dgm:t>
    </dgm:pt>
    <dgm:pt modelId="{3790F2B3-1FC8-4CC6-B76A-4E577AAE327A}" type="parTrans" cxnId="{3EE33E2D-4858-4EF7-BFD7-E6402F6E8591}">
      <dgm:prSet/>
      <dgm:spPr/>
      <dgm:t>
        <a:bodyPr/>
        <a:lstStyle/>
        <a:p>
          <a:endParaRPr lang="ru-RU"/>
        </a:p>
      </dgm:t>
    </dgm:pt>
    <dgm:pt modelId="{C0D5410F-0012-46E0-AA9D-F07F44037108}" type="sibTrans" cxnId="{3EE33E2D-4858-4EF7-BFD7-E6402F6E8591}">
      <dgm:prSet/>
      <dgm:spPr/>
      <dgm:t>
        <a:bodyPr/>
        <a:lstStyle/>
        <a:p>
          <a:endParaRPr lang="ru-RU"/>
        </a:p>
      </dgm:t>
    </dgm:pt>
    <dgm:pt modelId="{793FDE11-D22A-485B-8FB4-8C5302D0C57B}">
      <dgm:prSet phldrT="[Текст]" custT="1"/>
      <dgm:spPr/>
      <dgm:t>
        <a:bodyPr/>
        <a:lstStyle/>
        <a:p>
          <a:r>
            <a:rPr lang="ru-RU" sz="2400" dirty="0" smtClean="0"/>
            <a:t>Сайты клиник</a:t>
          </a:r>
          <a:endParaRPr lang="ru-RU" sz="2400" dirty="0"/>
        </a:p>
      </dgm:t>
    </dgm:pt>
    <dgm:pt modelId="{A22BB76F-13BC-48E0-A1E6-6B346E48ABFF}" type="parTrans" cxnId="{10C804DE-4BA1-4FEE-A77D-DD0ADB6C8EF0}">
      <dgm:prSet/>
      <dgm:spPr/>
      <dgm:t>
        <a:bodyPr/>
        <a:lstStyle/>
        <a:p>
          <a:endParaRPr lang="ru-RU"/>
        </a:p>
      </dgm:t>
    </dgm:pt>
    <dgm:pt modelId="{F4607063-7217-4759-96BB-F77510A0F93D}" type="sibTrans" cxnId="{10C804DE-4BA1-4FEE-A77D-DD0ADB6C8EF0}">
      <dgm:prSet/>
      <dgm:spPr/>
      <dgm:t>
        <a:bodyPr/>
        <a:lstStyle/>
        <a:p>
          <a:endParaRPr lang="ru-RU"/>
        </a:p>
      </dgm:t>
    </dgm:pt>
    <dgm:pt modelId="{F200852C-BE93-4FB7-B176-74D5C32825C7}">
      <dgm:prSet phldrT="[Текст]" custT="1"/>
      <dgm:spPr/>
      <dgm:t>
        <a:bodyPr/>
        <a:lstStyle/>
        <a:p>
          <a:r>
            <a:rPr lang="ru-RU" sz="2000" dirty="0" smtClean="0"/>
            <a:t>Предварительная запись на прием</a:t>
          </a:r>
          <a:endParaRPr lang="ru-RU" sz="2000" dirty="0"/>
        </a:p>
      </dgm:t>
    </dgm:pt>
    <dgm:pt modelId="{5C867A6B-6845-44A6-BCB4-EB43D2BEDF9D}" type="parTrans" cxnId="{6843ED91-2FA5-45C4-93FC-EB617524E098}">
      <dgm:prSet/>
      <dgm:spPr/>
      <dgm:t>
        <a:bodyPr/>
        <a:lstStyle/>
        <a:p>
          <a:endParaRPr lang="ru-RU"/>
        </a:p>
      </dgm:t>
    </dgm:pt>
    <dgm:pt modelId="{0DA69DAB-6AC8-40FB-8F80-39B7C978F414}" type="sibTrans" cxnId="{6843ED91-2FA5-45C4-93FC-EB617524E098}">
      <dgm:prSet/>
      <dgm:spPr/>
      <dgm:t>
        <a:bodyPr/>
        <a:lstStyle/>
        <a:p>
          <a:endParaRPr lang="ru-RU"/>
        </a:p>
      </dgm:t>
    </dgm:pt>
    <dgm:pt modelId="{D2A13903-2B19-42A5-95E6-6F04CAE2DE01}">
      <dgm:prSet phldrT="[Текст]" custT="1"/>
      <dgm:spPr/>
      <dgm:t>
        <a:bodyPr/>
        <a:lstStyle/>
        <a:p>
          <a:r>
            <a:rPr lang="ru-RU" sz="2000" dirty="0" smtClean="0"/>
            <a:t>Регистрация жалоб и обращений пациентов</a:t>
          </a:r>
          <a:endParaRPr lang="ru-RU" sz="2000" dirty="0"/>
        </a:p>
      </dgm:t>
    </dgm:pt>
    <dgm:pt modelId="{1B6F97B7-B863-4ADD-AE0F-35033AE15BC6}" type="parTrans" cxnId="{EC63CFC4-7C30-4532-B798-1A04C17E622E}">
      <dgm:prSet/>
      <dgm:spPr/>
      <dgm:t>
        <a:bodyPr/>
        <a:lstStyle/>
        <a:p>
          <a:endParaRPr lang="ru-RU"/>
        </a:p>
      </dgm:t>
    </dgm:pt>
    <dgm:pt modelId="{9E912E6E-181A-49F7-BA9A-DCD65673C942}" type="sibTrans" cxnId="{EC63CFC4-7C30-4532-B798-1A04C17E622E}">
      <dgm:prSet/>
      <dgm:spPr/>
      <dgm:t>
        <a:bodyPr/>
        <a:lstStyle/>
        <a:p>
          <a:endParaRPr lang="ru-RU"/>
        </a:p>
      </dgm:t>
    </dgm:pt>
    <dgm:pt modelId="{3AB06373-F261-4F66-8E71-67FE66700075}" type="pres">
      <dgm:prSet presAssocID="{7F1A0985-7457-4939-A54F-1B8F137D4B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99BE02-D4A8-4963-A169-E8B61A6221D9}" type="pres">
      <dgm:prSet presAssocID="{6C90E0AA-DF76-48FC-AE5A-B34CC4A09319}" presName="linNode" presStyleCnt="0"/>
      <dgm:spPr/>
    </dgm:pt>
    <dgm:pt modelId="{C047909C-F0FB-4EB7-93A6-1327ECC83C77}" type="pres">
      <dgm:prSet presAssocID="{6C90E0AA-DF76-48FC-AE5A-B34CC4A0931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2A347-EA1B-44CF-9A8E-2B3916886187}" type="pres">
      <dgm:prSet presAssocID="{6C90E0AA-DF76-48FC-AE5A-B34CC4A0931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8E4700-48BA-4D58-94B8-325BEE9E29D8}" type="pres">
      <dgm:prSet presAssocID="{F377330E-D0A0-4F00-A8D9-A959E5B524B5}" presName="sp" presStyleCnt="0"/>
      <dgm:spPr/>
    </dgm:pt>
    <dgm:pt modelId="{DD049282-BF95-44A2-82DA-99958CBFAF97}" type="pres">
      <dgm:prSet presAssocID="{FBC3FF89-AC38-4BEF-A4CC-C0EA954FB4FA}" presName="linNode" presStyleCnt="0"/>
      <dgm:spPr/>
    </dgm:pt>
    <dgm:pt modelId="{7C932B25-7A10-4B90-A155-04F16B731DCF}" type="pres">
      <dgm:prSet presAssocID="{FBC3FF89-AC38-4BEF-A4CC-C0EA954FB4F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A8905-38F1-4AF4-8DCB-90061BEF496B}" type="pres">
      <dgm:prSet presAssocID="{FBC3FF89-AC38-4BEF-A4CC-C0EA954FB4F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53BEFC-04E5-409E-906A-89827F8C4EAA}" type="pres">
      <dgm:prSet presAssocID="{C67A2306-F8D9-486C-A4E3-0873EF36EBC3}" presName="sp" presStyleCnt="0"/>
      <dgm:spPr/>
    </dgm:pt>
    <dgm:pt modelId="{301CC055-99C6-48CB-A631-82926B5E3AE7}" type="pres">
      <dgm:prSet presAssocID="{6D5315EF-E4AB-4D0E-BC3C-07A786829F7B}" presName="linNode" presStyleCnt="0"/>
      <dgm:spPr/>
    </dgm:pt>
    <dgm:pt modelId="{875B76CE-C28B-4DD9-9C8D-563EAB8D32E4}" type="pres">
      <dgm:prSet presAssocID="{6D5315EF-E4AB-4D0E-BC3C-07A786829F7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A0ADE-B687-4FBD-9DC6-A0D33615C96C}" type="pres">
      <dgm:prSet presAssocID="{6D5315EF-E4AB-4D0E-BC3C-07A786829F7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EED920-5923-4FAF-865D-407FC4474C12}" type="presOf" srcId="{FBC3FF89-AC38-4BEF-A4CC-C0EA954FB4FA}" destId="{7C932B25-7A10-4B90-A155-04F16B731DCF}" srcOrd="0" destOrd="0" presId="urn:microsoft.com/office/officeart/2005/8/layout/vList5"/>
    <dgm:cxn modelId="{D77849BA-279B-4E3F-83BA-4212F1D5E5D4}" srcId="{7F1A0985-7457-4939-A54F-1B8F137D4B96}" destId="{6D5315EF-E4AB-4D0E-BC3C-07A786829F7B}" srcOrd="2" destOrd="0" parTransId="{0C8F63DE-BFF7-48ED-A955-3EA9326785C7}" sibTransId="{B314F508-9A8B-4C35-B715-58C6E8A894AD}"/>
    <dgm:cxn modelId="{C1E3E33E-22FB-43A3-952C-7D06BFD1D67E}" type="presOf" srcId="{D2A13903-2B19-42A5-95E6-6F04CAE2DE01}" destId="{053A8905-38F1-4AF4-8DCB-90061BEF496B}" srcOrd="0" destOrd="2" presId="urn:microsoft.com/office/officeart/2005/8/layout/vList5"/>
    <dgm:cxn modelId="{35419CDF-88BD-4B93-8792-4E267987B49B}" type="presOf" srcId="{6C90E0AA-DF76-48FC-AE5A-B34CC4A09319}" destId="{C047909C-F0FB-4EB7-93A6-1327ECC83C77}" srcOrd="0" destOrd="0" presId="urn:microsoft.com/office/officeart/2005/8/layout/vList5"/>
    <dgm:cxn modelId="{90210BBC-D688-41AF-A33A-FD816D8ACE54}" type="presOf" srcId="{6D5315EF-E4AB-4D0E-BC3C-07A786829F7B}" destId="{875B76CE-C28B-4DD9-9C8D-563EAB8D32E4}" srcOrd="0" destOrd="0" presId="urn:microsoft.com/office/officeart/2005/8/layout/vList5"/>
    <dgm:cxn modelId="{EC63CFC4-7C30-4532-B798-1A04C17E622E}" srcId="{FBC3FF89-AC38-4BEF-A4CC-C0EA954FB4FA}" destId="{D2A13903-2B19-42A5-95E6-6F04CAE2DE01}" srcOrd="2" destOrd="0" parTransId="{1B6F97B7-B863-4ADD-AE0F-35033AE15BC6}" sibTransId="{9E912E6E-181A-49F7-BA9A-DCD65673C942}"/>
    <dgm:cxn modelId="{6843ED91-2FA5-45C4-93FC-EB617524E098}" srcId="{FBC3FF89-AC38-4BEF-A4CC-C0EA954FB4FA}" destId="{F200852C-BE93-4FB7-B176-74D5C32825C7}" srcOrd="1" destOrd="0" parTransId="{5C867A6B-6845-44A6-BCB4-EB43D2BEDF9D}" sibTransId="{0DA69DAB-6AC8-40FB-8F80-39B7C978F414}"/>
    <dgm:cxn modelId="{773DC425-55DC-4771-A69F-7F3081A4B3E4}" srcId="{FBC3FF89-AC38-4BEF-A4CC-C0EA954FB4FA}" destId="{F55DB12A-2B0C-4C01-93D0-52E970473757}" srcOrd="0" destOrd="0" parTransId="{8B98F9E9-644F-4D82-848F-BAACDFA74EB3}" sibTransId="{790FDD74-4011-4EAF-B562-50A8A121298C}"/>
    <dgm:cxn modelId="{98825A1D-5C87-4120-A5D7-580E44A2D2BE}" srcId="{6C90E0AA-DF76-48FC-AE5A-B34CC4A09319}" destId="{62E5FF6E-6C9B-4611-97F4-AB0AA2DBE8C6}" srcOrd="0" destOrd="0" parTransId="{C1CED9FE-81C6-46AF-A1EC-D8090C9841BF}" sibTransId="{75C97D9B-C36F-4735-86DF-2EF35A240CA8}"/>
    <dgm:cxn modelId="{6A2FE490-A5FD-4760-B2C2-E2EF1468A3E5}" srcId="{7F1A0985-7457-4939-A54F-1B8F137D4B96}" destId="{6C90E0AA-DF76-48FC-AE5A-B34CC4A09319}" srcOrd="0" destOrd="0" parTransId="{5ABF8EB4-DAB0-43B2-BDAB-405DA0EC50CD}" sibTransId="{F377330E-D0A0-4F00-A8D9-A959E5B524B5}"/>
    <dgm:cxn modelId="{EA936FC1-4526-4236-AD3A-0853642B8771}" srcId="{7F1A0985-7457-4939-A54F-1B8F137D4B96}" destId="{FBC3FF89-AC38-4BEF-A4CC-C0EA954FB4FA}" srcOrd="1" destOrd="0" parTransId="{0BE492D2-780C-4AAB-BD24-DFE8FD706A78}" sibTransId="{C67A2306-F8D9-486C-A4E3-0873EF36EBC3}"/>
    <dgm:cxn modelId="{DAB592AD-4150-4EC9-B18B-6CD96882A7B6}" type="presOf" srcId="{6592D096-D6EE-4AD7-B049-169EE547FA5B}" destId="{BDCA0ADE-B687-4FBD-9DC6-A0D33615C96C}" srcOrd="0" destOrd="0" presId="urn:microsoft.com/office/officeart/2005/8/layout/vList5"/>
    <dgm:cxn modelId="{396DD24E-6A89-4F5D-AD3D-A67FD81D3348}" type="presOf" srcId="{F200852C-BE93-4FB7-B176-74D5C32825C7}" destId="{053A8905-38F1-4AF4-8DCB-90061BEF496B}" srcOrd="0" destOrd="1" presId="urn:microsoft.com/office/officeart/2005/8/layout/vList5"/>
    <dgm:cxn modelId="{10C804DE-4BA1-4FEE-A77D-DD0ADB6C8EF0}" srcId="{6C90E0AA-DF76-48FC-AE5A-B34CC4A09319}" destId="{793FDE11-D22A-485B-8FB4-8C5302D0C57B}" srcOrd="1" destOrd="0" parTransId="{A22BB76F-13BC-48E0-A1E6-6B346E48ABFF}" sibTransId="{F4607063-7217-4759-96BB-F77510A0F93D}"/>
    <dgm:cxn modelId="{3EE33E2D-4858-4EF7-BFD7-E6402F6E8591}" srcId="{6D5315EF-E4AB-4D0E-BC3C-07A786829F7B}" destId="{6592D096-D6EE-4AD7-B049-169EE547FA5B}" srcOrd="0" destOrd="0" parTransId="{3790F2B3-1FC8-4CC6-B76A-4E577AAE327A}" sibTransId="{C0D5410F-0012-46E0-AA9D-F07F44037108}"/>
    <dgm:cxn modelId="{A7EF7609-EEA4-4592-A531-56743BB32A50}" type="presOf" srcId="{62E5FF6E-6C9B-4611-97F4-AB0AA2DBE8C6}" destId="{9832A347-EA1B-44CF-9A8E-2B3916886187}" srcOrd="0" destOrd="0" presId="urn:microsoft.com/office/officeart/2005/8/layout/vList5"/>
    <dgm:cxn modelId="{853DCDC3-3E54-43E6-9F49-BAE9B3645997}" type="presOf" srcId="{F55DB12A-2B0C-4C01-93D0-52E970473757}" destId="{053A8905-38F1-4AF4-8DCB-90061BEF496B}" srcOrd="0" destOrd="0" presId="urn:microsoft.com/office/officeart/2005/8/layout/vList5"/>
    <dgm:cxn modelId="{BF790B4B-5AC9-4DC3-A677-8EC40917353B}" type="presOf" srcId="{7F1A0985-7457-4939-A54F-1B8F137D4B96}" destId="{3AB06373-F261-4F66-8E71-67FE66700075}" srcOrd="0" destOrd="0" presId="urn:microsoft.com/office/officeart/2005/8/layout/vList5"/>
    <dgm:cxn modelId="{CF814EB1-76D8-4E2A-8A29-1F6EF511F473}" type="presOf" srcId="{793FDE11-D22A-485B-8FB4-8C5302D0C57B}" destId="{9832A347-EA1B-44CF-9A8E-2B3916886187}" srcOrd="0" destOrd="1" presId="urn:microsoft.com/office/officeart/2005/8/layout/vList5"/>
    <dgm:cxn modelId="{0C8C1B0B-4EC6-474A-94B4-2325D18124D2}" type="presParOf" srcId="{3AB06373-F261-4F66-8E71-67FE66700075}" destId="{9C99BE02-D4A8-4963-A169-E8B61A6221D9}" srcOrd="0" destOrd="0" presId="urn:microsoft.com/office/officeart/2005/8/layout/vList5"/>
    <dgm:cxn modelId="{94B391A6-F2E8-4058-9F59-91D0AC6D34F5}" type="presParOf" srcId="{9C99BE02-D4A8-4963-A169-E8B61A6221D9}" destId="{C047909C-F0FB-4EB7-93A6-1327ECC83C77}" srcOrd="0" destOrd="0" presId="urn:microsoft.com/office/officeart/2005/8/layout/vList5"/>
    <dgm:cxn modelId="{6E68160A-0EE5-4184-A987-042A604A2FB5}" type="presParOf" srcId="{9C99BE02-D4A8-4963-A169-E8B61A6221D9}" destId="{9832A347-EA1B-44CF-9A8E-2B3916886187}" srcOrd="1" destOrd="0" presId="urn:microsoft.com/office/officeart/2005/8/layout/vList5"/>
    <dgm:cxn modelId="{9FFD61FE-B6E4-4070-9AAB-58D75DAE2ABF}" type="presParOf" srcId="{3AB06373-F261-4F66-8E71-67FE66700075}" destId="{D68E4700-48BA-4D58-94B8-325BEE9E29D8}" srcOrd="1" destOrd="0" presId="urn:microsoft.com/office/officeart/2005/8/layout/vList5"/>
    <dgm:cxn modelId="{B701AED8-F128-4E11-93FB-1A46BB1BF6DB}" type="presParOf" srcId="{3AB06373-F261-4F66-8E71-67FE66700075}" destId="{DD049282-BF95-44A2-82DA-99958CBFAF97}" srcOrd="2" destOrd="0" presId="urn:microsoft.com/office/officeart/2005/8/layout/vList5"/>
    <dgm:cxn modelId="{01F0EA3F-0D2A-42F3-B5F1-9CE9220ED18F}" type="presParOf" srcId="{DD049282-BF95-44A2-82DA-99958CBFAF97}" destId="{7C932B25-7A10-4B90-A155-04F16B731DCF}" srcOrd="0" destOrd="0" presId="urn:microsoft.com/office/officeart/2005/8/layout/vList5"/>
    <dgm:cxn modelId="{F6A9F8B0-9B66-41DC-B82B-FBE51104DF6D}" type="presParOf" srcId="{DD049282-BF95-44A2-82DA-99958CBFAF97}" destId="{053A8905-38F1-4AF4-8DCB-90061BEF496B}" srcOrd="1" destOrd="0" presId="urn:microsoft.com/office/officeart/2005/8/layout/vList5"/>
    <dgm:cxn modelId="{A5F25C7F-8F1E-4571-9C07-6A94A10B7FA7}" type="presParOf" srcId="{3AB06373-F261-4F66-8E71-67FE66700075}" destId="{4C53BEFC-04E5-409E-906A-89827F8C4EAA}" srcOrd="3" destOrd="0" presId="urn:microsoft.com/office/officeart/2005/8/layout/vList5"/>
    <dgm:cxn modelId="{EC207C74-86F9-45EA-B759-4027E5D83EA7}" type="presParOf" srcId="{3AB06373-F261-4F66-8E71-67FE66700075}" destId="{301CC055-99C6-48CB-A631-82926B5E3AE7}" srcOrd="4" destOrd="0" presId="urn:microsoft.com/office/officeart/2005/8/layout/vList5"/>
    <dgm:cxn modelId="{459CF87F-DC79-4B97-9A63-EE7724873B4C}" type="presParOf" srcId="{301CC055-99C6-48CB-A631-82926B5E3AE7}" destId="{875B76CE-C28B-4DD9-9C8D-563EAB8D32E4}" srcOrd="0" destOrd="0" presId="urn:microsoft.com/office/officeart/2005/8/layout/vList5"/>
    <dgm:cxn modelId="{5577A659-0648-4CCA-B475-F1810A957725}" type="presParOf" srcId="{301CC055-99C6-48CB-A631-82926B5E3AE7}" destId="{BDCA0ADE-B687-4FBD-9DC6-A0D33615C96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1A0985-7457-4939-A54F-1B8F137D4B96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C90E0AA-DF76-48FC-AE5A-B34CC4A09319}">
      <dgm:prSet phldrT="[Текст]" custT="1"/>
      <dgm:spPr/>
      <dgm:t>
        <a:bodyPr/>
        <a:lstStyle/>
        <a:p>
          <a:r>
            <a:rPr lang="ru-RU" sz="2000" dirty="0" smtClean="0"/>
            <a:t>Анализ выполнения государственного задания </a:t>
          </a:r>
          <a:endParaRPr lang="ru-RU" sz="2000" dirty="0"/>
        </a:p>
      </dgm:t>
    </dgm:pt>
    <dgm:pt modelId="{5ABF8EB4-DAB0-43B2-BDAB-405DA0EC50CD}" type="parTrans" cxnId="{6A2FE490-A5FD-4760-B2C2-E2EF1468A3E5}">
      <dgm:prSet/>
      <dgm:spPr/>
      <dgm:t>
        <a:bodyPr/>
        <a:lstStyle/>
        <a:p>
          <a:endParaRPr lang="ru-RU" sz="1400"/>
        </a:p>
      </dgm:t>
    </dgm:pt>
    <dgm:pt modelId="{F377330E-D0A0-4F00-A8D9-A959E5B524B5}" type="sibTrans" cxnId="{6A2FE490-A5FD-4760-B2C2-E2EF1468A3E5}">
      <dgm:prSet/>
      <dgm:spPr/>
      <dgm:t>
        <a:bodyPr/>
        <a:lstStyle/>
        <a:p>
          <a:endParaRPr lang="ru-RU" sz="1400"/>
        </a:p>
      </dgm:t>
    </dgm:pt>
    <dgm:pt modelId="{62E5FF6E-6C9B-4611-97F4-AB0AA2DBE8C6}">
      <dgm:prSet phldrT="[Текст]" custT="1"/>
      <dgm:spPr/>
      <dgm:t>
        <a:bodyPr/>
        <a:lstStyle/>
        <a:p>
          <a:r>
            <a:rPr lang="ru-RU" sz="1800" dirty="0" smtClean="0"/>
            <a:t>Проверка объемов и стоимости медицинской помощи в разрезе видов медицинских услуг</a:t>
          </a:r>
          <a:endParaRPr lang="ru-RU" sz="1800" dirty="0"/>
        </a:p>
      </dgm:t>
    </dgm:pt>
    <dgm:pt modelId="{C1CED9FE-81C6-46AF-A1EC-D8090C9841BF}" type="parTrans" cxnId="{98825A1D-5C87-4120-A5D7-580E44A2D2BE}">
      <dgm:prSet/>
      <dgm:spPr/>
      <dgm:t>
        <a:bodyPr/>
        <a:lstStyle/>
        <a:p>
          <a:endParaRPr lang="ru-RU" sz="1400"/>
        </a:p>
      </dgm:t>
    </dgm:pt>
    <dgm:pt modelId="{75C97D9B-C36F-4735-86DF-2EF35A240CA8}" type="sibTrans" cxnId="{98825A1D-5C87-4120-A5D7-580E44A2D2BE}">
      <dgm:prSet/>
      <dgm:spPr/>
      <dgm:t>
        <a:bodyPr/>
        <a:lstStyle/>
        <a:p>
          <a:endParaRPr lang="ru-RU" sz="1400"/>
        </a:p>
      </dgm:t>
    </dgm:pt>
    <dgm:pt modelId="{FBC3FF89-AC38-4BEF-A4CC-C0EA954FB4FA}">
      <dgm:prSet phldrT="[Текст]" custT="1"/>
      <dgm:spPr/>
      <dgm:t>
        <a:bodyPr/>
        <a:lstStyle/>
        <a:p>
          <a:r>
            <a:rPr lang="ru-RU" sz="2000" dirty="0" smtClean="0"/>
            <a:t>Проверка использования средств</a:t>
          </a:r>
          <a:endParaRPr lang="ru-RU" sz="2000" dirty="0"/>
        </a:p>
      </dgm:t>
    </dgm:pt>
    <dgm:pt modelId="{0BE492D2-780C-4AAB-BD24-DFE8FD706A78}" type="parTrans" cxnId="{EA936FC1-4526-4236-AD3A-0853642B8771}">
      <dgm:prSet/>
      <dgm:spPr/>
      <dgm:t>
        <a:bodyPr/>
        <a:lstStyle/>
        <a:p>
          <a:endParaRPr lang="ru-RU" sz="1400"/>
        </a:p>
      </dgm:t>
    </dgm:pt>
    <dgm:pt modelId="{C67A2306-F8D9-486C-A4E3-0873EF36EBC3}" type="sibTrans" cxnId="{EA936FC1-4526-4236-AD3A-0853642B8771}">
      <dgm:prSet/>
      <dgm:spPr/>
      <dgm:t>
        <a:bodyPr/>
        <a:lstStyle/>
        <a:p>
          <a:endParaRPr lang="ru-RU" sz="1400"/>
        </a:p>
      </dgm:t>
    </dgm:pt>
    <dgm:pt modelId="{F55DB12A-2B0C-4C01-93D0-52E970473757}">
      <dgm:prSet phldrT="[Текст]" custT="1"/>
      <dgm:spPr/>
      <dgm:t>
        <a:bodyPr/>
        <a:lstStyle/>
        <a:p>
          <a:r>
            <a:rPr lang="ru-RU" sz="1600" dirty="0" smtClean="0"/>
            <a:t>Обоснованность расходов на материалы, на оплату труда</a:t>
          </a:r>
          <a:endParaRPr lang="ru-RU" sz="1600" dirty="0"/>
        </a:p>
      </dgm:t>
    </dgm:pt>
    <dgm:pt modelId="{8B98F9E9-644F-4D82-848F-BAACDFA74EB3}" type="parTrans" cxnId="{773DC425-55DC-4771-A69F-7F3081A4B3E4}">
      <dgm:prSet/>
      <dgm:spPr/>
      <dgm:t>
        <a:bodyPr/>
        <a:lstStyle/>
        <a:p>
          <a:endParaRPr lang="ru-RU" sz="1400"/>
        </a:p>
      </dgm:t>
    </dgm:pt>
    <dgm:pt modelId="{790FDD74-4011-4EAF-B562-50A8A121298C}" type="sibTrans" cxnId="{773DC425-55DC-4771-A69F-7F3081A4B3E4}">
      <dgm:prSet/>
      <dgm:spPr/>
      <dgm:t>
        <a:bodyPr/>
        <a:lstStyle/>
        <a:p>
          <a:endParaRPr lang="ru-RU" sz="1400"/>
        </a:p>
      </dgm:t>
    </dgm:pt>
    <dgm:pt modelId="{6D5315EF-E4AB-4D0E-BC3C-07A786829F7B}">
      <dgm:prSet phldrT="[Текст]" custT="1"/>
      <dgm:spPr/>
      <dgm:t>
        <a:bodyPr/>
        <a:lstStyle/>
        <a:p>
          <a:r>
            <a:rPr lang="ru-RU" sz="2000" dirty="0" smtClean="0"/>
            <a:t>Организация диспансеризации</a:t>
          </a:r>
          <a:endParaRPr lang="ru-RU" sz="2000" dirty="0"/>
        </a:p>
      </dgm:t>
    </dgm:pt>
    <dgm:pt modelId="{0C8F63DE-BFF7-48ED-A955-3EA9326785C7}" type="parTrans" cxnId="{D77849BA-279B-4E3F-83BA-4212F1D5E5D4}">
      <dgm:prSet/>
      <dgm:spPr/>
      <dgm:t>
        <a:bodyPr/>
        <a:lstStyle/>
        <a:p>
          <a:endParaRPr lang="ru-RU" sz="1400"/>
        </a:p>
      </dgm:t>
    </dgm:pt>
    <dgm:pt modelId="{B314F508-9A8B-4C35-B715-58C6E8A894AD}" type="sibTrans" cxnId="{D77849BA-279B-4E3F-83BA-4212F1D5E5D4}">
      <dgm:prSet/>
      <dgm:spPr/>
      <dgm:t>
        <a:bodyPr/>
        <a:lstStyle/>
        <a:p>
          <a:endParaRPr lang="ru-RU" sz="1400"/>
        </a:p>
      </dgm:t>
    </dgm:pt>
    <dgm:pt modelId="{6592D096-D6EE-4AD7-B049-169EE547FA5B}">
      <dgm:prSet phldrT="[Текст]" custT="1"/>
      <dgm:spPr/>
      <dgm:t>
        <a:bodyPr/>
        <a:lstStyle/>
        <a:p>
          <a:r>
            <a:rPr lang="ru-RU" sz="1600" dirty="0" smtClean="0"/>
            <a:t>Наличие системы внутреннего контроля качества оказания медицинской помощи</a:t>
          </a:r>
          <a:endParaRPr lang="ru-RU" sz="1600" dirty="0"/>
        </a:p>
      </dgm:t>
    </dgm:pt>
    <dgm:pt modelId="{3790F2B3-1FC8-4CC6-B76A-4E577AAE327A}" type="parTrans" cxnId="{3EE33E2D-4858-4EF7-BFD7-E6402F6E8591}">
      <dgm:prSet/>
      <dgm:spPr/>
      <dgm:t>
        <a:bodyPr/>
        <a:lstStyle/>
        <a:p>
          <a:endParaRPr lang="ru-RU" sz="1400"/>
        </a:p>
      </dgm:t>
    </dgm:pt>
    <dgm:pt modelId="{C0D5410F-0012-46E0-AA9D-F07F44037108}" type="sibTrans" cxnId="{3EE33E2D-4858-4EF7-BFD7-E6402F6E8591}">
      <dgm:prSet/>
      <dgm:spPr/>
      <dgm:t>
        <a:bodyPr/>
        <a:lstStyle/>
        <a:p>
          <a:endParaRPr lang="ru-RU" sz="1400"/>
        </a:p>
      </dgm:t>
    </dgm:pt>
    <dgm:pt modelId="{69A4343D-77F9-4998-BAEC-A108F9C41BC6}">
      <dgm:prSet phldrT="[Текст]" custT="1"/>
      <dgm:spPr/>
      <dgm:t>
        <a:bodyPr/>
        <a:lstStyle/>
        <a:p>
          <a:r>
            <a:rPr lang="ru-RU" sz="1600" dirty="0" smtClean="0"/>
            <a:t>Квалификация врачебного персонала</a:t>
          </a:r>
          <a:endParaRPr lang="ru-RU" sz="1600" dirty="0"/>
        </a:p>
      </dgm:t>
    </dgm:pt>
    <dgm:pt modelId="{524E995C-C356-429D-8542-7A3640010AD9}" type="parTrans" cxnId="{AC910793-51B6-4F8C-B2D8-774B0906FE33}">
      <dgm:prSet/>
      <dgm:spPr/>
      <dgm:t>
        <a:bodyPr/>
        <a:lstStyle/>
        <a:p>
          <a:endParaRPr lang="ru-RU" sz="1400"/>
        </a:p>
      </dgm:t>
    </dgm:pt>
    <dgm:pt modelId="{6CD892F1-F9CF-4318-92A9-E292F6BFDDBA}" type="sibTrans" cxnId="{AC910793-51B6-4F8C-B2D8-774B0906FE33}">
      <dgm:prSet/>
      <dgm:spPr/>
      <dgm:t>
        <a:bodyPr/>
        <a:lstStyle/>
        <a:p>
          <a:endParaRPr lang="ru-RU" sz="1400"/>
        </a:p>
      </dgm:t>
    </dgm:pt>
    <dgm:pt modelId="{AB38FFA7-F4BE-40F4-BDFA-39DB72BF94C3}">
      <dgm:prSet phldrT="[Текст]" custT="1"/>
      <dgm:spPr/>
      <dgm:t>
        <a:bodyPr/>
        <a:lstStyle/>
        <a:p>
          <a:r>
            <a:rPr lang="ru-RU" sz="1600" dirty="0" smtClean="0"/>
            <a:t>Соблюдения закона о контрактной системе закупок</a:t>
          </a:r>
          <a:endParaRPr lang="ru-RU" sz="1600" dirty="0"/>
        </a:p>
      </dgm:t>
    </dgm:pt>
    <dgm:pt modelId="{F7A41316-B1CB-42F8-957E-7F93DDCD565B}" type="parTrans" cxnId="{6F060591-88F3-4B0B-8C01-8A39F202424B}">
      <dgm:prSet/>
      <dgm:spPr/>
      <dgm:t>
        <a:bodyPr/>
        <a:lstStyle/>
        <a:p>
          <a:endParaRPr lang="ru-RU" sz="1400"/>
        </a:p>
      </dgm:t>
    </dgm:pt>
    <dgm:pt modelId="{5070F889-A064-49A1-A4E0-9029618C029C}" type="sibTrans" cxnId="{6F060591-88F3-4B0B-8C01-8A39F202424B}">
      <dgm:prSet/>
      <dgm:spPr/>
      <dgm:t>
        <a:bodyPr/>
        <a:lstStyle/>
        <a:p>
          <a:endParaRPr lang="ru-RU" sz="1400"/>
        </a:p>
      </dgm:t>
    </dgm:pt>
    <dgm:pt modelId="{D52DED41-98F3-441E-A91F-5A7E74594ADA}">
      <dgm:prSet phldrT="[Текст]" custT="1"/>
      <dgm:spPr/>
      <dgm:t>
        <a:bodyPr/>
        <a:lstStyle/>
        <a:p>
          <a:r>
            <a:rPr lang="ru-RU" sz="1600" dirty="0" smtClean="0"/>
            <a:t>Ведение претензионной работы</a:t>
          </a:r>
          <a:endParaRPr lang="ru-RU" sz="1600" dirty="0"/>
        </a:p>
      </dgm:t>
    </dgm:pt>
    <dgm:pt modelId="{A9D2DB26-2594-4809-A9D4-49914D8CF155}" type="parTrans" cxnId="{0FF7D6AA-2E40-4922-924F-426E3031C712}">
      <dgm:prSet/>
      <dgm:spPr/>
      <dgm:t>
        <a:bodyPr/>
        <a:lstStyle/>
        <a:p>
          <a:endParaRPr lang="ru-RU" sz="1400"/>
        </a:p>
      </dgm:t>
    </dgm:pt>
    <dgm:pt modelId="{E0144638-F248-4749-96DB-F9325CCCD5DC}" type="sibTrans" cxnId="{0FF7D6AA-2E40-4922-924F-426E3031C712}">
      <dgm:prSet/>
      <dgm:spPr/>
      <dgm:t>
        <a:bodyPr/>
        <a:lstStyle/>
        <a:p>
          <a:endParaRPr lang="ru-RU" sz="1400"/>
        </a:p>
      </dgm:t>
    </dgm:pt>
    <dgm:pt modelId="{3AB06373-F261-4F66-8E71-67FE66700075}" type="pres">
      <dgm:prSet presAssocID="{7F1A0985-7457-4939-A54F-1B8F137D4B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99BE02-D4A8-4963-A169-E8B61A6221D9}" type="pres">
      <dgm:prSet presAssocID="{6C90E0AA-DF76-48FC-AE5A-B34CC4A09319}" presName="linNode" presStyleCnt="0"/>
      <dgm:spPr/>
    </dgm:pt>
    <dgm:pt modelId="{C047909C-F0FB-4EB7-93A6-1327ECC83C77}" type="pres">
      <dgm:prSet presAssocID="{6C90E0AA-DF76-48FC-AE5A-B34CC4A0931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2A347-EA1B-44CF-9A8E-2B3916886187}" type="pres">
      <dgm:prSet presAssocID="{6C90E0AA-DF76-48FC-AE5A-B34CC4A0931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8E4700-48BA-4D58-94B8-325BEE9E29D8}" type="pres">
      <dgm:prSet presAssocID="{F377330E-D0A0-4F00-A8D9-A959E5B524B5}" presName="sp" presStyleCnt="0"/>
      <dgm:spPr/>
    </dgm:pt>
    <dgm:pt modelId="{DD049282-BF95-44A2-82DA-99958CBFAF97}" type="pres">
      <dgm:prSet presAssocID="{FBC3FF89-AC38-4BEF-A4CC-C0EA954FB4FA}" presName="linNode" presStyleCnt="0"/>
      <dgm:spPr/>
    </dgm:pt>
    <dgm:pt modelId="{7C932B25-7A10-4B90-A155-04F16B731DCF}" type="pres">
      <dgm:prSet presAssocID="{FBC3FF89-AC38-4BEF-A4CC-C0EA954FB4F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A8905-38F1-4AF4-8DCB-90061BEF496B}" type="pres">
      <dgm:prSet presAssocID="{FBC3FF89-AC38-4BEF-A4CC-C0EA954FB4F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53BEFC-04E5-409E-906A-89827F8C4EAA}" type="pres">
      <dgm:prSet presAssocID="{C67A2306-F8D9-486C-A4E3-0873EF36EBC3}" presName="sp" presStyleCnt="0"/>
      <dgm:spPr/>
    </dgm:pt>
    <dgm:pt modelId="{301CC055-99C6-48CB-A631-82926B5E3AE7}" type="pres">
      <dgm:prSet presAssocID="{6D5315EF-E4AB-4D0E-BC3C-07A786829F7B}" presName="linNode" presStyleCnt="0"/>
      <dgm:spPr/>
    </dgm:pt>
    <dgm:pt modelId="{875B76CE-C28B-4DD9-9C8D-563EAB8D32E4}" type="pres">
      <dgm:prSet presAssocID="{6D5315EF-E4AB-4D0E-BC3C-07A786829F7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A0ADE-B687-4FBD-9DC6-A0D33615C96C}" type="pres">
      <dgm:prSet presAssocID="{6D5315EF-E4AB-4D0E-BC3C-07A786829F7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7DA001-CFF7-4DC9-BA17-0627307D0503}" type="presOf" srcId="{F55DB12A-2B0C-4C01-93D0-52E970473757}" destId="{053A8905-38F1-4AF4-8DCB-90061BEF496B}" srcOrd="0" destOrd="0" presId="urn:microsoft.com/office/officeart/2005/8/layout/vList5"/>
    <dgm:cxn modelId="{6E72FE9F-811F-426D-8248-0693C41F80D6}" type="presOf" srcId="{7F1A0985-7457-4939-A54F-1B8F137D4B96}" destId="{3AB06373-F261-4F66-8E71-67FE66700075}" srcOrd="0" destOrd="0" presId="urn:microsoft.com/office/officeart/2005/8/layout/vList5"/>
    <dgm:cxn modelId="{70E24150-4EA0-49C1-8213-113B392F2BED}" type="presOf" srcId="{D52DED41-98F3-441E-A91F-5A7E74594ADA}" destId="{053A8905-38F1-4AF4-8DCB-90061BEF496B}" srcOrd="0" destOrd="2" presId="urn:microsoft.com/office/officeart/2005/8/layout/vList5"/>
    <dgm:cxn modelId="{6F060591-88F3-4B0B-8C01-8A39F202424B}" srcId="{FBC3FF89-AC38-4BEF-A4CC-C0EA954FB4FA}" destId="{AB38FFA7-F4BE-40F4-BDFA-39DB72BF94C3}" srcOrd="1" destOrd="0" parTransId="{F7A41316-B1CB-42F8-957E-7F93DDCD565B}" sibTransId="{5070F889-A064-49A1-A4E0-9029618C029C}"/>
    <dgm:cxn modelId="{D77849BA-279B-4E3F-83BA-4212F1D5E5D4}" srcId="{7F1A0985-7457-4939-A54F-1B8F137D4B96}" destId="{6D5315EF-E4AB-4D0E-BC3C-07A786829F7B}" srcOrd="2" destOrd="0" parTransId="{0C8F63DE-BFF7-48ED-A955-3EA9326785C7}" sibTransId="{B314F508-9A8B-4C35-B715-58C6E8A894AD}"/>
    <dgm:cxn modelId="{0FF7D6AA-2E40-4922-924F-426E3031C712}" srcId="{FBC3FF89-AC38-4BEF-A4CC-C0EA954FB4FA}" destId="{D52DED41-98F3-441E-A91F-5A7E74594ADA}" srcOrd="2" destOrd="0" parTransId="{A9D2DB26-2594-4809-A9D4-49914D8CF155}" sibTransId="{E0144638-F248-4749-96DB-F9325CCCD5DC}"/>
    <dgm:cxn modelId="{773DC425-55DC-4771-A69F-7F3081A4B3E4}" srcId="{FBC3FF89-AC38-4BEF-A4CC-C0EA954FB4FA}" destId="{F55DB12A-2B0C-4C01-93D0-52E970473757}" srcOrd="0" destOrd="0" parTransId="{8B98F9E9-644F-4D82-848F-BAACDFA74EB3}" sibTransId="{790FDD74-4011-4EAF-B562-50A8A121298C}"/>
    <dgm:cxn modelId="{98825A1D-5C87-4120-A5D7-580E44A2D2BE}" srcId="{6C90E0AA-DF76-48FC-AE5A-B34CC4A09319}" destId="{62E5FF6E-6C9B-4611-97F4-AB0AA2DBE8C6}" srcOrd="0" destOrd="0" parTransId="{C1CED9FE-81C6-46AF-A1EC-D8090C9841BF}" sibTransId="{75C97D9B-C36F-4735-86DF-2EF35A240CA8}"/>
    <dgm:cxn modelId="{F9D60C64-1311-4C0F-B307-4AD6AB17FE85}" type="presOf" srcId="{AB38FFA7-F4BE-40F4-BDFA-39DB72BF94C3}" destId="{053A8905-38F1-4AF4-8DCB-90061BEF496B}" srcOrd="0" destOrd="1" presId="urn:microsoft.com/office/officeart/2005/8/layout/vList5"/>
    <dgm:cxn modelId="{6A2FE490-A5FD-4760-B2C2-E2EF1468A3E5}" srcId="{7F1A0985-7457-4939-A54F-1B8F137D4B96}" destId="{6C90E0AA-DF76-48FC-AE5A-B34CC4A09319}" srcOrd="0" destOrd="0" parTransId="{5ABF8EB4-DAB0-43B2-BDAB-405DA0EC50CD}" sibTransId="{F377330E-D0A0-4F00-A8D9-A959E5B524B5}"/>
    <dgm:cxn modelId="{5F20D126-80B1-4D33-934E-9FF7ED605786}" type="presOf" srcId="{69A4343D-77F9-4998-BAEC-A108F9C41BC6}" destId="{053A8905-38F1-4AF4-8DCB-90061BEF496B}" srcOrd="0" destOrd="3" presId="urn:microsoft.com/office/officeart/2005/8/layout/vList5"/>
    <dgm:cxn modelId="{EA936FC1-4526-4236-AD3A-0853642B8771}" srcId="{7F1A0985-7457-4939-A54F-1B8F137D4B96}" destId="{FBC3FF89-AC38-4BEF-A4CC-C0EA954FB4FA}" srcOrd="1" destOrd="0" parTransId="{0BE492D2-780C-4AAB-BD24-DFE8FD706A78}" sibTransId="{C67A2306-F8D9-486C-A4E3-0873EF36EBC3}"/>
    <dgm:cxn modelId="{C15CF461-DE1B-460B-BE64-6F09E3D8921E}" type="presOf" srcId="{FBC3FF89-AC38-4BEF-A4CC-C0EA954FB4FA}" destId="{7C932B25-7A10-4B90-A155-04F16B731DCF}" srcOrd="0" destOrd="0" presId="urn:microsoft.com/office/officeart/2005/8/layout/vList5"/>
    <dgm:cxn modelId="{AC910793-51B6-4F8C-B2D8-774B0906FE33}" srcId="{FBC3FF89-AC38-4BEF-A4CC-C0EA954FB4FA}" destId="{69A4343D-77F9-4998-BAEC-A108F9C41BC6}" srcOrd="3" destOrd="0" parTransId="{524E995C-C356-429D-8542-7A3640010AD9}" sibTransId="{6CD892F1-F9CF-4318-92A9-E292F6BFDDBA}"/>
    <dgm:cxn modelId="{4AD02983-B137-48E3-9A21-7FDBDB7035D3}" type="presOf" srcId="{62E5FF6E-6C9B-4611-97F4-AB0AA2DBE8C6}" destId="{9832A347-EA1B-44CF-9A8E-2B3916886187}" srcOrd="0" destOrd="0" presId="urn:microsoft.com/office/officeart/2005/8/layout/vList5"/>
    <dgm:cxn modelId="{3EE33E2D-4858-4EF7-BFD7-E6402F6E8591}" srcId="{6D5315EF-E4AB-4D0E-BC3C-07A786829F7B}" destId="{6592D096-D6EE-4AD7-B049-169EE547FA5B}" srcOrd="0" destOrd="0" parTransId="{3790F2B3-1FC8-4CC6-B76A-4E577AAE327A}" sibTransId="{C0D5410F-0012-46E0-AA9D-F07F44037108}"/>
    <dgm:cxn modelId="{3667CD78-8B36-4813-A6D3-F275E9750619}" type="presOf" srcId="{6D5315EF-E4AB-4D0E-BC3C-07A786829F7B}" destId="{875B76CE-C28B-4DD9-9C8D-563EAB8D32E4}" srcOrd="0" destOrd="0" presId="urn:microsoft.com/office/officeart/2005/8/layout/vList5"/>
    <dgm:cxn modelId="{F609C756-3D70-4C05-9290-47103E155C2A}" type="presOf" srcId="{6592D096-D6EE-4AD7-B049-169EE547FA5B}" destId="{BDCA0ADE-B687-4FBD-9DC6-A0D33615C96C}" srcOrd="0" destOrd="0" presId="urn:microsoft.com/office/officeart/2005/8/layout/vList5"/>
    <dgm:cxn modelId="{3645C1C0-9390-425F-BF8E-09AB29C06B29}" type="presOf" srcId="{6C90E0AA-DF76-48FC-AE5A-B34CC4A09319}" destId="{C047909C-F0FB-4EB7-93A6-1327ECC83C77}" srcOrd="0" destOrd="0" presId="urn:microsoft.com/office/officeart/2005/8/layout/vList5"/>
    <dgm:cxn modelId="{042CD25C-69CA-4F11-9D67-D733C7A96E49}" type="presParOf" srcId="{3AB06373-F261-4F66-8E71-67FE66700075}" destId="{9C99BE02-D4A8-4963-A169-E8B61A6221D9}" srcOrd="0" destOrd="0" presId="urn:microsoft.com/office/officeart/2005/8/layout/vList5"/>
    <dgm:cxn modelId="{765FB8EB-FAAA-4D34-9016-707543BC3948}" type="presParOf" srcId="{9C99BE02-D4A8-4963-A169-E8B61A6221D9}" destId="{C047909C-F0FB-4EB7-93A6-1327ECC83C77}" srcOrd="0" destOrd="0" presId="urn:microsoft.com/office/officeart/2005/8/layout/vList5"/>
    <dgm:cxn modelId="{AA8F07E7-3C42-4BE7-8E14-2EF6AE0125EA}" type="presParOf" srcId="{9C99BE02-D4A8-4963-A169-E8B61A6221D9}" destId="{9832A347-EA1B-44CF-9A8E-2B3916886187}" srcOrd="1" destOrd="0" presId="urn:microsoft.com/office/officeart/2005/8/layout/vList5"/>
    <dgm:cxn modelId="{2C57970A-FDD5-400D-BE32-E37E826AB140}" type="presParOf" srcId="{3AB06373-F261-4F66-8E71-67FE66700075}" destId="{D68E4700-48BA-4D58-94B8-325BEE9E29D8}" srcOrd="1" destOrd="0" presId="urn:microsoft.com/office/officeart/2005/8/layout/vList5"/>
    <dgm:cxn modelId="{E2B1DAB2-9608-4653-B245-0118ED9F3963}" type="presParOf" srcId="{3AB06373-F261-4F66-8E71-67FE66700075}" destId="{DD049282-BF95-44A2-82DA-99958CBFAF97}" srcOrd="2" destOrd="0" presId="urn:microsoft.com/office/officeart/2005/8/layout/vList5"/>
    <dgm:cxn modelId="{FDE9A63D-CA97-4226-9B8E-A465DA68F7C8}" type="presParOf" srcId="{DD049282-BF95-44A2-82DA-99958CBFAF97}" destId="{7C932B25-7A10-4B90-A155-04F16B731DCF}" srcOrd="0" destOrd="0" presId="urn:microsoft.com/office/officeart/2005/8/layout/vList5"/>
    <dgm:cxn modelId="{783CB195-7868-4E46-8B5B-5449D9EB565E}" type="presParOf" srcId="{DD049282-BF95-44A2-82DA-99958CBFAF97}" destId="{053A8905-38F1-4AF4-8DCB-90061BEF496B}" srcOrd="1" destOrd="0" presId="urn:microsoft.com/office/officeart/2005/8/layout/vList5"/>
    <dgm:cxn modelId="{D4F9EDC2-2A52-4643-931B-940201EDA803}" type="presParOf" srcId="{3AB06373-F261-4F66-8E71-67FE66700075}" destId="{4C53BEFC-04E5-409E-906A-89827F8C4EAA}" srcOrd="3" destOrd="0" presId="urn:microsoft.com/office/officeart/2005/8/layout/vList5"/>
    <dgm:cxn modelId="{28EE3A5C-B8C8-4D08-A5C9-F69DA9B6B6C2}" type="presParOf" srcId="{3AB06373-F261-4F66-8E71-67FE66700075}" destId="{301CC055-99C6-48CB-A631-82926B5E3AE7}" srcOrd="4" destOrd="0" presId="urn:microsoft.com/office/officeart/2005/8/layout/vList5"/>
    <dgm:cxn modelId="{5AF61C40-2D7F-431F-A040-41834A863A2E}" type="presParOf" srcId="{301CC055-99C6-48CB-A631-82926B5E3AE7}" destId="{875B76CE-C28B-4DD9-9C8D-563EAB8D32E4}" srcOrd="0" destOrd="0" presId="urn:microsoft.com/office/officeart/2005/8/layout/vList5"/>
    <dgm:cxn modelId="{0EA814E3-54EB-4325-8B41-DF9C88440E1C}" type="presParOf" srcId="{301CC055-99C6-48CB-A631-82926B5E3AE7}" destId="{BDCA0ADE-B687-4FBD-9DC6-A0D33615C96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1A0985-7457-4939-A54F-1B8F137D4B96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C90E0AA-DF76-48FC-AE5A-B34CC4A09319}">
      <dgm:prSet phldrT="[Текст]" custT="1"/>
      <dgm:spPr/>
      <dgm:t>
        <a:bodyPr/>
        <a:lstStyle/>
        <a:p>
          <a:r>
            <a:rPr lang="ru-RU" sz="2000" dirty="0" smtClean="0"/>
            <a:t>Правильность кассовых операций</a:t>
          </a:r>
          <a:endParaRPr lang="ru-RU" sz="2000" dirty="0"/>
        </a:p>
      </dgm:t>
    </dgm:pt>
    <dgm:pt modelId="{5ABF8EB4-DAB0-43B2-BDAB-405DA0EC50CD}" type="parTrans" cxnId="{6A2FE490-A5FD-4760-B2C2-E2EF1468A3E5}">
      <dgm:prSet/>
      <dgm:spPr/>
      <dgm:t>
        <a:bodyPr/>
        <a:lstStyle/>
        <a:p>
          <a:endParaRPr lang="ru-RU" sz="1400"/>
        </a:p>
      </dgm:t>
    </dgm:pt>
    <dgm:pt modelId="{F377330E-D0A0-4F00-A8D9-A959E5B524B5}" type="sibTrans" cxnId="{6A2FE490-A5FD-4760-B2C2-E2EF1468A3E5}">
      <dgm:prSet/>
      <dgm:spPr/>
      <dgm:t>
        <a:bodyPr/>
        <a:lstStyle/>
        <a:p>
          <a:endParaRPr lang="ru-RU" sz="1400"/>
        </a:p>
      </dgm:t>
    </dgm:pt>
    <dgm:pt modelId="{62E5FF6E-6C9B-4611-97F4-AB0AA2DBE8C6}">
      <dgm:prSet phldrT="[Текст]" custT="1"/>
      <dgm:spPr/>
      <dgm:t>
        <a:bodyPr/>
        <a:lstStyle/>
        <a:p>
          <a:r>
            <a:rPr lang="ru-RU" sz="1800" dirty="0" smtClean="0"/>
            <a:t>Проведение инвентаризаций</a:t>
          </a:r>
          <a:endParaRPr lang="ru-RU" sz="1800" dirty="0"/>
        </a:p>
      </dgm:t>
    </dgm:pt>
    <dgm:pt modelId="{C1CED9FE-81C6-46AF-A1EC-D8090C9841BF}" type="parTrans" cxnId="{98825A1D-5C87-4120-A5D7-580E44A2D2BE}">
      <dgm:prSet/>
      <dgm:spPr/>
      <dgm:t>
        <a:bodyPr/>
        <a:lstStyle/>
        <a:p>
          <a:endParaRPr lang="ru-RU" sz="1400"/>
        </a:p>
      </dgm:t>
    </dgm:pt>
    <dgm:pt modelId="{75C97D9B-C36F-4735-86DF-2EF35A240CA8}" type="sibTrans" cxnId="{98825A1D-5C87-4120-A5D7-580E44A2D2BE}">
      <dgm:prSet/>
      <dgm:spPr/>
      <dgm:t>
        <a:bodyPr/>
        <a:lstStyle/>
        <a:p>
          <a:endParaRPr lang="ru-RU" sz="1400"/>
        </a:p>
      </dgm:t>
    </dgm:pt>
    <dgm:pt modelId="{8BADC90B-FFB5-4E45-8906-80C56DEAF220}">
      <dgm:prSet phldrT="[Текст]" custT="1"/>
      <dgm:spPr/>
      <dgm:t>
        <a:bodyPr/>
        <a:lstStyle/>
        <a:p>
          <a:r>
            <a:rPr lang="ru-RU" sz="1800" dirty="0" smtClean="0"/>
            <a:t>Наличие договора о полной материальной ответственности кассира</a:t>
          </a:r>
          <a:endParaRPr lang="ru-RU" sz="1800" dirty="0"/>
        </a:p>
      </dgm:t>
    </dgm:pt>
    <dgm:pt modelId="{61E80567-61FB-46A7-B862-F718ED2214B3}" type="parTrans" cxnId="{D48267DA-2CF1-4338-971E-259C25314B70}">
      <dgm:prSet/>
      <dgm:spPr/>
      <dgm:t>
        <a:bodyPr/>
        <a:lstStyle/>
        <a:p>
          <a:endParaRPr lang="ru-RU"/>
        </a:p>
      </dgm:t>
    </dgm:pt>
    <dgm:pt modelId="{0ED2057B-43C3-4530-9F21-BDA60A71517F}" type="sibTrans" cxnId="{D48267DA-2CF1-4338-971E-259C25314B70}">
      <dgm:prSet/>
      <dgm:spPr/>
      <dgm:t>
        <a:bodyPr/>
        <a:lstStyle/>
        <a:p>
          <a:endParaRPr lang="ru-RU"/>
        </a:p>
      </dgm:t>
    </dgm:pt>
    <dgm:pt modelId="{63DD0513-4F71-4579-B55A-CBBBA39B5DE2}">
      <dgm:prSet phldrT="[Текст]" custT="1"/>
      <dgm:spPr/>
      <dgm:t>
        <a:bodyPr/>
        <a:lstStyle/>
        <a:p>
          <a:r>
            <a:rPr lang="ru-RU" sz="1800" dirty="0" smtClean="0"/>
            <a:t>Правильность ведения учета</a:t>
          </a:r>
          <a:endParaRPr lang="ru-RU" sz="1800" dirty="0"/>
        </a:p>
      </dgm:t>
    </dgm:pt>
    <dgm:pt modelId="{EF4C3309-3124-4CD4-A1A2-67F813DB04D6}" type="parTrans" cxnId="{DF4D43DC-6032-4E74-BF7F-FF78683D9219}">
      <dgm:prSet/>
      <dgm:spPr/>
      <dgm:t>
        <a:bodyPr/>
        <a:lstStyle/>
        <a:p>
          <a:endParaRPr lang="ru-RU"/>
        </a:p>
      </dgm:t>
    </dgm:pt>
    <dgm:pt modelId="{97BA1CF8-E937-4C6F-8C35-7B6CF000B697}" type="sibTrans" cxnId="{DF4D43DC-6032-4E74-BF7F-FF78683D9219}">
      <dgm:prSet/>
      <dgm:spPr/>
      <dgm:t>
        <a:bodyPr/>
        <a:lstStyle/>
        <a:p>
          <a:endParaRPr lang="ru-RU"/>
        </a:p>
      </dgm:t>
    </dgm:pt>
    <dgm:pt modelId="{3AB06373-F261-4F66-8E71-67FE66700075}" type="pres">
      <dgm:prSet presAssocID="{7F1A0985-7457-4939-A54F-1B8F137D4B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99BE02-D4A8-4963-A169-E8B61A6221D9}" type="pres">
      <dgm:prSet presAssocID="{6C90E0AA-DF76-48FC-AE5A-B34CC4A09319}" presName="linNode" presStyleCnt="0"/>
      <dgm:spPr/>
    </dgm:pt>
    <dgm:pt modelId="{C047909C-F0FB-4EB7-93A6-1327ECC83C77}" type="pres">
      <dgm:prSet presAssocID="{6C90E0AA-DF76-48FC-AE5A-B34CC4A09319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2A347-EA1B-44CF-9A8E-2B3916886187}" type="pres">
      <dgm:prSet presAssocID="{6C90E0AA-DF76-48FC-AE5A-B34CC4A09319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8267DA-2CF1-4338-971E-259C25314B70}" srcId="{6C90E0AA-DF76-48FC-AE5A-B34CC4A09319}" destId="{8BADC90B-FFB5-4E45-8906-80C56DEAF220}" srcOrd="1" destOrd="0" parTransId="{61E80567-61FB-46A7-B862-F718ED2214B3}" sibTransId="{0ED2057B-43C3-4530-9F21-BDA60A71517F}"/>
    <dgm:cxn modelId="{DF4D43DC-6032-4E74-BF7F-FF78683D9219}" srcId="{6C90E0AA-DF76-48FC-AE5A-B34CC4A09319}" destId="{63DD0513-4F71-4579-B55A-CBBBA39B5DE2}" srcOrd="2" destOrd="0" parTransId="{EF4C3309-3124-4CD4-A1A2-67F813DB04D6}" sibTransId="{97BA1CF8-E937-4C6F-8C35-7B6CF000B697}"/>
    <dgm:cxn modelId="{6A2FE490-A5FD-4760-B2C2-E2EF1468A3E5}" srcId="{7F1A0985-7457-4939-A54F-1B8F137D4B96}" destId="{6C90E0AA-DF76-48FC-AE5A-B34CC4A09319}" srcOrd="0" destOrd="0" parTransId="{5ABF8EB4-DAB0-43B2-BDAB-405DA0EC50CD}" sibTransId="{F377330E-D0A0-4F00-A8D9-A959E5B524B5}"/>
    <dgm:cxn modelId="{50B8E84B-FEFC-4F99-B693-EE2AC296282B}" type="presOf" srcId="{8BADC90B-FFB5-4E45-8906-80C56DEAF220}" destId="{9832A347-EA1B-44CF-9A8E-2B3916886187}" srcOrd="0" destOrd="1" presId="urn:microsoft.com/office/officeart/2005/8/layout/vList5"/>
    <dgm:cxn modelId="{98825A1D-5C87-4120-A5D7-580E44A2D2BE}" srcId="{6C90E0AA-DF76-48FC-AE5A-B34CC4A09319}" destId="{62E5FF6E-6C9B-4611-97F4-AB0AA2DBE8C6}" srcOrd="0" destOrd="0" parTransId="{C1CED9FE-81C6-46AF-A1EC-D8090C9841BF}" sibTransId="{75C97D9B-C36F-4735-86DF-2EF35A240CA8}"/>
    <dgm:cxn modelId="{3A9BD6E1-DF9C-4784-8767-E1634F77257F}" type="presOf" srcId="{62E5FF6E-6C9B-4611-97F4-AB0AA2DBE8C6}" destId="{9832A347-EA1B-44CF-9A8E-2B3916886187}" srcOrd="0" destOrd="0" presId="urn:microsoft.com/office/officeart/2005/8/layout/vList5"/>
    <dgm:cxn modelId="{F4E25DF9-1325-44C4-91E4-5DA5DCAD8B91}" type="presOf" srcId="{7F1A0985-7457-4939-A54F-1B8F137D4B96}" destId="{3AB06373-F261-4F66-8E71-67FE66700075}" srcOrd="0" destOrd="0" presId="urn:microsoft.com/office/officeart/2005/8/layout/vList5"/>
    <dgm:cxn modelId="{942C147F-A2C7-4BB2-859C-E54D914F632B}" type="presOf" srcId="{63DD0513-4F71-4579-B55A-CBBBA39B5DE2}" destId="{9832A347-EA1B-44CF-9A8E-2B3916886187}" srcOrd="0" destOrd="2" presId="urn:microsoft.com/office/officeart/2005/8/layout/vList5"/>
    <dgm:cxn modelId="{72D12D1A-AD93-41E9-84DE-F6F01F973119}" type="presOf" srcId="{6C90E0AA-DF76-48FC-AE5A-B34CC4A09319}" destId="{C047909C-F0FB-4EB7-93A6-1327ECC83C77}" srcOrd="0" destOrd="0" presId="urn:microsoft.com/office/officeart/2005/8/layout/vList5"/>
    <dgm:cxn modelId="{04961B7C-3044-46A2-9165-AF6D03455505}" type="presParOf" srcId="{3AB06373-F261-4F66-8E71-67FE66700075}" destId="{9C99BE02-D4A8-4963-A169-E8B61A6221D9}" srcOrd="0" destOrd="0" presId="urn:microsoft.com/office/officeart/2005/8/layout/vList5"/>
    <dgm:cxn modelId="{1530741E-7730-40C0-9C6A-700B31ED50B6}" type="presParOf" srcId="{9C99BE02-D4A8-4963-A169-E8B61A6221D9}" destId="{C047909C-F0FB-4EB7-93A6-1327ECC83C77}" srcOrd="0" destOrd="0" presId="urn:microsoft.com/office/officeart/2005/8/layout/vList5"/>
    <dgm:cxn modelId="{E5D91CEE-D420-4B11-920D-EF622CC95242}" type="presParOf" srcId="{9C99BE02-D4A8-4963-A169-E8B61A6221D9}" destId="{9832A347-EA1B-44CF-9A8E-2B391688618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B557B9-FEC6-442B-858B-26A458F4772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EA93F6-F75A-49BB-8647-6587F20EB87F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400" b="1" dirty="0" smtClean="0"/>
            <a:t>Внебюджетный цикл</a:t>
          </a:r>
          <a:endParaRPr lang="ru-RU" sz="2400" b="1" dirty="0"/>
        </a:p>
      </dgm:t>
    </dgm:pt>
    <dgm:pt modelId="{4DB23A1E-351B-452B-9AD2-B444FE3FF05F}" type="parTrans" cxnId="{AAC42764-A3EB-46CB-80A0-3C92D38C486C}">
      <dgm:prSet/>
      <dgm:spPr/>
      <dgm:t>
        <a:bodyPr/>
        <a:lstStyle/>
        <a:p>
          <a:endParaRPr lang="ru-RU"/>
        </a:p>
      </dgm:t>
    </dgm:pt>
    <dgm:pt modelId="{0C224B76-2923-4E78-9A2D-E5E78BF954A5}" type="sibTrans" cxnId="{AAC42764-A3EB-46CB-80A0-3C92D38C486C}">
      <dgm:prSet/>
      <dgm:spPr/>
      <dgm:t>
        <a:bodyPr/>
        <a:lstStyle/>
        <a:p>
          <a:endParaRPr lang="ru-RU"/>
        </a:p>
      </dgm:t>
    </dgm:pt>
    <dgm:pt modelId="{85584CE8-B91D-4525-8ACB-60F7A6055D77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 smtClean="0"/>
            <a:t>50% - оплата труда</a:t>
          </a:r>
          <a:endParaRPr lang="ru-RU" dirty="0"/>
        </a:p>
      </dgm:t>
    </dgm:pt>
    <dgm:pt modelId="{8B6E609E-2901-4C0E-866C-E987E32B0BB1}" type="parTrans" cxnId="{6ACC5766-B719-4918-B3B8-60E8C1D3C638}">
      <dgm:prSet/>
      <dgm:spPr/>
      <dgm:t>
        <a:bodyPr/>
        <a:lstStyle/>
        <a:p>
          <a:endParaRPr lang="ru-RU"/>
        </a:p>
      </dgm:t>
    </dgm:pt>
    <dgm:pt modelId="{74FEB25C-F272-4E9B-91FC-4C8B0EDCEAB5}" type="sibTrans" cxnId="{6ACC5766-B719-4918-B3B8-60E8C1D3C638}">
      <dgm:prSet/>
      <dgm:spPr/>
      <dgm:t>
        <a:bodyPr/>
        <a:lstStyle/>
        <a:p>
          <a:endParaRPr lang="ru-RU"/>
        </a:p>
      </dgm:t>
    </dgm:pt>
    <dgm:pt modelId="{2DBEDA81-A581-4990-AF5D-9C678CADA0EF}">
      <dgm:prSet phldrT="[Текст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ru-RU" sz="2400" b="1" dirty="0" smtClean="0"/>
            <a:t>Бюджетный цикл</a:t>
          </a:r>
        </a:p>
        <a:p>
          <a:r>
            <a:rPr lang="ru-RU" sz="2000" dirty="0" smtClean="0"/>
            <a:t>(в части дополнительного зачисления с оплатой стоимости обучения)</a:t>
          </a:r>
          <a:endParaRPr lang="ru-RU" sz="2000" dirty="0"/>
        </a:p>
      </dgm:t>
    </dgm:pt>
    <dgm:pt modelId="{47CC3FEB-5F23-4457-A4A3-1FF6B8E50B1A}" type="parTrans" cxnId="{2B7EE983-0A95-4BFE-8373-9DD9889F28EC}">
      <dgm:prSet/>
      <dgm:spPr/>
      <dgm:t>
        <a:bodyPr/>
        <a:lstStyle/>
        <a:p>
          <a:endParaRPr lang="ru-RU"/>
        </a:p>
      </dgm:t>
    </dgm:pt>
    <dgm:pt modelId="{B5FB46DB-FC0C-4703-9863-36895B19FC86}" type="sibTrans" cxnId="{2B7EE983-0A95-4BFE-8373-9DD9889F28EC}">
      <dgm:prSet/>
      <dgm:spPr/>
      <dgm:t>
        <a:bodyPr/>
        <a:lstStyle/>
        <a:p>
          <a:endParaRPr lang="ru-RU"/>
        </a:p>
      </dgm:t>
    </dgm:pt>
    <dgm:pt modelId="{AB480909-EBF6-427E-9C5F-D8362152A5D9}">
      <dgm:prSet phldrT="[Текст]"/>
      <dgm:spPr/>
      <dgm:t>
        <a:bodyPr/>
        <a:lstStyle/>
        <a:p>
          <a:r>
            <a:rPr lang="ru-RU" dirty="0" smtClean="0"/>
            <a:t>30% - оплата труда</a:t>
          </a:r>
          <a:endParaRPr lang="ru-RU" dirty="0"/>
        </a:p>
      </dgm:t>
    </dgm:pt>
    <dgm:pt modelId="{A4DB8ED9-4129-4D81-8AAB-DF5C03A2C55D}" type="parTrans" cxnId="{E8E9C517-093F-4C81-9D3F-79CD0AD3D0D9}">
      <dgm:prSet/>
      <dgm:spPr/>
      <dgm:t>
        <a:bodyPr/>
        <a:lstStyle/>
        <a:p>
          <a:endParaRPr lang="ru-RU"/>
        </a:p>
      </dgm:t>
    </dgm:pt>
    <dgm:pt modelId="{19471002-5EA3-434C-8432-7DCA095C3CB8}" type="sibTrans" cxnId="{E8E9C517-093F-4C81-9D3F-79CD0AD3D0D9}">
      <dgm:prSet/>
      <dgm:spPr/>
      <dgm:t>
        <a:bodyPr/>
        <a:lstStyle/>
        <a:p>
          <a:endParaRPr lang="ru-RU"/>
        </a:p>
      </dgm:t>
    </dgm:pt>
    <dgm:pt modelId="{8B4078F0-3489-4258-B6CB-00E79C4793FE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 smtClean="0"/>
            <a:t>17,5% - развитие кафедры</a:t>
          </a:r>
          <a:endParaRPr lang="ru-RU" dirty="0"/>
        </a:p>
      </dgm:t>
    </dgm:pt>
    <dgm:pt modelId="{32B0B2DC-B153-4DB1-B996-0163D2D76246}" type="parTrans" cxnId="{C72E6513-075E-4188-9B1C-F341959A9471}">
      <dgm:prSet/>
      <dgm:spPr/>
      <dgm:t>
        <a:bodyPr/>
        <a:lstStyle/>
        <a:p>
          <a:endParaRPr lang="ru-RU"/>
        </a:p>
      </dgm:t>
    </dgm:pt>
    <dgm:pt modelId="{1A956FC6-00C0-4FA1-9FE9-5FB59EB8D516}" type="sibTrans" cxnId="{C72E6513-075E-4188-9B1C-F341959A9471}">
      <dgm:prSet/>
      <dgm:spPr/>
      <dgm:t>
        <a:bodyPr/>
        <a:lstStyle/>
        <a:p>
          <a:endParaRPr lang="ru-RU"/>
        </a:p>
      </dgm:t>
    </dgm:pt>
    <dgm:pt modelId="{4062E8EF-0F7E-4FB2-A56A-D59A42C180F8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 smtClean="0"/>
            <a:t>10% - развитие ИПО</a:t>
          </a:r>
          <a:endParaRPr lang="ru-RU" dirty="0"/>
        </a:p>
      </dgm:t>
    </dgm:pt>
    <dgm:pt modelId="{79D8C400-D479-4F42-8AB7-20D7964DDBB4}" type="parTrans" cxnId="{EC9BC211-EEF0-4FA2-BA10-F471E729AA6C}">
      <dgm:prSet/>
      <dgm:spPr/>
      <dgm:t>
        <a:bodyPr/>
        <a:lstStyle/>
        <a:p>
          <a:endParaRPr lang="ru-RU"/>
        </a:p>
      </dgm:t>
    </dgm:pt>
    <dgm:pt modelId="{49B727C3-B66B-48B3-AC9A-BC9C20D476B8}" type="sibTrans" cxnId="{EC9BC211-EEF0-4FA2-BA10-F471E729AA6C}">
      <dgm:prSet/>
      <dgm:spPr/>
      <dgm:t>
        <a:bodyPr/>
        <a:lstStyle/>
        <a:p>
          <a:endParaRPr lang="ru-RU"/>
        </a:p>
      </dgm:t>
    </dgm:pt>
    <dgm:pt modelId="{62EFAE34-B320-43B9-B061-8DBF97792EB6}">
      <dgm:prSet/>
      <dgm:spPr/>
      <dgm:t>
        <a:bodyPr/>
        <a:lstStyle/>
        <a:p>
          <a:r>
            <a:rPr lang="ru-RU" smtClean="0"/>
            <a:t>17,5% - развитие кафедры</a:t>
          </a:r>
          <a:endParaRPr lang="ru-RU" dirty="0"/>
        </a:p>
      </dgm:t>
    </dgm:pt>
    <dgm:pt modelId="{7FDE5D1F-DED5-4413-9333-9C127BA90B0D}" type="parTrans" cxnId="{115D15F4-9354-4BFD-847A-F5F465D3C78F}">
      <dgm:prSet/>
      <dgm:spPr/>
      <dgm:t>
        <a:bodyPr/>
        <a:lstStyle/>
        <a:p>
          <a:endParaRPr lang="ru-RU"/>
        </a:p>
      </dgm:t>
    </dgm:pt>
    <dgm:pt modelId="{974EBFB7-08B2-4BA3-A88D-1D4CA65B59F7}" type="sibTrans" cxnId="{115D15F4-9354-4BFD-847A-F5F465D3C78F}">
      <dgm:prSet/>
      <dgm:spPr/>
      <dgm:t>
        <a:bodyPr/>
        <a:lstStyle/>
        <a:p>
          <a:endParaRPr lang="ru-RU"/>
        </a:p>
      </dgm:t>
    </dgm:pt>
    <dgm:pt modelId="{08131F9E-56FE-41E3-9A2E-3B0AE34A9A12}">
      <dgm:prSet/>
      <dgm:spPr/>
      <dgm:t>
        <a:bodyPr/>
        <a:lstStyle/>
        <a:p>
          <a:r>
            <a:rPr lang="ru-RU" dirty="0" smtClean="0"/>
            <a:t>10% - развитие ИПО</a:t>
          </a:r>
          <a:endParaRPr lang="ru-RU" dirty="0"/>
        </a:p>
      </dgm:t>
    </dgm:pt>
    <dgm:pt modelId="{D1E49B86-4C5C-4C7A-840E-3CD085F1C83E}" type="parTrans" cxnId="{244D5947-4B27-44A6-8646-BE53A50B4079}">
      <dgm:prSet/>
      <dgm:spPr/>
      <dgm:t>
        <a:bodyPr/>
        <a:lstStyle/>
        <a:p>
          <a:endParaRPr lang="ru-RU"/>
        </a:p>
      </dgm:t>
    </dgm:pt>
    <dgm:pt modelId="{314253C1-CFE0-407F-83CE-D93C14669844}" type="sibTrans" cxnId="{244D5947-4B27-44A6-8646-BE53A50B4079}">
      <dgm:prSet/>
      <dgm:spPr/>
      <dgm:t>
        <a:bodyPr/>
        <a:lstStyle/>
        <a:p>
          <a:endParaRPr lang="ru-RU"/>
        </a:p>
      </dgm:t>
    </dgm:pt>
    <dgm:pt modelId="{CDCAC1DE-185F-49D3-87CC-729EEFCC9C9E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dirty="0" smtClean="0"/>
            <a:t>22,5% - развитие Университета</a:t>
          </a:r>
          <a:endParaRPr lang="ru-RU" dirty="0"/>
        </a:p>
      </dgm:t>
    </dgm:pt>
    <dgm:pt modelId="{88A649C9-C676-4708-B935-991EEC5EB77F}" type="parTrans" cxnId="{1B479715-FEAB-4EE9-BE31-723310067AE9}">
      <dgm:prSet/>
      <dgm:spPr/>
      <dgm:t>
        <a:bodyPr/>
        <a:lstStyle/>
        <a:p>
          <a:endParaRPr lang="ru-RU"/>
        </a:p>
      </dgm:t>
    </dgm:pt>
    <dgm:pt modelId="{E2898A6F-FE0B-4267-9B25-F3B3FF770B35}" type="sibTrans" cxnId="{1B479715-FEAB-4EE9-BE31-723310067AE9}">
      <dgm:prSet/>
      <dgm:spPr/>
      <dgm:t>
        <a:bodyPr/>
        <a:lstStyle/>
        <a:p>
          <a:endParaRPr lang="ru-RU"/>
        </a:p>
      </dgm:t>
    </dgm:pt>
    <dgm:pt modelId="{47652A60-B18D-4653-864A-3E7ECC27CEEF}">
      <dgm:prSet/>
      <dgm:spPr/>
      <dgm:t>
        <a:bodyPr/>
        <a:lstStyle/>
        <a:p>
          <a:r>
            <a:rPr lang="ru-RU" dirty="0" smtClean="0"/>
            <a:t>42,5 – развитие Университета</a:t>
          </a:r>
          <a:endParaRPr lang="ru-RU" dirty="0"/>
        </a:p>
      </dgm:t>
    </dgm:pt>
    <dgm:pt modelId="{DEA83B7D-6EB8-4156-9FBE-EC1057FBD445}" type="parTrans" cxnId="{8F7914DA-5A40-4C01-ADDD-D60CDE47FA16}">
      <dgm:prSet/>
      <dgm:spPr/>
      <dgm:t>
        <a:bodyPr/>
        <a:lstStyle/>
        <a:p>
          <a:endParaRPr lang="ru-RU"/>
        </a:p>
      </dgm:t>
    </dgm:pt>
    <dgm:pt modelId="{7B8D149D-21E7-429F-A551-BA2C56BFDE12}" type="sibTrans" cxnId="{8F7914DA-5A40-4C01-ADDD-D60CDE47FA16}">
      <dgm:prSet/>
      <dgm:spPr/>
      <dgm:t>
        <a:bodyPr/>
        <a:lstStyle/>
        <a:p>
          <a:endParaRPr lang="ru-RU"/>
        </a:p>
      </dgm:t>
    </dgm:pt>
    <dgm:pt modelId="{4D1C58F0-E15A-4B2A-BDDE-71B08755879F}" type="pres">
      <dgm:prSet presAssocID="{7EB557B9-FEC6-442B-858B-26A458F4772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9A00DE-A982-42D4-8CB4-A824EC535247}" type="pres">
      <dgm:prSet presAssocID="{1DEA93F6-F75A-49BB-8647-6587F20EB87F}" presName="linNode" presStyleCnt="0"/>
      <dgm:spPr/>
    </dgm:pt>
    <dgm:pt modelId="{30CB83DB-614C-49B5-B286-6115DDEC54C1}" type="pres">
      <dgm:prSet presAssocID="{1DEA93F6-F75A-49BB-8647-6587F20EB87F}" presName="parentShp" presStyleLbl="node1" presStyleIdx="0" presStyleCnt="2" custScaleX="75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D64D50-181E-412A-B4E2-45565D16E305}" type="pres">
      <dgm:prSet presAssocID="{1DEA93F6-F75A-49BB-8647-6587F20EB87F}" presName="childShp" presStyleLbl="bgAccFollowNode1" presStyleIdx="0" presStyleCnt="2" custScaleX="108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641D8-852E-4C49-8C49-05601BE837A4}" type="pres">
      <dgm:prSet presAssocID="{0C224B76-2923-4E78-9A2D-E5E78BF954A5}" presName="spacing" presStyleCnt="0"/>
      <dgm:spPr/>
    </dgm:pt>
    <dgm:pt modelId="{E7296DF9-E6FF-421B-A3CC-777698DB7A3F}" type="pres">
      <dgm:prSet presAssocID="{2DBEDA81-A581-4990-AF5D-9C678CADA0EF}" presName="linNode" presStyleCnt="0"/>
      <dgm:spPr/>
    </dgm:pt>
    <dgm:pt modelId="{A3E5C269-CBC0-4851-BEF1-44149C96B167}" type="pres">
      <dgm:prSet presAssocID="{2DBEDA81-A581-4990-AF5D-9C678CADA0EF}" presName="parentShp" presStyleLbl="node1" presStyleIdx="1" presStyleCnt="2" custScaleX="75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49503E-C682-4416-AADF-F73B8C9930CE}" type="pres">
      <dgm:prSet presAssocID="{2DBEDA81-A581-4990-AF5D-9C678CADA0EF}" presName="childShp" presStyleLbl="bgAccFollowNode1" presStyleIdx="1" presStyleCnt="2" custScaleX="108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2E6513-075E-4188-9B1C-F341959A9471}" srcId="{1DEA93F6-F75A-49BB-8647-6587F20EB87F}" destId="{8B4078F0-3489-4258-B6CB-00E79C4793FE}" srcOrd="1" destOrd="0" parTransId="{32B0B2DC-B153-4DB1-B996-0163D2D76246}" sibTransId="{1A956FC6-00C0-4FA1-9FE9-5FB59EB8D516}"/>
    <dgm:cxn modelId="{1B479715-FEAB-4EE9-BE31-723310067AE9}" srcId="{1DEA93F6-F75A-49BB-8647-6587F20EB87F}" destId="{CDCAC1DE-185F-49D3-87CC-729EEFCC9C9E}" srcOrd="3" destOrd="0" parTransId="{88A649C9-C676-4708-B935-991EEC5EB77F}" sibTransId="{E2898A6F-FE0B-4267-9B25-F3B3FF770B35}"/>
    <dgm:cxn modelId="{AAC42764-A3EB-46CB-80A0-3C92D38C486C}" srcId="{7EB557B9-FEC6-442B-858B-26A458F4772A}" destId="{1DEA93F6-F75A-49BB-8647-6587F20EB87F}" srcOrd="0" destOrd="0" parTransId="{4DB23A1E-351B-452B-9AD2-B444FE3FF05F}" sibTransId="{0C224B76-2923-4E78-9A2D-E5E78BF954A5}"/>
    <dgm:cxn modelId="{AC9A1C5C-F1F1-4078-892F-114D76882711}" type="presOf" srcId="{47652A60-B18D-4653-864A-3E7ECC27CEEF}" destId="{5349503E-C682-4416-AADF-F73B8C9930CE}" srcOrd="0" destOrd="3" presId="urn:microsoft.com/office/officeart/2005/8/layout/vList6"/>
    <dgm:cxn modelId="{115D15F4-9354-4BFD-847A-F5F465D3C78F}" srcId="{2DBEDA81-A581-4990-AF5D-9C678CADA0EF}" destId="{62EFAE34-B320-43B9-B061-8DBF97792EB6}" srcOrd="1" destOrd="0" parTransId="{7FDE5D1F-DED5-4413-9333-9C127BA90B0D}" sibTransId="{974EBFB7-08B2-4BA3-A88D-1D4CA65B59F7}"/>
    <dgm:cxn modelId="{A20CCCF6-4CD2-4052-98D7-18BFF3A857C2}" type="presOf" srcId="{7EB557B9-FEC6-442B-858B-26A458F4772A}" destId="{4D1C58F0-E15A-4B2A-BDDE-71B08755879F}" srcOrd="0" destOrd="0" presId="urn:microsoft.com/office/officeart/2005/8/layout/vList6"/>
    <dgm:cxn modelId="{C2AFE8AA-89FA-4E45-A722-51586CD9FE80}" type="presOf" srcId="{2DBEDA81-A581-4990-AF5D-9C678CADA0EF}" destId="{A3E5C269-CBC0-4851-BEF1-44149C96B167}" srcOrd="0" destOrd="0" presId="urn:microsoft.com/office/officeart/2005/8/layout/vList6"/>
    <dgm:cxn modelId="{A5928578-F86B-45E6-B8A4-5E1D38BCAFCA}" type="presOf" srcId="{8B4078F0-3489-4258-B6CB-00E79C4793FE}" destId="{F6D64D50-181E-412A-B4E2-45565D16E305}" srcOrd="0" destOrd="1" presId="urn:microsoft.com/office/officeart/2005/8/layout/vList6"/>
    <dgm:cxn modelId="{BAC317D9-D6E7-48FC-ABF3-821D582F5280}" type="presOf" srcId="{85584CE8-B91D-4525-8ACB-60F7A6055D77}" destId="{F6D64D50-181E-412A-B4E2-45565D16E305}" srcOrd="0" destOrd="0" presId="urn:microsoft.com/office/officeart/2005/8/layout/vList6"/>
    <dgm:cxn modelId="{6ACC5766-B719-4918-B3B8-60E8C1D3C638}" srcId="{1DEA93F6-F75A-49BB-8647-6587F20EB87F}" destId="{85584CE8-B91D-4525-8ACB-60F7A6055D77}" srcOrd="0" destOrd="0" parTransId="{8B6E609E-2901-4C0E-866C-E987E32B0BB1}" sibTransId="{74FEB25C-F272-4E9B-91FC-4C8B0EDCEAB5}"/>
    <dgm:cxn modelId="{C9E4E390-ABA4-4140-AECB-3E0AFDEC8023}" type="presOf" srcId="{08131F9E-56FE-41E3-9A2E-3B0AE34A9A12}" destId="{5349503E-C682-4416-AADF-F73B8C9930CE}" srcOrd="0" destOrd="2" presId="urn:microsoft.com/office/officeart/2005/8/layout/vList6"/>
    <dgm:cxn modelId="{E008841E-F474-4286-9337-4F7138F82AE7}" type="presOf" srcId="{4062E8EF-0F7E-4FB2-A56A-D59A42C180F8}" destId="{F6D64D50-181E-412A-B4E2-45565D16E305}" srcOrd="0" destOrd="2" presId="urn:microsoft.com/office/officeart/2005/8/layout/vList6"/>
    <dgm:cxn modelId="{50DC9BE7-126B-402F-BDD3-24A225269E35}" type="presOf" srcId="{AB480909-EBF6-427E-9C5F-D8362152A5D9}" destId="{5349503E-C682-4416-AADF-F73B8C9930CE}" srcOrd="0" destOrd="0" presId="urn:microsoft.com/office/officeart/2005/8/layout/vList6"/>
    <dgm:cxn modelId="{8F7914DA-5A40-4C01-ADDD-D60CDE47FA16}" srcId="{2DBEDA81-A581-4990-AF5D-9C678CADA0EF}" destId="{47652A60-B18D-4653-864A-3E7ECC27CEEF}" srcOrd="3" destOrd="0" parTransId="{DEA83B7D-6EB8-4156-9FBE-EC1057FBD445}" sibTransId="{7B8D149D-21E7-429F-A551-BA2C56BFDE12}"/>
    <dgm:cxn modelId="{672913DC-1672-417C-A569-B635E6789F35}" type="presOf" srcId="{62EFAE34-B320-43B9-B061-8DBF97792EB6}" destId="{5349503E-C682-4416-AADF-F73B8C9930CE}" srcOrd="0" destOrd="1" presId="urn:microsoft.com/office/officeart/2005/8/layout/vList6"/>
    <dgm:cxn modelId="{EC9BC211-EEF0-4FA2-BA10-F471E729AA6C}" srcId="{1DEA93F6-F75A-49BB-8647-6587F20EB87F}" destId="{4062E8EF-0F7E-4FB2-A56A-D59A42C180F8}" srcOrd="2" destOrd="0" parTransId="{79D8C400-D479-4F42-8AB7-20D7964DDBB4}" sibTransId="{49B727C3-B66B-48B3-AC9A-BC9C20D476B8}"/>
    <dgm:cxn modelId="{E8E9C517-093F-4C81-9D3F-79CD0AD3D0D9}" srcId="{2DBEDA81-A581-4990-AF5D-9C678CADA0EF}" destId="{AB480909-EBF6-427E-9C5F-D8362152A5D9}" srcOrd="0" destOrd="0" parTransId="{A4DB8ED9-4129-4D81-8AAB-DF5C03A2C55D}" sibTransId="{19471002-5EA3-434C-8432-7DCA095C3CB8}"/>
    <dgm:cxn modelId="{7B418E3A-DAA8-4C88-BA1F-D4304F8F708A}" type="presOf" srcId="{1DEA93F6-F75A-49BB-8647-6587F20EB87F}" destId="{30CB83DB-614C-49B5-B286-6115DDEC54C1}" srcOrd="0" destOrd="0" presId="urn:microsoft.com/office/officeart/2005/8/layout/vList6"/>
    <dgm:cxn modelId="{2B7EE983-0A95-4BFE-8373-9DD9889F28EC}" srcId="{7EB557B9-FEC6-442B-858B-26A458F4772A}" destId="{2DBEDA81-A581-4990-AF5D-9C678CADA0EF}" srcOrd="1" destOrd="0" parTransId="{47CC3FEB-5F23-4457-A4A3-1FF6B8E50B1A}" sibTransId="{B5FB46DB-FC0C-4703-9863-36895B19FC86}"/>
    <dgm:cxn modelId="{A4C44D4E-0F00-40B4-96EC-1AA9EAAB820D}" type="presOf" srcId="{CDCAC1DE-185F-49D3-87CC-729EEFCC9C9E}" destId="{F6D64D50-181E-412A-B4E2-45565D16E305}" srcOrd="0" destOrd="3" presId="urn:microsoft.com/office/officeart/2005/8/layout/vList6"/>
    <dgm:cxn modelId="{244D5947-4B27-44A6-8646-BE53A50B4079}" srcId="{2DBEDA81-A581-4990-AF5D-9C678CADA0EF}" destId="{08131F9E-56FE-41E3-9A2E-3B0AE34A9A12}" srcOrd="2" destOrd="0" parTransId="{D1E49B86-4C5C-4C7A-840E-3CD085F1C83E}" sibTransId="{314253C1-CFE0-407F-83CE-D93C14669844}"/>
    <dgm:cxn modelId="{4236EB86-9135-4D2E-AF4B-4532C82B98CF}" type="presParOf" srcId="{4D1C58F0-E15A-4B2A-BDDE-71B08755879F}" destId="{7D9A00DE-A982-42D4-8CB4-A824EC535247}" srcOrd="0" destOrd="0" presId="urn:microsoft.com/office/officeart/2005/8/layout/vList6"/>
    <dgm:cxn modelId="{DF827520-39F5-44AF-B0CE-36DC6F4424DB}" type="presParOf" srcId="{7D9A00DE-A982-42D4-8CB4-A824EC535247}" destId="{30CB83DB-614C-49B5-B286-6115DDEC54C1}" srcOrd="0" destOrd="0" presId="urn:microsoft.com/office/officeart/2005/8/layout/vList6"/>
    <dgm:cxn modelId="{F2196FFF-14F0-4738-8162-B683BF5A38B2}" type="presParOf" srcId="{7D9A00DE-A982-42D4-8CB4-A824EC535247}" destId="{F6D64D50-181E-412A-B4E2-45565D16E305}" srcOrd="1" destOrd="0" presId="urn:microsoft.com/office/officeart/2005/8/layout/vList6"/>
    <dgm:cxn modelId="{4F3A2869-443B-417D-8DBF-D7C5AF52DF8C}" type="presParOf" srcId="{4D1C58F0-E15A-4B2A-BDDE-71B08755879F}" destId="{58D641D8-852E-4C49-8C49-05601BE837A4}" srcOrd="1" destOrd="0" presId="urn:microsoft.com/office/officeart/2005/8/layout/vList6"/>
    <dgm:cxn modelId="{4DFF42F1-80AD-468F-AA9D-5BD8FC51E543}" type="presParOf" srcId="{4D1C58F0-E15A-4B2A-BDDE-71B08755879F}" destId="{E7296DF9-E6FF-421B-A3CC-777698DB7A3F}" srcOrd="2" destOrd="0" presId="urn:microsoft.com/office/officeart/2005/8/layout/vList6"/>
    <dgm:cxn modelId="{00CCED7E-C8DF-486B-B796-4E15D540D7F4}" type="presParOf" srcId="{E7296DF9-E6FF-421B-A3CC-777698DB7A3F}" destId="{A3E5C269-CBC0-4851-BEF1-44149C96B167}" srcOrd="0" destOrd="0" presId="urn:microsoft.com/office/officeart/2005/8/layout/vList6"/>
    <dgm:cxn modelId="{72D33447-3FF5-43DD-ADF3-95508A97F5CF}" type="presParOf" srcId="{E7296DF9-E6FF-421B-A3CC-777698DB7A3F}" destId="{5349503E-C682-4416-AADF-F73B8C9930C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2A347-EA1B-44CF-9A8E-2B3916886187}">
      <dsp:nvSpPr>
        <dsp:cNvPr id="0" name=""/>
        <dsp:cNvSpPr/>
      </dsp:nvSpPr>
      <dsp:spPr>
        <a:xfrm rot="5400000">
          <a:off x="5652090" y="-2273903"/>
          <a:ext cx="985452" cy="578335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Стенды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Сайты клиник</a:t>
          </a:r>
          <a:endParaRPr lang="ru-RU" sz="2400" kern="1200" dirty="0"/>
        </a:p>
      </dsp:txBody>
      <dsp:txXfrm rot="-5400000">
        <a:off x="3253138" y="173155"/>
        <a:ext cx="5735250" cy="889240"/>
      </dsp:txXfrm>
    </dsp:sp>
    <dsp:sp modelId="{C047909C-F0FB-4EB7-93A6-1327ECC83C77}">
      <dsp:nvSpPr>
        <dsp:cNvPr id="0" name=""/>
        <dsp:cNvSpPr/>
      </dsp:nvSpPr>
      <dsp:spPr>
        <a:xfrm>
          <a:off x="0" y="1866"/>
          <a:ext cx="3253138" cy="12318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Информированность населения</a:t>
          </a:r>
          <a:endParaRPr lang="ru-RU" sz="2400" kern="1200" dirty="0"/>
        </a:p>
      </dsp:txBody>
      <dsp:txXfrm>
        <a:off x="60132" y="61998"/>
        <a:ext cx="3132874" cy="1111552"/>
      </dsp:txXfrm>
    </dsp:sp>
    <dsp:sp modelId="{053A8905-38F1-4AF4-8DCB-90061BEF496B}">
      <dsp:nvSpPr>
        <dsp:cNvPr id="0" name=""/>
        <dsp:cNvSpPr/>
      </dsp:nvSpPr>
      <dsp:spPr>
        <a:xfrm rot="5400000">
          <a:off x="5652090" y="-980496"/>
          <a:ext cx="985452" cy="5783356"/>
        </a:xfrm>
        <a:prstGeom prst="round2Same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Работа регистратуры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Предварительная запись на прием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Регистрация жалоб и обращений пациентов</a:t>
          </a:r>
          <a:endParaRPr lang="ru-RU" sz="2000" kern="1200" dirty="0"/>
        </a:p>
      </dsp:txBody>
      <dsp:txXfrm rot="-5400000">
        <a:off x="3253138" y="1466562"/>
        <a:ext cx="5735250" cy="889240"/>
      </dsp:txXfrm>
    </dsp:sp>
    <dsp:sp modelId="{7C932B25-7A10-4B90-A155-04F16B731DCF}">
      <dsp:nvSpPr>
        <dsp:cNvPr id="0" name=""/>
        <dsp:cNvSpPr/>
      </dsp:nvSpPr>
      <dsp:spPr>
        <a:xfrm>
          <a:off x="0" y="1295273"/>
          <a:ext cx="3253138" cy="1231816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Доступность медицинской помощи</a:t>
          </a:r>
          <a:endParaRPr lang="ru-RU" sz="2400" kern="1200" dirty="0"/>
        </a:p>
      </dsp:txBody>
      <dsp:txXfrm>
        <a:off x="60132" y="1355405"/>
        <a:ext cx="3132874" cy="1111552"/>
      </dsp:txXfrm>
    </dsp:sp>
    <dsp:sp modelId="{BDCA0ADE-B687-4FBD-9DC6-A0D33615C96C}">
      <dsp:nvSpPr>
        <dsp:cNvPr id="0" name=""/>
        <dsp:cNvSpPr/>
      </dsp:nvSpPr>
      <dsp:spPr>
        <a:xfrm rot="5400000">
          <a:off x="5652090" y="312910"/>
          <a:ext cx="985452" cy="5783356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Наличие системы внутреннего контроля качества оказания медицинской помощи</a:t>
          </a:r>
          <a:endParaRPr lang="ru-RU" sz="2000" kern="1200" dirty="0"/>
        </a:p>
      </dsp:txBody>
      <dsp:txXfrm rot="-5400000">
        <a:off x="3253138" y="2759968"/>
        <a:ext cx="5735250" cy="889240"/>
      </dsp:txXfrm>
    </dsp:sp>
    <dsp:sp modelId="{875B76CE-C28B-4DD9-9C8D-563EAB8D32E4}">
      <dsp:nvSpPr>
        <dsp:cNvPr id="0" name=""/>
        <dsp:cNvSpPr/>
      </dsp:nvSpPr>
      <dsp:spPr>
        <a:xfrm>
          <a:off x="0" y="2588680"/>
          <a:ext cx="3253138" cy="1231816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Организация внутреннего контроля</a:t>
          </a:r>
          <a:endParaRPr lang="ru-RU" sz="2400" kern="1200" dirty="0"/>
        </a:p>
      </dsp:txBody>
      <dsp:txXfrm>
        <a:off x="60132" y="2648812"/>
        <a:ext cx="3132874" cy="11115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2A347-EA1B-44CF-9A8E-2B3916886187}">
      <dsp:nvSpPr>
        <dsp:cNvPr id="0" name=""/>
        <dsp:cNvSpPr/>
      </dsp:nvSpPr>
      <dsp:spPr>
        <a:xfrm rot="5400000">
          <a:off x="5662137" y="-2286501"/>
          <a:ext cx="965357" cy="578335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Проверка объемов и стоимости медицинской помощи в разрезе видов медицинских услуг</a:t>
          </a:r>
          <a:endParaRPr lang="ru-RU" sz="1800" kern="1200" dirty="0"/>
        </a:p>
      </dsp:txBody>
      <dsp:txXfrm rot="-5400000">
        <a:off x="3253138" y="169623"/>
        <a:ext cx="5736231" cy="871107"/>
      </dsp:txXfrm>
    </dsp:sp>
    <dsp:sp modelId="{C047909C-F0FB-4EB7-93A6-1327ECC83C77}">
      <dsp:nvSpPr>
        <dsp:cNvPr id="0" name=""/>
        <dsp:cNvSpPr/>
      </dsp:nvSpPr>
      <dsp:spPr>
        <a:xfrm>
          <a:off x="0" y="1828"/>
          <a:ext cx="3253138" cy="12066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Анализ выполнения государственного задания </a:t>
          </a:r>
          <a:endParaRPr lang="ru-RU" sz="2000" kern="1200" dirty="0"/>
        </a:p>
      </dsp:txBody>
      <dsp:txXfrm>
        <a:off x="58906" y="60734"/>
        <a:ext cx="3135326" cy="1088884"/>
      </dsp:txXfrm>
    </dsp:sp>
    <dsp:sp modelId="{053A8905-38F1-4AF4-8DCB-90061BEF496B}">
      <dsp:nvSpPr>
        <dsp:cNvPr id="0" name=""/>
        <dsp:cNvSpPr/>
      </dsp:nvSpPr>
      <dsp:spPr>
        <a:xfrm rot="5400000">
          <a:off x="5662137" y="-1019470"/>
          <a:ext cx="965357" cy="5783356"/>
        </a:xfrm>
        <a:prstGeom prst="round2Same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Обоснованность расходов на материалы, на оплату труда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Соблюдения закона о контрактной системе закупок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Ведение претензионной работы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Квалификация врачебного персонала</a:t>
          </a:r>
          <a:endParaRPr lang="ru-RU" sz="1600" kern="1200" dirty="0"/>
        </a:p>
      </dsp:txBody>
      <dsp:txXfrm rot="-5400000">
        <a:off x="3253138" y="1436654"/>
        <a:ext cx="5736231" cy="871107"/>
      </dsp:txXfrm>
    </dsp:sp>
    <dsp:sp modelId="{7C932B25-7A10-4B90-A155-04F16B731DCF}">
      <dsp:nvSpPr>
        <dsp:cNvPr id="0" name=""/>
        <dsp:cNvSpPr/>
      </dsp:nvSpPr>
      <dsp:spPr>
        <a:xfrm>
          <a:off x="0" y="1268859"/>
          <a:ext cx="3253138" cy="1206696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Проверка использования средств</a:t>
          </a:r>
          <a:endParaRPr lang="ru-RU" sz="2000" kern="1200" dirty="0"/>
        </a:p>
      </dsp:txBody>
      <dsp:txXfrm>
        <a:off x="58906" y="1327765"/>
        <a:ext cx="3135326" cy="1088884"/>
      </dsp:txXfrm>
    </dsp:sp>
    <dsp:sp modelId="{BDCA0ADE-B687-4FBD-9DC6-A0D33615C96C}">
      <dsp:nvSpPr>
        <dsp:cNvPr id="0" name=""/>
        <dsp:cNvSpPr/>
      </dsp:nvSpPr>
      <dsp:spPr>
        <a:xfrm rot="5400000">
          <a:off x="5662137" y="247560"/>
          <a:ext cx="965357" cy="5783356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Наличие системы внутреннего контроля качества оказания медицинской помощи</a:t>
          </a:r>
          <a:endParaRPr lang="ru-RU" sz="1600" kern="1200" dirty="0"/>
        </a:p>
      </dsp:txBody>
      <dsp:txXfrm rot="-5400000">
        <a:off x="3253138" y="2703685"/>
        <a:ext cx="5736231" cy="871107"/>
      </dsp:txXfrm>
    </dsp:sp>
    <dsp:sp modelId="{875B76CE-C28B-4DD9-9C8D-563EAB8D32E4}">
      <dsp:nvSpPr>
        <dsp:cNvPr id="0" name=""/>
        <dsp:cNvSpPr/>
      </dsp:nvSpPr>
      <dsp:spPr>
        <a:xfrm>
          <a:off x="0" y="2535891"/>
          <a:ext cx="3253138" cy="1206696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Организация диспансеризации</a:t>
          </a:r>
          <a:endParaRPr lang="ru-RU" sz="2000" kern="1200" dirty="0"/>
        </a:p>
      </dsp:txBody>
      <dsp:txXfrm>
        <a:off x="58906" y="2594797"/>
        <a:ext cx="3135326" cy="10888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2A347-EA1B-44CF-9A8E-2B3916886187}">
      <dsp:nvSpPr>
        <dsp:cNvPr id="0" name=""/>
        <dsp:cNvSpPr/>
      </dsp:nvSpPr>
      <dsp:spPr>
        <a:xfrm rot="5400000">
          <a:off x="5637808" y="-2257298"/>
          <a:ext cx="1014016" cy="578335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Проведение инвентаризаций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Наличие договора о полной материальной ответственности кассира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Правильность ведения учета</a:t>
          </a:r>
          <a:endParaRPr lang="ru-RU" sz="1800" kern="1200" dirty="0"/>
        </a:p>
      </dsp:txBody>
      <dsp:txXfrm rot="-5400000">
        <a:off x="3253138" y="176872"/>
        <a:ext cx="5733856" cy="915016"/>
      </dsp:txXfrm>
    </dsp:sp>
    <dsp:sp modelId="{C047909C-F0FB-4EB7-93A6-1327ECC83C77}">
      <dsp:nvSpPr>
        <dsp:cNvPr id="0" name=""/>
        <dsp:cNvSpPr/>
      </dsp:nvSpPr>
      <dsp:spPr>
        <a:xfrm>
          <a:off x="0" y="619"/>
          <a:ext cx="3253138" cy="12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Правильность кассовых операций</a:t>
          </a:r>
          <a:endParaRPr lang="ru-RU" sz="2000" kern="1200" dirty="0"/>
        </a:p>
      </dsp:txBody>
      <dsp:txXfrm>
        <a:off x="61875" y="62494"/>
        <a:ext cx="3129388" cy="11437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64D50-181E-412A-B4E2-45565D16E305}">
      <dsp:nvSpPr>
        <dsp:cNvPr id="0" name=""/>
        <dsp:cNvSpPr/>
      </dsp:nvSpPr>
      <dsp:spPr>
        <a:xfrm>
          <a:off x="2917074" y="650"/>
          <a:ext cx="5795897" cy="253680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50% - оплата труда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17,5% - развитие кафедры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10% - развитие ИПО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22,5% - развитие Университета</a:t>
          </a:r>
          <a:endParaRPr lang="ru-RU" sz="2600" kern="1200" dirty="0"/>
        </a:p>
      </dsp:txBody>
      <dsp:txXfrm>
        <a:off x="2917074" y="317751"/>
        <a:ext cx="4844595" cy="1902603"/>
      </dsp:txXfrm>
    </dsp:sp>
    <dsp:sp modelId="{30CB83DB-614C-49B5-B286-6115DDEC54C1}">
      <dsp:nvSpPr>
        <dsp:cNvPr id="0" name=""/>
        <dsp:cNvSpPr/>
      </dsp:nvSpPr>
      <dsp:spPr>
        <a:xfrm>
          <a:off x="216019" y="650"/>
          <a:ext cx="2701055" cy="2536805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Внебюджетный цикл</a:t>
          </a:r>
          <a:endParaRPr lang="ru-RU" sz="2400" b="1" kern="1200" dirty="0"/>
        </a:p>
      </dsp:txBody>
      <dsp:txXfrm>
        <a:off x="339856" y="124487"/>
        <a:ext cx="2453381" cy="2289131"/>
      </dsp:txXfrm>
    </dsp:sp>
    <dsp:sp modelId="{5349503E-C682-4416-AADF-F73B8C9930CE}">
      <dsp:nvSpPr>
        <dsp:cNvPr id="0" name=""/>
        <dsp:cNvSpPr/>
      </dsp:nvSpPr>
      <dsp:spPr>
        <a:xfrm>
          <a:off x="2917074" y="2791136"/>
          <a:ext cx="5795897" cy="253680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30% - оплата труда</a:t>
          </a:r>
          <a:endParaRPr lang="ru-RU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smtClean="0"/>
            <a:t>17,5% - развитие кафедры</a:t>
          </a:r>
          <a:endParaRPr lang="ru-RU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10% - развитие ИПО</a:t>
          </a:r>
          <a:endParaRPr lang="ru-RU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42,5 – развитие Университета</a:t>
          </a:r>
          <a:endParaRPr lang="ru-RU" sz="2500" kern="1200" dirty="0"/>
        </a:p>
      </dsp:txBody>
      <dsp:txXfrm>
        <a:off x="2917074" y="3108237"/>
        <a:ext cx="4844595" cy="1902603"/>
      </dsp:txXfrm>
    </dsp:sp>
    <dsp:sp modelId="{A3E5C269-CBC0-4851-BEF1-44149C96B167}">
      <dsp:nvSpPr>
        <dsp:cNvPr id="0" name=""/>
        <dsp:cNvSpPr/>
      </dsp:nvSpPr>
      <dsp:spPr>
        <a:xfrm>
          <a:off x="216019" y="2791136"/>
          <a:ext cx="2701055" cy="2536805"/>
        </a:xfrm>
        <a:prstGeom prst="roundRect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Бюджетный цикл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(в части дополнительного зачисления с оплатой стоимости обучения)</a:t>
          </a:r>
          <a:endParaRPr lang="ru-RU" sz="2000" kern="1200" dirty="0"/>
        </a:p>
      </dsp:txBody>
      <dsp:txXfrm>
        <a:off x="339856" y="2914973"/>
        <a:ext cx="2453381" cy="2289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6E3AE-E573-4848-A472-EDB7C4CA4A9D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1F66F-A56D-469E-8342-1015C7323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96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437E5A-83EF-4280-903C-8C9CF5A42381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2889"/>
            <a:ext cx="5029200" cy="4115238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F66F-A56D-469E-8342-1015C7323005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0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66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31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34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9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25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46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92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83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09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16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6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51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27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05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66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86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58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52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81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23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20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6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08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72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57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20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95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6F099-1622-4063-9B7C-EEFCACE8451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31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067F5-FA45-4413-B141-B9E2939B9FD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21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6287F-8B5F-4E5D-B389-63239F41C891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6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CC7A5-D936-4FB4-8C29-09893218528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54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BE687-94E4-4B6C-9612-2FDDF2F2B4B5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42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B637F-1594-47F2-A1D5-E146BF62F6B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53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408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47895-A792-48F4-8C0D-F1AF62447099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63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C0B89-71ED-49AC-8B5C-3FED5426D3C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34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9435A-55BC-4AAA-95C9-25F652373A9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41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164EE-116B-4F57-8FD7-46AEA1F50F5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030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B5BA6-C8E5-441B-8343-EE14C2A221B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38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49527-416A-4DAC-AB33-464CEB0ECE8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32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498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849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167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1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921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22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72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1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766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525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526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645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118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017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8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795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624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84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433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1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8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522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747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770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258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6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131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542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248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319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43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019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2061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447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93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2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2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DF2A-3AAC-4F30-94D8-E79D1AB14E5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72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98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7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5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394960-62F6-40F2-AFF7-2C533E06081F}" type="slidenum">
              <a:rPr lang="ru-RU">
                <a:solidFill>
                  <a:srgbClr val="F0A22E">
                    <a:shade val="75000"/>
                  </a:srgbClr>
                </a:solidFill>
                <a:latin typeface="Arial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9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DF2A-3AAC-4F30-94D8-E79D1AB14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92A-F55A-4ACA-9E0D-330043B364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0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21820775A21C62E21867E1B2AAC060F17A41516BB37E1E3ED7DAA31D936850F91B7A649C33250778C8e1L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8.xml"/><Relationship Id="rId4" Type="http://schemas.openxmlformats.org/officeDocument/2006/relationships/chart" Target="../charts/char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36512" y="4725144"/>
            <a:ext cx="9204191" cy="900333"/>
          </a:xfr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92075" tIns="46038" rIns="92075" bIns="46038">
            <a:normAutofit lnSpcReduction="1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ru-RU" altLang="ru-RU" sz="2800" b="1" dirty="0" smtClean="0">
                <a:solidFill>
                  <a:schemeClr val="tx1"/>
                </a:solidFill>
                <a:cs typeface="Arial" charset="0"/>
              </a:rPr>
              <a:t>Информация об организационно-правовой работе в КрасГМУ за 2015 год</a:t>
            </a:r>
          </a:p>
        </p:txBody>
      </p:sp>
      <p:sp>
        <p:nvSpPr>
          <p:cNvPr id="37892" name="Прямоугольник 1"/>
          <p:cNvSpPr>
            <a:spLocks noChangeArrowheads="1"/>
          </p:cNvSpPr>
          <p:nvPr/>
        </p:nvSpPr>
        <p:spPr bwMode="auto">
          <a:xfrm>
            <a:off x="4067944" y="6092824"/>
            <a:ext cx="48820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cs typeface="Arial" charset="0"/>
              </a:rPr>
              <a:t>Проректор по организационно-правовой работе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cs typeface="Arial" charset="0"/>
              </a:rPr>
              <a:t>О.В</a:t>
            </a:r>
            <a:r>
              <a:rPr lang="ru-RU" dirty="0">
                <a:solidFill>
                  <a:prstClr val="black"/>
                </a:solidFill>
                <a:cs typeface="Arial" charset="0"/>
              </a:rPr>
              <a:t>. Кулешова</a:t>
            </a:r>
            <a:endParaRPr lang="ru-RU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692696"/>
            <a:ext cx="6252045" cy="392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1754054" cy="176803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846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66053" y="2348880"/>
            <a:ext cx="8139434" cy="1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0A22E"/>
              </a:buClr>
              <a:defRPr/>
            </a:pPr>
            <a:r>
              <a:rPr lang="ru-RU" altLang="ru-RU" sz="40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Организационные мероприятия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754054" cy="176803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1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3" y="404664"/>
            <a:ext cx="8229600" cy="994122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/>
              <a:t>Проведена специальная </a:t>
            </a:r>
            <a:r>
              <a:rPr lang="ru-RU" sz="2800" b="1" dirty="0"/>
              <a:t>оценка условий </a:t>
            </a:r>
            <a:r>
              <a:rPr lang="ru-RU" sz="2800" b="1" dirty="0" smtClean="0"/>
              <a:t>труда</a:t>
            </a:r>
            <a:br>
              <a:rPr lang="ru-RU" sz="2800" b="1" dirty="0" smtClean="0"/>
            </a:br>
            <a:r>
              <a:rPr lang="ru-RU" sz="2800" b="1" dirty="0" smtClean="0"/>
              <a:t>на 446 рабочих местах</a:t>
            </a:r>
            <a:endParaRPr lang="ru-RU" sz="2800" dirty="0"/>
          </a:p>
        </p:txBody>
      </p:sp>
      <p:pic>
        <p:nvPicPr>
          <p:cNvPr id="17410" name="Picture 2" descr="http://anuika.ru/images/pictures/2015/46/O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276872"/>
            <a:ext cx="2270707" cy="333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63999" y="2132856"/>
            <a:ext cx="5760640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>
                <a:solidFill>
                  <a:srgbClr val="C00000"/>
                </a:solidFill>
              </a:rPr>
              <a:t>Специальная оценка условий труда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</a:pPr>
            <a:endParaRPr lang="ru-RU" sz="2800" b="1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prstClr val="black"/>
                </a:solidFill>
              </a:rPr>
              <a:t>- </a:t>
            </a:r>
            <a:r>
              <a:rPr lang="ru-RU" sz="2400" b="1" dirty="0">
                <a:solidFill>
                  <a:prstClr val="black"/>
                </a:solidFill>
              </a:rPr>
              <a:t>единый комплекс мероприятий по идентификации вредных и (или) опасных факторов производственной среды и трудового процесса и оценке уровня их воздействия на работника</a:t>
            </a:r>
            <a:endParaRPr lang="ru-RU" sz="2400" b="1" dirty="0">
              <a:solidFill>
                <a:prstClr val="black"/>
              </a:solid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0432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34082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Специальная оценка условий труда на кафедрах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64704"/>
            <a:ext cx="8640960" cy="51706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dirty="0"/>
              <a:t>Кафедра туберкулеза с курсом ПО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dirty="0"/>
              <a:t>Кафедра анатомии и гистологии человека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dirty="0"/>
              <a:t>Кафедра микробиологии им доц. Б. М. </a:t>
            </a:r>
            <a:r>
              <a:rPr lang="ru-RU" sz="2000" dirty="0" err="1"/>
              <a:t>Зельмановича</a:t>
            </a:r>
            <a:endParaRPr lang="ru-RU" sz="20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dirty="0"/>
              <a:t>Кафедра оперативной хирургии и топографической анатомии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dirty="0"/>
              <a:t>Кафедра патологической анатомии им. проф. П.Г. </a:t>
            </a:r>
            <a:r>
              <a:rPr lang="ru-RU" sz="2000" dirty="0" err="1"/>
              <a:t>Подзолкова</a:t>
            </a:r>
            <a:r>
              <a:rPr lang="ru-RU" sz="2000" dirty="0"/>
              <a:t> с курсом ПО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dirty="0"/>
              <a:t>Кафедра судебной медицины ИПО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dirty="0"/>
              <a:t>Образовательный центр - кафедра клинико-лабораторной диагностики  </a:t>
            </a:r>
            <a:r>
              <a:rPr lang="ru-RU" sz="2000" dirty="0" smtClean="0"/>
              <a:t>ИПО (в части должности старшего лаборанта)</a:t>
            </a:r>
            <a:endParaRPr lang="ru-RU" sz="20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dirty="0"/>
              <a:t>Кафедра биологической химии с </a:t>
            </a:r>
            <a:r>
              <a:rPr lang="ru-RU" sz="2000" dirty="0" smtClean="0"/>
              <a:t>курсами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медицинской</a:t>
            </a:r>
            <a:r>
              <a:rPr lang="ru-RU" sz="2000" dirty="0"/>
              <a:t>, фармацевтической </a:t>
            </a:r>
            <a:r>
              <a:rPr lang="ru-RU" sz="2000" dirty="0" smtClean="0"/>
              <a:t>и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токсикологической химии</a:t>
            </a:r>
          </a:p>
        </p:txBody>
      </p:sp>
      <p:pic>
        <p:nvPicPr>
          <p:cNvPr id="10244" name="Picture 4" descr="http://www.dagmintrud.ru/upload/iblock/918/9181a5858e228d5bca72651d97e1ad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61817"/>
            <a:ext cx="3557692" cy="20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1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2034" y="1268760"/>
            <a:ext cx="8418437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 smtClean="0"/>
              <a:t>Университетский </a:t>
            </a:r>
            <a:r>
              <a:rPr lang="ru-RU" sz="2400" dirty="0"/>
              <a:t>центр стоматологии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Стоматологическая поликлиника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ЦНИЛ</a:t>
            </a:r>
            <a:endParaRPr lang="ru-RU" sz="2400" dirty="0"/>
          </a:p>
          <a:p>
            <a:pPr marL="285750" indent="-285750">
              <a:buFontTx/>
              <a:buChar char="-"/>
            </a:pPr>
            <a:r>
              <a:rPr lang="ru-RU" sz="2400" dirty="0"/>
              <a:t>Отделение общей врачебной практики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Рабочие места врачей-рентгенологов и </a:t>
            </a:r>
            <a:r>
              <a:rPr lang="ru-RU" sz="2400" dirty="0" err="1" smtClean="0"/>
              <a:t>рентгенолаборантов</a:t>
            </a:r>
            <a:endParaRPr lang="ru-RU" sz="24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4082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Специальная оценка условий труда</a:t>
            </a:r>
            <a:br>
              <a:rPr lang="ru-RU" sz="2400" b="1" dirty="0" smtClean="0"/>
            </a:br>
            <a:r>
              <a:rPr lang="ru-RU" sz="2400" b="1" dirty="0" smtClean="0"/>
              <a:t>в медицинских подразделениях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2033" y="4293096"/>
            <a:ext cx="8418437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/>
              <a:t>Административно-хозяйственное управление</a:t>
            </a:r>
          </a:p>
          <a:p>
            <a:pPr marL="285750" indent="-285750">
              <a:buFontTx/>
              <a:buChar char="-"/>
            </a:pPr>
            <a:r>
              <a:rPr lang="ru-RU" sz="2400" dirty="0"/>
              <a:t>Управление информационных технологий и телекоммуникаций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90871" y="3356992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Специальная оценка условий труда</a:t>
            </a:r>
            <a:br>
              <a:rPr lang="ru-RU" sz="2400" b="1" dirty="0" smtClean="0"/>
            </a:br>
            <a:r>
              <a:rPr lang="ru-RU" sz="2400" b="1" dirty="0" smtClean="0"/>
              <a:t>в иных подразделениях</a:t>
            </a:r>
            <a:endParaRPr lang="ru-RU" sz="2400" b="1" dirty="0"/>
          </a:p>
        </p:txBody>
      </p:sp>
      <p:sp>
        <p:nvSpPr>
          <p:cNvPr id="9" name="AutoShape 4" descr="https://im0-tub-ru.yandex.net/i?id=3f29640b2e9b1389deb32a98a995e657&amp;n=33&amp;h=215&amp;w=38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im0-tub-ru.yandex.net/i?id=3f29640b2e9b1389deb32a98a995e657&amp;n=33&amp;h=215&amp;w=38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50" y="5157192"/>
            <a:ext cx="2788568" cy="157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http://stophondroz.ru/wp-content/uploads/2014/04/vrach-rentgenol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80728"/>
            <a:ext cx="25717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99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Итоги специальной оценки </a:t>
            </a:r>
            <a:r>
              <a:rPr lang="ru-RU" sz="2400" b="1" dirty="0"/>
              <a:t>условий </a:t>
            </a:r>
            <a:r>
              <a:rPr lang="ru-RU" sz="2400" b="1" dirty="0" smtClean="0"/>
              <a:t>труда</a:t>
            </a:r>
            <a:endParaRPr lang="ru-RU" sz="2400" dirty="0"/>
          </a:p>
        </p:txBody>
      </p:sp>
      <p:pic>
        <p:nvPicPr>
          <p:cNvPr id="17410" name="Picture 2" descr="http://anuika.ru/images/pictures/2015/46/O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7" y="3671394"/>
            <a:ext cx="2044377" cy="300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598460"/>
              </p:ext>
            </p:extLst>
          </p:nvPr>
        </p:nvGraphicFramePr>
        <p:xfrm>
          <a:off x="85353" y="1120408"/>
          <a:ext cx="9001002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3"/>
                <a:gridCol w="1512168"/>
                <a:gridCol w="1152128"/>
                <a:gridCol w="1152128"/>
                <a:gridCol w="1224136"/>
                <a:gridCol w="1234422"/>
                <a:gridCol w="1285857"/>
              </a:tblGrid>
              <a:tr h="73152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Класс 1 Оптимальные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Класс 2 Допустимые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Класс 3</a:t>
                      </a:r>
                    </a:p>
                    <a:p>
                      <a:pPr algn="ctr"/>
                      <a:r>
                        <a:rPr lang="ru-RU" sz="1600" dirty="0" smtClean="0"/>
                        <a:t>Вредные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Класс 4 Опасные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31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Подкласс 3.1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Подкласс 3.2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Подкласс 3.3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Подкласс 3.4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168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156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121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319526"/>
              </p:ext>
            </p:extLst>
          </p:nvPr>
        </p:nvGraphicFramePr>
        <p:xfrm>
          <a:off x="2815580" y="4310516"/>
          <a:ext cx="6096000" cy="17281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767203">
                <a:tc>
                  <a:txBody>
                    <a:bodyPr/>
                    <a:lstStyle/>
                    <a:p>
                      <a:r>
                        <a:rPr lang="ru-RU" dirty="0" smtClean="0"/>
                        <a:t>Подкласс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Допол.</a:t>
                      </a:r>
                      <a:r>
                        <a:rPr lang="ru-RU" baseline="0" dirty="0" smtClean="0"/>
                        <a:t> о</a:t>
                      </a:r>
                      <a:r>
                        <a:rPr lang="ru-RU" dirty="0" smtClean="0"/>
                        <a:t>тпуск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Повышен. оплаты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Сокр. раб. время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Молоко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44490">
                <a:tc>
                  <a:txBody>
                    <a:bodyPr/>
                    <a:lstStyle/>
                    <a:p>
                      <a:r>
                        <a:rPr lang="ru-RU" dirty="0" smtClean="0"/>
                        <a:t>3.1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</a:t>
                      </a:r>
                      <a:r>
                        <a:rPr lang="ru-RU" dirty="0" smtClean="0"/>
                        <a:t>менее 7 дней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</a:t>
                      </a:r>
                      <a:r>
                        <a:rPr lang="ru-RU" dirty="0" smtClean="0"/>
                        <a:t>менее 4 % оклада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 </a:t>
                      </a:r>
                      <a:r>
                        <a:rPr lang="ru-RU" dirty="0" smtClean="0"/>
                        <a:t>итогам </a:t>
                      </a:r>
                      <a:r>
                        <a:rPr lang="ru-RU" baseline="0" dirty="0" smtClean="0"/>
                        <a:t>СОУТ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16499">
                <a:tc>
                  <a:txBody>
                    <a:bodyPr/>
                    <a:lstStyle/>
                    <a:p>
                      <a:r>
                        <a:rPr lang="ru-RU" dirty="0" smtClean="0"/>
                        <a:t>3.2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810247" y="3712988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</a:rPr>
              <a:t>Гарантии и компенсации при работе во вредных условиях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954288"/>
            <a:ext cx="3150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/>
              <a:t>* ед. измерения – рабочее место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2033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318824"/>
            <a:ext cx="864096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- медицинских работников Профессорской </a:t>
            </a:r>
            <a:r>
              <a:rPr lang="ru-RU" sz="2000" b="1" dirty="0"/>
              <a:t>клиники и </a:t>
            </a:r>
            <a:r>
              <a:rPr lang="ru-RU" sz="2000" b="1" dirty="0" smtClean="0"/>
              <a:t> 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Университетской клиники</a:t>
            </a:r>
          </a:p>
          <a:p>
            <a:pPr marL="1790700"/>
            <a:r>
              <a:rPr lang="ru-RU" sz="1700" b="1" dirty="0" smtClean="0"/>
              <a:t>подп</a:t>
            </a:r>
            <a:r>
              <a:rPr lang="ru-RU" sz="1700" b="1" dirty="0"/>
              <a:t>. 1 п. 1 ст. 30 Закона о страховых пенсиях</a:t>
            </a:r>
          </a:p>
          <a:p>
            <a:pPr marL="1790700"/>
            <a:r>
              <a:rPr lang="ru-RU" sz="1700" dirty="0"/>
              <a:t>«мужчинам по достижении возраста 50 лет и женщинам по достижении возраста 45 лет, если они проработали соответственно </a:t>
            </a:r>
            <a:r>
              <a:rPr lang="ru-RU" sz="1700" dirty="0" smtClean="0"/>
              <a:t>не </a:t>
            </a:r>
            <a:r>
              <a:rPr lang="ru-RU" sz="1700" dirty="0"/>
              <a:t>менее 10 лет и 7 лет 6 </a:t>
            </a:r>
            <a:r>
              <a:rPr lang="ru-RU" sz="1700" dirty="0" smtClean="0"/>
              <a:t>месяцев на работах с вредными условиями труда и имеют страховой стаж соответственно не менее 20 лет и 15 лет.»</a:t>
            </a:r>
          </a:p>
          <a:p>
            <a:endParaRPr lang="ru-RU" sz="600" b="1" dirty="0" smtClean="0"/>
          </a:p>
          <a:p>
            <a:pPr marL="342900" indent="-342900">
              <a:buFontTx/>
              <a:buChar char="-"/>
            </a:pPr>
            <a:r>
              <a:rPr lang="ru-RU" sz="2000" b="1" dirty="0" smtClean="0"/>
              <a:t>врачей-рентгенологов </a:t>
            </a:r>
            <a:r>
              <a:rPr lang="ru-RU" sz="2000" b="1" dirty="0"/>
              <a:t>и </a:t>
            </a:r>
            <a:r>
              <a:rPr lang="ru-RU" sz="2000" b="1" dirty="0" err="1" smtClean="0"/>
              <a:t>рентгенолаборантов</a:t>
            </a:r>
            <a:endParaRPr lang="ru-RU" sz="2000" b="1" dirty="0" smtClean="0"/>
          </a:p>
          <a:p>
            <a:pPr marL="1790700"/>
            <a:r>
              <a:rPr lang="ru-RU" sz="1700" b="1" dirty="0" smtClean="0"/>
              <a:t>подп</a:t>
            </a:r>
            <a:r>
              <a:rPr lang="ru-RU" sz="1700" b="1" dirty="0"/>
              <a:t>. 1 п. 1 ст. 30 Закона о страховых пенсиях</a:t>
            </a:r>
          </a:p>
          <a:p>
            <a:pPr marL="1790700"/>
            <a:r>
              <a:rPr lang="ru-RU" sz="1700" dirty="0"/>
              <a:t>«мужчинам по достижении возраста 50 лет и женщинам по достижении возраста 45 лет, если они проработали </a:t>
            </a:r>
            <a:r>
              <a:rPr lang="ru-RU" sz="1700" dirty="0" smtClean="0"/>
              <a:t>не </a:t>
            </a:r>
            <a:r>
              <a:rPr lang="ru-RU" sz="1700" dirty="0"/>
              <a:t>менее 10 лет на работах с вредными условиями труда и имеют страховой стаж </a:t>
            </a:r>
            <a:r>
              <a:rPr lang="ru-RU" sz="1700" dirty="0" smtClean="0"/>
              <a:t>соответственно не </a:t>
            </a:r>
            <a:r>
              <a:rPr lang="ru-RU" sz="1700" dirty="0"/>
              <a:t>менее 20 лет и 15 лет</a:t>
            </a:r>
            <a:r>
              <a:rPr lang="ru-RU" sz="1700" dirty="0" smtClean="0"/>
              <a:t>.»</a:t>
            </a:r>
            <a:endParaRPr lang="ru-RU" sz="1700" dirty="0"/>
          </a:p>
        </p:txBody>
      </p:sp>
      <p:pic>
        <p:nvPicPr>
          <p:cNvPr id="7170" name="Picture 2" descr="http://subsidii.net/media/k2/items/cache/dd45d054dfce696b68bc0b43a11d1bfe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9" y="5135253"/>
            <a:ext cx="2623066" cy="162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old.russko-vys.ru/news/big/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17" y="188640"/>
            <a:ext cx="1738687" cy="188133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89430" y="23664"/>
            <a:ext cx="6480720" cy="1168500"/>
          </a:xfrm>
          <a:prstGeom prst="round2DiagRect">
            <a:avLst/>
          </a:prstGeom>
          <a:solidFill>
            <a:srgbClr val="7030A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/>
          </a:p>
          <a:p>
            <a:pPr algn="ctr"/>
            <a:r>
              <a:rPr lang="ru-RU" sz="2400" b="1" dirty="0" smtClean="0"/>
              <a:t>Подтверждено право на льготное досрочное </a:t>
            </a:r>
            <a:r>
              <a:rPr lang="ru-RU" sz="2400" b="1" dirty="0" smtClean="0"/>
              <a:t>назначение </a:t>
            </a:r>
            <a:r>
              <a:rPr lang="ru-RU" sz="2400" b="1" dirty="0" smtClean="0"/>
              <a:t>трудовой пенсии по старости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38628" y="5553093"/>
            <a:ext cx="6156176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Акт  Управления Пенсионного фонда РФ (ГУ)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 Советском районе г. Красноярска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от 31 декабря 2015 года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3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16632"/>
            <a:ext cx="914400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Размещение архива в новых помещениях  </a:t>
            </a:r>
            <a:r>
              <a:rPr lang="en-US" sz="2800" b="1" dirty="0" smtClean="0">
                <a:solidFill>
                  <a:srgbClr val="C00000"/>
                </a:solidFill>
              </a:rPr>
              <a:t>S</a:t>
            </a:r>
            <a:r>
              <a:rPr lang="ru-RU" sz="2800" b="1" dirty="0" smtClean="0">
                <a:solidFill>
                  <a:srgbClr val="C00000"/>
                </a:solidFill>
              </a:rPr>
              <a:t>=</a:t>
            </a:r>
            <a:r>
              <a:rPr lang="en-US" sz="2800" b="1" dirty="0" smtClean="0">
                <a:solidFill>
                  <a:srgbClr val="C00000"/>
                </a:solidFill>
              </a:rPr>
              <a:t>124,6</a:t>
            </a:r>
            <a:r>
              <a:rPr lang="ru-RU" sz="2800" b="1" dirty="0" smtClean="0">
                <a:solidFill>
                  <a:srgbClr val="C00000"/>
                </a:solidFill>
              </a:rPr>
              <a:t> кв.м.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48544"/>
            <a:ext cx="221424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\\apu-w05\Общие документы\Фотографии\Фотографии архив\Архив\1427960771_dsc055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38096"/>
            <a:ext cx="3950368" cy="2962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562889"/>
            <a:ext cx="2184598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</a:rPr>
              <a:t>Мобильные</a:t>
            </a:r>
          </a:p>
          <a:p>
            <a:pPr algn="ctr"/>
            <a:r>
              <a:rPr lang="ru-RU" sz="2800" b="1" cap="none" spc="0" dirty="0" smtClean="0">
                <a:ln w="11430"/>
              </a:rPr>
              <a:t>шкафы</a:t>
            </a:r>
            <a:endParaRPr lang="ru-RU" sz="2800" b="1" cap="none" spc="0" dirty="0">
              <a:ln w="1143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581128"/>
            <a:ext cx="5616624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</a:rPr>
              <a:t>Оборудование </a:t>
            </a:r>
            <a:r>
              <a:rPr lang="ru-RU" sz="2800" b="1" dirty="0" smtClean="0">
                <a:ln w="11430"/>
              </a:rPr>
              <a:t>системой поддержания </a:t>
            </a:r>
            <a:r>
              <a:rPr lang="ru-RU" sz="2800" b="1" dirty="0">
                <a:ln w="11430"/>
              </a:rPr>
              <a:t>климатических условий хранения архивных </a:t>
            </a:r>
            <a:r>
              <a:rPr lang="ru-RU" sz="2800" b="1" dirty="0" smtClean="0">
                <a:ln w="11430"/>
              </a:rPr>
              <a:t>документов</a:t>
            </a:r>
            <a:endParaRPr lang="ru-RU" sz="2800" b="1" cap="none" spc="0" dirty="0">
              <a:ln w="1143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89041"/>
            <a:ext cx="221424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3640" y="679617"/>
            <a:ext cx="4176464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Документальный фонд архива КрасГМУ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96950" y="433397"/>
            <a:ext cx="4729885" cy="132343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C3300"/>
                </a:solidFill>
              </a:rPr>
              <a:t>68 151 единица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C3300"/>
                </a:solidFill>
              </a:rPr>
              <a:t>архивного хранения</a:t>
            </a:r>
            <a:endParaRPr lang="ru-RU" sz="4000" b="1" cap="none" spc="0" dirty="0">
              <a:ln w="11430"/>
              <a:solidFill>
                <a:srgbClr val="CC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3640" y="2180598"/>
            <a:ext cx="860683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з</a:t>
            </a:r>
            <a:r>
              <a:rPr lang="ru-RU" sz="2400" b="1" dirty="0" smtClean="0">
                <a:solidFill>
                  <a:schemeClr val="bg1"/>
                </a:solidFill>
              </a:rPr>
              <a:t>а 2015 год на архивное хранение принято постоянного и временного (свыше 10 лет) срока хранения 1 956 единиц архивного хранения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70" y="3501008"/>
            <a:ext cx="4862416" cy="31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65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26815" y="2780928"/>
            <a:ext cx="7632848" cy="1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Проверки</a:t>
            </a:r>
          </a:p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контролирующих органов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1" y="476672"/>
            <a:ext cx="1825493" cy="184003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43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88640"/>
            <a:ext cx="439248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контрольных мероприятий органами прокуратуры</a:t>
            </a:r>
          </a:p>
          <a:p>
            <a:pPr algn="ctr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2015 год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356" y="2856905"/>
            <a:ext cx="5760641" cy="4001095"/>
          </a:xfrm>
          <a:prstGeom prst="rect">
            <a:avLst/>
          </a:prstGeom>
          <a:solidFill>
            <a:srgbClr val="C00000"/>
          </a:soli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соблюдения:</a:t>
            </a:r>
          </a:p>
          <a:p>
            <a:pPr algn="ctr"/>
            <a:endParaRPr lang="ru-RU" sz="10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Градостроительного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законодательства; 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 о воинской обязанности и военной службе;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 о контрактной системе;</a:t>
            </a:r>
            <a:endParaRPr lang="ru-RU" sz="20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Жилищного законодательства;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 о государственной собственности</a:t>
            </a:r>
            <a:endParaRPr lang="ru-RU" sz="36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http://im5-tub-ru.yandex.net/i?id=73236332-46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489928"/>
            <a:ext cx="3017104" cy="1695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5-tub-ru.yandex.net/i?id=253690381-33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90589"/>
            <a:ext cx="2513049" cy="1803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://im6-tub-ru.yandex.net/i?id=588645339-51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209" y="4208425"/>
            <a:ext cx="3045917" cy="228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52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66053" y="2708920"/>
            <a:ext cx="8139434" cy="1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Организационно-структурные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преобразования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1" y="476672"/>
            <a:ext cx="1825493" cy="184003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1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48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486084"/>
            <a:ext cx="9143999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Плановая комплексная проверка по теме: «Контроль за использованием средств ОМС и средств, направленных на осуществление мер социальной поддержки населения Красноярского края (льготное зубопротезирование)»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2012 – 2014 г.г. и 9 месяцев 2015 г.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86106159"/>
              </p:ext>
            </p:extLst>
          </p:nvPr>
        </p:nvGraphicFramePr>
        <p:xfrm>
          <a:off x="1" y="2852935"/>
          <a:ext cx="9036495" cy="382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950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48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21632632"/>
              </p:ext>
            </p:extLst>
          </p:nvPr>
        </p:nvGraphicFramePr>
        <p:xfrm>
          <a:off x="0" y="1556792"/>
          <a:ext cx="9036495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6157241"/>
              </p:ext>
            </p:extLst>
          </p:nvPr>
        </p:nvGraphicFramePr>
        <p:xfrm>
          <a:off x="-19818" y="5373216"/>
          <a:ext cx="9036495" cy="126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25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Экспертиза качества медицинской помощи</a:t>
            </a:r>
            <a:endParaRPr lang="ru-RU" sz="2800" b="1" dirty="0"/>
          </a:p>
        </p:txBody>
      </p:sp>
      <p:pic>
        <p:nvPicPr>
          <p:cNvPr id="5124" name="Picture 4" descr="http://krsk.sibnovosti.ru/pictures/0557/2927/margarita_filippova_nadezhda_eto_raschet_veroyatnostey_i_chutkoe_otnoshenie_k_klient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8" y="1626955"/>
            <a:ext cx="2952328" cy="165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137792" y="1180202"/>
            <a:ext cx="4766842" cy="122413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Выявлены факты нарушений в оказании медицинской помощи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2355" y="764704"/>
            <a:ext cx="3744415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Страховые медицинские организации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9832" y="3420777"/>
            <a:ext cx="3658094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Внутренний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контроль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5126" name="Picture 6" descr="http://images.kakprosto.ru/articles/201107/article_1691_50c7a99c0853571f12c41431b3d0ca881311536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81" y="4293096"/>
            <a:ext cx="1851796" cy="245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137792" y="4797152"/>
            <a:ext cx="4766842" cy="107476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Сумма ущерба 26 104,65 рублей</a:t>
            </a:r>
            <a:endParaRPr lang="ru-RU" sz="2400" dirty="0">
              <a:solidFill>
                <a:prstClr val="black"/>
              </a:solidFill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 возмещена работниками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37792" y="2852936"/>
            <a:ext cx="4766842" cy="151216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Университетом выплачены суммы штрафов СМО и возвращены денежные средства пациентам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6305189" y="2456906"/>
            <a:ext cx="432048" cy="32402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305189" y="4413101"/>
            <a:ext cx="432048" cy="32402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2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tomsk.ru/userpic/news/2013/Apr/08/377381_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2204864"/>
            <a:ext cx="230425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2-tub-ru.yandex.net/i?id=68057941-53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6" y="3952048"/>
            <a:ext cx="2340260" cy="1560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0-tub-ru.yandex.net/i?id=269431466-33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553230"/>
            <a:ext cx="1944215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620688"/>
            <a:ext cx="759633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контрольных мероприятия органами государственного пожарного надзора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77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ksonline.ru/files/stats/2338_file_85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4" y="1249287"/>
            <a:ext cx="3869678" cy="242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pda.fedpress.ru/sites/fedpress/files/viktor/news/harchenk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4" y="3745954"/>
            <a:ext cx="3869678" cy="259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116632"/>
            <a:ext cx="885698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внеплановых проверок соблюдения законодательства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закупках товаров, работ, услуг по жалобам участников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860032" y="1461178"/>
            <a:ext cx="3553422" cy="1935834"/>
            <a:chOff x="0" y="2535891"/>
            <a:chExt cx="3253138" cy="1206696"/>
          </a:xfrm>
          <a:solidFill>
            <a:schemeClr val="tx2">
              <a:lumMod val="40000"/>
              <a:lumOff val="60000"/>
            </a:schemeClr>
          </a:solidFill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2535891"/>
              <a:ext cx="3253138" cy="1206696"/>
            </a:xfrm>
            <a:prstGeom prst="roundRect">
              <a:avLst/>
            </a:pr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58906" y="2594797"/>
              <a:ext cx="3135326" cy="1088884"/>
            </a:xfrm>
            <a:prstGeom prst="rect">
              <a:avLst/>
            </a:pr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solidFill>
                    <a:prstClr val="black"/>
                  </a:solidFill>
                </a:rPr>
                <a:t>11 жалоб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solidFill>
                    <a:prstClr val="black"/>
                  </a:solidFill>
                </a:rPr>
                <a:t>НЕОБОСНОВАНЫ</a:t>
              </a:r>
              <a:endParaRPr lang="ru-RU" sz="28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5" name="Стрелка вправо 4"/>
          <p:cNvSpPr/>
          <p:nvPr/>
        </p:nvSpPr>
        <p:spPr>
          <a:xfrm>
            <a:off x="4007295" y="4178200"/>
            <a:ext cx="2076873" cy="172819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</a:rPr>
              <a:t>1 предписание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4168" y="3861048"/>
            <a:ext cx="2952328" cy="23762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Включение в описание закупки рекламных услуг требований, ограничивающих конкуренцию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4048" y="220761"/>
            <a:ext cx="367240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внеплановых проверок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99992" y="1256806"/>
            <a:ext cx="4536504" cy="8309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 Росздравнадзора</a:t>
            </a:r>
          </a:p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Красноярскому краю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2323087"/>
            <a:ext cx="367240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внеплановых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плановая проверки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 descr="http://ws-250-191.ketis.ru/upload/iblock/1ca/foto_rospotrebnadz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05" y="2348880"/>
            <a:ext cx="3708431" cy="185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99992" y="3348603"/>
            <a:ext cx="4536505" cy="8309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Роспотребнадзора</a:t>
            </a:r>
          </a:p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Красноярскому краю</a:t>
            </a:r>
          </a:p>
        </p:txBody>
      </p:sp>
      <p:sp>
        <p:nvSpPr>
          <p:cNvPr id="6" name="AutoShape 8" descr="https://s3-eu-west-1.amazonaws.com/masterdatastore/penny/ru/images/ufms-piter-goryachaya-lin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50" name="Picture 10" descr="http://salskmfc.ru/site/images/stories/news/FMS_R-n-D/FMS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01" y="4448973"/>
            <a:ext cx="3917259" cy="1483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4" name="Прямоугольник 13"/>
          <p:cNvSpPr/>
          <p:nvPr/>
        </p:nvSpPr>
        <p:spPr>
          <a:xfrm>
            <a:off x="5032970" y="4413899"/>
            <a:ext cx="364348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плановая проверка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4" name="Picture 14" descr="http://kbr.news-r.ru.images.1c-bitrix-cdn.ru/upload/iblock/9c9/9c993f5830ebe24ec416cda52d956cc0.jpg?14538817233715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21" y="4448767"/>
            <a:ext cx="2142739" cy="148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499992" y="5517232"/>
            <a:ext cx="4536504" cy="8309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УФМС России</a:t>
            </a:r>
          </a:p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Красноярскому краю</a:t>
            </a:r>
          </a:p>
        </p:txBody>
      </p:sp>
      <p:pic>
        <p:nvPicPr>
          <p:cNvPr id="10256" name="Picture 16" descr="http://www.sokvd.ru/files/s_fsnsz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5" y="418784"/>
            <a:ext cx="385342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4048" y="220761"/>
            <a:ext cx="237626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плановая проверка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8504" y="1256806"/>
            <a:ext cx="4737992" cy="8309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автодорожного надзора по Красноярскому краю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98504" y="3348603"/>
            <a:ext cx="4737993" cy="8309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Сибирское межрегиональное управление </a:t>
            </a:r>
            <a:r>
              <a:rPr lang="ru-RU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Росстандарта</a:t>
            </a: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8" descr="https://s3-eu-west-1.amazonaws.com/masterdatastore/penny/ru/images/ufms-piter-goryachaya-lin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4048" y="4448767"/>
            <a:ext cx="237626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плановых проверки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98504" y="5517232"/>
            <a:ext cx="4737992" cy="8309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– КРО Фонда социального страхования РФ</a:t>
            </a:r>
          </a:p>
        </p:txBody>
      </p:sp>
      <p:sp>
        <p:nvSpPr>
          <p:cNvPr id="2" name="AutoShape 2" descr="https://im3-tub-ru.yandex.net/i?id=c35ace5ff0e7e256031b0ac67142cf08&amp;n=33&amp;h=215&amp;w=32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4" descr="https://im3-tub-ru.yandex.net/i?id=c35ace5ff0e7e256031b0ac67142cf08&amp;n=33&amp;h=215&amp;w=32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1274" name="Picture 10" descr="http://www.gosniiga.ru/templates/pagenews/images/rostransnadz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1" y="465138"/>
            <a:ext cx="4054078" cy="133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boss-consult.ru/wp-content/uploads/2015/04/fs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73" y="4920834"/>
            <a:ext cx="3734678" cy="142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www.ncspu.ru/upload/iblock/d63/14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26" y="2501670"/>
            <a:ext cx="2592288" cy="194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004048" y="2316510"/>
            <a:ext cx="237626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плановых проверки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35667" y="5121922"/>
            <a:ext cx="4987627" cy="15696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внеплановая </a:t>
            </a:r>
            <a:r>
              <a:rPr lang="ru-RU" sz="2400" b="1" dirty="0">
                <a:solidFill>
                  <a:prstClr val="white"/>
                </a:solidFill>
              </a:rPr>
              <a:t>проверка по изучению эффективности системы мер антитеррористической </a:t>
            </a:r>
            <a:r>
              <a:rPr lang="ru-RU" sz="2400" b="1" dirty="0" smtClean="0">
                <a:solidFill>
                  <a:prstClr val="white"/>
                </a:solidFill>
              </a:rPr>
              <a:t>защищенности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1975" y="692696"/>
            <a:ext cx="4987627" cy="12003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Федеральной службы безопасности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Красноярскому краю</a:t>
            </a:r>
          </a:p>
        </p:txBody>
      </p:sp>
      <p:pic>
        <p:nvPicPr>
          <p:cNvPr id="1026" name="Picture 2" descr="http://gipermed.info/upload/iblock/8e3/8e3588bee8787d378fef0195c2e2beb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27" y="3289708"/>
            <a:ext cx="4987627" cy="178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6165805" y="2348880"/>
            <a:ext cx="527350" cy="70628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AutoShape 4" descr="https://edu.tatar.ru/upload/images/images/1_1%281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7" y="3717032"/>
            <a:ext cx="3864437" cy="297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http://store.introcomp.ru/wp-content/uploads/%D0%A4%D0%A1%D0%91-%D0%A0%D0%BE%D1%81%D1%81%D0%B8%D0%B8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5" y="1"/>
            <a:ext cx="3455664" cy="345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97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funlib.ru/cimg/2014/102317/1920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3316241" cy="2487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4285" y="620688"/>
            <a:ext cx="5184576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запросов</a:t>
            </a:r>
          </a:p>
          <a:p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предоставлении документов и информации по фактам получения взяток сотрудниками университета</a:t>
            </a:r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2204864"/>
            <a:ext cx="5184973" cy="10156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следственное управление Следственного комитета России по Красноярскому краю</a:t>
            </a:r>
          </a:p>
        </p:txBody>
      </p:sp>
      <p:pic>
        <p:nvPicPr>
          <p:cNvPr id="4100" name="Picture 4" descr="http://selhoz.admin-smolensk.ru/files/338/rosim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1" y="3848429"/>
            <a:ext cx="3337545" cy="1522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63089" y="3848429"/>
            <a:ext cx="518457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внеплановая проверка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38679" y="4725144"/>
            <a:ext cx="5184973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Территориальное управление Росимущества в Красноярском крае</a:t>
            </a:r>
          </a:p>
        </p:txBody>
      </p:sp>
    </p:spTree>
    <p:extLst>
      <p:ext uri="{BB962C8B-B14F-4D97-AF65-F5344CB8AC3E}">
        <p14:creationId xmlns:p14="http://schemas.microsoft.com/office/powerpoint/2010/main" val="26084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akhprof.ru/uploaded/d3/cd/d3/f3c1f75e6d4a5450e9eb2d20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48" y="476672"/>
            <a:ext cx="3528391" cy="10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86137" y="571019"/>
            <a:ext cx="338477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внеплановая проверка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55706" y="2535545"/>
            <a:ext cx="6552728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Фактическое допущение к работе без ведома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поручения работодателя не допускается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https://d-a.d-cd.net/41988b2s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6" descr="https://d-a.d-cd.net/41988b2s-96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5907" y="5013176"/>
            <a:ext cx="8700459" cy="163121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Университету выдано предписание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произвести оплату фактически отработанного времени работнику, который не был допущен ректором к исполнению обязанностей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55706" y="3501008"/>
            <a:ext cx="655272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заявлении работника о приеме на работу отсутствовала резолюция ректора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договор не подписан</a:t>
            </a:r>
            <a:endParaRPr lang="ru-RU" sz="2400" dirty="0">
              <a:solidFill>
                <a:srgbClr val="1F497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75656" y="1283958"/>
            <a:ext cx="2909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КРАСНОЯРСКОМ КРАЕ</a:t>
            </a:r>
          </a:p>
        </p:txBody>
      </p:sp>
      <p:pic>
        <p:nvPicPr>
          <p:cNvPr id="7177" name="Picture 9" descr="http://gpu53.ru/wp-content/uploads/2015/08/1403245711atten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2090">
            <a:off x="336283" y="2195312"/>
            <a:ext cx="3162845" cy="6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88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13209" y="620688"/>
            <a:ext cx="8928992" cy="1872208"/>
          </a:xfrm>
          <a:prstGeom prst="round2DiagRect">
            <a:avLst/>
          </a:prstGeom>
          <a:solidFill>
            <a:srgbClr val="6600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/>
              <a:t>Кафедре дерматовенерологии с курсом косметологии и </a:t>
            </a:r>
            <a:r>
              <a:rPr lang="ru-RU" sz="2500" b="1" dirty="0" smtClean="0"/>
              <a:t>ПО</a:t>
            </a:r>
          </a:p>
          <a:p>
            <a:pPr algn="ctr"/>
            <a:r>
              <a:rPr lang="ru-RU" sz="2500" b="1" dirty="0"/>
              <a:t/>
            </a:r>
            <a:br>
              <a:rPr lang="ru-RU" sz="2500" b="1" dirty="0"/>
            </a:br>
            <a:r>
              <a:rPr lang="ru-RU" sz="2800" b="1" dirty="0"/>
              <a:t>присвоено имя профессора</a:t>
            </a:r>
            <a:br>
              <a:rPr lang="ru-RU" sz="2800" b="1" dirty="0"/>
            </a:br>
            <a:r>
              <a:rPr lang="ru-RU" sz="2800" b="1" dirty="0"/>
              <a:t>Виктора Ивановича Прохоренкова</a:t>
            </a:r>
            <a:endParaRPr lang="ru-RU" sz="2800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63" y="3240685"/>
            <a:ext cx="2320359" cy="3093812"/>
          </a:xfrm>
          <a:prstGeom prst="rect">
            <a:avLst/>
          </a:prstGeom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9" name="Picture 13" descr="http://krasgmu.ru/sys/images/photo/64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40685"/>
            <a:ext cx="4335164" cy="308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86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66053" y="2348880"/>
            <a:ext cx="8139434" cy="1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0A22E"/>
              </a:buClr>
              <a:defRPr/>
            </a:pPr>
            <a:r>
              <a:rPr lang="ru-RU" altLang="ru-RU" sz="40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Внебюджетная деятельность 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754054" cy="176803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96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Доходы от платной деятельности, млн. руб.</a:t>
            </a:r>
            <a:endParaRPr lang="ru-RU" sz="36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67420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AutoShape 2" descr="http://mirgarderoba.ru/assets/images/comptable-calculatric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7975" y="2625040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340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2204864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444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4637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7675239"/>
              </p:ext>
            </p:extLst>
          </p:nvPr>
        </p:nvGraphicFramePr>
        <p:xfrm>
          <a:off x="107504" y="764705"/>
          <a:ext cx="8969210" cy="54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958276" y="87312"/>
            <a:ext cx="46686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cs typeface="Times New Roman" pitchFamily="18" charset="0"/>
              </a:rPr>
              <a:t>Доходы от образовательных </a:t>
            </a:r>
            <a:r>
              <a:rPr lang="ru-RU" sz="2400" dirty="0" smtClean="0">
                <a:solidFill>
                  <a:prstClr val="black"/>
                </a:solidFill>
                <a:cs typeface="Times New Roman" pitchFamily="18" charset="0"/>
              </a:rPr>
              <a:t>услуг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444 млн. руб.</a:t>
            </a:r>
            <a:endParaRPr lang="ru-RU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67544" y="918309"/>
            <a:ext cx="1877052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328,7 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млн. руб.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418590" y="4222680"/>
            <a:ext cx="1748812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59,5 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млн. руб.</a:t>
            </a:r>
          </a:p>
        </p:txBody>
      </p:sp>
      <p:sp>
        <p:nvSpPr>
          <p:cNvPr id="30726" name="Rectangle 8"/>
          <p:cNvSpPr>
            <a:spLocks noChangeArrowheads="1"/>
          </p:cNvSpPr>
          <p:nvPr/>
        </p:nvSpPr>
        <p:spPr bwMode="auto">
          <a:xfrm>
            <a:off x="1817979" y="4220367"/>
            <a:ext cx="1748812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24,7 млн. руб.</a:t>
            </a:r>
          </a:p>
        </p:txBody>
      </p:sp>
      <p:sp>
        <p:nvSpPr>
          <p:cNvPr id="30727" name="Rectangle 10"/>
          <p:cNvSpPr>
            <a:spLocks noChangeArrowheads="1"/>
          </p:cNvSpPr>
          <p:nvPr/>
        </p:nvSpPr>
        <p:spPr bwMode="auto">
          <a:xfrm>
            <a:off x="3036991" y="4725144"/>
            <a:ext cx="1748812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21,3 млн. руб.</a:t>
            </a:r>
          </a:p>
        </p:txBody>
      </p:sp>
      <p:sp>
        <p:nvSpPr>
          <p:cNvPr id="56328" name="Прямоугольник 2"/>
          <p:cNvSpPr>
            <a:spLocks noChangeArrowheads="1"/>
          </p:cNvSpPr>
          <p:nvPr/>
        </p:nvSpPr>
        <p:spPr bwMode="auto">
          <a:xfrm>
            <a:off x="692039" y="6027222"/>
            <a:ext cx="1107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cs typeface="Times New Roman" pitchFamily="18" charset="0"/>
              </a:rPr>
              <a:t>Высшее</a:t>
            </a:r>
            <a:endParaRPr lang="ru-RU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56329" name="Прямоугольник 3"/>
          <p:cNvSpPr>
            <a:spLocks noChangeArrowheads="1"/>
          </p:cNvSpPr>
          <p:nvPr/>
        </p:nvSpPr>
        <p:spPr bwMode="auto">
          <a:xfrm>
            <a:off x="3995936" y="6055745"/>
            <a:ext cx="1873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Повышение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квалификации</a:t>
            </a:r>
          </a:p>
        </p:txBody>
      </p:sp>
      <p:sp>
        <p:nvSpPr>
          <p:cNvPr id="56330" name="Прямоугольник 4"/>
          <p:cNvSpPr>
            <a:spLocks noChangeArrowheads="1"/>
          </p:cNvSpPr>
          <p:nvPr/>
        </p:nvSpPr>
        <p:spPr bwMode="auto">
          <a:xfrm>
            <a:off x="5589358" y="6055745"/>
            <a:ext cx="1566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Довузовское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образование</a:t>
            </a:r>
          </a:p>
        </p:txBody>
      </p:sp>
      <p:sp>
        <p:nvSpPr>
          <p:cNvPr id="56331" name="Прямоугольник 5"/>
          <p:cNvSpPr>
            <a:spLocks noChangeArrowheads="1"/>
          </p:cNvSpPr>
          <p:nvPr/>
        </p:nvSpPr>
        <p:spPr bwMode="auto">
          <a:xfrm>
            <a:off x="6876256" y="5916839"/>
            <a:ext cx="1971676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Прочие образовательные услуги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816640" y="4725144"/>
            <a:ext cx="1620572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9,1 млн. руб.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521797" y="5241024"/>
            <a:ext cx="1428211" cy="40011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1 </a:t>
            </a: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млн. руб.</a:t>
            </a:r>
          </a:p>
        </p:txBody>
      </p:sp>
      <p:sp>
        <p:nvSpPr>
          <p:cNvPr id="18" name="Прямоугольник 2"/>
          <p:cNvSpPr>
            <a:spLocks noChangeArrowheads="1"/>
          </p:cNvSpPr>
          <p:nvPr/>
        </p:nvSpPr>
        <p:spPr bwMode="auto">
          <a:xfrm>
            <a:off x="1907704" y="6061411"/>
            <a:ext cx="1198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err="1" smtClean="0">
                <a:solidFill>
                  <a:prstClr val="black"/>
                </a:solidFill>
                <a:cs typeface="Times New Roman" pitchFamily="18" charset="0"/>
              </a:rPr>
              <a:t>Послевуз</a:t>
            </a:r>
            <a:r>
              <a:rPr lang="ru-RU" dirty="0" smtClean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ru-RU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2"/>
          <p:cNvSpPr>
            <a:spLocks noChangeArrowheads="1"/>
          </p:cNvSpPr>
          <p:nvPr/>
        </p:nvSpPr>
        <p:spPr bwMode="auto">
          <a:xfrm>
            <a:off x="3094109" y="6194135"/>
            <a:ext cx="1198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cs typeface="Times New Roman" pitchFamily="18" charset="0"/>
              </a:rPr>
              <a:t>Среднее</a:t>
            </a:r>
            <a:endParaRPr lang="ru-RU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8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Изменение порядка распределения средств, поступивших от оказания платных образовательных услуг ИПО</a:t>
            </a:r>
            <a:endParaRPr lang="ru-RU" sz="24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4502609"/>
              </p:ext>
            </p:extLst>
          </p:nvPr>
        </p:nvGraphicFramePr>
        <p:xfrm>
          <a:off x="107504" y="1412776"/>
          <a:ext cx="892899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60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153" y="160338"/>
            <a:ext cx="8229600" cy="10447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/>
              <a:t>Доходы от медицинской деятельности, </a:t>
            </a:r>
            <a:br>
              <a:rPr lang="ru-RU" sz="3600" b="1" dirty="0" smtClean="0"/>
            </a:br>
            <a:r>
              <a:rPr lang="ru-RU" sz="3600" b="1" dirty="0" smtClean="0"/>
              <a:t>млн. руб. </a:t>
            </a:r>
            <a:endParaRPr lang="ru-RU" sz="36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447849"/>
              </p:ext>
            </p:extLst>
          </p:nvPr>
        </p:nvGraphicFramePr>
        <p:xfrm>
          <a:off x="272257" y="1484784"/>
          <a:ext cx="8709918" cy="504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AutoShape 2" descr="http://mirgarderoba.ru/assets/images/comptable-calculatric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41379" y="2094862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89,4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2094861"/>
            <a:ext cx="1124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234,7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1340768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16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910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2552" y="0"/>
            <a:ext cx="8877746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Доходы медицинских структурных подразделений, млн. руб.</a:t>
            </a:r>
            <a:endParaRPr lang="ru-RU" sz="2400" b="1" cap="none" dirty="0" smtClean="0">
              <a:effectLst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04434608"/>
              </p:ext>
            </p:extLst>
          </p:nvPr>
        </p:nvGraphicFramePr>
        <p:xfrm>
          <a:off x="215626" y="692696"/>
          <a:ext cx="864096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240631" y="761058"/>
            <a:ext cx="7697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142,8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779912" y="2313850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60,3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4951547" y="2996952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26,1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228184" y="2996952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22,7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465559" y="3307899"/>
            <a:ext cx="5100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9,8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2595665" y="2250946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67,7</a:t>
            </a:r>
            <a:endParaRPr 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7170" name="Picture 2" descr="http://krasgmu.ru/sys/images/dept/2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26" y="5304699"/>
            <a:ext cx="1437387" cy="131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tom.krasgmu.ru/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15" y="4923699"/>
            <a:ext cx="2476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-clinic.ru/templates/template1/static/images/logotyp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62" y="5896009"/>
            <a:ext cx="23907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Логотип Университетской клиники КрасГМ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79251"/>
            <a:ext cx="3955223" cy="45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051" y="5619913"/>
            <a:ext cx="4034720" cy="54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353" y="6165304"/>
            <a:ext cx="3190316" cy="5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0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6534" y="116632"/>
            <a:ext cx="9108504" cy="40233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Доходы от оказания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</a:rPr>
              <a:t>медицинских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услуг в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</a:rPr>
              <a:t>2015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году</a:t>
            </a: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, млн. руб.</a:t>
            </a:r>
            <a:endParaRPr lang="ru-RU" sz="2400" b="1" cap="none" dirty="0" smtClean="0">
              <a:effectLst/>
            </a:endParaRPr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987687036"/>
              </p:ext>
            </p:extLst>
          </p:nvPr>
        </p:nvGraphicFramePr>
        <p:xfrm>
          <a:off x="246348" y="2708920"/>
          <a:ext cx="3898776" cy="3273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372200" y="1882405"/>
            <a:ext cx="1263679" cy="6463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ФАКТ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5656" y="1882405"/>
            <a:ext cx="1440160" cy="6463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ПЛАН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graphicFrame>
        <p:nvGraphicFramePr>
          <p:cNvPr id="10" name="Объект 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649814633"/>
              </p:ext>
            </p:extLst>
          </p:nvPr>
        </p:nvGraphicFramePr>
        <p:xfrm>
          <a:off x="5004048" y="2708920"/>
          <a:ext cx="3898776" cy="3273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203848" y="312488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91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2994511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272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256946" y="2994511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224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172400" y="315200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89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Доходы от сдачи имущества в аренду, млн. руб.</a:t>
            </a:r>
            <a:endParaRPr lang="ru-RU" sz="24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32662074"/>
              </p:ext>
            </p:extLst>
          </p:nvPr>
        </p:nvGraphicFramePr>
        <p:xfrm>
          <a:off x="611560" y="1438631"/>
          <a:ext cx="777686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47664" y="2741959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13,9</a:t>
            </a:r>
            <a:endParaRPr lang="ru-RU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72873" y="1438631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21,9</a:t>
            </a:r>
            <a:endParaRPr lang="ru-RU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419872" y="1438631"/>
            <a:ext cx="495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22</a:t>
            </a:r>
            <a:endParaRPr lang="ru-RU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686555" y="2204864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cs typeface="Times New Roman" pitchFamily="18" charset="0"/>
              </a:rPr>
              <a:t>17,4</a:t>
            </a:r>
            <a:endParaRPr lang="ru-RU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14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6895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Общая площадь, сдаваемая в аренду,</a:t>
            </a:r>
            <a:br>
              <a:rPr lang="ru-RU" sz="2800" b="1" dirty="0" smtClean="0"/>
            </a:br>
            <a:r>
              <a:rPr lang="ru-RU" sz="2800" b="1" dirty="0" smtClean="0">
                <a:solidFill>
                  <a:srgbClr val="C00000"/>
                </a:solidFill>
              </a:rPr>
              <a:t>3 313,69 кв.м. - </a:t>
            </a:r>
            <a:r>
              <a:rPr lang="ru-RU" sz="2800" b="1" dirty="0" smtClean="0">
                <a:ln w="11430"/>
                <a:solidFill>
                  <a:srgbClr val="C00000"/>
                </a:solidFill>
              </a:rPr>
              <a:t>3,5 % от </a:t>
            </a:r>
            <a:r>
              <a:rPr lang="ru-RU" sz="2800" b="1" dirty="0">
                <a:ln w="11430"/>
                <a:solidFill>
                  <a:srgbClr val="C00000"/>
                </a:solidFill>
              </a:rPr>
              <a:t>общей площади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102" name="Picture 6" descr="http://static.prima-tv.ru/static/uploaded/images/publications/large/magazini_shagovoi_dostypno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9" y="1772816"/>
            <a:ext cx="268082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xn--80ahhi0afh.kz/upload/iblock/f22/%D0%A2%D0%BE%D0%B2%D0%B0%D1%80%D1%8B%20%D0%BA%D0%B0%D0%BD%D1%86%D0%B5%D0%BB%D1%8F%D1%80%D1%81%D0%BA%D0%B8%D0%B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729" y="5165051"/>
            <a:ext cx="2298580" cy="1266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 descr="http://www.sudmedrt.kgts.ru/files/IMG-20140902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62977"/>
            <a:ext cx="2289292" cy="141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http://www.oyarzunsl.com/blog/wp-content/uploads/2012/07/Kikko-Max_Snakky-Ma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9" y="4184403"/>
            <a:ext cx="1659580" cy="2246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279" y="1335764"/>
            <a:ext cx="26808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Организация питания</a:t>
            </a:r>
          </a:p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1 360,65 кв.м.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1330486"/>
            <a:ext cx="228929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Размещение БСМЭ</a:t>
            </a:r>
          </a:p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1 578,70 кв.м.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907705" y="4184403"/>
            <a:ext cx="2304256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1430"/>
                <a:solidFill>
                  <a:srgbClr val="006699"/>
                </a:solidFill>
              </a:rPr>
              <a:t>Продажа канцелярских товаров</a:t>
            </a:r>
          </a:p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8 кв.м.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355976" y="3645024"/>
            <a:ext cx="2205565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1430"/>
                <a:solidFill>
                  <a:srgbClr val="006699"/>
                </a:solidFill>
              </a:rPr>
              <a:t>Размещение банкоматов, платежек и оборудования связи</a:t>
            </a:r>
          </a:p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32,7 кв.м.</a:t>
            </a:r>
            <a:endParaRPr lang="ru-RU" dirty="0"/>
          </a:p>
        </p:txBody>
      </p:sp>
      <p:pic>
        <p:nvPicPr>
          <p:cNvPr id="4113" name="Picture 17" descr="http://www.bolshoyvopros.ru/files/users/images/9e/57/9e575b5d812d79151a42d11edc4c2ff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758" y="4753021"/>
            <a:ext cx="2248076" cy="210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jrmk.net/im/c98/65a/fd0/e8801bf34e3ec04db398837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918" y="4761310"/>
            <a:ext cx="2291556" cy="1999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686459" y="3645024"/>
            <a:ext cx="241647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Размещение стиральных машин</a:t>
            </a:r>
          </a:p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5,5 кв.м.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511576" y="1309172"/>
            <a:ext cx="2227952" cy="630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ln w="11430"/>
                <a:solidFill>
                  <a:srgbClr val="006699"/>
                </a:solidFill>
              </a:rPr>
              <a:t>«Зал прощаний»</a:t>
            </a:r>
          </a:p>
          <a:p>
            <a:pPr algn="ctr"/>
            <a:r>
              <a:rPr lang="ru-RU" b="1" dirty="0" smtClean="0">
                <a:ln w="11430"/>
                <a:solidFill>
                  <a:srgbClr val="006699"/>
                </a:solidFill>
              </a:rPr>
              <a:t>328,14 кв.м.</a:t>
            </a:r>
            <a:endParaRPr lang="ru-RU" dirty="0"/>
          </a:p>
        </p:txBody>
      </p:sp>
      <p:pic>
        <p:nvPicPr>
          <p:cNvPr id="1026" name="Picture 2" descr="http://memo24.ru/sites/all/files/proshanie_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04" y="2010298"/>
            <a:ext cx="2345632" cy="15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98" y="4869160"/>
            <a:ext cx="1126483" cy="19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0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7624" y="2683518"/>
            <a:ext cx="6624736" cy="1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Система закупок</a:t>
            </a:r>
          </a:p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товаров, работ, услуг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1" y="476672"/>
            <a:ext cx="1825493" cy="184003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78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459313" y="1561009"/>
            <a:ext cx="3384376" cy="2016224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Педиатрический</a:t>
            </a:r>
          </a:p>
          <a:p>
            <a:pPr algn="ctr"/>
            <a:r>
              <a:rPr lang="ru-RU" sz="3200" b="1" dirty="0" smtClean="0"/>
              <a:t>факультет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92882" y="1556792"/>
            <a:ext cx="3384376" cy="2016224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Лечебный</a:t>
            </a:r>
          </a:p>
          <a:p>
            <a:pPr algn="ctr"/>
            <a:r>
              <a:rPr lang="ru-RU" sz="3200" b="1" dirty="0" smtClean="0"/>
              <a:t>факультет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3123691" y="3284984"/>
            <a:ext cx="4624810" cy="1800200"/>
          </a:xfrm>
          <a:prstGeom prst="right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Кафедра пропедевтики внутренних болезней и терапии</a:t>
            </a:r>
            <a:endParaRPr lang="ru-RU" sz="2400" dirty="0"/>
          </a:p>
        </p:txBody>
      </p:sp>
      <p:pic>
        <p:nvPicPr>
          <p:cNvPr id="9218" name="Picture 2" descr="http://krasgmu.ru/sys/images/user/9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53000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80001" y="188640"/>
            <a:ext cx="8972588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/>
              <a:t>Кафедра пропедевтики внутренних болезней и </a:t>
            </a:r>
            <a:r>
              <a:rPr lang="ru-RU" sz="2400" b="1" dirty="0" smtClean="0"/>
              <a:t>терапии передана в состав педиатрического факультета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684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5921" y="21382"/>
            <a:ext cx="9036496" cy="86382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2015 год</a:t>
            </a:r>
            <a:r>
              <a:rPr lang="ru-RU" sz="2800" b="1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sz="2800" b="1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– </a:t>
            </a:r>
            <a:r>
              <a:rPr lang="ru-RU" sz="2800" b="1" cap="none" dirty="0" smtClean="0">
                <a:solidFill>
                  <a:srgbClr val="C00000"/>
                </a:solidFill>
                <a:effectLst/>
                <a:latin typeface="Times New Roman" pitchFamily="18" charset="0"/>
              </a:rPr>
              <a:t>год поддержки отечественного производителя</a:t>
            </a:r>
            <a:endParaRPr lang="ru-RU" sz="2400" b="1" cap="none" dirty="0" smtClean="0">
              <a:solidFill>
                <a:srgbClr val="C00000"/>
              </a:soli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940245"/>
              </p:ext>
            </p:extLst>
          </p:nvPr>
        </p:nvGraphicFramePr>
        <p:xfrm>
          <a:off x="107504" y="965352"/>
          <a:ext cx="6336704" cy="5860631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{0660B408-B3CF-4A94-85FC-2B1E0A45F4A2}</a:tableStyleId>
              </a:tblPr>
              <a:tblGrid>
                <a:gridCol w="6336704"/>
              </a:tblGrid>
              <a:tr h="716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ПРИМЕНЕНИЕ НАЦИОНАЛЬНОГО РЕЖИМА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ПРИ ОСУЩЕСТВЛЕНИИ ЗАКУПОК</a:t>
                      </a:r>
                    </a:p>
                  </a:txBody>
                  <a:tcPr marL="68580" marR="68580" marT="0" marB="0" anchor="ctr">
                    <a:solidFill>
                      <a:srgbClr val="CC0066"/>
                    </a:solidFill>
                  </a:tcPr>
                </a:tc>
              </a:tr>
              <a:tr h="480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50" dirty="0">
                          <a:effectLst/>
                        </a:rPr>
                        <a:t>Преференции товарам российского </a:t>
                      </a:r>
                      <a:r>
                        <a:rPr lang="ru-RU" sz="1950" dirty="0" smtClean="0">
                          <a:effectLst/>
                        </a:rPr>
                        <a:t>происхождения</a:t>
                      </a:r>
                      <a:r>
                        <a:rPr lang="ru-RU" sz="1950" dirty="0">
                          <a:effectLst/>
                        </a:rPr>
                        <a:t> </a:t>
                      </a:r>
                      <a:endParaRPr lang="ru-RU" sz="19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5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50" dirty="0">
                          <a:effectLst/>
                        </a:rPr>
                        <a:t>Ограничение </a:t>
                      </a:r>
                      <a:r>
                        <a:rPr lang="ru-RU" sz="1950" dirty="0" smtClean="0">
                          <a:effectLst/>
                        </a:rPr>
                        <a:t>допуска иностранных медицинских товаров</a:t>
                      </a:r>
                      <a:r>
                        <a:rPr lang="ru-RU" sz="1950" dirty="0">
                          <a:effectLst/>
                        </a:rPr>
                        <a:t> </a:t>
                      </a:r>
                      <a:endParaRPr lang="ru-RU" sz="19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5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50" dirty="0" smtClean="0">
                          <a:effectLst/>
                        </a:rPr>
                        <a:t>Ограничение </a:t>
                      </a:r>
                      <a:r>
                        <a:rPr lang="ru-RU" sz="1950" dirty="0">
                          <a:effectLst/>
                        </a:rPr>
                        <a:t>допуска </a:t>
                      </a:r>
                      <a:r>
                        <a:rPr lang="ru-RU" sz="1950" dirty="0" smtClean="0">
                          <a:effectLst/>
                        </a:rPr>
                        <a:t>иностранных лекарств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50" dirty="0" smtClean="0">
                          <a:effectLst/>
                        </a:rPr>
                        <a:t>из</a:t>
                      </a:r>
                      <a:r>
                        <a:rPr lang="ru-RU" sz="1950" baseline="0" dirty="0" smtClean="0">
                          <a:effectLst/>
                        </a:rPr>
                        <a:t> перечня</a:t>
                      </a:r>
                      <a:r>
                        <a:rPr lang="ru-RU" sz="1950" dirty="0" smtClean="0">
                          <a:effectLst/>
                        </a:rPr>
                        <a:t> ЖВНЛС</a:t>
                      </a:r>
                      <a:r>
                        <a:rPr lang="ru-RU" sz="1950" dirty="0">
                          <a:effectLst/>
                        </a:rPr>
                        <a:t> </a:t>
                      </a:r>
                      <a:endParaRPr lang="ru-RU" sz="19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71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50" dirty="0" smtClean="0">
                          <a:effectLst/>
                        </a:rPr>
                        <a:t>Запрет допуска иностранных товаров </a:t>
                      </a:r>
                      <a:r>
                        <a:rPr lang="ru-RU" sz="1950" dirty="0">
                          <a:effectLst/>
                        </a:rPr>
                        <a:t>легкой промышленности</a:t>
                      </a:r>
                      <a:endParaRPr lang="ru-RU" sz="19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01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50" dirty="0" smtClean="0">
                          <a:effectLst/>
                        </a:rPr>
                        <a:t>Запрет </a:t>
                      </a:r>
                      <a:r>
                        <a:rPr lang="ru-RU" sz="1950" dirty="0">
                          <a:effectLst/>
                        </a:rPr>
                        <a:t>допуска иностранного программного </a:t>
                      </a:r>
                      <a:r>
                        <a:rPr lang="ru-RU" sz="1950" dirty="0" smtClean="0">
                          <a:effectLst/>
                        </a:rPr>
                        <a:t>обеспечения</a:t>
                      </a:r>
                      <a:endParaRPr lang="ru-RU" sz="19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5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50" dirty="0" smtClean="0">
                          <a:effectLst/>
                        </a:rPr>
                        <a:t>Запрет </a:t>
                      </a:r>
                      <a:r>
                        <a:rPr lang="ru-RU" sz="1950" dirty="0">
                          <a:effectLst/>
                        </a:rPr>
                        <a:t>на допуск </a:t>
                      </a:r>
                      <a:r>
                        <a:rPr lang="ru-RU" sz="1950" dirty="0" smtClean="0">
                          <a:effectLst/>
                        </a:rPr>
                        <a:t>иностранных товаров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50" dirty="0" smtClean="0">
                          <a:effectLst/>
                        </a:rPr>
                        <a:t>машиностроения</a:t>
                      </a:r>
                      <a:endParaRPr lang="ru-RU" sz="19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58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5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Запрет на допуск участников – офшорных компаний</a:t>
                      </a:r>
                      <a:endParaRPr lang="ru-RU" sz="19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5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5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Запрет на допуск участников, находящихся под юрисдикцией</a:t>
                      </a:r>
                      <a:r>
                        <a:rPr lang="ru-RU" sz="195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Турецкой Республики</a:t>
                      </a:r>
                      <a:endParaRPr lang="ru-RU" sz="19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124" name="Picture 4" descr="http://finport.info/mcgallery/20151116125337%D0%95%D0%90%D0%AD%D0%A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8" y="1074301"/>
            <a:ext cx="3421435" cy="110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286" y="2708920"/>
            <a:ext cx="3848075" cy="2778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25921" y="21382"/>
            <a:ext cx="9036496" cy="117537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2016 год</a:t>
            </a:r>
            <a:r>
              <a:rPr lang="ru-RU" sz="2800" b="1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sz="2800" b="1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800" b="1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</a:rPr>
              <a:t>борьба с закупкой предметов роскоши </a:t>
            </a:r>
            <a:endParaRPr lang="ru-RU" sz="2400" b="1" cap="none" dirty="0" smtClean="0">
              <a:solidFill>
                <a:srgbClr val="C0000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445224"/>
            <a:ext cx="8928992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Постановление Правительства РФ от 02.09.2015 N 927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"Об определении требований к закупаемым </a:t>
            </a:r>
            <a:r>
              <a:rPr lang="ru-RU" sz="2000" b="1" dirty="0" smtClean="0">
                <a:solidFill>
                  <a:schemeClr val="bg1"/>
                </a:solidFill>
              </a:rPr>
              <a:t>... бюджетными </a:t>
            </a:r>
            <a:r>
              <a:rPr lang="ru-RU" sz="2000" b="1" dirty="0">
                <a:solidFill>
                  <a:schemeClr val="bg1"/>
                </a:solidFill>
              </a:rPr>
              <a:t>учреждениями отдельным видам товаров, работ, услуг (в том числе предельных цен товаров, работ, услуг)"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826429"/>
              </p:ext>
            </p:extLst>
          </p:nvPr>
        </p:nvGraphicFramePr>
        <p:xfrm>
          <a:off x="107504" y="1268760"/>
          <a:ext cx="8928992" cy="401192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711390"/>
                <a:gridCol w="2157840"/>
                <a:gridCol w="1934615"/>
                <a:gridCol w="1636982"/>
                <a:gridCol w="1488165"/>
              </a:tblGrid>
              <a:tr h="720080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Наименование товара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66">
                        <a:alpha val="6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Ограничения по характеристикам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66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Ограничение по цене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0066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Руководитель и его заместители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Прочие работники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Руководитель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и его заместители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Прочие работники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7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+mn-lt"/>
                        </a:rPr>
                        <a:t>телефоны мобильные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n-lt"/>
                        </a:rPr>
                        <a:t>-</a:t>
                      </a:r>
                      <a:endParaRPr lang="ru-RU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n-lt"/>
                        </a:rPr>
                        <a:t>-</a:t>
                      </a:r>
                      <a:endParaRPr lang="ru-RU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n-lt"/>
                        </a:rPr>
                        <a:t>-</a:t>
                      </a:r>
                      <a:endParaRPr lang="ru-RU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n-lt"/>
                        </a:rPr>
                        <a:t>5 тыс. руб.</a:t>
                      </a:r>
                      <a:endParaRPr lang="ru-RU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+mn-lt"/>
                        </a:rPr>
                        <a:t>мебель деревянная </a:t>
                      </a:r>
                      <a:endParaRPr lang="ru-RU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n-lt"/>
                        </a:rPr>
                        <a:t>предельное значение - массив древесины "ценных" пород (твердо-лиственных и тропических)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baseline="0" dirty="0" smtClean="0">
                          <a:latin typeface="+mn-lt"/>
                        </a:rPr>
                        <a:t>возможные значения - древесина хвойных и мягколиственных пород </a:t>
                      </a:r>
                      <a:endParaRPr lang="ru-RU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n-lt"/>
                        </a:rPr>
                        <a:t>-</a:t>
                      </a:r>
                      <a:endParaRPr lang="ru-RU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n-lt"/>
                        </a:rPr>
                        <a:t>-</a:t>
                      </a:r>
                      <a:endParaRPr lang="ru-RU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15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436470"/>
              </p:ext>
            </p:extLst>
          </p:nvPr>
        </p:nvGraphicFramePr>
        <p:xfrm>
          <a:off x="539552" y="1391912"/>
          <a:ext cx="8112865" cy="4129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8371" name="Заголовок 1"/>
          <p:cNvSpPr>
            <a:spLocks noGrp="1"/>
          </p:cNvSpPr>
          <p:nvPr>
            <p:ph type="title"/>
          </p:nvPr>
        </p:nvSpPr>
        <p:spPr bwMode="auto">
          <a:xfrm>
            <a:off x="298450" y="188913"/>
            <a:ext cx="8686800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Объем денежных средств, освоенных</a:t>
            </a:r>
            <a:b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</a:b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через централизованные закупки, млн. руб.</a:t>
            </a:r>
            <a:endParaRPr lang="ru-RU" sz="2400" b="1" cap="none" dirty="0" smtClean="0">
              <a:effectLst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899592" y="3074217"/>
            <a:ext cx="761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243,5</a:t>
            </a:r>
          </a:p>
        </p:txBody>
      </p:sp>
      <p:sp>
        <p:nvSpPr>
          <p:cNvPr id="57352" name="Rectangle 6"/>
          <p:cNvSpPr>
            <a:spLocks noChangeArrowheads="1"/>
          </p:cNvSpPr>
          <p:nvPr/>
        </p:nvSpPr>
        <p:spPr bwMode="auto">
          <a:xfrm>
            <a:off x="3131840" y="2586728"/>
            <a:ext cx="761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326,5</a:t>
            </a: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1979712" y="2792266"/>
            <a:ext cx="761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279,5</a:t>
            </a:r>
          </a:p>
        </p:txBody>
      </p:sp>
      <p:sp>
        <p:nvSpPr>
          <p:cNvPr id="57354" name="Rectangle 5"/>
          <p:cNvSpPr>
            <a:spLocks noChangeArrowheads="1"/>
          </p:cNvSpPr>
          <p:nvPr/>
        </p:nvSpPr>
        <p:spPr bwMode="auto">
          <a:xfrm>
            <a:off x="4211960" y="2148363"/>
            <a:ext cx="761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399,5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364087" y="2564904"/>
            <a:ext cx="761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328,5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0290" y="2164794"/>
            <a:ext cx="761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408,3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0182" y="1628800"/>
            <a:ext cx="761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488,4</a:t>
            </a:r>
          </a:p>
        </p:txBody>
      </p:sp>
    </p:spTree>
    <p:extLst>
      <p:ext uri="{BB962C8B-B14F-4D97-AF65-F5344CB8AC3E}">
        <p14:creationId xmlns:p14="http://schemas.microsoft.com/office/powerpoint/2010/main" val="17535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07504" y="188913"/>
            <a:ext cx="8877746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400" b="1" cap="none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>Общая стоимость заключенных контрактов - 510,02 млн. руб.</a:t>
            </a:r>
            <a:endParaRPr lang="ru-RU" sz="2400" b="1" cap="none" dirty="0" smtClean="0">
              <a:effectLst/>
            </a:endParaRPr>
          </a:p>
        </p:txBody>
      </p:sp>
      <p:graphicFrame>
        <p:nvGraphicFramePr>
          <p:cNvPr id="5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903471"/>
              </p:ext>
            </p:extLst>
          </p:nvPr>
        </p:nvGraphicFramePr>
        <p:xfrm>
          <a:off x="755576" y="1204471"/>
          <a:ext cx="7831137" cy="4129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60745" y="1412776"/>
            <a:ext cx="18770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315,3 млн. руб.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989858" y="3852267"/>
            <a:ext cx="17488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34,8 млн. руб.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32695" y="3068960"/>
            <a:ext cx="18770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138,3 млн. руб.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90897" y="4047758"/>
            <a:ext cx="17488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21,6 млн. руб.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993589" y="5445222"/>
            <a:ext cx="1612749" cy="646331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</a:rPr>
              <a:t>Электронные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</a:rPr>
              <a:t>аукционы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989858" y="5445222"/>
            <a:ext cx="1283749" cy="646331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Запросы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котировок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0" y="5445222"/>
            <a:ext cx="1798442" cy="646331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</a:rPr>
              <a:t>Закупки у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</a:rPr>
              <a:t>ед. поставщика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595024" y="5445222"/>
            <a:ext cx="1743170" cy="646331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Закупки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100 тыс.руб.</a:t>
            </a:r>
          </a:p>
        </p:txBody>
      </p:sp>
    </p:spTree>
    <p:extLst>
      <p:ext uri="{BB962C8B-B14F-4D97-AF65-F5344CB8AC3E}">
        <p14:creationId xmlns:p14="http://schemas.microsoft.com/office/powerpoint/2010/main" val="11079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50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7257"/>
            <a:ext cx="8640960" cy="58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179512" y="2276872"/>
            <a:ext cx="1800200" cy="504056"/>
          </a:xfrm>
          <a:prstGeom prst="ellipse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3609020"/>
            <a:ext cx="8640960" cy="792088"/>
          </a:xfrm>
          <a:prstGeom prst="round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52388"/>
            <a:ext cx="791527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3491880" y="1196752"/>
            <a:ext cx="1800200" cy="504056"/>
          </a:xfrm>
          <a:prstGeom prst="ellipse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4653136"/>
            <a:ext cx="8640960" cy="792088"/>
          </a:xfrm>
          <a:prstGeom prst="round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50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77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7624" y="2683518"/>
            <a:ext cx="6624736" cy="1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Университет </a:t>
            </a:r>
          </a:p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-</a:t>
            </a: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 участник  торгов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1" y="476672"/>
            <a:ext cx="1825493" cy="184003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6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" y="4000500"/>
            <a:ext cx="56197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22523"/>
            <a:ext cx="8229600" cy="85010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Принято участие в 19 аукционах</a:t>
            </a:r>
            <a:br>
              <a:rPr lang="ru-RU" sz="2800" b="1" dirty="0" smtClean="0"/>
            </a:br>
            <a:r>
              <a:rPr lang="ru-RU" sz="2800" b="1" dirty="0" smtClean="0"/>
              <a:t>в электронной форме</a:t>
            </a:r>
            <a:endParaRPr lang="ru-RU" sz="2800" b="1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62238990"/>
              </p:ext>
            </p:extLst>
          </p:nvPr>
        </p:nvGraphicFramePr>
        <p:xfrm>
          <a:off x="2567261" y="908720"/>
          <a:ext cx="655272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53580" y="980728"/>
            <a:ext cx="193117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smtClean="0"/>
              <a:t>2 аукциона</a:t>
            </a:r>
          </a:p>
          <a:p>
            <a:pPr algn="ctr"/>
            <a:r>
              <a:rPr lang="ru-RU" b="1" dirty="0" smtClean="0"/>
              <a:t>9 350,86 тыс. руб.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91930" y="1844824"/>
            <a:ext cx="193117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smtClean="0"/>
              <a:t>10 аукционов</a:t>
            </a:r>
          </a:p>
          <a:p>
            <a:pPr algn="ctr"/>
            <a:r>
              <a:rPr lang="ru-RU" b="1" dirty="0" smtClean="0"/>
              <a:t>3 635,03 тыс. руб.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25852" y="2620099"/>
            <a:ext cx="193117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smtClean="0"/>
              <a:t>6 аукционов</a:t>
            </a:r>
          </a:p>
          <a:p>
            <a:pPr algn="ctr"/>
            <a:r>
              <a:rPr lang="ru-RU" b="1" dirty="0" smtClean="0"/>
              <a:t>2 107,77 тыс. руб.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668344" y="3068960"/>
            <a:ext cx="135088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smtClean="0"/>
              <a:t>1 аукцион</a:t>
            </a:r>
          </a:p>
          <a:p>
            <a:pPr algn="ctr"/>
            <a:r>
              <a:rPr lang="ru-RU" b="1" dirty="0" smtClean="0"/>
              <a:t>65 тыс.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7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7624" y="2683518"/>
            <a:ext cx="6624736" cy="1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None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0A22E"/>
              </a:buClr>
            </a:pPr>
            <a:r>
              <a:rPr lang="ru-RU" altLang="ru-RU" sz="4400" b="1" dirty="0" smtClean="0">
                <a:solidFill>
                  <a:sysClr val="windowText" lastClr="000000"/>
                </a:solidFill>
                <a:latin typeface="Times New Roman"/>
                <a:cs typeface="Arial" charset="0"/>
              </a:rPr>
              <a:t>Правовая работа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1" y="476672"/>
            <a:ext cx="1825493" cy="184003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13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58708"/>
            <a:ext cx="3126854" cy="1015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Предъявлено университетом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исков и претензий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32656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4988" y="3926894"/>
            <a:ext cx="3131841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редъявлено к университету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иска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747" y="5466709"/>
            <a:ext cx="3131841" cy="132343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удами рассмотрено 2 дела с привлечением университета в качестве третьего лица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www.sinstaller-en-profession-liberale.fr/uploads/assets/Photos_metiers/juridiq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17" y="-9466"/>
            <a:ext cx="5994411" cy="186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31839" y="1858709"/>
            <a:ext cx="6012159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иска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взыскании неустоек за нарушение обязательств по поставке товаров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претензий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нарушении обязательств по контрактам на закупку товаров, работ, услуг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претензии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студентам о неисполнении обязанностей по оплате обучения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26854" y="3926894"/>
            <a:ext cx="6012159" cy="1508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иск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увеличении стоимости работ по контракту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иск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выдаче сертификата специалиста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иск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возмещении расходов на устранение недостатков медицинской помощи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31839" y="5487846"/>
            <a:ext cx="6007173" cy="129266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взыскании платы за обучение с обучающихся по целевому направлению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9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10952" y="188640"/>
            <a:ext cx="7920880" cy="2487463"/>
          </a:xfrm>
          <a:prstGeom prst="round2DiagRect">
            <a:avLst/>
          </a:prstGeom>
          <a:solidFill>
            <a:srgbClr val="6600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/>
              <a:t>Из состава Межкафедральной научно-исследовательской лаборатории морфологии кафедры анатомии и гистологии человека</a:t>
            </a:r>
          </a:p>
          <a:p>
            <a:pPr algn="ctr"/>
            <a:endParaRPr lang="ru-RU" sz="2500" b="1" dirty="0"/>
          </a:p>
          <a:p>
            <a:pPr algn="ctr"/>
            <a:r>
              <a:rPr lang="ru-RU" sz="2500" b="1" dirty="0"/>
              <a:t>выделена Лаборатория биомедицинской</a:t>
            </a:r>
          </a:p>
          <a:p>
            <a:pPr algn="ctr"/>
            <a:r>
              <a:rPr lang="ru-RU" sz="2500" b="1" dirty="0"/>
              <a:t>микроскопии и морфометрии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96952"/>
            <a:ext cx="1814104" cy="226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739131744"/>
              </p:ext>
            </p:extLst>
          </p:nvPr>
        </p:nvGraphicFramePr>
        <p:xfrm>
          <a:off x="467544" y="2996952"/>
          <a:ext cx="403244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220071" y="5064124"/>
            <a:ext cx="3039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Руководитель лаборатории</a:t>
            </a:r>
          </a:p>
          <a:p>
            <a:pPr algn="ctr"/>
            <a:r>
              <a:rPr lang="ru-RU" b="1" dirty="0" smtClean="0"/>
              <a:t>Жуков </a:t>
            </a:r>
            <a:r>
              <a:rPr lang="ru-RU" b="1" dirty="0"/>
              <a:t>Евгений Леонидович </a:t>
            </a:r>
          </a:p>
        </p:txBody>
      </p:sp>
    </p:spTree>
    <p:extLst>
      <p:ext uri="{BB962C8B-B14F-4D97-AF65-F5344CB8AC3E}">
        <p14:creationId xmlns:p14="http://schemas.microsoft.com/office/powerpoint/2010/main" val="55755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44008" y="1207784"/>
            <a:ext cx="4392488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За неисполнение или ненадлежащее исполнение:</a:t>
            </a:r>
          </a:p>
          <a:p>
            <a:endParaRPr lang="ru-RU" sz="1600" b="1" dirty="0" smtClean="0"/>
          </a:p>
          <a:p>
            <a:r>
              <a:rPr lang="ru-RU" sz="2000" b="1" i="1" dirty="0" smtClean="0"/>
              <a:t>Штраф</a:t>
            </a:r>
            <a:r>
              <a:rPr lang="ru-RU" sz="2000" dirty="0" smtClean="0"/>
              <a:t> </a:t>
            </a:r>
            <a:r>
              <a:rPr lang="ru-RU" dirty="0" smtClean="0"/>
              <a:t>- </a:t>
            </a:r>
            <a:r>
              <a:rPr lang="ru-RU" sz="2000" b="1" i="1" dirty="0" smtClean="0">
                <a:solidFill>
                  <a:srgbClr val="C00000"/>
                </a:solidFill>
              </a:rPr>
              <a:t>5 </a:t>
            </a:r>
            <a:r>
              <a:rPr lang="ru-RU" sz="2000" b="1" i="1" dirty="0">
                <a:solidFill>
                  <a:srgbClr val="C00000"/>
                </a:solidFill>
              </a:rPr>
              <a:t>процентов </a:t>
            </a:r>
            <a:r>
              <a:rPr lang="ru-RU" dirty="0"/>
              <a:t>цены контракта.</a:t>
            </a:r>
          </a:p>
          <a:p>
            <a:r>
              <a:rPr lang="ru-RU" dirty="0"/>
              <a:t>В случае </a:t>
            </a:r>
            <a:r>
              <a:rPr lang="ru-RU" dirty="0" smtClean="0"/>
              <a:t>заключения </a:t>
            </a:r>
            <a:r>
              <a:rPr lang="ru-RU" dirty="0"/>
              <a:t>контракта по цене ниже 3 000 000 </a:t>
            </a:r>
            <a:r>
              <a:rPr lang="ru-RU" dirty="0" smtClean="0"/>
              <a:t>рублей, штраф – 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10 процентов </a:t>
            </a:r>
            <a:r>
              <a:rPr lang="ru-RU" dirty="0"/>
              <a:t>цены контракта.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Удержание неустоек</a:t>
            </a:r>
            <a:br>
              <a:rPr lang="ru-RU" sz="2800" b="1" dirty="0" smtClean="0"/>
            </a:br>
            <a:r>
              <a:rPr lang="ru-RU" sz="2800" b="1" dirty="0" smtClean="0"/>
              <a:t>с поставщиков, исполнителей, подрядчиков</a:t>
            </a:r>
            <a:endParaRPr lang="ru-RU" sz="2800" b="1" dirty="0"/>
          </a:p>
        </p:txBody>
      </p:sp>
      <p:pic>
        <p:nvPicPr>
          <p:cNvPr id="3076" name="Picture 4" descr="http://www.svetlanakobzar.centr.link/media/k2/items/cache/144aba6c568fde2fce1a77afef2ebf5c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99" y="4881256"/>
            <a:ext cx="4089351" cy="185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57908" y="3356992"/>
            <a:ext cx="7056784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2015 году за ненадлежащее исполнение поставщиками обязательств по контрактам удержано 3,5 млн. рублей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7" y="4842296"/>
            <a:ext cx="1304925" cy="4572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013176"/>
            <a:ext cx="1295400" cy="4286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08" y="5585567"/>
            <a:ext cx="1504950" cy="7239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107504" y="1213284"/>
            <a:ext cx="4365575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За просрочку исполнения:</a:t>
            </a:r>
          </a:p>
          <a:p>
            <a:endParaRPr lang="ru-RU" b="1" dirty="0" smtClean="0"/>
          </a:p>
          <a:p>
            <a:r>
              <a:rPr lang="ru-RU" sz="2000" b="1" i="1" dirty="0" smtClean="0"/>
              <a:t>Пеня</a:t>
            </a:r>
            <a:r>
              <a:rPr lang="ru-RU" sz="2000" dirty="0" smtClean="0"/>
              <a:t> </a:t>
            </a:r>
            <a:r>
              <a:rPr lang="ru-RU" dirty="0" smtClean="0"/>
              <a:t>по формуле в размере не менее </a:t>
            </a:r>
            <a:r>
              <a:rPr lang="ru-RU" dirty="0"/>
              <a:t>чем </a:t>
            </a:r>
            <a:r>
              <a:rPr lang="ru-RU" sz="2000" b="1" i="1" dirty="0" smtClean="0">
                <a:solidFill>
                  <a:srgbClr val="C00000"/>
                </a:solidFill>
              </a:rPr>
              <a:t>1/300 </a:t>
            </a:r>
            <a:r>
              <a:rPr lang="ru-RU" dirty="0" smtClean="0"/>
              <a:t>ставки </a:t>
            </a:r>
            <a:r>
              <a:rPr lang="ru-RU" dirty="0"/>
              <a:t>рефинансирования ЦБ РФ от цены </a:t>
            </a:r>
            <a:r>
              <a:rPr lang="ru-RU" dirty="0" smtClean="0"/>
              <a:t>контракта</a:t>
            </a:r>
          </a:p>
          <a:p>
            <a:endParaRPr lang="ru-RU" sz="700" dirty="0"/>
          </a:p>
          <a:p>
            <a:endParaRPr lang="ru-RU" sz="7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3331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145654" y="3150095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white"/>
                </a:solidFill>
              </a:rPr>
              <a:t>24,3 млн. 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43322" y="4183342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white"/>
                </a:solidFill>
              </a:rPr>
              <a:t>14,6 млн. </a:t>
            </a:r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7170" name="Picture 2" descr="http://www.homewoodlibrary.org/graphics/teen-graphics/teens-thumbsup.jpg/@@images/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4629537" cy="3087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972588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 smtClean="0"/>
              <a:t>Создан деканат отделения иностранных обучающихся</a:t>
            </a:r>
            <a:endParaRPr lang="ru-RU" sz="3200" b="1" dirty="0"/>
          </a:p>
        </p:txBody>
      </p:sp>
      <p:pic>
        <p:nvPicPr>
          <p:cNvPr id="7172" name="Picture 4" descr="http://krasgmu.ru/sys/images/user/64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71599"/>
            <a:ext cx="2131932" cy="284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46386" y="4622763"/>
            <a:ext cx="3226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	</a:t>
            </a:r>
            <a:r>
              <a:rPr lang="ru-RU" b="1" dirty="0" err="1" smtClean="0"/>
              <a:t>и.о</a:t>
            </a:r>
            <a:r>
              <a:rPr lang="ru-RU" b="1" dirty="0" smtClean="0"/>
              <a:t>. декана</a:t>
            </a:r>
          </a:p>
          <a:p>
            <a:r>
              <a:rPr lang="ru-RU" b="1" dirty="0" err="1" smtClean="0"/>
              <a:t>Юрчук</a:t>
            </a:r>
            <a:r>
              <a:rPr lang="ru-RU" b="1" dirty="0" smtClean="0"/>
              <a:t> </a:t>
            </a:r>
            <a:r>
              <a:rPr lang="ru-RU" b="1" dirty="0"/>
              <a:t>Галина Владимировна </a:t>
            </a:r>
          </a:p>
        </p:txBody>
      </p:sp>
    </p:spTree>
    <p:extLst>
      <p:ext uri="{BB962C8B-B14F-4D97-AF65-F5344CB8AC3E}">
        <p14:creationId xmlns:p14="http://schemas.microsoft.com/office/powerpoint/2010/main" val="327243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96094" y="0"/>
            <a:ext cx="8229600" cy="85496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Создан Спортивный комплекс КрасГМУ</a:t>
            </a:r>
            <a:endParaRPr lang="ru-RU" sz="3200" b="1" dirty="0"/>
          </a:p>
        </p:txBody>
      </p:sp>
      <p:pic>
        <p:nvPicPr>
          <p:cNvPr id="8194" name="Picture 2" descr="http://krasgmu.ru/sys/images/user/338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98" y="910478"/>
            <a:ext cx="14287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104" y="2820786"/>
            <a:ext cx="2964338" cy="92333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Руководитель</a:t>
            </a:r>
          </a:p>
          <a:p>
            <a:pPr algn="ctr"/>
            <a:r>
              <a:rPr lang="ru-RU" b="1" dirty="0" smtClean="0"/>
              <a:t>спортивного комплекса</a:t>
            </a:r>
          </a:p>
          <a:p>
            <a:pPr algn="ctr"/>
            <a:r>
              <a:rPr lang="ru-RU" b="1" dirty="0"/>
              <a:t>С</a:t>
            </a:r>
            <a:r>
              <a:rPr lang="ru-RU" b="1" dirty="0" smtClean="0"/>
              <a:t>амотесов Марат Павлович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3785050"/>
            <a:ext cx="4581525" cy="30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67" y="3785050"/>
            <a:ext cx="4460876" cy="301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743741"/>
            <a:ext cx="45815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18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208823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 smtClean="0"/>
              <a:t>Российско-Германский тренинговый центр респираторной поддержки и медицины критических состояний передан в состав кафедры-центра симуляционных технологий</a:t>
            </a:r>
            <a:endParaRPr lang="ru-RU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96386"/>
            <a:ext cx="4002735" cy="267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\\srv-fs01\shared\photo\2011\2010_12_28 тренинговый центр\Презентация центр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76" y="3594129"/>
            <a:ext cx="3998869" cy="267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8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cscon.ru/wp-content/uploads/2012/11/%D0%9B%D1%83%D0%BF%D0%B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81786"/>
            <a:ext cx="4392488" cy="256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972588" cy="8549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 smtClean="0"/>
              <a:t>Создана служба внутреннего контроля</a:t>
            </a:r>
            <a:endParaRPr lang="ru-RU" sz="3200" b="1" dirty="0"/>
          </a:p>
        </p:txBody>
      </p:sp>
      <p:pic>
        <p:nvPicPr>
          <p:cNvPr id="1028" name="Picture 4" descr="http://krasgmu.ru/sys/images/user/15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9" y="1453555"/>
            <a:ext cx="1905000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4449" y="4690492"/>
            <a:ext cx="2798780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/>
              <a:t>Денисова Неля </a:t>
            </a:r>
            <a:r>
              <a:rPr lang="ru-RU" b="1" dirty="0" smtClean="0"/>
              <a:t>Ивановна,</a:t>
            </a:r>
          </a:p>
          <a:p>
            <a:pPr algn="ctr"/>
            <a:r>
              <a:rPr lang="ru-RU" b="1" dirty="0" smtClean="0"/>
              <a:t>КЭН, аудитор КрасГМУ</a:t>
            </a:r>
            <a:r>
              <a:rPr lang="ru-RU" b="1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1628800"/>
            <a:ext cx="6048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«Экономический </a:t>
            </a:r>
            <a:r>
              <a:rPr lang="ru-RU" sz="2400" dirty="0"/>
              <a:t>субъект обязан организовать и осуществлять внутренний контроль совершаемых фактов хозяйственной </a:t>
            </a:r>
            <a:r>
              <a:rPr lang="ru-RU" sz="2400" dirty="0" smtClean="0"/>
              <a:t>жизни»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93229" y="3437850"/>
            <a:ext cx="5943267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Ст. 19 Федерального закона </a:t>
            </a:r>
            <a:r>
              <a:rPr lang="ru-RU" b="1" dirty="0"/>
              <a:t>от </a:t>
            </a:r>
            <a:r>
              <a:rPr lang="ru-RU" b="1" dirty="0" smtClean="0"/>
              <a:t>06.12.2011 г. </a:t>
            </a:r>
            <a:r>
              <a:rPr lang="ru-RU" b="1" dirty="0"/>
              <a:t>N 402-ФЗ</a:t>
            </a:r>
          </a:p>
          <a:p>
            <a:r>
              <a:rPr lang="ru-RU" b="1" dirty="0"/>
              <a:t>"О бухгалтерском учете"</a:t>
            </a:r>
          </a:p>
        </p:txBody>
      </p:sp>
    </p:spTree>
    <p:extLst>
      <p:ext uri="{BB962C8B-B14F-4D97-AF65-F5344CB8AC3E}">
        <p14:creationId xmlns:p14="http://schemas.microsoft.com/office/powerpoint/2010/main" val="220916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5678</TotalTime>
  <Words>1612</Words>
  <Application>Microsoft Office PowerPoint</Application>
  <PresentationFormat>Экран (4:3)</PresentationFormat>
  <Paragraphs>360</Paragraphs>
  <Slides>50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50</vt:i4>
      </vt:variant>
    </vt:vector>
  </HeadingPairs>
  <TitlesOfParts>
    <vt:vector size="57" baseType="lpstr">
      <vt:lpstr>Тема Office</vt:lpstr>
      <vt:lpstr>3_Тема Office</vt:lpstr>
      <vt:lpstr>8_Тема Office</vt:lpstr>
      <vt:lpstr>1_Трек</vt:lpstr>
      <vt:lpstr>7_Тема Office</vt:lpstr>
      <vt:lpstr>2_Тема Office</vt:lpstr>
      <vt:lpstr>1_Тема Office</vt:lpstr>
      <vt:lpstr>Презентация PowerPoint</vt:lpstr>
      <vt:lpstr>Презентация PowerPoint</vt:lpstr>
      <vt:lpstr>Презентация PowerPoint</vt:lpstr>
      <vt:lpstr>Кафедра пропедевтики внутренних болезней и терапии передана в состав педиатрического факультета</vt:lpstr>
      <vt:lpstr>Презентация PowerPoint</vt:lpstr>
      <vt:lpstr>Создан деканат отделения иностранных обучающихся</vt:lpstr>
      <vt:lpstr>Создан Спортивный комплекс КрасГМУ</vt:lpstr>
      <vt:lpstr>Российско-Германский тренинговый центр респираторной поддержки и медицины критических состояний передан в состав кафедры-центра симуляционных технологий</vt:lpstr>
      <vt:lpstr>Создана служба внутреннего контроля</vt:lpstr>
      <vt:lpstr>Презентация PowerPoint</vt:lpstr>
      <vt:lpstr>Проведена специальная оценка условий труда на 446 рабочих местах</vt:lpstr>
      <vt:lpstr>Специальная оценка условий труда на кафедрах</vt:lpstr>
      <vt:lpstr>Специальная оценка условий труда в медицинских подразделениях</vt:lpstr>
      <vt:lpstr>Итоги специальной оценки условий труда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Экспертиза качества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от платной деятельности, млн. руб.</vt:lpstr>
      <vt:lpstr>Презентация PowerPoint</vt:lpstr>
      <vt:lpstr>Изменение порядка распределения средств, поступивших от оказания платных образовательных услуг ИПО</vt:lpstr>
      <vt:lpstr>Доходы от медицинской деятельности,  млн. руб. </vt:lpstr>
      <vt:lpstr>Доходы медицинских структурных подразделений, млн. руб.</vt:lpstr>
      <vt:lpstr>Доходы от оказания медицинских услуг в 2015 году, млн. руб.</vt:lpstr>
      <vt:lpstr>Доходы от сдачи имущества в аренду, млн. руб.</vt:lpstr>
      <vt:lpstr>Общая площадь, сдаваемая в аренду, 3 313,69 кв.м. - 3,5 % от общей площади</vt:lpstr>
      <vt:lpstr>Презентация PowerPoint</vt:lpstr>
      <vt:lpstr>2015 год – год поддержки отечественного производителя</vt:lpstr>
      <vt:lpstr>2016 год - борьба с закупкой предметов роскоши </vt:lpstr>
      <vt:lpstr>Объем денежных средств, освоенных через централизованные закупки, млн. руб.</vt:lpstr>
      <vt:lpstr>Общая стоимость заключенных контрактов - 510,02 млн. руб.</vt:lpstr>
      <vt:lpstr>Презентация PowerPoint</vt:lpstr>
      <vt:lpstr>Презентация PowerPoint</vt:lpstr>
      <vt:lpstr>Презентация PowerPoint</vt:lpstr>
      <vt:lpstr>Принято участие в 19 аукционах в электронной форме</vt:lpstr>
      <vt:lpstr>Презентация PowerPoint</vt:lpstr>
      <vt:lpstr>Презентация PowerPoint</vt:lpstr>
      <vt:lpstr>Удержание неустоек с поставщиков, исполнителей, подрядчиков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ТарховаТЕ</dc:creator>
  <cp:lastModifiedBy>КулешоваОВ</cp:lastModifiedBy>
  <cp:revision>311</cp:revision>
  <dcterms:created xsi:type="dcterms:W3CDTF">2014-02-11T05:40:55Z</dcterms:created>
  <dcterms:modified xsi:type="dcterms:W3CDTF">2016-02-17T04:11:20Z</dcterms:modified>
</cp:coreProperties>
</file>