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863D5-80FF-4921-AB7D-5277087283F1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6F714-E68F-4C59-B786-8F1BB3A6F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6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Икрамов</a:t>
            </a:r>
            <a:r>
              <a:rPr lang="ru-RU" dirty="0" smtClean="0"/>
              <a:t> Артём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6F714-E68F-4C59-B786-8F1BB3A6F435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8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8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5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5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85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9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6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1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5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5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4E36-BB0B-453C-9CE0-B8213355BD03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36E4-D98F-4C41-A57C-DE5F7839A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Энтеральное</a:t>
            </a:r>
            <a:r>
              <a:rPr lang="ru-RU" dirty="0" smtClean="0"/>
              <a:t> и парентеральное питание при синдроме короткой кишки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684517"/>
            <a:ext cx="3528392" cy="33677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Икрамов</a:t>
            </a:r>
            <a:r>
              <a:rPr lang="ru-RU" dirty="0" smtClean="0"/>
              <a:t> Артём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1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 smtClean="0"/>
              <a:t>Прогностически</a:t>
            </a:r>
            <a:r>
              <a:rPr lang="ru-RU" sz="2400" b="1" dirty="0" smtClean="0"/>
              <a:t> благоприятной </a:t>
            </a:r>
            <a:r>
              <a:rPr lang="ru-RU" sz="2400" dirty="0" smtClean="0"/>
              <a:t>считается резекция 40-50% тонкой кишки, если сохранены проксимальный отдел тощей кишки, дистальный отдел подвздошной кишки, </a:t>
            </a:r>
            <a:r>
              <a:rPr lang="ru-RU" sz="2400" dirty="0" err="1" smtClean="0"/>
              <a:t>илеоцекальный</a:t>
            </a:r>
            <a:r>
              <a:rPr lang="ru-RU" sz="2400" dirty="0" smtClean="0"/>
              <a:t> клапан и толстая кишка.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err="1" smtClean="0"/>
              <a:t>Прогностически</a:t>
            </a:r>
            <a:r>
              <a:rPr lang="ru-RU" sz="2400" b="1" dirty="0" smtClean="0"/>
              <a:t> неблагоприятными</a:t>
            </a:r>
            <a:r>
              <a:rPr lang="ru-RU" sz="2400" dirty="0" smtClean="0"/>
              <a:t> являются: </a:t>
            </a:r>
          </a:p>
          <a:p>
            <a:pPr marL="0" indent="0">
              <a:buNone/>
            </a:pPr>
            <a:r>
              <a:rPr lang="ru-RU" sz="1800" dirty="0" smtClean="0"/>
              <a:t>•</a:t>
            </a:r>
            <a:r>
              <a:rPr lang="ru-RU" sz="2400" dirty="0" smtClean="0"/>
              <a:t> </a:t>
            </a:r>
            <a:r>
              <a:rPr lang="ru-RU" sz="1800" dirty="0" smtClean="0"/>
              <a:t>резекция 75% или более тонкого кишечника; </a:t>
            </a:r>
          </a:p>
          <a:p>
            <a:pPr marL="0" indent="0">
              <a:buNone/>
            </a:pPr>
            <a:r>
              <a:rPr lang="ru-RU" sz="1800" dirty="0" smtClean="0"/>
              <a:t>• ситуация, при которой в результате резекции, </a:t>
            </a:r>
            <a:r>
              <a:rPr lang="ru-RU" sz="1800" dirty="0" err="1" smtClean="0"/>
              <a:t>дуоденостомии</a:t>
            </a:r>
            <a:r>
              <a:rPr lang="ru-RU" sz="1800" dirty="0" smtClean="0"/>
              <a:t> или наложения анастомоза между подвздошной и тощей кишкой остается менее 35 см функционирующей тонкой кишки; </a:t>
            </a:r>
          </a:p>
          <a:p>
            <a:pPr marL="0" indent="0">
              <a:buNone/>
            </a:pPr>
            <a:r>
              <a:rPr lang="ru-RU" sz="1800" dirty="0" smtClean="0"/>
              <a:t>• если после формирования </a:t>
            </a:r>
            <a:r>
              <a:rPr lang="ru-RU" sz="1800" dirty="0" err="1" smtClean="0"/>
              <a:t>подвздошноили</a:t>
            </a:r>
            <a:r>
              <a:rPr lang="ru-RU" sz="1800" dirty="0" smtClean="0"/>
              <a:t> </a:t>
            </a:r>
            <a:r>
              <a:rPr lang="ru-RU" sz="1800" dirty="0" err="1" smtClean="0"/>
              <a:t>илеоколоноанастомоза</a:t>
            </a:r>
            <a:r>
              <a:rPr lang="ru-RU" sz="1800" dirty="0" smtClean="0"/>
              <a:t> остается менее 60 см тонкой кишки; </a:t>
            </a:r>
          </a:p>
          <a:p>
            <a:pPr marL="0" indent="0">
              <a:buNone/>
            </a:pPr>
            <a:r>
              <a:rPr lang="ru-RU" sz="1800" dirty="0" smtClean="0"/>
              <a:t>• если после наложения </a:t>
            </a:r>
            <a:r>
              <a:rPr lang="ru-RU" sz="1800" dirty="0" err="1" smtClean="0"/>
              <a:t>еюностомы</a:t>
            </a:r>
            <a:r>
              <a:rPr lang="ru-RU" sz="1800" dirty="0" smtClean="0"/>
              <a:t> остается менее 100 см тонкой кишки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Адаптационные процессы в тонкой кишке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Адаптивные процессы в тонкой кишке проявляются увеличением полости и развитием гипертрофии слизистой оболочки с увеличением ворсинок и крипт, то есть всасывательная способность </a:t>
            </a:r>
            <a:r>
              <a:rPr lang="ru-RU" sz="2000" dirty="0" err="1" smtClean="0"/>
              <a:t>энтероцитов</a:t>
            </a:r>
            <a:r>
              <a:rPr lang="ru-RU" sz="2000" dirty="0" smtClean="0"/>
              <a:t> не меняется, а увеличивается их количество.</a:t>
            </a:r>
          </a:p>
          <a:p>
            <a:r>
              <a:rPr lang="ru-RU" sz="2000" dirty="0" smtClean="0"/>
              <a:t>Для адаптации пациентам нужно от нескольких месяцев до 4-5 лет </a:t>
            </a:r>
          </a:p>
          <a:p>
            <a:r>
              <a:rPr lang="ru-RU" sz="2000" dirty="0" smtClean="0"/>
              <a:t>При резекции тощей кишки, оставшаяся часть подвздошной кишки способна обеспечить поступление питательных веществ; после резекции тонкой кишки толстая берет на себя часть важных функций и становится дополнительным пищеварительным органом.</a:t>
            </a:r>
          </a:p>
          <a:p>
            <a:r>
              <a:rPr lang="ru-RU" sz="2000" dirty="0" smtClean="0"/>
              <a:t>Пероральное и </a:t>
            </a:r>
            <a:r>
              <a:rPr lang="ru-RU" sz="2000" dirty="0" err="1" smtClean="0"/>
              <a:t>энтеральное</a:t>
            </a:r>
            <a:r>
              <a:rPr lang="ru-RU" sz="2000" dirty="0" smtClean="0"/>
              <a:t> питание оказывает большее влияние на развитие адаптационных процессов, чем парентеральное питание. Жирные кислоты с короткой цепью стимулируют раннюю адаптацию.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течения СКК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I этап - ранняя послеоперационная фаза (послеоперационная </a:t>
            </a:r>
            <a:r>
              <a:rPr lang="ru-RU" sz="2800" dirty="0" err="1" smtClean="0"/>
              <a:t>гиперсекреторная</a:t>
            </a:r>
            <a:r>
              <a:rPr lang="ru-RU" sz="2800" dirty="0" smtClean="0"/>
              <a:t> фаза) - до 3 </a:t>
            </a:r>
            <a:r>
              <a:rPr lang="ru-RU" sz="2800" dirty="0" err="1" smtClean="0"/>
              <a:t>мес</a:t>
            </a:r>
            <a:r>
              <a:rPr lang="ru-RU" sz="2800" dirty="0" smtClean="0"/>
              <a:t>; </a:t>
            </a:r>
          </a:p>
          <a:p>
            <a:r>
              <a:rPr lang="ru-RU" sz="2800" dirty="0" smtClean="0"/>
              <a:t> II этап - фаза адаптации (от 3 </a:t>
            </a:r>
            <a:r>
              <a:rPr lang="ru-RU" sz="2800" dirty="0" err="1" smtClean="0"/>
              <a:t>мес</a:t>
            </a:r>
            <a:r>
              <a:rPr lang="ru-RU" sz="2800" dirty="0" smtClean="0"/>
              <a:t> до 1,5 лет); </a:t>
            </a:r>
          </a:p>
          <a:p>
            <a:r>
              <a:rPr lang="ru-RU" sz="2800" dirty="0" smtClean="0"/>
              <a:t> III этап - фаза восстановления и стабилизации (от 1,5 лет и в течение всей жизни)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I этап - ранняя послеоперационная фаза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Обильная диарея(до 5-6 л/сутки)</a:t>
            </a:r>
          </a:p>
          <a:p>
            <a:r>
              <a:rPr lang="ru-RU" sz="2800" dirty="0" smtClean="0"/>
              <a:t>Рефлекторное повышение кислотообразования в желудке.</a:t>
            </a:r>
          </a:p>
          <a:p>
            <a:r>
              <a:rPr lang="ru-RU" sz="2800" dirty="0" smtClean="0"/>
              <a:t>Изменение водно-электролитного баланса, что приводит к нарушениям нервно-мышечного аппарата</a:t>
            </a:r>
          </a:p>
          <a:p>
            <a:r>
              <a:rPr lang="ru-RU" sz="2800" dirty="0" smtClean="0"/>
              <a:t>Обезвоживание организма, приводит к ОПН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340768"/>
            <a:ext cx="41390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Клиника: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первого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Восполнение потерь жидкости и электролитов(Необходимо учитывать все суточные потери жидкости и электролитов, с диареей и избыточным выделением через </a:t>
            </a:r>
            <a:r>
              <a:rPr lang="ru-RU" sz="1400" dirty="0" err="1" smtClean="0"/>
              <a:t>стомы</a:t>
            </a:r>
            <a:r>
              <a:rPr lang="ru-RU" sz="1400" dirty="0" smtClean="0"/>
              <a:t> и </a:t>
            </a:r>
            <a:r>
              <a:rPr lang="ru-RU" sz="1400" dirty="0" err="1" smtClean="0"/>
              <a:t>назогастральный</a:t>
            </a:r>
            <a:r>
              <a:rPr lang="ru-RU" sz="1400" dirty="0" smtClean="0"/>
              <a:t> зонд. Потери должны быть возмещены путем внутривенной интенсивной </a:t>
            </a:r>
            <a:r>
              <a:rPr lang="ru-RU" sz="1400" dirty="0" err="1" smtClean="0"/>
              <a:t>инфузионно-трансфузионной</a:t>
            </a:r>
            <a:r>
              <a:rPr lang="ru-RU" sz="1400" dirty="0" smtClean="0"/>
              <a:t> терапии с включением кровезаменителей, электролитов, компонентов и препаратов крови. Суточный объем восполнения жидкости должен обеспечивать выделение не менее 1,5 л мочи в сутки! Введение свободной воды перорально в этот период противопоказано)</a:t>
            </a:r>
          </a:p>
          <a:p>
            <a:r>
              <a:rPr lang="ru-RU" sz="1400" dirty="0" smtClean="0"/>
              <a:t>Необходимо контролировать возможность метаболического ацидоза и алкалоза(вливанием большего количества жидкости </a:t>
            </a:r>
            <a:r>
              <a:rPr lang="ru-RU" sz="1400" dirty="0" err="1" smtClean="0"/>
              <a:t>доп</a:t>
            </a:r>
            <a:r>
              <a:rPr lang="ru-RU" sz="1400" dirty="0" smtClean="0"/>
              <a:t> введение натрия)</a:t>
            </a:r>
          </a:p>
          <a:p>
            <a:r>
              <a:rPr lang="ru-RU" sz="1400" dirty="0" smtClean="0"/>
              <a:t>Сбалансированное ПП следует начинать как можно раньше</a:t>
            </a:r>
          </a:p>
          <a:p>
            <a:r>
              <a:rPr lang="ru-RU" sz="1400" dirty="0" smtClean="0"/>
              <a:t>Для снижения желудочной гиперсекреции назначаются антагонисты Н2-рецепторов гистамина или ингибиторы H+, K+ -</a:t>
            </a:r>
            <a:r>
              <a:rPr lang="ru-RU" sz="1400" dirty="0" err="1" smtClean="0"/>
              <a:t>АТФазы</a:t>
            </a:r>
            <a:r>
              <a:rPr lang="ru-RU" sz="1400" dirty="0" smtClean="0"/>
              <a:t> и </a:t>
            </a:r>
            <a:r>
              <a:rPr lang="ru-RU" sz="1400" dirty="0" err="1" smtClean="0"/>
              <a:t>антацидная</a:t>
            </a:r>
            <a:r>
              <a:rPr lang="ru-RU" sz="1400" dirty="0" smtClean="0"/>
              <a:t> терапия </a:t>
            </a:r>
          </a:p>
          <a:p>
            <a:r>
              <a:rPr lang="ru-RU" sz="1400" dirty="0" smtClean="0"/>
              <a:t>Препараты, замедляющие моторику ЖКТ, используются для лечения диареи и улучшения всасывания (</a:t>
            </a:r>
            <a:r>
              <a:rPr lang="ru-RU" sz="1400" dirty="0" err="1" smtClean="0"/>
              <a:t>лоперамид</a:t>
            </a:r>
            <a:r>
              <a:rPr lang="ru-RU" sz="1400" dirty="0" smtClean="0"/>
              <a:t>)</a:t>
            </a:r>
          </a:p>
          <a:p>
            <a:r>
              <a:rPr lang="ru-RU" sz="1400" dirty="0" smtClean="0"/>
              <a:t>Терапия </a:t>
            </a:r>
            <a:r>
              <a:rPr lang="ru-RU" sz="1400" dirty="0" err="1" smtClean="0"/>
              <a:t>соматостатином</a:t>
            </a:r>
            <a:r>
              <a:rPr lang="ru-RU" sz="1400" dirty="0" smtClean="0"/>
              <a:t> или его аналогом </a:t>
            </a:r>
            <a:r>
              <a:rPr lang="ru-RU" sz="1400" dirty="0" err="1" smtClean="0"/>
              <a:t>октреотидом</a:t>
            </a:r>
            <a:r>
              <a:rPr lang="ru-RU" sz="1400" dirty="0" smtClean="0"/>
              <a:t>  эффективно уменьшает выделения из </a:t>
            </a:r>
            <a:r>
              <a:rPr lang="ru-RU" sz="1400" dirty="0" err="1" smtClean="0"/>
              <a:t>стомы</a:t>
            </a:r>
            <a:r>
              <a:rPr lang="ru-RU" sz="1400" dirty="0" smtClean="0"/>
              <a:t> и объем стула, потерю натрия и хлора, снижает транзит химуса по тонкой кишке. </a:t>
            </a:r>
          </a:p>
          <a:p>
            <a:r>
              <a:rPr lang="ru-RU" sz="1400" dirty="0" smtClean="0"/>
              <a:t>Для связывания желчных кислот и предупреждения диареи может назначаться </a:t>
            </a:r>
            <a:r>
              <a:rPr lang="ru-RU" sz="1400" dirty="0" err="1" smtClean="0"/>
              <a:t>холестирамин</a:t>
            </a:r>
            <a:endParaRPr lang="ru-RU" sz="1400" dirty="0" smtClean="0"/>
          </a:p>
          <a:p>
            <a:r>
              <a:rPr lang="ru-RU" sz="1400" dirty="0" smtClean="0"/>
              <a:t>Раннее </a:t>
            </a:r>
            <a:r>
              <a:rPr lang="ru-RU" sz="1400" dirty="0" err="1" smtClean="0"/>
              <a:t>энтеральное</a:t>
            </a:r>
            <a:r>
              <a:rPr lang="ru-RU" sz="1400" dirty="0" smtClean="0"/>
              <a:t> зондовое питание </a:t>
            </a:r>
            <a:r>
              <a:rPr lang="ru-RU" sz="1400" dirty="0" err="1" smtClean="0"/>
              <a:t>глюкозо</a:t>
            </a:r>
            <a:r>
              <a:rPr lang="ru-RU" sz="1400" dirty="0" smtClean="0"/>
              <a:t>-солевыми электролитными растворами, специализированными </a:t>
            </a:r>
            <a:r>
              <a:rPr lang="ru-RU" sz="1400" dirty="0" err="1" smtClean="0"/>
              <a:t>химусоподобными</a:t>
            </a:r>
            <a:r>
              <a:rPr lang="ru-RU" sz="1400" dirty="0" smtClean="0"/>
              <a:t> смесями (</a:t>
            </a:r>
            <a:r>
              <a:rPr lang="ru-RU" sz="1400" dirty="0" err="1" smtClean="0"/>
              <a:t>интестамин</a:t>
            </a:r>
            <a:r>
              <a:rPr lang="ru-RU" sz="1400" dirty="0" smtClean="0"/>
              <a:t>), с переходом на специализированные смеси (типа </a:t>
            </a:r>
            <a:r>
              <a:rPr lang="ru-RU" sz="1400" dirty="0" err="1" smtClean="0"/>
              <a:t>пептамен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 этап - фаза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2535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постепенная адаптация пищеварительного тракта к новым условиям; </a:t>
            </a:r>
          </a:p>
          <a:p>
            <a:r>
              <a:rPr lang="ru-RU" sz="1800" dirty="0" smtClean="0"/>
              <a:t>уменьшение числа дефекаций и </a:t>
            </a:r>
            <a:r>
              <a:rPr lang="ru-RU" sz="1800" dirty="0" err="1" smtClean="0"/>
              <a:t>полифекалией</a:t>
            </a:r>
            <a:r>
              <a:rPr lang="ru-RU" sz="1800" dirty="0" smtClean="0"/>
              <a:t>; </a:t>
            </a:r>
          </a:p>
          <a:p>
            <a:r>
              <a:rPr lang="ru-RU" sz="1800" dirty="0" smtClean="0"/>
              <a:t>частичное восстановление нарушенных обменных процессов в организме; </a:t>
            </a:r>
          </a:p>
          <a:p>
            <a:r>
              <a:rPr lang="ru-RU" sz="1800" dirty="0" smtClean="0"/>
              <a:t>стабилизация массы тела на фоне сохраняющегося дефицита; </a:t>
            </a:r>
          </a:p>
          <a:p>
            <a:r>
              <a:rPr lang="ru-RU" sz="1800" dirty="0" smtClean="0"/>
              <a:t>могут оставаться симптомы недостаточности витаминов и микроэлементов, анемия; </a:t>
            </a:r>
          </a:p>
          <a:p>
            <a:r>
              <a:rPr lang="ru-RU" sz="1800" dirty="0" smtClean="0"/>
              <a:t>по мере формирования адаптивных реакций организма потребность в парентеральном питании может уменьшаться или исчезать, поэтому возрастает роль </a:t>
            </a:r>
            <a:r>
              <a:rPr lang="ru-RU" sz="1800" dirty="0" err="1" smtClean="0"/>
              <a:t>энтерального</a:t>
            </a:r>
            <a:r>
              <a:rPr lang="ru-RU" sz="1800" dirty="0" smtClean="0"/>
              <a:t> питания; </a:t>
            </a:r>
          </a:p>
          <a:p>
            <a:r>
              <a:rPr lang="ru-RU" sz="1800" dirty="0" smtClean="0"/>
              <a:t>уменьшение парентерального питания возможно при снижении кишечных потерь до 2 л и менее; </a:t>
            </a:r>
          </a:p>
          <a:p>
            <a:r>
              <a:rPr lang="ru-RU" sz="1800" dirty="0" smtClean="0"/>
              <a:t>при тяжелой форме СКК необходимо продолжить парентеральное питание, введение </a:t>
            </a:r>
            <a:r>
              <a:rPr lang="ru-RU" sz="1800" dirty="0" err="1" smtClean="0"/>
              <a:t>фармаконутриентов</a:t>
            </a:r>
            <a:r>
              <a:rPr lang="ru-RU" sz="1800" dirty="0" smtClean="0"/>
              <a:t> для предотвращения и профилактики истощения.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58362"/>
            <a:ext cx="4355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Клиника: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второго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контроль за моторно-эвакуаторной функцией кишечника (антидиарейные препараты). </a:t>
            </a:r>
          </a:p>
          <a:p>
            <a:r>
              <a:rPr lang="ru-RU" sz="1600" dirty="0" smtClean="0"/>
              <a:t>поддержание водного и электролитного баланса (в том числе микроэлементов), особенно у пациентов с </a:t>
            </a:r>
            <a:r>
              <a:rPr lang="ru-RU" sz="1600" dirty="0" err="1" smtClean="0"/>
              <a:t>энтеростомой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коррекцию </a:t>
            </a:r>
            <a:r>
              <a:rPr lang="ru-RU" sz="1600" dirty="0" err="1" smtClean="0"/>
              <a:t>белково</a:t>
            </a:r>
            <a:r>
              <a:rPr lang="ru-RU" sz="1600" dirty="0" smtClean="0"/>
              <a:t>-энергетической и поливитаминной недостаточности; </a:t>
            </a:r>
          </a:p>
          <a:p>
            <a:r>
              <a:rPr lang="ru-RU" sz="1600" dirty="0" smtClean="0"/>
              <a:t>предупреждение или устранение дисбактериоза; </a:t>
            </a:r>
          </a:p>
          <a:p>
            <a:r>
              <a:rPr lang="ru-RU" sz="1600" dirty="0" smtClean="0"/>
              <a:t>активацию пищеварения с помощью ферментных препаратов; </a:t>
            </a:r>
          </a:p>
          <a:p>
            <a:r>
              <a:rPr lang="ru-RU" sz="1600" dirty="0" err="1" smtClean="0"/>
              <a:t>антисекреторную</a:t>
            </a:r>
            <a:r>
              <a:rPr lang="ru-RU" sz="1600" dirty="0" smtClean="0"/>
              <a:t> терапию; </a:t>
            </a:r>
          </a:p>
          <a:p>
            <a:r>
              <a:rPr lang="ru-RU" sz="1600" dirty="0" smtClean="0"/>
              <a:t>профилактику и лечение послеоперационных осложнений; </a:t>
            </a:r>
          </a:p>
          <a:p>
            <a:r>
              <a:rPr lang="ru-RU" sz="1600" dirty="0" smtClean="0"/>
              <a:t>для </a:t>
            </a:r>
            <a:r>
              <a:rPr lang="ru-RU" sz="1600" dirty="0" err="1" smtClean="0"/>
              <a:t>энтерального</a:t>
            </a:r>
            <a:r>
              <a:rPr lang="ru-RU" sz="1600" dirty="0" smtClean="0"/>
              <a:t> и перорального питания используют специализированные питательные смеси типа </a:t>
            </a:r>
            <a:r>
              <a:rPr lang="ru-RU" sz="1600" dirty="0" err="1" smtClean="0"/>
              <a:t>пептамен</a:t>
            </a:r>
            <a:r>
              <a:rPr lang="ru-RU" sz="1600" dirty="0" smtClean="0"/>
              <a:t> с переходом на полимерные изокалорийные смеси и диетическое питание. Объем и характер питательной поддержки зависят от степени восстановления процессов пищеварения и всасывания в оставшейся части тонкой кишки, а также патологических состояний и осложнений;</a:t>
            </a:r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III этап - фаза восстановления и стабилизации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ru-RU" sz="1800" dirty="0" smtClean="0"/>
              <a:t>индивидуальная стабилизация процессов внутрикишечного всасывания; </a:t>
            </a:r>
          </a:p>
          <a:p>
            <a:r>
              <a:rPr lang="ru-RU" sz="1800" dirty="0" smtClean="0"/>
              <a:t>восстановление </a:t>
            </a:r>
            <a:r>
              <a:rPr lang="ru-RU" sz="1800" dirty="0" err="1" smtClean="0"/>
              <a:t>мукозного</a:t>
            </a:r>
            <a:r>
              <a:rPr lang="ru-RU" sz="1800" dirty="0" smtClean="0"/>
              <a:t> слоя и </a:t>
            </a:r>
            <a:r>
              <a:rPr lang="ru-RU" sz="1800" dirty="0" err="1" smtClean="0"/>
              <a:t>мукозной</a:t>
            </a:r>
            <a:r>
              <a:rPr lang="ru-RU" sz="1800" dirty="0" smtClean="0"/>
              <a:t> гиперплазией, улучшение кровоснабжения </a:t>
            </a:r>
            <a:r>
              <a:rPr lang="ru-RU" sz="1800" dirty="0" err="1" smtClean="0"/>
              <a:t>мукозного</a:t>
            </a:r>
            <a:r>
              <a:rPr lang="ru-RU" sz="1800" dirty="0" smtClean="0"/>
              <a:t> слоя; </a:t>
            </a:r>
          </a:p>
          <a:p>
            <a:r>
              <a:rPr lang="ru-RU" sz="1800" dirty="0" smtClean="0"/>
              <a:t>улучшение процессов всасывания; </a:t>
            </a:r>
          </a:p>
          <a:p>
            <a:r>
              <a:rPr lang="ru-RU" sz="1800" dirty="0" smtClean="0"/>
              <a:t>сокращение потери жидкости; </a:t>
            </a:r>
          </a:p>
          <a:p>
            <a:r>
              <a:rPr lang="ru-RU" sz="1800" dirty="0" smtClean="0"/>
              <a:t>повышение секреции желчи и панкреатических ферментов; </a:t>
            </a:r>
          </a:p>
          <a:p>
            <a:r>
              <a:rPr lang="ru-RU" sz="1800" dirty="0" smtClean="0"/>
              <a:t>нормализация массы тела; </a:t>
            </a:r>
          </a:p>
          <a:p>
            <a:r>
              <a:rPr lang="ru-RU" sz="1800" dirty="0" smtClean="0"/>
              <a:t>в этом периоде могут проявиться осложнения в виде образования желчных и мочевых камней, язв желудка. Нередко сохраняется анемия. Любые интеркуррентные заболевания, стрессовые ситуации, нарушения диеты могут привести к срыву компенсации, рецидиву диареи, развитию синдрома нарушенного всасывания.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556792"/>
            <a:ext cx="4283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Клиника: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3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третьего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контроль за моторно-эвакуаторной функцией кишечника; </a:t>
            </a:r>
          </a:p>
          <a:p>
            <a:r>
              <a:rPr lang="ru-RU" sz="2000" dirty="0" smtClean="0"/>
              <a:t>поддержание </a:t>
            </a:r>
            <a:r>
              <a:rPr lang="ru-RU" sz="2000" dirty="0" err="1" smtClean="0"/>
              <a:t>водно</a:t>
            </a:r>
            <a:r>
              <a:rPr lang="ru-RU" sz="2000" dirty="0" smtClean="0"/>
              <a:t> - электролитного баланса (в том числе микроэлементов); </a:t>
            </a:r>
          </a:p>
          <a:p>
            <a:r>
              <a:rPr lang="ru-RU" sz="2000" dirty="0" smtClean="0"/>
              <a:t>сбалансированное пероральное, </a:t>
            </a:r>
            <a:r>
              <a:rPr lang="ru-RU" sz="2000" dirty="0" err="1" smtClean="0"/>
              <a:t>энтеральное</a:t>
            </a:r>
            <a:r>
              <a:rPr lang="ru-RU" sz="2000" dirty="0" smtClean="0"/>
              <a:t> и парентеральное питание в зависимости от достигнутого объема внутрикишечного всасывания; </a:t>
            </a:r>
          </a:p>
          <a:p>
            <a:r>
              <a:rPr lang="ru-RU" sz="2000" dirty="0" smtClean="0"/>
              <a:t>профилактику и коррекцию поливитаминной недостаточности - дополнительное назначение витаминов (прежде всего жирорастворимых); </a:t>
            </a:r>
          </a:p>
          <a:p>
            <a:r>
              <a:rPr lang="ru-RU" sz="2000" dirty="0" smtClean="0"/>
              <a:t>профилактику и </a:t>
            </a:r>
            <a:r>
              <a:rPr lang="ru-RU" sz="2000" dirty="0"/>
              <a:t>лечение поздних осложнений СКК и длительного парентерального 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593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Парентеральное 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Необходимость в пожизненном ПП пациентов с СКК отмечается в 40-50% случаев</a:t>
            </a:r>
          </a:p>
          <a:p>
            <a:r>
              <a:rPr lang="ru-RU" sz="2000" dirty="0" smtClean="0"/>
              <a:t>Для ПП используют препараты «всё в одном», которые содержат суточный объем необходимых аминокислот, жировой эмульсии и раствора декстрозы в заводской упаковке</a:t>
            </a:r>
          </a:p>
          <a:p>
            <a:r>
              <a:rPr lang="ru-RU" sz="2000" dirty="0" smtClean="0"/>
              <a:t>Важна коррекция дефицита витаминов и микроэлементов.</a:t>
            </a:r>
          </a:p>
          <a:p>
            <a:r>
              <a:rPr lang="ru-RU" sz="2000" dirty="0" smtClean="0"/>
              <a:t>Для улучшения </a:t>
            </a:r>
            <a:r>
              <a:rPr lang="ru-RU" sz="2000" dirty="0" err="1" smtClean="0"/>
              <a:t>репаративных</a:t>
            </a:r>
            <a:r>
              <a:rPr lang="ru-RU" sz="2000" dirty="0" smtClean="0"/>
              <a:t> процессов в оставшейся части тонкой кишки пациентам с СКК показано дополнительное введение </a:t>
            </a:r>
            <a:r>
              <a:rPr lang="ru-RU" sz="2000" dirty="0" err="1" smtClean="0"/>
              <a:t>фармаконутриентов</a:t>
            </a:r>
            <a:r>
              <a:rPr lang="ru-RU" sz="2000" dirty="0" smtClean="0"/>
              <a:t>: препаратов </a:t>
            </a:r>
            <a:r>
              <a:rPr lang="ru-RU" sz="2000" dirty="0" err="1" smtClean="0"/>
              <a:t>глутамина</a:t>
            </a:r>
            <a:r>
              <a:rPr lang="ru-RU" sz="2000" dirty="0" smtClean="0"/>
              <a:t> в объеме 0,1- 0,2 г/кг в сутки; ω-3 жирных кислот в объеме 1-2 г/кг в сутки (</a:t>
            </a:r>
            <a:r>
              <a:rPr lang="ru-RU" sz="2000" dirty="0" err="1" smtClean="0"/>
              <a:t>омегавен</a:t>
            </a:r>
            <a:r>
              <a:rPr lang="ru-RU" sz="2000" dirty="0" smtClean="0"/>
              <a:t>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3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Синдром короткой кишки (СКК)- это комплекс клинических симптомов, обусловленных обширной и субтотальной резекцией тонкой кишки или врожденным уменьшением длины кишечника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8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Осложнения парентерального 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тромбоз катетера и тромбоз центральных вен; </a:t>
            </a:r>
          </a:p>
          <a:p>
            <a:r>
              <a:rPr lang="ru-RU" dirty="0" err="1" smtClean="0"/>
              <a:t>катетерный</a:t>
            </a:r>
            <a:r>
              <a:rPr lang="ru-RU" dirty="0" smtClean="0"/>
              <a:t> сепсис; </a:t>
            </a:r>
          </a:p>
          <a:p>
            <a:r>
              <a:rPr lang="ru-RU" dirty="0" smtClean="0"/>
              <a:t>метаболические расстройства; 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холестаза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развитие тяжелой печеночной недостаточности.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больных на 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уровень калия, натрия, кальция, магния, фосфатов, альбумина (2 раза в </a:t>
            </a:r>
            <a:r>
              <a:rPr lang="ru-RU" sz="2400" dirty="0" err="1" smtClean="0"/>
              <a:t>нед</a:t>
            </a:r>
            <a:r>
              <a:rPr lang="ru-RU" sz="2400" dirty="0" smtClean="0"/>
              <a:t>); </a:t>
            </a:r>
          </a:p>
          <a:p>
            <a:r>
              <a:rPr lang="ru-RU" sz="2400" dirty="0" smtClean="0"/>
              <a:t>уровень </a:t>
            </a:r>
            <a:r>
              <a:rPr lang="ru-RU" sz="2400" dirty="0" err="1" smtClean="0"/>
              <a:t>креатинина</a:t>
            </a:r>
            <a:r>
              <a:rPr lang="ru-RU" sz="2400" dirty="0" smtClean="0"/>
              <a:t>, триглицеридов, холестерина (1 раз в </a:t>
            </a:r>
            <a:r>
              <a:rPr lang="ru-RU" sz="2400" dirty="0" err="1" smtClean="0"/>
              <a:t>нед</a:t>
            </a:r>
            <a:r>
              <a:rPr lang="ru-RU" sz="2400" dirty="0" smtClean="0"/>
              <a:t>); </a:t>
            </a:r>
          </a:p>
          <a:p>
            <a:r>
              <a:rPr lang="ru-RU" sz="2400" dirty="0" smtClean="0"/>
              <a:t>содержание фолиевой кислоты, витамина В12, цинка, железа, меди, селена (1 раз в </a:t>
            </a:r>
            <a:r>
              <a:rPr lang="ru-RU" sz="2400" dirty="0" err="1" smtClean="0"/>
              <a:t>мес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Важно регулярно (не реже 1 раза в </a:t>
            </a:r>
            <a:r>
              <a:rPr lang="ru-RU" sz="2400" dirty="0" err="1" smtClean="0"/>
              <a:t>нед</a:t>
            </a:r>
            <a:r>
              <a:rPr lang="ru-RU" sz="2400" dirty="0" smtClean="0"/>
              <a:t>) оценивать вес пациента с целью коррекции диеты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3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Микронутриенты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 smtClean="0"/>
              <a:t>Некоторые необходимые микронутриенты плохо усваиваются и поэтому должны быть обязательно включены в терапию, с учетом их концентрации в плазме крови или суточной экскреции с мочой.</a:t>
            </a:r>
          </a:p>
          <a:p>
            <a:r>
              <a:rPr lang="ru-RU" sz="1400" dirty="0" smtClean="0"/>
              <a:t>Наличие натрия в диете чрезвычайно важно. Если используется только ЭП, то следует обратить внимание, что содержание натрия в этих диетах должно достигать максимально - 35 </a:t>
            </a:r>
            <a:r>
              <a:rPr lang="ru-RU" sz="1400" dirty="0" err="1" smtClean="0"/>
              <a:t>ммоль</a:t>
            </a:r>
            <a:r>
              <a:rPr lang="ru-RU" sz="1400" dirty="0" smtClean="0"/>
              <a:t>/л.</a:t>
            </a:r>
          </a:p>
          <a:p>
            <a:r>
              <a:rPr lang="ru-RU" sz="1400" dirty="0" smtClean="0"/>
              <a:t>При диарее значительны потери калия и бикарбоната, что приводит к развитию </a:t>
            </a:r>
            <a:r>
              <a:rPr lang="ru-RU" sz="1400" dirty="0" err="1" smtClean="0"/>
              <a:t>гипокалиемии</a:t>
            </a:r>
            <a:r>
              <a:rPr lang="ru-RU" sz="1400" dirty="0" smtClean="0"/>
              <a:t> и метаболическому ацидозу. Щелочные соли калия , применяемые в жидкой форме, эффективно восстанавливают как калиевый, так и бикарбонатный гомеостаз</a:t>
            </a:r>
          </a:p>
          <a:p>
            <a:r>
              <a:rPr lang="ru-RU" sz="1400" dirty="0" smtClean="0"/>
              <a:t>Магний - прежде всего внутриклеточный катион, поэтому нормальный уровень магния в плазме крови не исключает наличия его дефицита в организме. Если у пациента имеются симптомы дефицита магния или вторичная </a:t>
            </a:r>
            <a:r>
              <a:rPr lang="ru-RU" sz="1400" dirty="0" err="1" smtClean="0"/>
              <a:t>гипокалиемия</a:t>
            </a:r>
            <a:r>
              <a:rPr lang="ru-RU" sz="1400" dirty="0" smtClean="0"/>
              <a:t>, то ему необходимо ввести внутривенно сульфат магния. Дополнительное введение магния может помочь также в нормализации баланса кальция. </a:t>
            </a:r>
          </a:p>
          <a:p>
            <a:r>
              <a:rPr lang="ru-RU" sz="1400" dirty="0" smtClean="0"/>
              <a:t>При СКК всасывание кальция снижено. При дефиците кальция необходимо его повышенное введение (1,5-2 г/</a:t>
            </a:r>
            <a:r>
              <a:rPr lang="ru-RU" sz="1400" dirty="0" err="1" smtClean="0"/>
              <a:t>сут</a:t>
            </a:r>
            <a:r>
              <a:rPr lang="ru-RU" sz="1400" dirty="0" smtClean="0"/>
              <a:t>) совместно с витамином D, чтобы уменьшить риск нарушения </a:t>
            </a:r>
            <a:r>
              <a:rPr lang="ru-RU" sz="1400" dirty="0" err="1" smtClean="0"/>
              <a:t>остеогенеза</a:t>
            </a:r>
            <a:r>
              <a:rPr lang="ru-RU" sz="1400" dirty="0" smtClean="0"/>
              <a:t> и развития остеомаляции.</a:t>
            </a:r>
          </a:p>
          <a:p>
            <a:r>
              <a:rPr lang="ru-RU" sz="1400" dirty="0" smtClean="0"/>
              <a:t>может развиваться дефицит цинка  и селена вследствие нарушения его всасывания и значительного увеличения потерь. В связи с этим пероральный прием цинка должен составлять не менее 100 мг свободного цинка. При дефиците селена показано его пероральное (таблетки по 100 мг/</a:t>
            </a:r>
            <a:r>
              <a:rPr lang="ru-RU" sz="1400" dirty="0" err="1" smtClean="0"/>
              <a:t>сут</a:t>
            </a:r>
            <a:r>
              <a:rPr lang="ru-RU" sz="1400" dirty="0" smtClean="0"/>
              <a:t>) или внутривенное применение.</a:t>
            </a:r>
          </a:p>
          <a:p>
            <a:r>
              <a:rPr lang="ru-RU" sz="1400" dirty="0" smtClean="0"/>
              <a:t>Также необходимо следить за уровнем витаминов, жирорастворимые витамины необходимо вводить только при подтверждении их дефицита. Водорастворимые витамины вводить предпочтительнее в виде растворов, так они лучше всасываются.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93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хирургического лечения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Операции, направленные на увеличение времени прохождения химуса по тонкой кишке и увеличение всасывания</a:t>
            </a:r>
          </a:p>
          <a:p>
            <a:r>
              <a:rPr lang="ru-RU" sz="2800" dirty="0" smtClean="0"/>
              <a:t>Операции, направленные на сохранение или восстановление длины кишки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45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570186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Операции, направленные на увеличение времени прохождения химуса по тонкой кишке и увеличение всасывания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восстановление клапанов тонкой кишки; </a:t>
            </a:r>
          </a:p>
          <a:p>
            <a:r>
              <a:rPr lang="ru-RU" sz="2400" dirty="0" smtClean="0"/>
              <a:t>формирование антиперистальтических участков путем «разворачивания» фрагментов тонкой кишки; </a:t>
            </a:r>
          </a:p>
          <a:p>
            <a:r>
              <a:rPr lang="ru-RU" sz="2400" dirty="0" smtClean="0"/>
              <a:t>создание «</a:t>
            </a:r>
            <a:r>
              <a:rPr lang="ru-RU" sz="2400" dirty="0" err="1" smtClean="0"/>
              <a:t>рециркуляционных</a:t>
            </a:r>
            <a:r>
              <a:rPr lang="ru-RU" sz="2400" dirty="0" smtClean="0"/>
              <a:t>» петель тонкой кишки; </a:t>
            </a:r>
          </a:p>
          <a:p>
            <a:r>
              <a:rPr lang="ru-RU" sz="2400" dirty="0" smtClean="0"/>
              <a:t>вставка отдельных участков толстой кишки; </a:t>
            </a:r>
          </a:p>
          <a:p>
            <a:r>
              <a:rPr lang="ru-RU" sz="2400" dirty="0" smtClean="0"/>
              <a:t>электрическая стимуляция тонкой кишки.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45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Операции, направленные на сохранение или восстановление длины кишки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суживающая </a:t>
            </a:r>
            <a:r>
              <a:rPr lang="ru-RU" sz="2800" dirty="0" err="1" smtClean="0"/>
              <a:t>энтеропластика</a:t>
            </a:r>
            <a:r>
              <a:rPr lang="ru-RU" sz="2800" dirty="0" smtClean="0"/>
              <a:t> для расширенных сегментов кишки; </a:t>
            </a:r>
          </a:p>
          <a:p>
            <a:r>
              <a:rPr lang="ru-RU" sz="2800" dirty="0" err="1" smtClean="0"/>
              <a:t>стриктуропластика</a:t>
            </a:r>
            <a:r>
              <a:rPr lang="ru-RU" sz="2800" dirty="0" smtClean="0"/>
              <a:t> вместо резекции кишки; </a:t>
            </a:r>
          </a:p>
          <a:p>
            <a:r>
              <a:rPr lang="ru-RU" sz="2800" dirty="0" smtClean="0"/>
              <a:t>вставка отдельных частей серозной оболочки кишки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45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2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4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6" descr="https://coolsen.ru/wp-content/uploads/2021/06/64-1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8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0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2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24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6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8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30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32" descr="https://coolsen.ru/wp-content/uploads/2021/06/47-1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7" name="Picture 33" descr="C:\Users\Настём\Desktop\спас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203848" y="5861367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Икрамов</a:t>
            </a:r>
            <a:r>
              <a:rPr lang="ru-RU" dirty="0" smtClean="0"/>
              <a:t> Артём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5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Обычная резекция – удалено менее 1 м тонкой кишки</a:t>
            </a:r>
          </a:p>
          <a:p>
            <a:r>
              <a:rPr lang="ru-RU" dirty="0" smtClean="0"/>
              <a:t>Обширная – удалено более 1 метра тонкой кишки (осталось от 1 до 2 метров)</a:t>
            </a:r>
          </a:p>
          <a:p>
            <a:r>
              <a:rPr lang="ru-RU" dirty="0" smtClean="0"/>
              <a:t>Субтотальная – осталось менее 1 метра тонкой кишки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3000" b="1" dirty="0" smtClean="0"/>
              <a:t>Основная цель лечения СКК – достижение максимально полноценного перорального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4653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3322712" cy="449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Причины развития СКК:</a:t>
            </a:r>
          </a:p>
          <a:p>
            <a:r>
              <a:rPr lang="ru-RU" sz="2400" dirty="0" smtClean="0"/>
              <a:t>Тромбоз / эмболия </a:t>
            </a:r>
            <a:r>
              <a:rPr lang="ru-RU" sz="2400" dirty="0" err="1" smtClean="0"/>
              <a:t>мезентериальных</a:t>
            </a:r>
            <a:r>
              <a:rPr lang="ru-RU" sz="2400" dirty="0" smtClean="0"/>
              <a:t> сосудов</a:t>
            </a:r>
          </a:p>
          <a:p>
            <a:r>
              <a:rPr lang="ru-RU" sz="2400" dirty="0" smtClean="0"/>
              <a:t>Травма брюшной полости</a:t>
            </a:r>
          </a:p>
          <a:p>
            <a:r>
              <a:rPr lang="ru-RU" sz="2400" dirty="0" smtClean="0"/>
              <a:t>Кишечная непроходимость</a:t>
            </a:r>
          </a:p>
          <a:p>
            <a:r>
              <a:rPr lang="ru-RU" sz="2400" dirty="0" smtClean="0"/>
              <a:t>Опухоли тонкой кишки</a:t>
            </a:r>
          </a:p>
          <a:p>
            <a:r>
              <a:rPr lang="ru-RU" sz="2400" dirty="0" smtClean="0"/>
              <a:t>Кишечные свищи</a:t>
            </a:r>
          </a:p>
          <a:p>
            <a:r>
              <a:rPr lang="ru-RU" sz="2400" dirty="0" smtClean="0"/>
              <a:t>Болезнь крона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700808"/>
            <a:ext cx="38164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Факторы риска развития нарушений кровообращения кишечника: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Пожилой возраст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Застойная СН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Мерцательная аритмия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Атеросклероз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Недостаточность клапанного аппарата сердца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результате резекции тонкой кишки при СКК происходит:</a:t>
            </a:r>
          </a:p>
          <a:p>
            <a:r>
              <a:rPr lang="ru-RU" sz="2400" dirty="0" smtClean="0"/>
              <a:t>Уменьшение всасывательной поверхности</a:t>
            </a:r>
          </a:p>
          <a:p>
            <a:r>
              <a:rPr lang="ru-RU" sz="2400" dirty="0" smtClean="0"/>
              <a:t>Повышение желудочной секреции</a:t>
            </a:r>
          </a:p>
          <a:p>
            <a:r>
              <a:rPr lang="ru-RU" sz="2400" dirty="0" smtClean="0"/>
              <a:t>Ускорение пассажа питательных веществ по тонкой кишке</a:t>
            </a:r>
          </a:p>
          <a:p>
            <a:pPr marL="0" indent="0">
              <a:buNone/>
            </a:pPr>
            <a:r>
              <a:rPr lang="ru-RU" sz="2400" dirty="0" smtClean="0"/>
              <a:t>Данные факторы обозначают: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Снижение продолжительности контакта химуса со стенкой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Увеличение потерь жирных и желчных кислот с калом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Дополнительную секрецию воды и электролитов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Развитие диареи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Формирование синдрома </a:t>
            </a:r>
            <a:r>
              <a:rPr lang="ru-RU" sz="2400" dirty="0" err="1" smtClean="0"/>
              <a:t>мальабсорбции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Синдром </a:t>
            </a:r>
            <a:r>
              <a:rPr lang="ru-RU" sz="3600" dirty="0" err="1" smtClean="0"/>
              <a:t>мальабсорбции</a:t>
            </a:r>
            <a:r>
              <a:rPr lang="ru-RU" sz="3600" dirty="0" smtClean="0"/>
              <a:t> проявляется: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Дегидратацией, </a:t>
            </a:r>
            <a:r>
              <a:rPr lang="ru-RU" sz="2800" dirty="0" err="1" smtClean="0"/>
              <a:t>гиповолемией</a:t>
            </a:r>
            <a:r>
              <a:rPr lang="ru-RU" sz="2800" dirty="0" smtClean="0"/>
              <a:t>, нарушением КОС</a:t>
            </a:r>
          </a:p>
          <a:p>
            <a:r>
              <a:rPr lang="ru-RU" sz="2800" dirty="0" smtClean="0"/>
              <a:t>Симптомами дефицита электролитов</a:t>
            </a:r>
          </a:p>
          <a:p>
            <a:r>
              <a:rPr lang="ru-RU" sz="2800" dirty="0" err="1" smtClean="0"/>
              <a:t>Стеатореей</a:t>
            </a:r>
            <a:r>
              <a:rPr lang="ru-RU" sz="2800" dirty="0" smtClean="0"/>
              <a:t>, метеоризмом, болями в животе</a:t>
            </a:r>
          </a:p>
          <a:p>
            <a:r>
              <a:rPr lang="ru-RU" sz="2800" dirty="0" smtClean="0"/>
              <a:t>Поливитаминной недостаточностью(слабость, сонливость, дерматиты)</a:t>
            </a:r>
          </a:p>
          <a:p>
            <a:r>
              <a:rPr lang="ru-RU" sz="2800" dirty="0" smtClean="0"/>
              <a:t>Симптомами дефицита фолиевой кислоты и железа</a:t>
            </a:r>
          </a:p>
          <a:p>
            <a:r>
              <a:rPr lang="ru-RU" sz="2800" dirty="0" smtClean="0"/>
              <a:t>Анемиями </a:t>
            </a:r>
          </a:p>
          <a:p>
            <a:r>
              <a:rPr lang="ru-RU" sz="2800" dirty="0" smtClean="0"/>
              <a:t>Нарушениями питательного статуса(потеря массы тела)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пациента после резекции зависит от: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Объема и вида резекции</a:t>
            </a:r>
          </a:p>
          <a:p>
            <a:r>
              <a:rPr lang="ru-RU" dirty="0" smtClean="0"/>
              <a:t>Наличия </a:t>
            </a:r>
            <a:r>
              <a:rPr lang="ru-RU" dirty="0" err="1" smtClean="0"/>
              <a:t>илеоцекального</a:t>
            </a:r>
            <a:r>
              <a:rPr lang="ru-RU" dirty="0" smtClean="0"/>
              <a:t> клапана</a:t>
            </a:r>
          </a:p>
          <a:p>
            <a:r>
              <a:rPr lang="ru-RU" dirty="0" smtClean="0"/>
              <a:t>Наличия толстой кишки</a:t>
            </a:r>
          </a:p>
          <a:p>
            <a:r>
              <a:rPr lang="ru-RU" dirty="0" smtClean="0"/>
              <a:t>Сохранности функций оставшейся части тонкой кишки, желудка, поджелудочной железы и печени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933056"/>
            <a:ext cx="8507288" cy="1656184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При резекции подвздошной кишки вместе с </a:t>
            </a:r>
            <a:r>
              <a:rPr lang="ru-RU" sz="1800" dirty="0" err="1" smtClean="0"/>
              <a:t>илеоцекальным</a:t>
            </a:r>
            <a:r>
              <a:rPr lang="ru-RU" sz="1800" dirty="0" smtClean="0"/>
              <a:t> клапаном исчезает препятствие для </a:t>
            </a:r>
            <a:r>
              <a:rPr lang="ru-RU" sz="1800" dirty="0" err="1" smtClean="0"/>
              <a:t>транслокации</a:t>
            </a:r>
            <a:r>
              <a:rPr lang="ru-RU" sz="1800" dirty="0" smtClean="0"/>
              <a:t> толстокишечной микрофлоры в тонкую кишку и развивается синдром избыточного бактериального роста. Бактериальное обсеменение тонкой кишки и агрессивное действие желчных кислот способствуют повреждению слизистой оболочки кишки, снижению ее ферментативной активности и нарушению всасывания пищевых веществ, что усиливает явление диареи.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20688"/>
            <a:ext cx="36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 резекции верхних отделов тонкой кишки нарушается всасывание железа, кальция и фосфатов, витаминов, белков, углеводов.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620688"/>
            <a:ext cx="3240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 резекции подвздошной кишки возникают нарушения, связанные с всасыванием витамина В12, конъюгированных желчных кислот и витамина </a:t>
            </a:r>
            <a:r>
              <a:rPr lang="en-US" sz="2000" dirty="0" smtClean="0"/>
              <a:t>D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при СКК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Гиперсекреция соляной кислоты (происходит повышение уровня </a:t>
            </a:r>
            <a:r>
              <a:rPr lang="ru-RU" sz="1600" dirty="0" err="1" smtClean="0"/>
              <a:t>гастрина</a:t>
            </a:r>
            <a:r>
              <a:rPr lang="ru-RU" sz="1600" dirty="0" smtClean="0"/>
              <a:t>, который стимулирует выработку соляной кислоты)</a:t>
            </a:r>
          </a:p>
          <a:p>
            <a:r>
              <a:rPr lang="en-US" sz="1600" dirty="0" smtClean="0"/>
              <a:t>D-</a:t>
            </a:r>
            <a:r>
              <a:rPr lang="ru-RU" sz="1600" dirty="0" err="1" smtClean="0"/>
              <a:t>лактат</a:t>
            </a:r>
            <a:r>
              <a:rPr lang="ru-RU" sz="1600" dirty="0" smtClean="0"/>
              <a:t>-ацидоз (бактериальная ферментация </a:t>
            </a:r>
            <a:r>
              <a:rPr lang="ru-RU" sz="1600" dirty="0" err="1" smtClean="0"/>
              <a:t>невсосавшейся</a:t>
            </a:r>
            <a:r>
              <a:rPr lang="ru-RU" sz="1600" dirty="0" smtClean="0"/>
              <a:t> лактозы в толстом кишечнике способна давать существенное количество D-молочной кислоты, которая может усиливать осмотическую диарею. </a:t>
            </a:r>
            <a:r>
              <a:rPr lang="ru-RU" sz="1600" dirty="0" err="1" smtClean="0"/>
              <a:t>Лактатацидоз</a:t>
            </a:r>
            <a:r>
              <a:rPr lang="ru-RU" sz="1600" dirty="0" smtClean="0"/>
              <a:t> может вызвать серьезные изменения в психическом статусе пациента)</a:t>
            </a:r>
          </a:p>
          <a:p>
            <a:r>
              <a:rPr lang="ru-RU" sz="1600" dirty="0" smtClean="0"/>
              <a:t>Нефролитиаз (в норме попавшие в организм оксалаты связываются в просвете кишки кальцием, образуя нерастворимый комплекс, выводимый с калом. При СКК не поглощенные жирные кислоты связывают кальций в тонкой кишке, резко снижая формирование оксалата кальция. Не связанный с кальцием оставшийся оксалат всасывается в кровь, что приводит к </a:t>
            </a:r>
            <a:r>
              <a:rPr lang="ru-RU" sz="1600" dirty="0" err="1" smtClean="0"/>
              <a:t>гипероксалатурии</a:t>
            </a:r>
            <a:r>
              <a:rPr lang="ru-RU" sz="1600" dirty="0" smtClean="0"/>
              <a:t>.)</a:t>
            </a:r>
          </a:p>
          <a:p>
            <a:r>
              <a:rPr lang="ru-RU" sz="1600" dirty="0" err="1" smtClean="0"/>
              <a:t>Холелитиаз</a:t>
            </a:r>
            <a:r>
              <a:rPr lang="ru-RU" sz="1600" dirty="0" smtClean="0"/>
              <a:t>. (При СКК резко снижается всасывание солей желчных кислот. Происходит потеря солей желчи и недостаточный их синтез </a:t>
            </a:r>
            <a:r>
              <a:rPr lang="ru-RU" sz="1600" dirty="0" err="1" smtClean="0"/>
              <a:t>гепатоцитами</a:t>
            </a:r>
            <a:r>
              <a:rPr lang="ru-RU" sz="1600" dirty="0" smtClean="0"/>
              <a:t>, что приводит к снижению концентрации желчных солей в желчи, повышению ее </a:t>
            </a:r>
            <a:r>
              <a:rPr lang="ru-RU" sz="1600" dirty="0" err="1" smtClean="0"/>
              <a:t>литогенности</a:t>
            </a:r>
            <a:r>
              <a:rPr lang="ru-RU" sz="1600" dirty="0" smtClean="0"/>
              <a:t> и риску образования холестериновых желчных камней.) </a:t>
            </a:r>
          </a:p>
          <a:p>
            <a:r>
              <a:rPr lang="ru-RU" sz="1600" dirty="0" smtClean="0"/>
              <a:t>Остеопороз (связан с нарушением всасывания и потерей солей, участвующих в построении костной ткани.)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739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1860</Words>
  <Application>Microsoft Office PowerPoint</Application>
  <PresentationFormat>Экран (4:3)</PresentationFormat>
  <Paragraphs>162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Энтеральное и парентеральное питание при синдроме короткой кишки</vt:lpstr>
      <vt:lpstr>Введение </vt:lpstr>
      <vt:lpstr>Классификация</vt:lpstr>
      <vt:lpstr>Этиология </vt:lpstr>
      <vt:lpstr>Патогенез </vt:lpstr>
      <vt:lpstr>Синдром мальабсорбции проявляется:</vt:lpstr>
      <vt:lpstr>Состояние пациента после резекции зависит от:</vt:lpstr>
      <vt:lpstr>При резекции подвздошной кишки вместе с илеоцекальным клапаном исчезает препятствие для транслокации толстокишечной микрофлоры в тонкую кишку и развивается синдром избыточного бактериального роста. Бактериальное обсеменение тонкой кишки и агрессивное действие желчных кислот способствуют повреждению слизистой оболочки кишки, снижению ее ферментативной активности и нарушению всасывания пищевых веществ, что усиливает явление диареи.</vt:lpstr>
      <vt:lpstr>Осложнения при СКК</vt:lpstr>
      <vt:lpstr>Презентация PowerPoint</vt:lpstr>
      <vt:lpstr>Адаптационные процессы в тонкой кишке</vt:lpstr>
      <vt:lpstr>Этапы течения СКК</vt:lpstr>
      <vt:lpstr>I этап - ранняя послеоперационная фаза</vt:lpstr>
      <vt:lpstr>Лечение первого этапа</vt:lpstr>
      <vt:lpstr>II этап - фаза адаптации</vt:lpstr>
      <vt:lpstr>Лечение второго этапа</vt:lpstr>
      <vt:lpstr>III этап - фаза восстановления и стабилизации</vt:lpstr>
      <vt:lpstr>Лечение третьего этапа</vt:lpstr>
      <vt:lpstr>Парентеральное питание</vt:lpstr>
      <vt:lpstr>Осложнения парентерального питания</vt:lpstr>
      <vt:lpstr>Контроль больных на ПП</vt:lpstr>
      <vt:lpstr>Микронутриенты </vt:lpstr>
      <vt:lpstr>Методы хирургического лечения</vt:lpstr>
      <vt:lpstr>Операции, направленные на увеличение времени прохождения химуса по тонкой кишке и увеличение всасывания </vt:lpstr>
      <vt:lpstr>Операции, направленные на сохранение или восстановление длины кишки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Энтеральное и парентеральное питание при синдроме короткой кишки</dc:title>
  <dc:creator>Пользователь Windows</dc:creator>
  <cp:lastModifiedBy>Пользователь Windows</cp:lastModifiedBy>
  <cp:revision>24</cp:revision>
  <dcterms:created xsi:type="dcterms:W3CDTF">2022-10-09T03:25:22Z</dcterms:created>
  <dcterms:modified xsi:type="dcterms:W3CDTF">2022-10-09T17:12:20Z</dcterms:modified>
</cp:coreProperties>
</file>