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61" r:id="rId4"/>
    <p:sldId id="257" r:id="rId5"/>
    <p:sldId id="286" r:id="rId6"/>
    <p:sldId id="276" r:id="rId7"/>
    <p:sldId id="258" r:id="rId8"/>
    <p:sldId id="262" r:id="rId9"/>
    <p:sldId id="292" r:id="rId10"/>
    <p:sldId id="263" r:id="rId11"/>
    <p:sldId id="264" r:id="rId12"/>
    <p:sldId id="284" r:id="rId13"/>
    <p:sldId id="287" r:id="rId14"/>
    <p:sldId id="288" r:id="rId15"/>
    <p:sldId id="289" r:id="rId16"/>
    <p:sldId id="290" r:id="rId17"/>
    <p:sldId id="291" r:id="rId18"/>
    <p:sldId id="294" r:id="rId19"/>
    <p:sldId id="293" r:id="rId20"/>
    <p:sldId id="26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006A41-28FC-486D-B0EF-49274DE2BFA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Морфологические и функциональные особенности </a:t>
            </a:r>
            <a:r>
              <a:rPr lang="ru-RU" sz="2800" b="1" dirty="0">
                <a:latin typeface="Times New Roman"/>
                <a:ea typeface="Calibri"/>
              </a:rPr>
              <a:t>временного</a:t>
            </a:r>
            <a:r>
              <a:rPr lang="ru-RU" sz="2800" b="1" dirty="0">
                <a:effectLst/>
                <a:latin typeface="Times New Roman"/>
                <a:ea typeface="Calibri"/>
              </a:rPr>
              <a:t> прикуса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3960440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стоматологии ИПО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«Ортодонтия»</a:t>
            </a:r>
          </a:p>
          <a:p>
            <a:pPr algn="l"/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Полторыхина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Вячеславовна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" y="626439"/>
            <a:ext cx="7776864" cy="13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6165304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210587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Характерные морфологические особенности </a:t>
            </a:r>
            <a:r>
              <a:rPr lang="en-US" sz="2400" dirty="0"/>
              <a:t>III</a:t>
            </a:r>
            <a:r>
              <a:rPr lang="ru-RU" sz="2400" dirty="0"/>
              <a:t> периода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6967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Для III периода временного прикуса, который в литературе называют периодом "старения", "признаков стирания, изношенности" характерные те же признаки, какие свойственные II периоду. Разница такова: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во фронтальном участке устанавливается прямой контакт резцов,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появляются промежутки между зубами, так называемые физиологичные диастемы и </a:t>
            </a:r>
            <a:r>
              <a:rPr lang="ru-RU" b="0" i="0" dirty="0" err="1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тремы</a:t>
            </a:r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как следствие роста зубных дуг,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растет стертость резательных краев резцов и жевательных холмиков боковых зубов,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рвущий горб верхних клыков проектируется между нижним клыком и первым моляром (как и в II периоде),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в результате медиального смещения нижней челюсти дистальные поверхности вторых временного моляра образуют </a:t>
            </a:r>
            <a:r>
              <a:rPr lang="ru-RU" b="0" i="0" dirty="0" err="1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ретромолярную</a:t>
            </a:r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площадку, или уступ, так называемую сагиттальную ступеньку. Этот уступ в дальнейшем способствует правильному установлению первого постоянного моляра.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стирание зубов приводит к уменьшению высоты коронок, за исключением клыков на нижней челюсти. В итоге формируется прямой скользящий прикус.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завершается дифференцирование элементов височно-нижнечелюстных суставов.</a:t>
            </a:r>
          </a:p>
          <a:p>
            <a:pPr marL="109728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3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Значение молочного прикуса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подготовке пищи- в механическом и рефлекторном раздражении слюнных желез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функциональном раздражении, благоприятно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алияющем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развитие зубочелюстной системы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роли молочных зубов при владении речью</a:t>
            </a:r>
          </a:p>
        </p:txBody>
      </p:sp>
    </p:spTree>
    <p:extLst>
      <p:ext uri="{BB962C8B-B14F-4D97-AF65-F5344CB8AC3E}">
        <p14:creationId xmlns:p14="http://schemas.microsoft.com/office/powerpoint/2010/main" val="228968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2FF2B-9737-7D87-F8D6-67856176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CCFC3-5CD4-6EF5-78B4-7184CCF9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Дыхание- носовое</a:t>
            </a:r>
            <a:br>
              <a:rPr lang="ru-RU" dirty="0"/>
            </a:br>
            <a:r>
              <a:rPr lang="ru-RU" b="0" i="0" dirty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Жевание-формирующееся, к трем годам-сформированное</a:t>
            </a:r>
            <a:br>
              <a:rPr lang="ru-RU" dirty="0"/>
            </a:br>
            <a:r>
              <a:rPr lang="ru-RU" b="0" i="0" dirty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Глотание- после прорезывания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временныъ</a:t>
            </a:r>
            <a:r>
              <a:rPr lang="ru-RU" b="0" i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 резцов- смешанный тип (язык в момент отправного» толчка упирается в резцы),к трем годам- соматический тип</a:t>
            </a:r>
            <a:br>
              <a:rPr lang="ru-RU"/>
            </a:br>
            <a:r>
              <a:rPr lang="ru-RU" b="0" i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Речь- сформированная к трем годам</a:t>
            </a:r>
            <a:br>
              <a:rPr lang="ru-RU"/>
            </a:br>
            <a:r>
              <a:rPr lang="ru-RU" b="0" i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Сосание- угасает к концу первого года жизни ребенка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49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1E05B-7D02-727A-7A83-95C7D0A9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Аномалии во временном прикусе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1FF213-5282-0AD5-D212-CCD2277D5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8613"/>
            <a:ext cx="8229600" cy="3086100"/>
          </a:xfrm>
        </p:spPr>
      </p:pic>
    </p:spTree>
    <p:extLst>
      <p:ext uri="{BB962C8B-B14F-4D97-AF65-F5344CB8AC3E}">
        <p14:creationId xmlns:p14="http://schemas.microsoft.com/office/powerpoint/2010/main" val="4612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61B43-51FF-C05D-B3DE-23AC449F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Открытый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B09E2-E32C-F369-F5F2-1067E988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3970784" cy="4325112"/>
          </a:xfrm>
        </p:spPr>
        <p:txBody>
          <a:bodyPr>
            <a:normAutofit fontScale="70000" lnSpcReduction="2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Открытый прикус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– нарушение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окклюзионных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взаимоотношений зубных рядов, характеризующееся отсутствием контакта в области фронтальных или боковых зубов при смыкании челюстей. Открытый прикус проявляется наличием щели между зубными рядами,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несмыканием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губ, отчего рот пациента всегда полуоткрыт или открыт. Отмечается нарушение функций жевания, дыхания и речи, сухость слизистой оболочки полости рта.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46E562-F28F-5801-DDF8-B08177E8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176464" cy="332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06037-1F9B-70D2-B2E5-868A2AF5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Дистальный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16704-A534-7C0C-3015-41A824C0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10" y="2209800"/>
            <a:ext cx="3394720" cy="4325112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Дистальный прикус – вариант неправильного прикуса, характеризующийся сдвигом нижнего зубного ряда назад по отношению к верхнему, резцовой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дизокклюзией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и нарушением взаимоотношения боковых зубов в сагиттальном направлении.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DC3660-0520-03CA-0216-4D1E727B5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61" y="2231233"/>
            <a:ext cx="4563190" cy="34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B1196-C4C9-93E9-181B-0882302E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Глубокий прикус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7AB0A-E612-BB36-AF58-64739A7A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3250704" cy="4325112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Глубокий прикус – 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вертикальная аномалия окклюзии, характеризующаяся увеличением перекрытия нижних резцов верхними более чем на треть высоты их коронок и нарушением режуще-бугоркового контакта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5A3BD7-C956-585A-150E-E5185DA92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25402"/>
            <a:ext cx="4869160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68A02-5770-A14A-510F-B205575D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Перекрестный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DD634-0A90-DDA1-542B-3E97E7E9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3898776" cy="432511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Перекрестный прикус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характеризуется недоразвитостью сторон одной из челюстей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Если при нормальном прикусе все нижние зубы перекрываются верхними на треть, то при перекрестном с одной из сторон нижней челюсти зубы существенно выступают вперед.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Главная особенность перекрестного прикуса — сужение одной из челюстей с сильным смещением нижней в сторону. Для людей с перекрестным прикусом характерна заметная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ассиметрия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лица.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0AE3E7-E574-9448-3E2E-9BB97E5B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80" y="2924944"/>
            <a:ext cx="40576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89DBD-E662-261D-E822-9D5F10FD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00E5E1-4D01-B017-F589-B5A60E35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3466728" cy="5009630"/>
          </a:xfrm>
        </p:spPr>
      </p:pic>
    </p:spTree>
    <p:extLst>
      <p:ext uri="{BB962C8B-B14F-4D97-AF65-F5344CB8AC3E}">
        <p14:creationId xmlns:p14="http://schemas.microsoft.com/office/powerpoint/2010/main" val="265229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428F6-09A0-196C-1115-CBCA4426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209B6-EC9C-633C-B01B-8D66F03D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09800"/>
            <a:ext cx="8686800" cy="43251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Если возникли даже незначительные нарушения расположения зубных рядов, нужно сразу обратиться к специалисту. Он порекомендует соответствующее лечение согласно результатам обследования. У детей, чтобы избежать появления неправильного прикуса нужно внимательно наблюдать за ходом прорезывания зубов и регулярно посещать стоматолога для осуществления своевременной коррекции зубного ряда.</a:t>
            </a:r>
          </a:p>
          <a:p>
            <a:r>
              <a:rPr lang="ru-RU" dirty="0"/>
              <a:t>Если присутствует правильный прикус, визиты к врачу все равно нужно наносить регулярно. Специалист определит вид и характеристики физиологического прикуса, и в случае каких-либо изменений, они сразу будут зафиксированы при плановом обследовании. Стоит помнить, что нормальное расположение зубных рядов может измениться и во взрослом возрасте под влиянием определенных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371424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Научиться различать морфологические и функциональные признаки постоянного прикуса от молочного прикуса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1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1.«Уильям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Проффит_Современная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ортодонтия-2006.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2.Основы ортодонтии : учебное пособие / А. С. Иванов, А. И.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Лесит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Л. Н. Солдатова. — Санкт-Петербург :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СпецЛит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2017. — 223 с.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3.Хоранова Н.А..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Фомина А.В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Медико-социальные аспекты специальной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ортодонтической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подготовки пациентов с  зубочелюстными аномалиями.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//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Вестник новых медицинских технологий. Электронное издание.-2017.-Т.11.-№.2.-С.349-355.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4. Атлас клинической ортодонтии /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Равиндра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Нанда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Флавио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Андрэ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Урибе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; пер. с англ. - М. :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МЕДпресс-информ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2019. - 412 с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5. .Основы ортодонтии: учеб.-метод. пособие / И. В. Токаревич и др. – Минск: БГМУ, 2010. – 107 с. А в т о р ы: И. В. Токаревич; Н. А.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Гарбацевич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; И.В. Москалева; М.В. Чернявская;  Е. Г. Коломиец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6.Уильямм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Проффит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«Современная ортодонтия» -2017- 198с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7. Стефан Вильямс «Концептуальная ортодонтия» – 2006,  234с</a:t>
            </a:r>
          </a:p>
        </p:txBody>
      </p:sp>
    </p:spTree>
    <p:extLst>
      <p:ext uri="{BB962C8B-B14F-4D97-AF65-F5344CB8AC3E}">
        <p14:creationId xmlns:p14="http://schemas.microsoft.com/office/powerpoint/2010/main" val="405473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5069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морфологические и функциональные особенности временного прикуса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отличия временного прикуса от постоянного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аномалии временного прикуса</a:t>
            </a:r>
          </a:p>
        </p:txBody>
      </p:sp>
    </p:spTree>
    <p:extLst>
      <p:ext uri="{BB962C8B-B14F-4D97-AF65-F5344CB8AC3E}">
        <p14:creationId xmlns:p14="http://schemas.microsoft.com/office/powerpoint/2010/main" val="42004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ru-RU" dirty="0"/>
              <a:t>Прикус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772816"/>
            <a:ext cx="8856984" cy="454113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Прикусом называется вид смыкания зубных рядов в центральной окклюзии.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К двум годам жизни формируется временный прикус. Количество зубов во временном прикусе составляет в норме 20. 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По групповой принадлежности они представлены резцами, клыками и молярами. Примерно в шестилетнем возрасте появляются первые постоянные зубы. Первые постоянные моляры прорезываются за вторыми временными молярами. С этого момента и до полной замены временных (молочных) зубов на постоянные прикус принято называть сменным. Количество зубов в этот период варьирует. Обычно это происходит до 14 лет.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При отсутствии в полости рта молочных и наличии только постоянных зубов прикус называют постоянным. В норме число постоянных зубов у человека в постоянном прикусе 28 - 32. По групповой принадлежности это: резцы, клыки,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премоляры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и моляры. </a:t>
            </a:r>
          </a:p>
        </p:txBody>
      </p:sp>
    </p:spTree>
    <p:extLst>
      <p:ext uri="{BB962C8B-B14F-4D97-AF65-F5344CB8AC3E}">
        <p14:creationId xmlns:p14="http://schemas.microsoft.com/office/powerpoint/2010/main" val="134166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F97FD-E1B1-9C04-C751-015D5FAF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Сроки прорезывания временных и постоянных зубов у детей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E60684-AB94-960D-2BC0-683E9CBF4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96" y="2348880"/>
            <a:ext cx="5448349" cy="4080942"/>
          </a:xfrm>
        </p:spPr>
      </p:pic>
    </p:spTree>
    <p:extLst>
      <p:ext uri="{BB962C8B-B14F-4D97-AF65-F5344CB8AC3E}">
        <p14:creationId xmlns:p14="http://schemas.microsoft.com/office/powerpoint/2010/main" val="181115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64896" cy="8640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Временный прикус. Периоды формирования. Особенности зубов, зубных дуг и их соотношения. Морфологическая характеристика временного прикуса</a:t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025" y="2492896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ru-RU" sz="2400" b="1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Временный прикус</a:t>
            </a:r>
            <a:r>
              <a:rPr lang="ru-RU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 разделяют на три периода:</a:t>
            </a:r>
          </a:p>
          <a:p>
            <a:pPr algn="l"/>
            <a:r>
              <a:rPr lang="ru-RU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1 - период формирования (от 6 месяцев до 2-2,5 годов);</a:t>
            </a:r>
          </a:p>
          <a:p>
            <a:pPr algn="l"/>
            <a:r>
              <a:rPr lang="ru-RU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2 - период стабильного временного прикуса (от 2,5 до 4 годов);</a:t>
            </a:r>
          </a:p>
          <a:p>
            <a:pPr algn="l"/>
            <a:r>
              <a:rPr lang="ru-RU" sz="24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3 - период старения, или признаков стирания, поздний временный прикус (от 4 до 6 годов).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597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Характерные морфологические признаки </a:t>
            </a:r>
            <a:r>
              <a:rPr lang="en-US" sz="3200" dirty="0"/>
              <a:t>I</a:t>
            </a:r>
            <a:r>
              <a:rPr lang="ru-RU" sz="3200" dirty="0"/>
              <a:t> периода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4741987"/>
          </a:xfrm>
        </p:spPr>
        <p:txBody>
          <a:bodyPr>
            <a:noAutofit/>
          </a:bodyPr>
          <a:lstStyle/>
          <a:p>
            <a:pPr algn="l"/>
            <a:r>
              <a:rPr lang="ru-RU" sz="2000" b="0" i="0" dirty="0">
                <a:solidFill>
                  <a:srgbClr val="3D3D3D"/>
                </a:solidFill>
                <a:effectLst/>
              </a:rPr>
              <a:t>зубы расположены близко друг к другу,</a:t>
            </a:r>
          </a:p>
          <a:p>
            <a:pPr algn="l"/>
            <a:r>
              <a:rPr lang="ru-RU" sz="2000" b="0" i="0" dirty="0">
                <a:solidFill>
                  <a:srgbClr val="3D3D3D"/>
                </a:solidFill>
                <a:effectLst/>
              </a:rPr>
              <a:t> нет расстояний между зубами, зубы стоят плотно,</a:t>
            </a:r>
          </a:p>
          <a:p>
            <a:pPr algn="l"/>
            <a:r>
              <a:rPr lang="ru-RU" sz="2000" b="0" i="0" dirty="0">
                <a:solidFill>
                  <a:srgbClr val="3D3D3D"/>
                </a:solidFill>
                <a:effectLst/>
              </a:rPr>
              <a:t> подвижности нет,</a:t>
            </a:r>
          </a:p>
          <a:p>
            <a:pPr algn="l"/>
            <a:r>
              <a:rPr lang="ru-RU" sz="2000" b="0" i="0" dirty="0">
                <a:solidFill>
                  <a:srgbClr val="3D3D3D"/>
                </a:solidFill>
                <a:effectLst/>
              </a:rPr>
              <a:t> хорошо выражены все анатомические формы зубов,</a:t>
            </a:r>
          </a:p>
          <a:p>
            <a:pPr algn="l"/>
            <a:r>
              <a:rPr lang="ru-RU" sz="2000" b="0" i="0" dirty="0">
                <a:solidFill>
                  <a:srgbClr val="3D3D3D"/>
                </a:solidFill>
                <a:effectLst/>
              </a:rPr>
              <a:t> верхние зубы перекрывают нижние на 1/3 коронки,</a:t>
            </a:r>
          </a:p>
          <a:p>
            <a:pPr algn="l"/>
            <a:r>
              <a:rPr lang="ru-RU" sz="2000" b="0" i="0" dirty="0">
                <a:solidFill>
                  <a:srgbClr val="3D3D3D"/>
                </a:solidFill>
                <a:effectLst/>
              </a:rPr>
              <a:t> дистальные поверхности верхних и нижних V зубов находятся на одной плоскости.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4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Характерные морфологические особенности </a:t>
            </a:r>
            <a:r>
              <a:rPr lang="en-US" sz="2400" dirty="0"/>
              <a:t>II </a:t>
            </a:r>
            <a:r>
              <a:rPr lang="ru-RU" sz="2400" dirty="0"/>
              <a:t>периода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временный прикус имеет 20 зубов,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отсутствуют группа премоляра и третий моляр,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зубы расположены в зубной дуге без наклона – вертикально,</a:t>
            </a:r>
          </a:p>
          <a:p>
            <a:pPr algn="l"/>
            <a:r>
              <a:rPr lang="ru-RU" dirty="0">
                <a:solidFill>
                  <a:srgbClr val="3D3D3D"/>
                </a:solidFill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коронки зубов почти одинаковой высоты,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во временных зубах больше выражена ширина, чем высота,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во временных зубах плохо выражен экватор.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в пришеечном участке временного моляра определяется эмалевый валик, который предоставляет зубу формы усеченного конуса,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зубные дуги представляют собой полукруг с радиусом, большим на верхней челюсти,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35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D6CC5-5B0A-3F81-5B8B-D9D58634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6CDC1-BB8E-B72E-6CE4-B7D21F0D3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16" y="1676400"/>
            <a:ext cx="8229600" cy="432511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режущие края и жевательные поверхности зубов лежат в одной плоскости, потому </a:t>
            </a:r>
            <a:r>
              <a:rPr lang="ru-RU" b="0" i="0" dirty="0" err="1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окклюзионная</a:t>
            </a:r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плоскость горизонтальна,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корни временных зубов короткие и широкие, формируются на протяжении 2-2,5 годов после прорезывания зуба; на протяжении следующих 2-х годов наблюдается стабильное состояние корня, после чего начинается физиологичная резорбция;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каждый зуб имеет 2 антагонистов, за исключением нижних центральных резцов и верхнего второго моляра,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рвущий горб верхних клыков проектируется между клыком и первым временным моляром нижней челюсти,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более вертикальное положение приобретает восходящая ветвь нижней челюсти,</a:t>
            </a:r>
          </a:p>
          <a:p>
            <a:pPr algn="l"/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с ростом суставного холмика диск височно-нижнечелюстного сустава приобретает двояковогнутой формы; увеличивается кривизна поверхности суставной головки; углубляется суставная ямка; атрофируется суставной конус.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445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5">
      <a:dk1>
        <a:srgbClr val="92D050"/>
      </a:dk1>
      <a:lt1>
        <a:sysClr val="window" lastClr="FFFFFF"/>
      </a:lt1>
      <a:dk2>
        <a:srgbClr val="00B05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1279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</vt:lpstr>
      <vt:lpstr>Georgia</vt:lpstr>
      <vt:lpstr>tahoma</vt:lpstr>
      <vt:lpstr>Times New Roman</vt:lpstr>
      <vt:lpstr>Trebuchet MS</vt:lpstr>
      <vt:lpstr>Wingdings 2</vt:lpstr>
      <vt:lpstr>YS Text</vt:lpstr>
      <vt:lpstr>Городская</vt:lpstr>
      <vt:lpstr>Морфологические и функциональные особенности временного прикуса</vt:lpstr>
      <vt:lpstr>Цель</vt:lpstr>
      <vt:lpstr>Задачи</vt:lpstr>
      <vt:lpstr>Прикус это</vt:lpstr>
      <vt:lpstr>Сроки прорезывания временных и постоянных зубов у детей</vt:lpstr>
      <vt:lpstr>Временный прикус. Периоды формирования. Особенности зубов, зубных дуг и их соотношения. Морфологическая характеристика временного прикуса </vt:lpstr>
      <vt:lpstr>Характерные морфологические признаки I периода</vt:lpstr>
      <vt:lpstr>Характерные морфологические особенности II периода</vt:lpstr>
      <vt:lpstr>Презентация PowerPoint</vt:lpstr>
      <vt:lpstr>Характерные морфологические особенности III периода</vt:lpstr>
      <vt:lpstr>Значение молочного прикуса</vt:lpstr>
      <vt:lpstr>Функциональные характеристики</vt:lpstr>
      <vt:lpstr>Аномалии во временном прикусе</vt:lpstr>
      <vt:lpstr>Открытый прикус</vt:lpstr>
      <vt:lpstr>Дистальный прикус</vt:lpstr>
      <vt:lpstr>Глубокий прикус </vt:lpstr>
      <vt:lpstr>Перекрестный прикус</vt:lpstr>
      <vt:lpstr>Презентация PowerPoint</vt:lpstr>
      <vt:lpstr>Заключение</vt:lpstr>
      <vt:lpstr>Список литературы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Морфологические и функциональные особенности постоянного прикуса</dc:title>
  <dc:creator>Пользователь</dc:creator>
  <cp:lastModifiedBy>Александр Варёнов</cp:lastModifiedBy>
  <cp:revision>29</cp:revision>
  <dcterms:created xsi:type="dcterms:W3CDTF">2022-10-16T14:51:19Z</dcterms:created>
  <dcterms:modified xsi:type="dcterms:W3CDTF">2023-11-09T14:15:28Z</dcterms:modified>
</cp:coreProperties>
</file>