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2" r:id="rId2"/>
    <p:sldId id="345" r:id="rId3"/>
    <p:sldId id="276" r:id="rId4"/>
    <p:sldId id="257" r:id="rId5"/>
    <p:sldId id="344" r:id="rId6"/>
    <p:sldId id="335" r:id="rId7"/>
    <p:sldId id="258" r:id="rId8"/>
    <p:sldId id="287" r:id="rId9"/>
    <p:sldId id="288" r:id="rId10"/>
    <p:sldId id="289" r:id="rId11"/>
    <p:sldId id="291" r:id="rId12"/>
    <p:sldId id="310" r:id="rId13"/>
    <p:sldId id="331" r:id="rId14"/>
    <p:sldId id="333" r:id="rId15"/>
    <p:sldId id="296" r:id="rId16"/>
    <p:sldId id="299" r:id="rId17"/>
    <p:sldId id="300" r:id="rId18"/>
    <p:sldId id="301" r:id="rId19"/>
    <p:sldId id="303" r:id="rId20"/>
    <p:sldId id="260" r:id="rId21"/>
    <p:sldId id="304" r:id="rId22"/>
    <p:sldId id="305" r:id="rId23"/>
    <p:sldId id="306" r:id="rId24"/>
    <p:sldId id="308" r:id="rId25"/>
    <p:sldId id="309" r:id="rId26"/>
    <p:sldId id="261" r:id="rId27"/>
    <p:sldId id="311" r:id="rId28"/>
    <p:sldId id="312" r:id="rId29"/>
    <p:sldId id="313" r:id="rId30"/>
    <p:sldId id="334" r:id="rId31"/>
    <p:sldId id="262" r:id="rId32"/>
    <p:sldId id="278" r:id="rId33"/>
    <p:sldId id="281" r:id="rId34"/>
    <p:sldId id="280" r:id="rId35"/>
    <p:sldId id="263" r:id="rId36"/>
    <p:sldId id="264" r:id="rId37"/>
    <p:sldId id="336" r:id="rId38"/>
    <p:sldId id="337" r:id="rId39"/>
    <p:sldId id="338" r:id="rId40"/>
    <p:sldId id="339" r:id="rId41"/>
    <p:sldId id="340" r:id="rId42"/>
    <p:sldId id="341" r:id="rId43"/>
    <p:sldId id="342" r:id="rId44"/>
    <p:sldId id="343" r:id="rId45"/>
    <p:sldId id="285" r:id="rId46"/>
    <p:sldId id="286"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660"/>
  </p:normalViewPr>
  <p:slideViewPr>
    <p:cSldViewPr>
      <p:cViewPr varScale="1">
        <p:scale>
          <a:sx n="83" d="100"/>
          <a:sy n="83" d="100"/>
        </p:scale>
        <p:origin x="88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22.09.2018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22.09.2018</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u.wikipedia.org/wiki/%D0%9C%D1%83%D1%82%D0%B8%D0%B7%D0%B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143116"/>
            <a:ext cx="7772400" cy="2635780"/>
          </a:xfrm>
        </p:spPr>
        <p:txBody>
          <a:bodyPr>
            <a:normAutofit fontScale="90000"/>
          </a:bodyPr>
          <a:lstStyle/>
          <a:p>
            <a:pPr algn="ctr">
              <a:defRPr/>
            </a:pPr>
            <a:r>
              <a:rPr lang="ru-RU" sz="2200" b="1" dirty="0" smtClean="0">
                <a:solidFill>
                  <a:srgbClr val="002060"/>
                </a:solidFill>
              </a:rPr>
              <a:t>Лекция № 3</a:t>
            </a:r>
            <a:r>
              <a:rPr lang="ru-RU" sz="2200" b="1" i="1" dirty="0" smtClean="0">
                <a:solidFill>
                  <a:srgbClr val="002060"/>
                </a:solidFill>
              </a:rPr>
              <a:t/>
            </a:r>
            <a:br>
              <a:rPr lang="ru-RU" sz="2200" b="1" i="1" dirty="0" smtClean="0">
                <a:solidFill>
                  <a:srgbClr val="002060"/>
                </a:solidFill>
              </a:rPr>
            </a:br>
            <a:r>
              <a:rPr lang="ru-RU" sz="2200" b="1" i="1" dirty="0" smtClean="0">
                <a:solidFill>
                  <a:srgbClr val="002060"/>
                </a:solidFill>
              </a:rPr>
              <a:t/>
            </a:r>
            <a:br>
              <a:rPr lang="ru-RU" sz="2200" b="1" i="1" dirty="0" smtClean="0">
                <a:solidFill>
                  <a:srgbClr val="002060"/>
                </a:solidFill>
              </a:rPr>
            </a:br>
            <a:r>
              <a:rPr lang="ru-RU" sz="2200" b="1" dirty="0" smtClean="0">
                <a:solidFill>
                  <a:srgbClr val="002060"/>
                </a:solidFill>
              </a:rPr>
              <a:t> </a:t>
            </a:r>
            <a:r>
              <a:rPr lang="ru-RU" sz="2700" b="1" dirty="0" smtClean="0">
                <a:solidFill>
                  <a:srgbClr val="002060"/>
                </a:solidFill>
              </a:rPr>
              <a:t>тема: </a:t>
            </a:r>
            <a:r>
              <a:rPr lang="ru-RU" sz="4000" b="1" dirty="0" smtClean="0">
                <a:solidFill>
                  <a:srgbClr val="002060"/>
                </a:solidFill>
              </a:rPr>
              <a:t>Шизофрения</a:t>
            </a:r>
            <a:r>
              <a:rPr lang="ru-RU" sz="3100" dirty="0" smtClean="0"/>
              <a:t/>
            </a:r>
            <a:br>
              <a:rPr lang="ru-RU" sz="3100" dirty="0" smtClean="0"/>
            </a:br>
            <a:r>
              <a:rPr lang="ru-RU" sz="2200" b="1" dirty="0" smtClean="0">
                <a:solidFill>
                  <a:srgbClr val="000066"/>
                </a:solidFill>
                <a:latin typeface="Times New Roman" pitchFamily="18" charset="0"/>
                <a:cs typeface="Times New Roman" pitchFamily="18" charset="0"/>
              </a:rPr>
              <a:t/>
            </a:r>
            <a:br>
              <a:rPr lang="ru-RU" sz="2200" b="1" dirty="0" smtClean="0">
                <a:solidFill>
                  <a:srgbClr val="000066"/>
                </a:solidFill>
                <a:latin typeface="Times New Roman" pitchFamily="18" charset="0"/>
                <a:cs typeface="Times New Roman" pitchFamily="18" charset="0"/>
              </a:rPr>
            </a:br>
            <a:r>
              <a:rPr lang="ru-RU" sz="3100" b="1" dirty="0" smtClean="0">
                <a:solidFill>
                  <a:srgbClr val="000066"/>
                </a:solidFill>
                <a:latin typeface="Times New Roman" pitchFamily="18" charset="0"/>
                <a:cs typeface="Times New Roman" pitchFamily="18" charset="0"/>
              </a:rPr>
              <a:t/>
            </a:r>
            <a:br>
              <a:rPr lang="ru-RU" sz="3100" b="1" dirty="0" smtClean="0">
                <a:solidFill>
                  <a:srgbClr val="000066"/>
                </a:solidFill>
                <a:latin typeface="Times New Roman" pitchFamily="18" charset="0"/>
                <a:cs typeface="Times New Roman" pitchFamily="18" charset="0"/>
              </a:rPr>
            </a:br>
            <a:r>
              <a:rPr lang="ru-RU" sz="2200" i="1" dirty="0" smtClean="0"/>
              <a:t> </a:t>
            </a:r>
            <a:r>
              <a:rPr lang="ru-RU" sz="2000" b="1" i="1" dirty="0" smtClean="0">
                <a:solidFill>
                  <a:srgbClr val="002060"/>
                </a:solidFill>
              </a:rPr>
              <a:t/>
            </a:r>
            <a:br>
              <a:rPr lang="ru-RU" sz="2000" b="1" i="1" dirty="0" smtClean="0">
                <a:solidFill>
                  <a:srgbClr val="002060"/>
                </a:solidFill>
              </a:rPr>
            </a:br>
            <a:r>
              <a:rPr lang="ru-RU" i="1" dirty="0" smtClean="0"/>
              <a:t/>
            </a:r>
            <a:br>
              <a:rPr lang="ru-RU" i="1" dirty="0" smtClean="0"/>
            </a:br>
            <a:r>
              <a:rPr lang="ru-RU" sz="2800" i="1" dirty="0" smtClean="0"/>
              <a:t>                                </a:t>
            </a:r>
            <a:r>
              <a:rPr lang="ru-RU" sz="2200" dirty="0" smtClean="0"/>
              <a:t> </a:t>
            </a:r>
            <a:br>
              <a:rPr lang="ru-RU" sz="2200" dirty="0" smtClean="0"/>
            </a:br>
            <a:r>
              <a:rPr lang="ru-RU" sz="2200" dirty="0" smtClean="0"/>
              <a:t>                              </a:t>
            </a:r>
            <a:br>
              <a:rPr lang="ru-RU" sz="2200" dirty="0" smtClean="0"/>
            </a:br>
            <a:r>
              <a:rPr lang="ru-RU" sz="2200" b="1" dirty="0" smtClean="0"/>
              <a:t/>
            </a:r>
            <a:br>
              <a:rPr lang="ru-RU" sz="2200" b="1" dirty="0" smtClean="0"/>
            </a:br>
            <a:r>
              <a:rPr lang="ru-RU" sz="2200" b="1" dirty="0" smtClean="0"/>
              <a:t>                                </a:t>
            </a:r>
            <a:r>
              <a:rPr lang="ru-RU" sz="2200" dirty="0" smtClean="0"/>
              <a:t/>
            </a:r>
            <a:br>
              <a:rPr lang="ru-RU" sz="2200" dirty="0" smtClean="0"/>
            </a:br>
            <a:r>
              <a:rPr lang="ru-RU" sz="2200" dirty="0" smtClean="0"/>
              <a:t>                           </a:t>
            </a:r>
            <a:r>
              <a:rPr lang="ru-RU" i="1" dirty="0" smtClean="0"/>
              <a:t/>
            </a:r>
            <a:br>
              <a:rPr lang="ru-RU" i="1" dirty="0" smtClean="0"/>
            </a:br>
            <a:endParaRPr lang="ru-RU" i="1" dirty="0"/>
          </a:p>
        </p:txBody>
      </p:sp>
      <p:sp>
        <p:nvSpPr>
          <p:cNvPr id="5123" name="Rectangle 3"/>
          <p:cNvSpPr>
            <a:spLocks noGrp="1" noChangeArrowheads="1"/>
          </p:cNvSpPr>
          <p:nvPr>
            <p:ph type="subTitle" idx="1"/>
          </p:nvPr>
        </p:nvSpPr>
        <p:spPr>
          <a:xfrm>
            <a:off x="1547664" y="476672"/>
            <a:ext cx="6400800" cy="1666444"/>
          </a:xfrm>
        </p:spPr>
        <p:txBody>
          <a:bodyPr>
            <a:normAutofit fontScale="77500" lnSpcReduction="20000"/>
          </a:bodyPr>
          <a:lstStyle/>
          <a:p>
            <a:pPr algn="ctr">
              <a:defRPr/>
            </a:pPr>
            <a:r>
              <a:rPr lang="ru-RU" sz="2300" b="1" dirty="0" smtClean="0"/>
              <a:t>Федеральное </a:t>
            </a:r>
            <a:r>
              <a:rPr lang="ru-RU" sz="2300" b="1" dirty="0"/>
              <a:t>Государственное бюджетное образовательное </a:t>
            </a:r>
            <a:r>
              <a:rPr lang="ru-RU" sz="2300" b="1" dirty="0" smtClean="0"/>
              <a:t>учреждение высшего </a:t>
            </a:r>
            <a:r>
              <a:rPr lang="ru-RU" sz="2300" b="1" dirty="0"/>
              <a:t>образования</a:t>
            </a:r>
            <a:br>
              <a:rPr lang="ru-RU" sz="2300" b="1" dirty="0"/>
            </a:br>
            <a:r>
              <a:rPr lang="ru-RU" sz="2300" b="1" dirty="0" smtClean="0"/>
              <a:t>«</a:t>
            </a:r>
            <a:r>
              <a:rPr lang="ru-RU" sz="2300" b="1" dirty="0"/>
              <a:t>Красноярский государственный медицинский университет имени профессора В.Ф. Войно-Ясенецкого»</a:t>
            </a:r>
            <a:br>
              <a:rPr lang="ru-RU" sz="2300" b="1" dirty="0"/>
            </a:br>
            <a:r>
              <a:rPr lang="ru-RU" sz="2300" b="1" dirty="0" smtClean="0"/>
              <a:t>Министерства </a:t>
            </a:r>
            <a:r>
              <a:rPr lang="ru-RU" sz="2300" b="1" dirty="0"/>
              <a:t>здравоохранения  Российской Федерации</a:t>
            </a:r>
            <a:br>
              <a:rPr lang="ru-RU" sz="2300" b="1" dirty="0"/>
            </a:br>
            <a:r>
              <a:rPr lang="ru-RU" sz="2300" b="1" dirty="0"/>
              <a:t>Фармацевтический колледж </a:t>
            </a:r>
          </a:p>
          <a:p>
            <a:pPr algn="ctr" eaLnBrk="1" fontAlgn="auto" hangingPunct="1">
              <a:spcAft>
                <a:spcPts val="0"/>
              </a:spcAft>
              <a:defRPr/>
            </a:pPr>
            <a:endParaRPr lang="ru-RU" sz="1800" b="1"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mosraspil.ru/upload/resize_cache/iblock/bdf/1867_1400_1c1f97fc5967ea6d753f68a3ef7ac1fa1/kosmos-_12_.jpg"/>
          <p:cNvPicPr>
            <a:picLocks noChangeAspect="1" noChangeArrowheads="1"/>
          </p:cNvPicPr>
          <p:nvPr/>
        </p:nvPicPr>
        <p:blipFill>
          <a:blip r:embed="rId2"/>
          <a:srcRect/>
          <a:stretch>
            <a:fillRect/>
          </a:stretch>
        </p:blipFill>
        <p:spPr bwMode="auto">
          <a:xfrm>
            <a:off x="0" y="0"/>
            <a:ext cx="9144000" cy="6858000"/>
          </a:xfrm>
          <a:prstGeom prst="rect">
            <a:avLst/>
          </a:prstGeom>
          <a:noFill/>
          <a:effectLst>
            <a:glow rad="127000">
              <a:schemeClr val="accent1">
                <a:alpha val="1000"/>
              </a:schemeClr>
            </a:glow>
          </a:effectLst>
        </p:spPr>
      </p:pic>
      <p:sp>
        <p:nvSpPr>
          <p:cNvPr id="3" name="Прямоугольник 2"/>
          <p:cNvSpPr/>
          <p:nvPr/>
        </p:nvSpPr>
        <p:spPr>
          <a:xfrm>
            <a:off x="827584" y="476672"/>
            <a:ext cx="7920880" cy="3539430"/>
          </a:xfrm>
          <a:prstGeom prst="rect">
            <a:avLst/>
          </a:prstGeom>
        </p:spPr>
        <p:txBody>
          <a:bodyPr wrap="square">
            <a:spAutoFit/>
          </a:bodyPr>
          <a:lstStyle/>
          <a:p>
            <a:r>
              <a:rPr lang="ru-RU" sz="3200" b="1" dirty="0" smtClean="0">
                <a:solidFill>
                  <a:schemeClr val="bg1"/>
                </a:solidFill>
              </a:rPr>
              <a:t>Пациентам кажется, что их мысли слышат окружающие, что их мыслями, движениями, словами кто-то руководит – бред воздействия.</a:t>
            </a:r>
          </a:p>
          <a:p>
            <a:r>
              <a:rPr lang="ru-RU" sz="3200" b="1" dirty="0" smtClean="0">
                <a:solidFill>
                  <a:schemeClr val="bg1"/>
                </a:solidFill>
              </a:rPr>
              <a:t>Псевдогаллюцинации проявляются звучанием чужого голоса в голове пациента.</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88640"/>
            <a:ext cx="8686800" cy="6669360"/>
          </a:xfrm>
        </p:spPr>
        <p:txBody>
          <a:bodyPr>
            <a:normAutofit fontScale="25000" lnSpcReduction="20000"/>
          </a:bodyPr>
          <a:lstStyle/>
          <a:p>
            <a:pPr marL="0" indent="0" algn="just">
              <a:buNone/>
            </a:pPr>
            <a:r>
              <a:rPr lang="ru-RU" sz="7200" b="1" dirty="0" smtClean="0"/>
              <a:t>       Пациентка рассказывает, что  ей позвонили в квартиру и когда она открыла дверь, там никого не было. Она собралась и пошла к родственникам, встретившись на лестничной площадке с группой подростков, одетых в черные джинсы, кепки и спортивные штаны с лампасами.</a:t>
            </a:r>
          </a:p>
          <a:p>
            <a:pPr marL="0" indent="0" algn="just">
              <a:lnSpc>
                <a:spcPts val="1000"/>
              </a:lnSpc>
              <a:buNone/>
            </a:pPr>
            <a:r>
              <a:rPr lang="ru-RU" sz="7200" b="1" dirty="0"/>
              <a:t> </a:t>
            </a:r>
            <a:r>
              <a:rPr lang="ru-RU" sz="7200" b="1" dirty="0" smtClean="0"/>
              <a:t>     </a:t>
            </a:r>
          </a:p>
          <a:p>
            <a:pPr marL="0" indent="0" algn="just">
              <a:buNone/>
            </a:pPr>
            <a:r>
              <a:rPr lang="ru-RU" sz="7200" b="1" dirty="0" smtClean="0"/>
              <a:t> Когда она прошла мимо них, то обратила внимание, что трое из парней пошли вслед за ней до самой остановки. У пациентки сразу возникло чувство, что её преследуют. На остановке уже сидело двое людей, одетых также, и пациентка поняла, что эти все люди следят за ней и «сдают, как по смене» её друг другу. </a:t>
            </a:r>
          </a:p>
          <a:p>
            <a:pPr marL="0" indent="0" algn="just">
              <a:lnSpc>
                <a:spcPts val="1200"/>
              </a:lnSpc>
              <a:buNone/>
            </a:pPr>
            <a:endParaRPr lang="ru-RU" sz="7200" b="1" dirty="0"/>
          </a:p>
          <a:p>
            <a:pPr marL="0" indent="0" algn="just">
              <a:buNone/>
            </a:pPr>
            <a:r>
              <a:rPr lang="ru-RU" sz="7200" b="1" dirty="0" smtClean="0"/>
              <a:t>       Когда приехал автобус двое мужчин вошли за ней. В автобусе перед пациенткой встал человек, который держал перед её лицом пилку, от чего она испытывала огромный ужас и воспринимала это как знак угрозы ей, опасности, ощущение, что ее собираются убить. Мужчина с пилкой проехал с ней две остановки и еще через остановку пациентка вышла. Сразу за ней стали следить люди из машины, всё также одетые. Пациентке удалось скрыться дворами, вслед она услышала как один мужской голос кричал «убей её». В автобусе к ней подходил мужчина, что пациентку очень напугало, и демонстрировал ей наколку на руке, говорил, что «он только что вышел, сидел ни за что, они все ему должны». Пациентка отнесла эти слова на свой счет.</a:t>
            </a:r>
          </a:p>
          <a:p>
            <a:pPr marL="0" indent="0" algn="just">
              <a:lnSpc>
                <a:spcPts val="800"/>
              </a:lnSpc>
              <a:buNone/>
            </a:pPr>
            <a:endParaRPr lang="ru-RU" sz="7200" b="1" dirty="0" smtClean="0"/>
          </a:p>
          <a:p>
            <a:pPr algn="just"/>
            <a:r>
              <a:rPr lang="ru-RU" sz="7200" b="1" dirty="0" smtClean="0"/>
              <a:t>На работе, когда пациентка ведет урок, в кабинет заглядывают посторонние мужчины, не знакомые ей. Это представители все той же группировки, которая преследует её.</a:t>
            </a:r>
          </a:p>
          <a:p>
            <a:pPr algn="just">
              <a:lnSpc>
                <a:spcPts val="900"/>
              </a:lnSpc>
            </a:pPr>
            <a:endParaRPr lang="ru-RU" sz="7200" b="1" dirty="0" smtClean="0"/>
          </a:p>
          <a:p>
            <a:pPr algn="just"/>
            <a:r>
              <a:rPr lang="ru-RU" sz="7200" b="1" dirty="0" smtClean="0"/>
              <a:t>На работе у пациентки практически всё ее окружение хочет ее увольнения. Это связано с тем, что жена директора метит на ее место. Большую часть времени дома пациентка лежит на кровати, в голове в основном мысли о преследовании и конфликтах на работе. </a:t>
            </a:r>
          </a:p>
          <a:p>
            <a:endParaRPr lang="ru-RU" sz="7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2226" name="Picture 2" descr="http://www.instapics.ru/download_original.php?file=201301/instapics.ru_739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46166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Кататоническая форма</a:t>
            </a:r>
            <a:r>
              <a:rPr kumimoji="0" lang="ru-RU"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a:t>
            </a:r>
            <a:r>
              <a:rPr kumimoji="0" lang="ru-RU"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Преобладают двигательные расстройства в виде ступора или возбуждения. </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Кататонический ступор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отличается тем, что </a:t>
            </a:r>
            <a:r>
              <a:rPr lang="ru-RU" sz="2400" dirty="0" smtClean="0">
                <a:latin typeface="Times New Roman" pitchFamily="18" charset="0"/>
                <a:ea typeface="Times New Roman" pitchFamily="18" charset="0"/>
                <a:cs typeface="Times New Roman" pitchFamily="18" charset="0"/>
              </a:rPr>
              <a:t>пациент</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длительное время сохраняет вычурную, неудобную, неестественную позу, не чувствуя утомления. При этом тонус мышц резко повышен, что позволяет </a:t>
            </a:r>
            <a:r>
              <a:rPr lang="ru-RU" sz="2400" dirty="0" smtClean="0">
                <a:latin typeface="Times New Roman" pitchFamily="18" charset="0"/>
                <a:ea typeface="Times New Roman" pitchFamily="18" charset="0"/>
                <a:cs typeface="Times New Roman" pitchFamily="18" charset="0"/>
              </a:rPr>
              <a:t>пациентам</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придать любую позу, которую они будут в дальнейшем сохранять (каталепсия</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восковая гибкость).</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пациентов</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характерен негативизм (отказ от выполнения инструкций) и мутизм (полное отсутствие речи при наличии способности понимать слова собеседника).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3" descr="http://bostanciogludevran.files.wordpress.com/2011/09/schizophrenia_thumb.jpg"/>
          <p:cNvPicPr>
            <a:picLocks noChangeAspect="1" noChangeArrowheads="1"/>
          </p:cNvPicPr>
          <p:nvPr/>
        </p:nvPicPr>
        <p:blipFill>
          <a:blip r:embed="rId2" cstate="print"/>
          <a:srcRect/>
          <a:stretch>
            <a:fillRect/>
          </a:stretch>
        </p:blipFill>
        <p:spPr bwMode="auto">
          <a:xfrm>
            <a:off x="179512" y="4431982"/>
            <a:ext cx="8856984" cy="230938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60" y="188640"/>
            <a:ext cx="8892480" cy="1580551"/>
          </a:xfrm>
        </p:spPr>
        <p:txBody>
          <a:bodyPr>
            <a:normAutofit fontScale="90000"/>
          </a:bodyPr>
          <a:lstStyle/>
          <a:p>
            <a:pPr algn="ctr"/>
            <a:r>
              <a:rPr lang="ru-RU" sz="2200" b="1" i="1" dirty="0" smtClean="0"/>
              <a:t/>
            </a:r>
            <a:br>
              <a:rPr lang="ru-RU" sz="2200" b="1" i="1" dirty="0" smtClean="0"/>
            </a:br>
            <a:r>
              <a:rPr lang="ru-RU" sz="2200" b="1" i="1" dirty="0" smtClean="0"/>
              <a:t/>
            </a:r>
            <a:br>
              <a:rPr lang="ru-RU" sz="2200" b="1" i="1" dirty="0" smtClean="0"/>
            </a:br>
            <a:r>
              <a:rPr lang="ru-RU" sz="2200" b="1" i="1" dirty="0" smtClean="0"/>
              <a:t> </a:t>
            </a:r>
            <a:r>
              <a:rPr lang="ru-RU" sz="3100" b="1" i="1" dirty="0" smtClean="0"/>
              <a:t>Симптомы кататонического синдрома: </a:t>
            </a:r>
            <a:br>
              <a:rPr lang="ru-RU" sz="3100" b="1" i="1" dirty="0" smtClean="0"/>
            </a:br>
            <a:r>
              <a:rPr lang="ru-RU" sz="2000" b="1" dirty="0" smtClean="0"/>
              <a:t>В структуре кататонического синдрома выделяют кататоническое возбуждение и кататонический ступор</a:t>
            </a:r>
            <a:r>
              <a:rPr lang="ru-RU" sz="2200" b="1" dirty="0" smtClean="0"/>
              <a:t/>
            </a:r>
            <a:br>
              <a:rPr lang="ru-RU" sz="2200" b="1" dirty="0" smtClean="0"/>
            </a:br>
            <a:r>
              <a:rPr lang="ru-RU" dirty="0" smtClean="0"/>
              <a:t/>
            </a:r>
            <a:br>
              <a:rPr lang="ru-RU" dirty="0" smtClean="0"/>
            </a:br>
            <a:endParaRPr lang="ru-RU" dirty="0"/>
          </a:p>
        </p:txBody>
      </p:sp>
      <p:sp>
        <p:nvSpPr>
          <p:cNvPr id="3" name="Содержимое 2"/>
          <p:cNvSpPr>
            <a:spLocks noGrp="1"/>
          </p:cNvSpPr>
          <p:nvPr>
            <p:ph idx="1"/>
          </p:nvPr>
        </p:nvSpPr>
        <p:spPr>
          <a:xfrm>
            <a:off x="152157" y="1673425"/>
            <a:ext cx="8892480" cy="5184575"/>
          </a:xfrm>
        </p:spPr>
        <p:txBody>
          <a:bodyPr>
            <a:normAutofit fontScale="92500"/>
          </a:bodyPr>
          <a:lstStyle/>
          <a:p>
            <a:pPr lvl="0"/>
            <a:r>
              <a:rPr lang="ru-RU" sz="2400" dirty="0" smtClean="0"/>
              <a:t>полная или частичная обездвиженность (</a:t>
            </a:r>
            <a:r>
              <a:rPr lang="ru-RU" sz="2400" b="1" dirty="0" smtClean="0"/>
              <a:t>ступор</a:t>
            </a:r>
            <a:r>
              <a:rPr lang="ru-RU" sz="2400" dirty="0" smtClean="0"/>
              <a:t>);</a:t>
            </a:r>
          </a:p>
          <a:p>
            <a:pPr lvl="0"/>
            <a:r>
              <a:rPr lang="ru-RU" sz="2400" b="1" dirty="0" smtClean="0"/>
              <a:t>странная неестественная поза </a:t>
            </a:r>
            <a:r>
              <a:rPr lang="ru-RU" sz="2400" dirty="0" smtClean="0"/>
              <a:t>(утробная поза, симптом воздушной подушки и др.);</a:t>
            </a:r>
          </a:p>
          <a:p>
            <a:pPr lvl="0"/>
            <a:r>
              <a:rPr lang="ru-RU" sz="2400" dirty="0" smtClean="0"/>
              <a:t>общее повышение тонуса мышц и каталепсия (восковая гибкость);</a:t>
            </a:r>
          </a:p>
          <a:p>
            <a:pPr lvl="0"/>
            <a:r>
              <a:rPr lang="ru-RU" sz="2400" b="1" dirty="0" smtClean="0"/>
              <a:t>негативизм (активный и пассивный);</a:t>
            </a:r>
          </a:p>
          <a:p>
            <a:r>
              <a:rPr lang="ru-RU" sz="2400" b="1" dirty="0" smtClean="0"/>
              <a:t>Мутизм </a:t>
            </a:r>
            <a:r>
              <a:rPr lang="ru-RU" sz="2400" dirty="0" smtClean="0"/>
              <a:t>(лат. mutus – немой). Нарушение волевой сферы, проявляющееся отсутствием ответной и спонтанной речи при сохранении способности разговаривать и понимать обращенную к пациенту речь.</a:t>
            </a:r>
          </a:p>
          <a:p>
            <a:pPr lvl="0"/>
            <a:r>
              <a:rPr lang="ru-RU" sz="2400" dirty="0" smtClean="0"/>
              <a:t>хаотичное нецеленаправленное возбуждение;</a:t>
            </a:r>
          </a:p>
          <a:p>
            <a:pPr lvl="0"/>
            <a:r>
              <a:rPr lang="ru-RU" sz="2400" dirty="0" smtClean="0"/>
              <a:t>вычурная мимика;</a:t>
            </a:r>
          </a:p>
          <a:p>
            <a:pPr lvl="0"/>
            <a:r>
              <a:rPr lang="ru-RU" sz="2400" dirty="0" smtClean="0"/>
              <a:t>эхо-симптомы (эхолалия, эхопраксия, эхомимия).</a:t>
            </a:r>
          </a:p>
          <a:p>
            <a:pPr>
              <a:buNone/>
            </a:pPr>
            <a:r>
              <a:rPr lang="ru-RU" sz="2000" dirty="0" smtClean="0"/>
              <a:t> </a:t>
            </a:r>
          </a:p>
          <a:p>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742" y="1392702"/>
            <a:ext cx="8059909" cy="196947"/>
          </a:xfrm>
        </p:spPr>
        <p:txBody>
          <a:bodyPr>
            <a:normAutofit fontScale="90000"/>
          </a:bodyPr>
          <a:lstStyle/>
          <a:p>
            <a:pPr algn="just"/>
            <a:r>
              <a:rPr lang="ru-RU" sz="2700" b="1" dirty="0" smtClean="0"/>
              <a:t>Ступор – вид двигательного расстройства, представляющий собой полную обездвиженность с </a:t>
            </a:r>
            <a:r>
              <a:rPr lang="ru-RU" sz="2700" b="1" dirty="0" smtClean="0">
                <a:hlinkClick r:id="rId2" tooltip="Мутизм"/>
              </a:rPr>
              <a:t>мутизмом</a:t>
            </a:r>
            <a:r>
              <a:rPr lang="ru-RU" sz="2700" b="1" dirty="0" smtClean="0"/>
              <a:t> и ослабленными реакциями на раздражение, в том числе болевое</a:t>
            </a:r>
            <a:r>
              <a:rPr lang="ru-RU" sz="2800" b="1" dirty="0" smtClean="0"/>
              <a:t>.</a:t>
            </a:r>
            <a:br>
              <a:rPr lang="ru-RU" sz="2800" b="1" dirty="0" smtClean="0"/>
            </a:br>
            <a:r>
              <a:rPr lang="ru-RU" sz="2800" dirty="0" smtClean="0"/>
              <a:t/>
            </a:r>
            <a:br>
              <a:rPr lang="ru-RU" sz="2800" dirty="0" smtClean="0"/>
            </a:br>
            <a:r>
              <a:rPr lang="ru-RU" sz="2800" dirty="0" smtClean="0"/>
              <a:t/>
            </a:r>
            <a:br>
              <a:rPr lang="ru-RU" sz="2800" dirty="0" smtClean="0"/>
            </a:br>
            <a:endParaRPr lang="ru-RU" sz="2800" dirty="0"/>
          </a:p>
        </p:txBody>
      </p:sp>
      <p:sp>
        <p:nvSpPr>
          <p:cNvPr id="3" name="Содержимое 2"/>
          <p:cNvSpPr>
            <a:spLocks noGrp="1"/>
          </p:cNvSpPr>
          <p:nvPr>
            <p:ph idx="1"/>
          </p:nvPr>
        </p:nvSpPr>
        <p:spPr>
          <a:xfrm>
            <a:off x="304800" y="1844824"/>
            <a:ext cx="8686800" cy="4235301"/>
          </a:xfrm>
        </p:spPr>
        <p:txBody>
          <a:bodyPr/>
          <a:lstStyle/>
          <a:p>
            <a:endParaRPr lang="ru-RU" dirty="0"/>
          </a:p>
        </p:txBody>
      </p:sp>
      <p:pic>
        <p:nvPicPr>
          <p:cNvPr id="19458" name="Picture 2" descr="http://odepressii.ru/wp-content/uploads/2015/03/voskovaja-gibkost.png"/>
          <p:cNvPicPr>
            <a:picLocks noChangeAspect="1" noChangeArrowheads="1"/>
          </p:cNvPicPr>
          <p:nvPr/>
        </p:nvPicPr>
        <p:blipFill>
          <a:blip r:embed="rId3"/>
          <a:srcRect/>
          <a:stretch>
            <a:fillRect/>
          </a:stretch>
        </p:blipFill>
        <p:spPr bwMode="auto">
          <a:xfrm>
            <a:off x="305972" y="1844824"/>
            <a:ext cx="8514500" cy="43871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6" name="Picture 2" descr="http://dxline.ru/img/ail/1662_1662_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9330" name="Picture 2" descr="http://s42.radikal.ru/i097/1207/26/5840c3b077a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0354" name="Picture 2" descr="https://refdb.ru/images/1076/2151562/m936aa0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1378" name="Picture 2" descr="http://mnogoboleznei.ru/images/stories/Pozavshizofrin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План лекции:</a:t>
            </a:r>
            <a:br>
              <a:rPr lang="ru-RU" dirty="0"/>
            </a:br>
            <a:endParaRPr lang="ru-RU" dirty="0"/>
          </a:p>
        </p:txBody>
      </p:sp>
      <p:sp>
        <p:nvSpPr>
          <p:cNvPr id="3" name="Объект 2"/>
          <p:cNvSpPr>
            <a:spLocks noGrp="1"/>
          </p:cNvSpPr>
          <p:nvPr>
            <p:ph idx="1"/>
          </p:nvPr>
        </p:nvSpPr>
        <p:spPr/>
        <p:txBody>
          <a:bodyPr/>
          <a:lstStyle/>
          <a:p>
            <a:pPr marL="0" indent="0">
              <a:buNone/>
            </a:pPr>
            <a:r>
              <a:rPr lang="ru-RU" dirty="0" smtClean="0"/>
              <a:t>1. Определение </a:t>
            </a:r>
            <a:r>
              <a:rPr lang="ru-RU" dirty="0"/>
              <a:t>понятия шизофрения.</a:t>
            </a:r>
          </a:p>
          <a:p>
            <a:pPr marL="0" indent="0">
              <a:buNone/>
            </a:pPr>
            <a:r>
              <a:rPr lang="ru-RU" dirty="0"/>
              <a:t>2</a:t>
            </a:r>
            <a:r>
              <a:rPr lang="ru-RU" dirty="0" smtClean="0"/>
              <a:t>. Синдромальные </a:t>
            </a:r>
            <a:r>
              <a:rPr lang="ru-RU" dirty="0"/>
              <a:t>формы шизофрении.</a:t>
            </a:r>
          </a:p>
          <a:p>
            <a:pPr marL="0" indent="0">
              <a:buNone/>
            </a:pPr>
            <a:r>
              <a:rPr lang="ru-RU" dirty="0" smtClean="0"/>
              <a:t>3. Неотложные </a:t>
            </a:r>
            <a:r>
              <a:rPr lang="ru-RU" dirty="0"/>
              <a:t>состояния при шизофрении.</a:t>
            </a:r>
          </a:p>
          <a:p>
            <a:pPr marL="0" indent="0">
              <a:buNone/>
            </a:pPr>
            <a:r>
              <a:rPr lang="ru-RU" dirty="0" smtClean="0"/>
              <a:t>4. Лечение и уход при шизофрении.</a:t>
            </a:r>
          </a:p>
          <a:p>
            <a:pPr marL="0" indent="0">
              <a:buNone/>
            </a:pPr>
            <a:r>
              <a:rPr lang="ru-RU" dirty="0" smtClean="0"/>
              <a:t>5</a:t>
            </a:r>
            <a:r>
              <a:rPr lang="ru-RU" dirty="0"/>
              <a:t>. П</a:t>
            </a:r>
            <a:r>
              <a:rPr lang="ru-RU" dirty="0" smtClean="0"/>
              <a:t>араллелизм тоталитарных сект с      шизофренией. </a:t>
            </a:r>
          </a:p>
          <a:p>
            <a:endParaRPr lang="ru-RU" dirty="0"/>
          </a:p>
        </p:txBody>
      </p:sp>
    </p:spTree>
    <p:extLst>
      <p:ext uri="{BB962C8B-B14F-4D97-AF65-F5344CB8AC3E}">
        <p14:creationId xmlns:p14="http://schemas.microsoft.com/office/powerpoint/2010/main" val="417824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42944"/>
            <a:ext cx="4716016"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ru-RU" sz="21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Гебефреническая форма (</a:t>
            </a:r>
            <a:r>
              <a:rPr kumimoji="0" lang="en-US" sz="21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r>
              <a:rPr kumimoji="0" lang="ru-RU" sz="215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20.1). </a:t>
            </a:r>
            <a:r>
              <a:rPr lang="ru-RU" sz="2150" dirty="0" smtClean="0">
                <a:latin typeface="Times New Roman" pitchFamily="18" charset="0"/>
                <a:ea typeface="Times New Roman" pitchFamily="18" charset="0"/>
                <a:cs typeface="Times New Roman" pitchFamily="18" charset="0"/>
              </a:rPr>
              <a:t>Начинается в юношеском возрасте (15-25 лет) с эмоционально-волевых и интеллектуальных нарушений.</a:t>
            </a:r>
            <a:r>
              <a:rPr kumimoji="0" lang="ru-RU" sz="21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Считается самым злокачественным вариантом болезни</a:t>
            </a:r>
            <a:r>
              <a:rPr kumimoji="0" lang="ru-RU" sz="215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 быстрым развитием глубокого слабоумия.</a:t>
            </a:r>
            <a:r>
              <a:rPr lang="ru-RU" sz="2150" dirty="0">
                <a:latin typeface="Times New Roman" pitchFamily="18" charset="0"/>
                <a:ea typeface="Times New Roman" pitchFamily="18" charset="0"/>
                <a:cs typeface="Times New Roman" pitchFamily="18" charset="0"/>
              </a:rPr>
              <a:t> </a:t>
            </a:r>
            <a:r>
              <a:rPr kumimoji="0" lang="ru-RU" sz="21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Наблюдаются все признаки </a:t>
            </a:r>
            <a:r>
              <a:rPr kumimoji="0" lang="ru-RU" sz="215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гебефренического синдрома</a:t>
            </a:r>
            <a:r>
              <a:rPr kumimoji="0" lang="ru-RU" sz="21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Он проявляется непродуктивным, бессмысленным возбуждением, детским дурашливым поведением, нелепым смехом и негативизмом.</a:t>
            </a:r>
          </a:p>
          <a:p>
            <a:pPr marL="0" marR="0" lvl="0" indent="450850" defTabSz="914400" rtl="0" eaLnBrk="1" fontAlgn="base" latinLnBrk="0" hangingPunct="1">
              <a:lnSpc>
                <a:spcPct val="100000"/>
              </a:lnSpc>
              <a:spcBef>
                <a:spcPct val="0"/>
              </a:spcBef>
              <a:spcAft>
                <a:spcPct val="0"/>
              </a:spcAft>
              <a:buClrTx/>
              <a:buSzTx/>
              <a:buFontTx/>
              <a:buNone/>
              <a:tabLst/>
            </a:pPr>
            <a:r>
              <a:rPr lang="ru-RU" sz="2150" dirty="0" smtClean="0">
                <a:latin typeface="Times New Roman" pitchFamily="18" charset="0"/>
                <a:ea typeface="Times New Roman" pitchFamily="18" charset="0"/>
                <a:cs typeface="Times New Roman" pitchFamily="18" charset="0"/>
              </a:rPr>
              <a:t>Больные гримасничают, прыгают, хлопают в ладоши, кувыркаются. Поведение бессмысленное, бесцельное, непредсказуемое. Речь обычно разорванная, кроме того, могут появляться отрывочные бредовые идеи и галлюцинации.</a:t>
            </a:r>
            <a:r>
              <a:rPr kumimoji="0" lang="ru-RU" sz="215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1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7" name="Picture 3" descr="http://www.nerdygaga.com/wp-content/uploads/2011/08/schizophrenia.jpg"/>
          <p:cNvPicPr>
            <a:picLocks noChangeAspect="1" noChangeArrowheads="1"/>
          </p:cNvPicPr>
          <p:nvPr/>
        </p:nvPicPr>
        <p:blipFill>
          <a:blip r:embed="rId2" cstate="print"/>
          <a:srcRect/>
          <a:stretch>
            <a:fillRect/>
          </a:stretch>
        </p:blipFill>
        <p:spPr bwMode="auto">
          <a:xfrm>
            <a:off x="4716016" y="1"/>
            <a:ext cx="4427984" cy="52863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66.ru/photos/0/69/47/4ffb78887e728.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mozgid.ru/wp-content/uploads/durashlivost_1_07152058-100x100.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kvels45.ru/uploads/company/-1880764120/358/.tmb/300x300/30.jpg"/>
          <p:cNvPicPr>
            <a:picLocks noChangeAspect="1" noChangeArrowheads="1"/>
          </p:cNvPicPr>
          <p:nvPr/>
        </p:nvPicPr>
        <p:blipFill>
          <a:blip r:embed="rId2"/>
          <a:srcRect/>
          <a:stretch>
            <a:fillRect/>
          </a:stretch>
        </p:blipFill>
        <p:spPr bwMode="auto">
          <a:xfrm>
            <a:off x="642910" y="-1"/>
            <a:ext cx="7025434" cy="6858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34" y="229117"/>
            <a:ext cx="8964488" cy="6597352"/>
          </a:xfrm>
        </p:spPr>
        <p:txBody>
          <a:bodyPr>
            <a:noAutofit/>
          </a:bodyPr>
          <a:lstStyle/>
          <a:p>
            <a:r>
              <a:rPr lang="ru-RU" sz="2200" b="1" dirty="0" smtClean="0"/>
              <a:t>Поведение характеризуется отсутствием каких-либо этических норм, манерно, назойливо. Пациент может упрямо повторять одни и те же асоциальные жесты и манеры.</a:t>
            </a:r>
          </a:p>
          <a:p>
            <a:r>
              <a:rPr lang="ru-RU" sz="2200" b="1" dirty="0" smtClean="0"/>
              <a:t>Повышенное эйфорическое состояние, не имеющее под собой основы – пустая эйфория.</a:t>
            </a:r>
          </a:p>
          <a:p>
            <a:r>
              <a:rPr lang="ru-RU" sz="2200" b="1" dirty="0" smtClean="0"/>
              <a:t>Общее поведение и деятельность пациента характеризуется инфантилизмом – пациент ведет себя несоответственно своему настоящему возрасту, повторяя манеры и движения, свойственные более раннему этапу развития.</a:t>
            </a:r>
          </a:p>
          <a:p>
            <a:pPr algn="just"/>
            <a:r>
              <a:rPr lang="ru-RU" sz="2200" b="1" dirty="0" smtClean="0"/>
              <a:t>Гиперсексуальность </a:t>
            </a:r>
            <a:r>
              <a:rPr lang="ru-RU" sz="2200" dirty="0" smtClean="0"/>
              <a:t>является практически традиционным симптомом гебефрении. Публичный показ половых органов и мастурбация, сопровождаемые оскорблениями и нелепой бранью в ответ на замечания – излюбленное занятие гебефреников. Мальчики демонстративно производят мочеиспускание и публично онанируют. Девочкам свойственно нелепое кокетничанье с противоположным полом, недвусмысленные жесты и призывы, публичный эксгибиционизм.</a:t>
            </a:r>
          </a:p>
          <a:p>
            <a:r>
              <a:rPr lang="ru-RU" sz="2200" b="1" dirty="0" smtClean="0"/>
              <a:t>Повышенный аппетит на фоне неряшливого поведения за столом.</a:t>
            </a:r>
          </a:p>
          <a:p>
            <a:endParaRPr lang="ru-RU"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9154" name="Picture 2" descr="http://gfx.aftonbladet-cdn.se/image/16435217/1200/fourByThree/4b5873ec120c9/aaaSCAN.jpg"/>
          <p:cNvPicPr>
            <a:picLocks noChangeAspect="1" noChangeArrowheads="1"/>
          </p:cNvPicPr>
          <p:nvPr/>
        </p:nvPicPr>
        <p:blipFill>
          <a:blip r:embed="rId2"/>
          <a:srcRect/>
          <a:stretch>
            <a:fillRect/>
          </a:stretch>
        </p:blipFill>
        <p:spPr bwMode="auto">
          <a:xfrm>
            <a:off x="0" y="357166"/>
            <a:ext cx="9144000" cy="610714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2613" y="620688"/>
            <a:ext cx="91440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133350" algn="l"/>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Простая форма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20.6).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Проявляется в первую очередь негативной симптоматикой, т.е. </a:t>
            </a: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a:t>
            </a: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патико-абулическим </a:t>
            </a:r>
            <a:r>
              <a:rPr lang="ru-RU" sz="2800" b="1" i="1" dirty="0" smtClean="0">
                <a:latin typeface="Times New Roman" pitchFamily="18" charset="0"/>
                <a:ea typeface="Times New Roman" pitchFamily="18" charset="0"/>
                <a:cs typeface="Times New Roman" pitchFamily="18" charset="0"/>
              </a:rPr>
              <a:t>дефектом</a:t>
            </a: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50850" algn="l" defTabSz="914400" rtl="0" eaLnBrk="1" fontAlgn="base" latinLnBrk="0" hangingPunct="1">
              <a:lnSpc>
                <a:spcPct val="100000"/>
              </a:lnSpc>
              <a:spcBef>
                <a:spcPct val="0"/>
              </a:spcBef>
              <a:spcAft>
                <a:spcPct val="0"/>
              </a:spcAft>
              <a:buClrTx/>
              <a:buSzTx/>
              <a:buFontTx/>
              <a:buNone/>
              <a:tabLst>
                <a:tab pos="-133350" algn="l"/>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Апатико-абулический дефект:</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1333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Исчезает интерес к тому, что раньше привлекало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1333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Ничем не занимается (забрасывается работа, учеба и т.д.)</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1333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Молчание по своей инициативе, ни к кому не обращается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1333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Утрачивается способность к сопереживанию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1333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Деревянный голос</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1333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Растормаживаются влечения, исчезает чувство стыда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13335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Утрата гигиенических навыков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1333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e.asset.soup.io/asset/2975/4446_1ae6.jpeg"/>
          <p:cNvPicPr>
            <a:picLocks noChangeAspect="1" noChangeArrowheads="1"/>
          </p:cNvPicPr>
          <p:nvPr/>
        </p:nvPicPr>
        <p:blipFill>
          <a:blip r:embed="rId2"/>
          <a:srcRect/>
          <a:stretch>
            <a:fillRect/>
          </a:stretch>
        </p:blipFill>
        <p:spPr bwMode="auto">
          <a:xfrm>
            <a:off x="63502" y="214289"/>
            <a:ext cx="8756970" cy="636164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daypic.ru/pars/20130311/20130311_8372/1.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anekdot-antidot.ru/uploads/posts/2013-08-20/article-450_1.jpg"/>
          <p:cNvPicPr>
            <a:picLocks noChangeAspect="1" noChangeArrowheads="1"/>
          </p:cNvPicPr>
          <p:nvPr/>
        </p:nvPicPr>
        <p:blipFill>
          <a:blip r:embed="rId2"/>
          <a:srcRect/>
          <a:stretch>
            <a:fillRect/>
          </a:stretch>
        </p:blipFill>
        <p:spPr bwMode="auto">
          <a:xfrm>
            <a:off x="0" y="-11876"/>
            <a:ext cx="9144000" cy="68698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stihi.ru/pics/2011/11/19/21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1"/>
          <p:cNvSpPr>
            <a:spLocks noGrp="1"/>
          </p:cNvSpPr>
          <p:nvPr>
            <p:ph type="title"/>
          </p:nvPr>
        </p:nvSpPr>
        <p:spPr>
          <a:xfrm>
            <a:off x="-2917" y="-571500"/>
            <a:ext cx="9144000" cy="1143000"/>
          </a:xfrm>
          <a:solidFill>
            <a:schemeClr val="accent5">
              <a:lumMod val="75000"/>
            </a:schemeClr>
          </a:solidFill>
        </p:spPr>
        <p:txBody>
          <a:bodyPr>
            <a:noAutofit/>
          </a:bodyPr>
          <a:lstStyle/>
          <a:p>
            <a:r>
              <a:rPr lang="ru-RU" sz="9600" b="1" i="1" dirty="0" smtClean="0">
                <a:solidFill>
                  <a:schemeClr val="bg1"/>
                </a:solidFill>
              </a:rPr>
              <a:t>  </a:t>
            </a:r>
            <a:r>
              <a:rPr lang="ru-RU" sz="8800" b="1" i="1" dirty="0" smtClean="0">
                <a:solidFill>
                  <a:schemeClr val="bg1"/>
                </a:solidFill>
              </a:rPr>
              <a:t>шизофрения</a:t>
            </a:r>
            <a:endParaRPr lang="ru-RU" sz="8800" b="1" i="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79251"/>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457200" algn="l"/>
              </a:tabLst>
            </a:pPr>
            <a:r>
              <a:rPr lang="ru-RU" sz="2800" b="1" dirty="0" smtClean="0">
                <a:latin typeface="Times New Roman" pitchFamily="18" charset="0"/>
                <a:cs typeface="Times New Roman" pitchFamily="18" charset="0"/>
              </a:rPr>
              <a:t>Типы течения</a:t>
            </a:r>
          </a:p>
          <a:p>
            <a:pPr marL="0" marR="0" lvl="0" indent="450850" defTabSz="914400" rtl="0" eaLnBrk="1" fontAlgn="base" latinLnBrk="0" hangingPunct="1">
              <a:lnSpc>
                <a:spcPct val="100000"/>
              </a:lnSpc>
              <a:spcBef>
                <a:spcPct val="0"/>
              </a:spcBef>
              <a:spcAft>
                <a:spcPct val="0"/>
              </a:spcAft>
              <a:buClrTx/>
              <a:buSzTx/>
              <a:buFontTx/>
              <a:buNone/>
              <a:tabLst>
                <a:tab pos="457200" algn="l"/>
              </a:tabLst>
            </a:pPr>
            <a:r>
              <a:rPr lang="ru-RU" sz="2400" dirty="0" smtClean="0">
                <a:latin typeface="Times New Roman" pitchFamily="18" charset="0"/>
                <a:cs typeface="Times New Roman" pitchFamily="18" charset="0"/>
              </a:rPr>
              <a:t>Различают три типа течения шизофрении: непрерывное, приступообразно-прогредиентное и периодическое.</a:t>
            </a:r>
          </a:p>
          <a:p>
            <a:pPr marL="0" marR="0" lvl="0" indent="450850" defTabSz="914400" rtl="0" eaLnBrk="1" fontAlgn="base" latinLnBrk="0" hangingPunct="1">
              <a:lnSpc>
                <a:spcPct val="100000"/>
              </a:lnSpc>
              <a:spcBef>
                <a:spcPct val="0"/>
              </a:spcBef>
              <a:spcAft>
                <a:spcPct val="0"/>
              </a:spcAft>
              <a:buClrTx/>
              <a:buSzTx/>
              <a:buFontTx/>
              <a:buNone/>
              <a:tabLst>
                <a:tab pos="457200" algn="l"/>
              </a:tabLst>
            </a:pPr>
            <a:r>
              <a:rPr kumimoji="0" lang="ru-RU" sz="2400" i="0" u="none" strike="noStrike" cap="none" normalizeH="0" baseline="0" dirty="0" smtClean="0">
                <a:ln>
                  <a:noFill/>
                </a:ln>
                <a:solidFill>
                  <a:schemeClr val="tx1"/>
                </a:solidFill>
                <a:effectLst/>
                <a:latin typeface="Times New Roman" pitchFamily="18" charset="0"/>
                <a:cs typeface="Times New Roman" pitchFamily="18" charset="0"/>
              </a:rPr>
              <a:t>Непрерывно текущая шизофрения характеризуется отсутствием спонтанных ремиссий и постепенным утяжелением симптоматики.</a:t>
            </a:r>
          </a:p>
          <a:p>
            <a:pPr marL="0" marR="0" lvl="0" indent="450850" defTabSz="914400" rtl="0" eaLnBrk="1" fontAlgn="base" latinLnBrk="0" hangingPunct="1">
              <a:lnSpc>
                <a:spcPct val="100000"/>
              </a:lnSpc>
              <a:spcBef>
                <a:spcPct val="0"/>
              </a:spcBef>
              <a:spcAft>
                <a:spcPct val="0"/>
              </a:spcAft>
              <a:buClrTx/>
              <a:buSzTx/>
              <a:buFontTx/>
              <a:buNone/>
              <a:tabLst>
                <a:tab pos="457200" algn="l"/>
              </a:tabLst>
            </a:pPr>
            <a:r>
              <a:rPr lang="ru-RU" sz="2400" dirty="0" smtClean="0">
                <a:latin typeface="Times New Roman" pitchFamily="18" charset="0"/>
                <a:cs typeface="Times New Roman" pitchFamily="18" charset="0"/>
              </a:rPr>
              <a:t>Приступообразно-прогредиентная (шубообразная) шизофрения протекает в виде приступов с последующими ремиссиями. Ремиссия не сопровождается полным восстановлением психического здоровья, от приступа к приступу у больного все больше обнаруживается обеднение эмоционально-волевой сферы.</a:t>
            </a:r>
          </a:p>
          <a:p>
            <a:pPr marL="0" marR="0" lvl="0" indent="450850" defTabSz="914400" rtl="0" eaLnBrk="1" fontAlgn="base" latinLnBrk="0" hangingPunct="1">
              <a:lnSpc>
                <a:spcPct val="100000"/>
              </a:lnSpc>
              <a:spcBef>
                <a:spcPct val="0"/>
              </a:spcBef>
              <a:spcAft>
                <a:spcPct val="0"/>
              </a:spcAft>
              <a:buClrTx/>
              <a:buSzTx/>
              <a:buFontTx/>
              <a:buNone/>
              <a:tabLst>
                <a:tab pos="457200" algn="l"/>
              </a:tabLst>
            </a:pPr>
            <a:r>
              <a:rPr kumimoji="0" lang="ru-RU" sz="2400" i="0" u="none" strike="noStrike" cap="none" normalizeH="0" baseline="0" dirty="0" smtClean="0">
                <a:ln>
                  <a:noFill/>
                </a:ln>
                <a:solidFill>
                  <a:schemeClr val="tx1"/>
                </a:solidFill>
                <a:effectLst/>
                <a:latin typeface="Times New Roman" pitchFamily="18" charset="0"/>
                <a:cs typeface="Times New Roman" pitchFamily="18" charset="0"/>
              </a:rPr>
              <a:t>Периодическая</a:t>
            </a:r>
            <a:r>
              <a:rPr kumimoji="0" lang="ru-RU" sz="2400" i="0" u="none" strike="noStrike" cap="none" normalizeH="0" dirty="0" smtClean="0">
                <a:ln>
                  <a:noFill/>
                </a:ln>
                <a:solidFill>
                  <a:schemeClr val="tx1"/>
                </a:solidFill>
                <a:effectLst/>
                <a:latin typeface="Times New Roman" pitchFamily="18" charset="0"/>
                <a:cs typeface="Times New Roman" pitchFamily="18" charset="0"/>
              </a:rPr>
              <a:t> (рекуррентная) шизофрения характеризуется практически полным обратным развитием симптоматики в период ремиссии. Пациент при этом трудоспособен и хорошо адаптирован. Немало случаев, когда после перенесенного приступа у больных наблюдались ремиссии по 10-25 лет, и они могли успешно работать, занимаясь высокопрофессиональной, в том числе и творческой, деятельностью.</a:t>
            </a:r>
            <a:endParaRPr kumimoji="0" lang="ru-RU" sz="240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846048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517802"/>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457200" algn="l"/>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Неотложные состояния при шизофрении</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0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Отказ от еды</a:t>
            </a:r>
            <a:endParaRPr kumimoji="0" lang="ru-RU" sz="1000" b="1"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0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Наблюдается у многих пациентов с кататоническим синдромом. Кормление таких больных осуществляется через назогастральный зонд. Так же вместо этого можно использовать парентеральный путь кормления пациентов с использованием питательных растворов (глюкоза, витамины, аминосол, аминостерил, инфезол) внутривенно капельно.</a:t>
            </a:r>
            <a:endParaRPr kumimoji="0" lang="ru-RU" sz="1000" b="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0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Фебрильная шизофрения</a:t>
            </a:r>
            <a:endParaRPr kumimoji="0" lang="ru-RU" sz="1000" b="1"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0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000" dirty="0">
                <a:latin typeface="Times New Roman" pitchFamily="18" charset="0"/>
                <a:ea typeface="Times New Roman" pitchFamily="18" charset="0"/>
                <a:cs typeface="Times New Roman" pitchFamily="18" charset="0"/>
              </a:rPr>
              <a:t>К</a:t>
            </a:r>
            <a:r>
              <a:rPr kumimoji="0" lang="ru-RU" sz="20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признакам острого психоза (возбуждение, растерянность, галлюцинации, ступор, бред) присоединятся гипертермия до 40 градусов. Почти всегда наблюдаются признаки обезвоживания, покраснение лица, тахикардия, а также выраженные изменения в составе крови и мочи. При неблагоприятном течении снижается АД, развивается глубокое помрачение сознания, нарушение координации движений.</a:t>
            </a:r>
            <a:endParaRPr kumimoji="0" lang="ru-RU" sz="1000" b="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0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Острые осложнения психофармакотерапии</a:t>
            </a:r>
            <a:endParaRPr kumimoji="0" lang="ru-RU" sz="1000" b="1"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0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Причиной их могут быть несоблюдение режима приема лекарств, недопустимые их сочетания, резкая отмена лекарств и трудно предсказуемые токсико-аллергические реакции.</a:t>
            </a:r>
            <a:endParaRPr kumimoji="0" lang="ru-RU" sz="28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54868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Коллапс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резкое падение АД. Возникает нередко при приеме нейролептиков и некоторых антидепрессантов. Отмечается резкая бледность, похолодание конечностей, нитевидный пульс. Таких больных необходимо уложить в горизонтальное положение, голову опустить, ноги приподнять. Можно также ввести подкожно кордиамин или дать понюхать ватку, смоченную нашатырным спиртом.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Злокачественный нейролептический синдром (ЗНС)</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проявляется резким повышением тонуса всех мышц, подъемом температуры тела, тахикардией, профузным потом, нарушением сознания. Может возникать при приеме антипсихотических препаратов, но наиболее часто возникает при приеме типичных нейролептиков. Более высокий риск возникновения ЗНС отмечается у лиц с органическими поражениями ЦНС в анамнезе. При первом подозрении на ЗНС немедленно прекращают прием препаратов.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7956376" cy="5693866"/>
          </a:xfrm>
          <a:prstGeom prst="rect">
            <a:avLst/>
          </a:prstGeom>
        </p:spPr>
        <p:txBody>
          <a:bodyPr wrap="square">
            <a:spAutoFit/>
          </a:bodyPr>
          <a:lstStyle/>
          <a:p>
            <a:pPr lvl="0" indent="450850" algn="just" eaLnBrk="0" fontAlgn="base" hangingPunct="0">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Злокачественная гипертермия</a:t>
            </a:r>
            <a:r>
              <a:rPr lang="ru-RU" sz="2800" dirty="0" smtClean="0">
                <a:latin typeface="Times New Roman" pitchFamily="18" charset="0"/>
                <a:ea typeface="Times New Roman" pitchFamily="18" charset="0"/>
                <a:cs typeface="Times New Roman" pitchFamily="18" charset="0"/>
              </a:rPr>
              <a:t> рассматривается как вариант ЗНС. Однако не сопровождается мышечной ригидностью (жесткость, твердость) и тремором.</a:t>
            </a:r>
            <a:endParaRPr lang="ru-RU" sz="2800" dirty="0" smtClean="0">
              <a:latin typeface="Arial" pitchFamily="34" charset="0"/>
              <a:cs typeface="Arial" pitchFamily="34" charset="0"/>
            </a:endParaRPr>
          </a:p>
          <a:p>
            <a:pPr lvl="0" indent="450850" algn="just" eaLnBrk="0" fontAlgn="base" hangingPunct="0">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Серотониновый синдром</a:t>
            </a:r>
            <a:r>
              <a:rPr lang="ru-RU" sz="2800" dirty="0" smtClean="0">
                <a:latin typeface="Times New Roman" pitchFamily="18" charset="0"/>
                <a:ea typeface="Times New Roman" pitchFamily="18" charset="0"/>
                <a:cs typeface="Times New Roman" pitchFamily="18" charset="0"/>
              </a:rPr>
              <a:t>  связан с антидепрессантами: учащение стула, скопление газов в кишечнике, появление беспокойства, мышечные подергивания, профузный пот, тремор, нарушение координации движений. Без оказания помощи тяжесть состояния нарастает, появляется хаотичное возбуждение, нарушается сознание, нарушается работа ССС, что может стать причиной смерти.</a:t>
            </a:r>
            <a:endParaRPr lang="ru-RU"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8604"/>
            <a:ext cx="9144000" cy="6001643"/>
          </a:xfrm>
          <a:prstGeom prst="rect">
            <a:avLst/>
          </a:prstGeom>
        </p:spPr>
        <p:txBody>
          <a:bodyPr wrap="square">
            <a:spAutoFit/>
          </a:bodyPr>
          <a:lstStyle/>
          <a:p>
            <a:pPr lvl="0" indent="450850" algn="just" eaLnBrk="0" fontAlgn="base" hangingPunct="0">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Холинолитический делирий</a:t>
            </a:r>
            <a:r>
              <a:rPr lang="ru-RU" sz="2800" dirty="0" smtClean="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может возникать при назначении больших доз средств, с выраженным атропиноподобным действием. Этим свойством обладают многие нейролептики, антидепрессанты, противопаркинсонические средства. Появлению делирия способствуют перенесенные травмы головы, злоупотребление алкоголем и наркотическая зависимость. После отмены холинолитических средств и назначении физостигмина, бензодиазепиновых транквилизаторов отмечается полное выздоровление.</a:t>
            </a:r>
            <a:endParaRPr lang="ru-RU" sz="900" dirty="0" smtClean="0">
              <a:latin typeface="Arial" pitchFamily="34" charset="0"/>
              <a:cs typeface="Arial" pitchFamily="34" charset="0"/>
            </a:endParaRPr>
          </a:p>
          <a:p>
            <a:pPr lvl="0" indent="450850" algn="just" eaLnBrk="0" fontAlgn="base" hangingPunct="0">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Острые аллергические реакции</a:t>
            </a:r>
            <a:r>
              <a:rPr lang="ru-RU" sz="2800" dirty="0" smtClean="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могут возникать при приеме любых лекарственных средств.</a:t>
            </a:r>
            <a:endParaRPr lang="ru-RU" sz="900" dirty="0" smtClean="0">
              <a:latin typeface="Arial" pitchFamily="34" charset="0"/>
              <a:cs typeface="Arial" pitchFamily="34" charset="0"/>
            </a:endParaRPr>
          </a:p>
          <a:p>
            <a:pPr lvl="0" indent="450850" algn="just" eaLnBrk="0" fontAlgn="base" hangingPunct="0">
              <a:spcBef>
                <a:spcPct val="0"/>
              </a:spcBef>
              <a:spcAft>
                <a:spcPct val="0"/>
              </a:spcAft>
              <a:tabLst>
                <a:tab pos="457200" algn="l"/>
              </a:tabLst>
            </a:pPr>
            <a:r>
              <a:rPr lang="ru-RU" sz="2800" b="1" dirty="0" smtClean="0">
                <a:latin typeface="Times New Roman" pitchFamily="18" charset="0"/>
                <a:ea typeface="Times New Roman" pitchFamily="18" charset="0"/>
                <a:cs typeface="Times New Roman" pitchFamily="18" charset="0"/>
              </a:rPr>
              <a:t>Агранулоцитоз</a:t>
            </a:r>
            <a:r>
              <a:rPr lang="ru-RU" sz="2000" dirty="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 резкое снижение количества нейтрофильных лейкоцитов в крови. Проявляется гнойничковой сыпью, стоматитом, тяжелой ангиной, пневмонией, гипертермией, расстройствами ЖКТ. Требуется немедленная отмена препарата, вызвавшего агранулоцитоз.</a:t>
            </a:r>
            <a:endParaRPr lang="ru-RU" sz="900" dirty="0" smtClean="0">
              <a:latin typeface="Arial" pitchFamily="34" charset="0"/>
              <a:cs typeface="Arial" pitchFamily="34" charset="0"/>
            </a:endParaRPr>
          </a:p>
          <a:p>
            <a:pPr lvl="0" indent="450850" algn="just" eaLnBrk="0" fontAlgn="base" hangingPunct="0">
              <a:spcBef>
                <a:spcPct val="0"/>
              </a:spcBef>
              <a:spcAft>
                <a:spcPct val="0"/>
              </a:spcAft>
              <a:buFontTx/>
              <a:buChar char="•"/>
              <a:tabLst>
                <a:tab pos="457200" algn="l"/>
              </a:tabLst>
            </a:pPr>
            <a:r>
              <a:rPr lang="ru-RU" sz="2000" i="1" dirty="0" smtClean="0">
                <a:latin typeface="Times New Roman" pitchFamily="18" charset="0"/>
                <a:ea typeface="Calibri" pitchFamily="34" charset="0"/>
                <a:cs typeface="Times New Roman" pitchFamily="18" charset="0"/>
              </a:rPr>
              <a:t>Отравление психотропными средствами</a:t>
            </a:r>
            <a:endParaRPr lang="ru-RU" sz="900" dirty="0" smtClean="0">
              <a:latin typeface="Arial" pitchFamily="34" charset="0"/>
              <a:cs typeface="Arial" pitchFamily="34" charset="0"/>
            </a:endParaRPr>
          </a:p>
          <a:p>
            <a:pPr lvl="0" indent="450850" algn="just" eaLnBrk="0" fontAlgn="base" hangingPunct="0">
              <a:spcBef>
                <a:spcPct val="0"/>
              </a:spcBef>
              <a:spcAft>
                <a:spcPct val="0"/>
              </a:spcAft>
              <a:tabLst>
                <a:tab pos="457200" algn="l"/>
              </a:tabLst>
            </a:pPr>
            <a:r>
              <a:rPr lang="ru-RU" sz="2000" dirty="0" smtClean="0">
                <a:latin typeface="Times New Roman" pitchFamily="18" charset="0"/>
                <a:ea typeface="Times New Roman" pitchFamily="18" charset="0"/>
                <a:cs typeface="Times New Roman" pitchFamily="18" charset="0"/>
              </a:rPr>
              <a:t>Встречается редко, серьезная угроза для жизни возникает при употреблении чрезвычайно больших доз (30-50 стандартных таблеток). Чаще всего прием таких доз наблюдается у лиц с суицидальными намерениями.</a:t>
            </a:r>
            <a:endParaRPr lang="ru-RU"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1233" y="235597"/>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Лечение и уход за больными шизофренией</a:t>
            </a:r>
            <a:endPar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ru-RU" sz="2400" b="1" dirty="0">
              <a:latin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Основной метод лечения </a:t>
            </a:r>
            <a:r>
              <a:rPr lang="ru-RU" sz="3200" b="1" i="1" dirty="0">
                <a:latin typeface="Calibri"/>
                <a:ea typeface="Times New Roman" pitchFamily="18" charset="0"/>
                <a:cs typeface="Times New Roman" pitchFamily="18" charset="0"/>
              </a:rPr>
              <a:t>–</a:t>
            </a:r>
            <a:r>
              <a:rPr kumimoji="0" lang="ru-RU"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это применение антипсихотических средств (нейролептиков). </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Эти лекарства позволяют не только купировать острые проявление болезни, но и предотвратить новые приступы, улучшают адаптацию пациентов, повышают качество жизни, позволяют сохранять трудоспособность. </a:t>
            </a:r>
            <a:r>
              <a:rPr kumimoji="0" lang="ru-RU" sz="3200" b="0" i="0" u="none" strike="noStrike" cap="none" normalizeH="0" baseline="0" dirty="0" smtClean="0">
                <a:ln>
                  <a:noFill/>
                </a:ln>
                <a:solidFill>
                  <a:schemeClr val="tx1"/>
                </a:solidFill>
                <a:effectLst/>
                <a:ea typeface="Times New Roman" pitchFamily="18" charset="0"/>
                <a:cs typeface="Arial" pitchFamily="34" charset="0"/>
              </a:rPr>
              <a:t>Успех лечения во многом зависит от правильного ухода за больными</a:t>
            </a:r>
            <a:r>
              <a:rPr kumimoji="0" lang="ru-RU" sz="3200" b="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103844" cy="5324535"/>
          </a:xfrm>
          <a:prstGeom prst="rect">
            <a:avLst/>
          </a:prstGeom>
        </p:spPr>
        <p:txBody>
          <a:bodyPr wrap="square">
            <a:spAutoFit/>
          </a:bodyPr>
          <a:lstStyle/>
          <a:p>
            <a:pPr lvl="0" indent="450850" algn="ctr" fontAlgn="base">
              <a:spcBef>
                <a:spcPct val="0"/>
              </a:spcBef>
              <a:spcAft>
                <a:spcPct val="0"/>
              </a:spcAft>
              <a:tabLst>
                <a:tab pos="457200" algn="l"/>
              </a:tabLst>
            </a:pPr>
            <a:r>
              <a:rPr lang="ru-RU" sz="2800" b="1" dirty="0">
                <a:latin typeface="Times New Roman" pitchFamily="18" charset="0"/>
                <a:ea typeface="Times New Roman" pitchFamily="18" charset="0"/>
                <a:cs typeface="Times New Roman" pitchFamily="18" charset="0"/>
              </a:rPr>
              <a:t>У</a:t>
            </a:r>
            <a:r>
              <a:rPr lang="ru-RU" sz="2800" b="1" dirty="0" smtClean="0">
                <a:latin typeface="Times New Roman" pitchFamily="18" charset="0"/>
                <a:ea typeface="Times New Roman" pitchFamily="18" charset="0"/>
                <a:cs typeface="Times New Roman" pitchFamily="18" charset="0"/>
              </a:rPr>
              <a:t>ход за больными шизофренией </a:t>
            </a:r>
            <a:endParaRPr lang="ru-RU" sz="2400" dirty="0" smtClean="0">
              <a:latin typeface="Arial" pitchFamily="34" charset="0"/>
              <a:cs typeface="Arial" pitchFamily="34" charset="0"/>
            </a:endParaRPr>
          </a:p>
          <a:p>
            <a:pPr lvl="0" indent="450850" algn="just" eaLnBrk="0" fontAlgn="base" hangingPunct="0">
              <a:spcBef>
                <a:spcPct val="0"/>
              </a:spcBef>
              <a:spcAft>
                <a:spcPct val="0"/>
              </a:spcAft>
              <a:buFontTx/>
              <a:buChar char="•"/>
              <a:tabLst>
                <a:tab pos="457200" algn="l"/>
              </a:tabLst>
            </a:pPr>
            <a:r>
              <a:rPr lang="ru-RU" sz="2400" b="1" dirty="0" smtClean="0">
                <a:latin typeface="Times New Roman" pitchFamily="18" charset="0"/>
                <a:ea typeface="Times New Roman" pitchFamily="18" charset="0"/>
                <a:cs typeface="Times New Roman" pitchFamily="18" charset="0"/>
              </a:rPr>
              <a:t>Острый приступ болезни</a:t>
            </a:r>
            <a:r>
              <a:rPr lang="ru-RU" sz="2400" dirty="0">
                <a:latin typeface="Times New Roman" pitchFamily="18" charset="0"/>
                <a:ea typeface="Times New Roman" pitchFamily="18" charset="0"/>
                <a:cs typeface="Times New Roman" pitchFamily="18" charset="0"/>
              </a:rPr>
              <a:t>:</a:t>
            </a:r>
            <a:r>
              <a:rPr lang="ru-RU" sz="2400" dirty="0" smtClean="0">
                <a:latin typeface="Times New Roman" pitchFamily="18" charset="0"/>
                <a:ea typeface="Times New Roman" pitchFamily="18" charset="0"/>
                <a:cs typeface="Times New Roman" pitchFamily="18" charset="0"/>
              </a:rPr>
              <a:t> начало лечения психотропными средствами: надзор, предупреждение социально опасных действий; организация регулярного приема лекарств; раннее выявление и купирование побочных эффектов</a:t>
            </a:r>
            <a:endParaRPr lang="ru-RU" sz="2400" dirty="0" smtClean="0">
              <a:latin typeface="Arial" pitchFamily="34" charset="0"/>
              <a:cs typeface="Arial" pitchFamily="34" charset="0"/>
            </a:endParaRPr>
          </a:p>
          <a:p>
            <a:pPr lvl="0" algn="just" eaLnBrk="0" fontAlgn="base" hangingPunct="0">
              <a:spcBef>
                <a:spcPct val="0"/>
              </a:spcBef>
              <a:spcAft>
                <a:spcPct val="0"/>
              </a:spcAft>
              <a:tabLst>
                <a:tab pos="457200" algn="l"/>
              </a:tabLst>
            </a:pPr>
            <a:r>
              <a:rPr lang="ru-RU" sz="2400" b="1" dirty="0" smtClean="0">
                <a:latin typeface="Times New Roman" pitchFamily="18" charset="0"/>
                <a:ea typeface="Times New Roman" pitchFamily="18" charset="0"/>
                <a:cs typeface="Times New Roman" pitchFamily="18" charset="0"/>
              </a:rPr>
              <a:t>       </a:t>
            </a:r>
            <a:r>
              <a:rPr lang="ru-RU" sz="2400" b="1" dirty="0">
                <a:latin typeface="Times New Roman" pitchFamily="18" charset="0"/>
                <a:ea typeface="Times New Roman" pitchFamily="18" charset="0"/>
                <a:cs typeface="Times New Roman" pitchFamily="18" charset="0"/>
              </a:rPr>
              <a:t>Ф</a:t>
            </a:r>
            <a:r>
              <a:rPr lang="ru-RU" sz="2400" b="1" dirty="0" smtClean="0">
                <a:latin typeface="Times New Roman" pitchFamily="18" charset="0"/>
                <a:ea typeface="Times New Roman" pitchFamily="18" charset="0"/>
                <a:cs typeface="Times New Roman" pitchFamily="18" charset="0"/>
              </a:rPr>
              <a:t>ормирование ремиссии</a:t>
            </a:r>
            <a:r>
              <a:rPr lang="ru-RU" sz="2400" dirty="0" smtClean="0">
                <a:latin typeface="Times New Roman" pitchFamily="18" charset="0"/>
                <a:ea typeface="Times New Roman" pitchFamily="18" charset="0"/>
                <a:cs typeface="Times New Roman" pitchFamily="18" charset="0"/>
              </a:rPr>
              <a:t>: восстановление трудоспособности и социальная реабилитация; обоснование необходимости поддерживающей терапии</a:t>
            </a:r>
            <a:endParaRPr lang="ru-RU" sz="2400" dirty="0" smtClean="0">
              <a:latin typeface="Arial" pitchFamily="34" charset="0"/>
              <a:cs typeface="Arial" pitchFamily="34" charset="0"/>
            </a:endParaRPr>
          </a:p>
          <a:p>
            <a:pPr lvl="0" indent="450850" algn="just" eaLnBrk="0" fontAlgn="base" hangingPunct="0">
              <a:spcBef>
                <a:spcPct val="0"/>
              </a:spcBef>
              <a:spcAft>
                <a:spcPct val="0"/>
              </a:spcAft>
              <a:buFontTx/>
              <a:buChar char="•"/>
              <a:tabLst>
                <a:tab pos="457200" algn="l"/>
              </a:tabLst>
            </a:pPr>
            <a:r>
              <a:rPr lang="ru-RU" sz="2400" b="1" dirty="0" smtClean="0">
                <a:latin typeface="Times New Roman" pitchFamily="18" charset="0"/>
                <a:ea typeface="Times New Roman" pitchFamily="18" charset="0"/>
                <a:cs typeface="Times New Roman" pitchFamily="18" charset="0"/>
              </a:rPr>
              <a:t>Ремиссия,</a:t>
            </a:r>
            <a:r>
              <a:rPr lang="ru-RU" sz="2400" dirty="0" smtClean="0">
                <a:latin typeface="Times New Roman" pitchFamily="18" charset="0"/>
                <a:ea typeface="Times New Roman" pitchFamily="18" charset="0"/>
                <a:cs typeface="Times New Roman" pitchFamily="18" charset="0"/>
              </a:rPr>
              <a:t> стабильное состояние: строгое соблюдение поддерживающей терапии</a:t>
            </a:r>
            <a:endParaRPr lang="ru-RU" sz="2400" dirty="0" smtClean="0">
              <a:latin typeface="Arial" pitchFamily="34" charset="0"/>
              <a:cs typeface="Arial" pitchFamily="34" charset="0"/>
            </a:endParaRPr>
          </a:p>
          <a:p>
            <a:pPr lvl="0" indent="450850" algn="just" eaLnBrk="0" fontAlgn="base" hangingPunct="0">
              <a:spcBef>
                <a:spcPct val="0"/>
              </a:spcBef>
              <a:spcAft>
                <a:spcPct val="0"/>
              </a:spcAft>
              <a:buFontTx/>
              <a:buChar char="•"/>
              <a:tabLst>
                <a:tab pos="457200" algn="l"/>
              </a:tabLst>
            </a:pPr>
            <a:r>
              <a:rPr lang="ru-RU" sz="2400" b="1" dirty="0" smtClean="0">
                <a:latin typeface="Times New Roman" pitchFamily="18" charset="0"/>
                <a:ea typeface="Times New Roman" pitchFamily="18" charset="0"/>
                <a:cs typeface="Times New Roman" pitchFamily="18" charset="0"/>
              </a:rPr>
              <a:t>Конечное состояние</a:t>
            </a:r>
            <a:r>
              <a:rPr lang="ru-RU" sz="2400" dirty="0" smtClean="0">
                <a:latin typeface="Times New Roman" pitchFamily="18" charset="0"/>
                <a:ea typeface="Times New Roman" pitchFamily="18" charset="0"/>
                <a:cs typeface="Times New Roman" pitchFamily="18" charset="0"/>
              </a:rPr>
              <a:t>, стойкий дефект: обеспечение необходимой гигиены; вовлечение пациентов в посильный труд и различные виды активности</a:t>
            </a:r>
            <a:endParaRPr lang="ru-RU"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88640"/>
            <a:ext cx="8686800" cy="720080"/>
          </a:xfrm>
        </p:spPr>
        <p:txBody>
          <a:bodyPr>
            <a:normAutofit fontScale="90000"/>
          </a:bodyPr>
          <a:lstStyle/>
          <a:p>
            <a:pPr algn="ctr"/>
            <a:r>
              <a:rPr lang="ru-RU" sz="2400" b="1" dirty="0" smtClean="0"/>
              <a:t>ПАРАЛЛЕЛИЗМ ТОТАЛИТАРНЫХ СЕКТ С ШИЗОФРЕНИЕЙ (пребывание человека в секте и принятие их учения приводит к шизофрении)</a:t>
            </a:r>
            <a:endParaRPr lang="ru-RU" sz="2400" b="1" dirty="0"/>
          </a:p>
        </p:txBody>
      </p:sp>
      <p:sp>
        <p:nvSpPr>
          <p:cNvPr id="3" name="Содержимое 2"/>
          <p:cNvSpPr>
            <a:spLocks noGrp="1"/>
          </p:cNvSpPr>
          <p:nvPr>
            <p:ph idx="1"/>
          </p:nvPr>
        </p:nvSpPr>
        <p:spPr>
          <a:xfrm>
            <a:off x="0" y="1268760"/>
            <a:ext cx="9144000" cy="5904656"/>
          </a:xfrm>
        </p:spPr>
        <p:txBody>
          <a:bodyPr>
            <a:normAutofit lnSpcReduction="10000"/>
          </a:bodyPr>
          <a:lstStyle/>
          <a:p>
            <a:pPr marL="0" indent="0" algn="just">
              <a:buNone/>
            </a:pPr>
            <a:r>
              <a:rPr lang="ru-RU" sz="1800" b="1" dirty="0" smtClean="0"/>
              <a:t>Что такое </a:t>
            </a:r>
            <a:r>
              <a:rPr lang="ru-RU" sz="1800" b="1" dirty="0" smtClean="0">
                <a:solidFill>
                  <a:schemeClr val="tx1"/>
                </a:solidFill>
              </a:rPr>
              <a:t>тоталитарная секта</a:t>
            </a:r>
            <a:r>
              <a:rPr lang="ru-RU" sz="1800" b="1" dirty="0" smtClean="0"/>
              <a:t>?</a:t>
            </a:r>
          </a:p>
          <a:p>
            <a:pPr marL="0" indent="0" algn="just">
              <a:buNone/>
            </a:pPr>
            <a:r>
              <a:rPr lang="ru-RU" sz="1800" dirty="0" smtClean="0"/>
              <a:t>- </a:t>
            </a:r>
            <a:r>
              <a:rPr lang="ru-RU" sz="1800" b="1" dirty="0" smtClean="0">
                <a:solidFill>
                  <a:schemeClr val="tx1"/>
                </a:solidFill>
              </a:rPr>
              <a:t>Это</a:t>
            </a:r>
            <a:r>
              <a:rPr lang="ru-RU" sz="1800" dirty="0" smtClean="0"/>
              <a:t> </a:t>
            </a:r>
            <a:r>
              <a:rPr lang="ru-RU" sz="1800" b="1" dirty="0" smtClean="0">
                <a:solidFill>
                  <a:schemeClr val="tx1"/>
                </a:solidFill>
              </a:rPr>
              <a:t>авторитарная организация, главный смысл существования которой - власть и деньги для руководства. </a:t>
            </a:r>
            <a:r>
              <a:rPr lang="ru-RU" sz="1800" dirty="0" smtClean="0"/>
              <a:t>А оно в погоне за этой целью прикрывается различными масками - религии, психологии, культурологии, педагогики, политики. Секта распознается по ряду свойств: обман при вербовке, контроль сознания адептов, регламентация всех аспектов их жизни, обожествление лидера.</a:t>
            </a:r>
          </a:p>
          <a:p>
            <a:pPr marL="0" indent="0" algn="just">
              <a:buNone/>
            </a:pPr>
            <a:endParaRPr lang="ru-RU" sz="1800" b="1" dirty="0"/>
          </a:p>
          <a:p>
            <a:pPr marL="0" indent="0" algn="just">
              <a:buNone/>
            </a:pPr>
            <a:r>
              <a:rPr lang="ru-RU" sz="1800" b="1" dirty="0" smtClean="0"/>
              <a:t>    КАК ЖЕ ЧЕЛОВЕК ВОВЛЕКАЕТСЯ В СЕКТУ?</a:t>
            </a:r>
            <a:r>
              <a:rPr lang="ru-RU" sz="1800" dirty="0" smtClean="0"/>
              <a:t> </a:t>
            </a:r>
          </a:p>
          <a:p>
            <a:pPr marL="0" indent="0" algn="just">
              <a:buNone/>
            </a:pPr>
            <a:r>
              <a:rPr lang="ru-RU" sz="1800" b="1" dirty="0" smtClean="0">
                <a:solidFill>
                  <a:schemeClr val="tx1"/>
                </a:solidFill>
              </a:rPr>
              <a:t>В религиозных сектах </a:t>
            </a:r>
            <a:r>
              <a:rPr lang="ru-RU" sz="1800" dirty="0" smtClean="0"/>
              <a:t>человеку обещается спасение души, райское блаженство на небесах или на земле, рост духовности, изучение Библии.</a:t>
            </a:r>
          </a:p>
          <a:p>
            <a:pPr marL="0" indent="0" algn="just">
              <a:lnSpc>
                <a:spcPts val="300"/>
              </a:lnSpc>
              <a:buNone/>
            </a:pPr>
            <a:endParaRPr lang="ru-RU" sz="1800" dirty="0" smtClean="0"/>
          </a:p>
          <a:p>
            <a:pPr marL="0" indent="0" algn="just">
              <a:buNone/>
            </a:pPr>
            <a:r>
              <a:rPr lang="ru-RU" sz="1800" b="1" dirty="0" smtClean="0">
                <a:solidFill>
                  <a:schemeClr val="tx1"/>
                </a:solidFill>
              </a:rPr>
              <a:t>В медицинских культах </a:t>
            </a:r>
            <a:r>
              <a:rPr lang="ru-RU" sz="1800" dirty="0" smtClean="0"/>
              <a:t>обещают излечение всех болезней.</a:t>
            </a:r>
          </a:p>
          <a:p>
            <a:pPr marL="0" indent="0" algn="just">
              <a:buNone/>
            </a:pPr>
            <a:r>
              <a:rPr lang="ru-RU" sz="1800" b="1" dirty="0" smtClean="0">
                <a:solidFill>
                  <a:schemeClr val="tx1"/>
                </a:solidFill>
              </a:rPr>
              <a:t>В педагогических</a:t>
            </a:r>
            <a:r>
              <a:rPr lang="ru-RU" sz="1800" dirty="0" smtClean="0"/>
              <a:t> - скоростные методы обучения, повышение интеллектуального потенциала, поступление в элитные вузы. </a:t>
            </a:r>
          </a:p>
          <a:p>
            <a:pPr marL="0" indent="0" algn="just">
              <a:buNone/>
            </a:pPr>
            <a:r>
              <a:rPr lang="ru-RU" sz="1800" b="1" dirty="0" smtClean="0">
                <a:solidFill>
                  <a:schemeClr val="tx1"/>
                </a:solidFill>
              </a:rPr>
              <a:t>Культы по оказанию психологических услуг </a:t>
            </a:r>
            <a:r>
              <a:rPr lang="ru-RU" sz="1800" dirty="0" smtClean="0"/>
              <a:t>обещают улучшить отношение в семье, повысить коммуникабельность, обрести друзей, также увеличить интеллектуальный потенциал. </a:t>
            </a:r>
            <a:r>
              <a:rPr lang="ru-RU" sz="1800" b="1" dirty="0" smtClean="0">
                <a:solidFill>
                  <a:schemeClr val="tx1"/>
                </a:solidFill>
              </a:rPr>
              <a:t>Коммерческие культы</a:t>
            </a:r>
            <a:r>
              <a:rPr lang="ru-RU" sz="1800" dirty="0" smtClean="0"/>
              <a:t> обещают успех в бизнесе и быстрое обогащение. Псевдодуховные университеты и ЦЕНТРЫ, которые в подавляющем большинстве являются теми же деструктивными культами, обещают достижение сверхспособностей, сверхсознания.</a:t>
            </a:r>
          </a:p>
          <a:p>
            <a:pPr marL="0" indent="0">
              <a:buNone/>
            </a:pPr>
            <a:r>
              <a:rPr lang="ru-RU" sz="1800" dirty="0" smtClean="0"/>
              <a:t>Некоторые - обещают все вместе (как у Норбекова или Бронникова).</a:t>
            </a:r>
            <a:br>
              <a:rPr lang="ru-RU" sz="1800" dirty="0" smtClean="0"/>
            </a:br>
            <a:endParaRPr lang="ru-RU" sz="1800" dirty="0"/>
          </a:p>
        </p:txBody>
      </p:sp>
    </p:spTree>
    <p:extLst>
      <p:ext uri="{BB962C8B-B14F-4D97-AF65-F5344CB8AC3E}">
        <p14:creationId xmlns:p14="http://schemas.microsoft.com/office/powerpoint/2010/main" val="2791357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9144000" cy="6741368"/>
          </a:xfrm>
        </p:spPr>
        <p:txBody>
          <a:bodyPr>
            <a:noAutofit/>
          </a:bodyPr>
          <a:lstStyle/>
          <a:p>
            <a:pPr algn="just">
              <a:lnSpc>
                <a:spcPts val="500"/>
              </a:lnSpc>
            </a:pPr>
            <a:endParaRPr lang="ru-RU" sz="1700" b="1" dirty="0" smtClean="0"/>
          </a:p>
          <a:p>
            <a:r>
              <a:rPr lang="ru-RU" sz="1700" b="1" dirty="0" smtClean="0"/>
              <a:t>Секты, действующие сейчас в России, можно классифицировать следующим образом:</a:t>
            </a:r>
            <a:br>
              <a:rPr lang="ru-RU" sz="1700" b="1" dirty="0" smtClean="0"/>
            </a:br>
            <a:r>
              <a:rPr lang="ru-RU" sz="1700" dirty="0" smtClean="0"/>
              <a:t>1. Конфессии, или секты, являющиеся относительно традиционными для России - католики, баптисты, адвентисты, лютеране и др.</a:t>
            </a:r>
          </a:p>
          <a:p>
            <a:pPr algn="just">
              <a:lnSpc>
                <a:spcPts val="500"/>
              </a:lnSpc>
            </a:pPr>
            <a:endParaRPr lang="ru-RU" sz="1700" dirty="0" smtClean="0"/>
          </a:p>
          <a:p>
            <a:pPr algn="just"/>
            <a:r>
              <a:rPr lang="ru-RU" sz="1700" dirty="0" smtClean="0"/>
              <a:t>2. Тоталитарные секты псевдобиблейской ориентации – «Церковь Христа», «Новоапостольская церковь» , харизматические движения.</a:t>
            </a:r>
          </a:p>
          <a:p>
            <a:pPr algn="just">
              <a:lnSpc>
                <a:spcPts val="500"/>
              </a:lnSpc>
            </a:pPr>
            <a:endParaRPr lang="ru-RU" sz="1700" dirty="0" smtClean="0"/>
          </a:p>
          <a:p>
            <a:pPr algn="just"/>
            <a:r>
              <a:rPr lang="ru-RU" sz="1700" dirty="0" smtClean="0"/>
              <a:t>3. Секты, претендующие на обладание новым «откровением» - «мормоны» (или «Церковь Иисуса Христа святых последних дней»), иеговисты, «Белое братство», «Богородичный центр», движение Муна (или «Церковь объединения»), Аум Сенрике, «Церковь последнего Завета» лжехриста Виссариона и др.</a:t>
            </a:r>
          </a:p>
          <a:p>
            <a:pPr algn="just">
              <a:lnSpc>
                <a:spcPts val="500"/>
              </a:lnSpc>
            </a:pPr>
            <a:endParaRPr lang="ru-RU" sz="1700" dirty="0"/>
          </a:p>
          <a:p>
            <a:pPr algn="just"/>
            <a:r>
              <a:rPr lang="ru-RU" sz="1700" dirty="0" smtClean="0"/>
              <a:t>4. Учения и секты, имеющие оккультный характер, ставящие своей задачей </a:t>
            </a:r>
            <a:r>
              <a:rPr lang="ru-RU" sz="1700" b="1" dirty="0" smtClean="0"/>
              <a:t>развитие в человеке паранормальных и экстрасенсорных способностей: целители и колдуны, восточные культы</a:t>
            </a:r>
            <a:r>
              <a:rPr lang="ru-RU" sz="1700" dirty="0" smtClean="0"/>
              <a:t> - кришнаизм, йогическая практика, трансцендентальная медитация, неоведантизм, теософия, антропософия, «живая этика Рерихов», секта сайентологии Рона Хаббарда (центр «Дианетики»), астрология, неоязыческий центр «Ювенир» и др.</a:t>
            </a:r>
          </a:p>
          <a:p>
            <a:pPr algn="just">
              <a:lnSpc>
                <a:spcPts val="500"/>
              </a:lnSpc>
            </a:pPr>
            <a:endParaRPr lang="ru-RU" sz="1700" dirty="0" smtClean="0"/>
          </a:p>
          <a:p>
            <a:pPr algn="just"/>
            <a:r>
              <a:rPr lang="ru-RU" sz="1700" dirty="0" smtClean="0"/>
              <a:t>5. </a:t>
            </a:r>
            <a:r>
              <a:rPr lang="ru-RU" sz="1700" b="1" dirty="0" smtClean="0">
                <a:solidFill>
                  <a:schemeClr val="tx1"/>
                </a:solidFill>
              </a:rPr>
              <a:t>Сатанинские культы</a:t>
            </a:r>
            <a:r>
              <a:rPr lang="ru-RU" sz="1700" dirty="0" smtClean="0"/>
              <a:t>, носящие изуверский характер и опирающиеся в основном на молодежь. В такие группы молодых людей толкают юношеский нигилизм, отрицание авторитета родителей и Бога, жажда безнаказанности. Вербовка в них осуществляется на различных молодежных сборищах, где ребят привлекают оккультными фокусами или наркотиками. Подростков соблазняют обещанием чудесной силы, полной свободы, обогащением сексуального опыта. Девиз – «делай все, что хочешь, ты имеешь право на все и можешь убить тех, кто посягает на твои права». Все моральные преграды сознательно нарушаются, безнравственность возводится в принцип, сила и безжалостность - в культ.</a:t>
            </a:r>
          </a:p>
        </p:txBody>
      </p:sp>
    </p:spTree>
    <p:extLst>
      <p:ext uri="{BB962C8B-B14F-4D97-AF65-F5344CB8AC3E}">
        <p14:creationId xmlns:p14="http://schemas.microsoft.com/office/powerpoint/2010/main" val="1754429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Психозы, ассоциированные с культовой травмой</a:t>
            </a:r>
            <a:endParaRPr lang="ru-RU" dirty="0"/>
          </a:p>
        </p:txBody>
      </p:sp>
      <p:sp>
        <p:nvSpPr>
          <p:cNvPr id="3" name="Содержимое 2"/>
          <p:cNvSpPr>
            <a:spLocks noGrp="1"/>
          </p:cNvSpPr>
          <p:nvPr>
            <p:ph idx="1"/>
          </p:nvPr>
        </p:nvSpPr>
        <p:spPr/>
        <p:txBody>
          <a:bodyPr/>
          <a:lstStyle/>
          <a:p>
            <a:r>
              <a:rPr lang="ru-RU" dirty="0" smtClean="0"/>
              <a:t>индуцированный религиозный паранойяльный (систематический) бред </a:t>
            </a:r>
          </a:p>
          <a:p>
            <a:r>
              <a:rPr lang="ru-RU" dirty="0"/>
              <a:t>м</a:t>
            </a:r>
            <a:r>
              <a:rPr lang="ru-RU" dirty="0" smtClean="0"/>
              <a:t>алопрогредиентная (вялотекущая) шизофрения с параноидными расстройствами</a:t>
            </a:r>
            <a:endParaRPr lang="ru-RU" dirty="0"/>
          </a:p>
        </p:txBody>
      </p:sp>
    </p:spTree>
    <p:extLst>
      <p:ext uri="{BB962C8B-B14F-4D97-AF65-F5344CB8AC3E}">
        <p14:creationId xmlns:p14="http://schemas.microsoft.com/office/powerpoint/2010/main" val="3991641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23528" y="620688"/>
            <a:ext cx="835821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Шизофрения</a:t>
            </a:r>
            <a:r>
              <a:rPr kumimoji="0" lang="ru-RU" sz="28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(от греч. </a:t>
            </a:r>
            <a:r>
              <a:rPr lang="en-US" sz="2800" b="1" dirty="0">
                <a:latin typeface="Times New Roman" pitchFamily="18" charset="0"/>
                <a:ea typeface="Times New Roman" pitchFamily="18" charset="0"/>
                <a:cs typeface="Times New Roman" pitchFamily="18" charset="0"/>
              </a:rPr>
              <a:t>s</a:t>
            </a:r>
            <a:r>
              <a:rPr kumimoji="0" lang="en-US" sz="2800" b="1" i="0" u="none" strike="noStrike" cap="none" normalizeH="0" baseline="0" dirty="0" smtClean="0">
                <a:ln>
                  <a:noFill/>
                </a:ln>
                <a:effectLst/>
                <a:latin typeface="Times New Roman" pitchFamily="18" charset="0"/>
                <a:ea typeface="Times New Roman" pitchFamily="18" charset="0"/>
                <a:cs typeface="Times New Roman" pitchFamily="18" charset="0"/>
              </a:rPr>
              <a:t>chizo – </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расщепляю, раскалываю, </a:t>
            </a:r>
            <a:r>
              <a:rPr kumimoji="0" lang="en-US" sz="2800" b="1" i="0" u="none" strike="noStrike" cap="none" normalizeH="0" baseline="0" dirty="0" smtClean="0">
                <a:ln>
                  <a:noFill/>
                </a:ln>
                <a:effectLst/>
                <a:latin typeface="Times New Roman" pitchFamily="18" charset="0"/>
                <a:ea typeface="Times New Roman" pitchFamily="18" charset="0"/>
                <a:cs typeface="Times New Roman" pitchFamily="18" charset="0"/>
              </a:rPr>
              <a:t>phren</a:t>
            </a:r>
            <a:r>
              <a:rPr kumimoji="0" lang="en-US" sz="2800" b="1" i="0" u="none" strike="noStrike" cap="none" normalizeH="0" dirty="0" smtClean="0">
                <a:ln>
                  <a:noFill/>
                </a:ln>
                <a:effectLst/>
                <a:latin typeface="Times New Roman" pitchFamily="18" charset="0"/>
                <a:ea typeface="Times New Roman" pitchFamily="18" charset="0"/>
                <a:cs typeface="Times New Roman" pitchFamily="18" charset="0"/>
              </a:rPr>
              <a:t> – </a:t>
            </a:r>
            <a:r>
              <a:rPr kumimoji="0" lang="ru-RU" sz="2800" b="1" i="0" u="none" strike="noStrike" cap="none" normalizeH="0" dirty="0" smtClean="0">
                <a:ln>
                  <a:noFill/>
                </a:ln>
                <a:effectLst/>
                <a:latin typeface="Times New Roman" pitchFamily="18" charset="0"/>
                <a:ea typeface="Times New Roman" pitchFamily="18" charset="0"/>
                <a:cs typeface="Times New Roman" pitchFamily="18" charset="0"/>
              </a:rPr>
              <a:t>ум, рассудок)</a:t>
            </a:r>
            <a:r>
              <a:rPr kumimoji="0" lang="ru-RU" sz="2800" i="0" u="none" strike="noStrike" cap="none" normalizeH="0" dirty="0" smtClean="0">
                <a:ln>
                  <a:noFill/>
                </a:ln>
                <a:effectLst/>
                <a:latin typeface="Times New Roman" pitchFamily="18" charset="0"/>
                <a:ea typeface="Times New Roman" pitchFamily="18" charset="0"/>
                <a:cs typeface="Times New Roman" pitchFamily="18" charset="0"/>
              </a:rPr>
              <a:t> </a:t>
            </a:r>
            <a:r>
              <a:rPr lang="ru-RU" sz="2800" b="1" dirty="0">
                <a:latin typeface="Calibri"/>
                <a:ea typeface="Times New Roman" pitchFamily="18" charset="0"/>
                <a:cs typeface="Times New Roman" pitchFamily="18" charset="0"/>
              </a:rPr>
              <a:t>–</a:t>
            </a:r>
            <a:r>
              <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rPr>
              <a:t> это хроническое психическое, прогрессирующее расстройство, протекающее с психотическими симптомами позитивного (бред, галлюцинации) и негативного регистра (нарушение мышления, аутизм, эмоциональная тупость) с исходом в апатико-абулический дефект.</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lang="ru-RU" sz="2800" b="1" dirty="0" smtClean="0">
                <a:latin typeface="Times New Roman" pitchFamily="18" charset="0"/>
                <a:cs typeface="Times New Roman" pitchFamily="18" charset="0"/>
              </a:rPr>
              <a:t>Болезнь имеет большое социальное значение, так как возникает преимущественно у людей молодого возраста (18-35 лет), составляющих наиболее работоспособную часть населения.</a:t>
            </a:r>
            <a:endParaRPr kumimoji="0" lang="ru-RU" sz="28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04800" y="1554162"/>
            <a:ext cx="8686800" cy="5303838"/>
          </a:xfrm>
        </p:spPr>
        <p:txBody>
          <a:bodyPr/>
          <a:lstStyle/>
          <a:p>
            <a:endParaRPr lang="ru-RU" dirty="0"/>
          </a:p>
        </p:txBody>
      </p:sp>
      <p:pic>
        <p:nvPicPr>
          <p:cNvPr id="57346" name="Picture 2" descr="https://d22r54gnmuhwmk.cloudfront.net/photos/3/oi/jz/tkOijzDbpHGYAXC-800x450-noPad.jpg?1423922864"/>
          <p:cNvPicPr>
            <a:picLocks noChangeAspect="1" noChangeArrowheads="1"/>
          </p:cNvPicPr>
          <p:nvPr/>
        </p:nvPicPr>
        <p:blipFill>
          <a:blip r:embed="rId2"/>
          <a:srcRect/>
          <a:stretch>
            <a:fillRect/>
          </a:stretch>
        </p:blipFill>
        <p:spPr bwMode="auto">
          <a:xfrm>
            <a:off x="0" y="500042"/>
            <a:ext cx="9144000" cy="5643602"/>
          </a:xfrm>
          <a:prstGeom prst="rect">
            <a:avLst/>
          </a:prstGeom>
          <a:noFill/>
        </p:spPr>
      </p:pic>
    </p:spTree>
    <p:extLst>
      <p:ext uri="{BB962C8B-B14F-4D97-AF65-F5344CB8AC3E}">
        <p14:creationId xmlns:p14="http://schemas.microsoft.com/office/powerpoint/2010/main" val="232050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6322" name="Picture 2" descr="http://ozersk74.com/uploads/posts/2014-12/1418626311_neo50-23.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642951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6562" name="Picture 2" descr="http://angelov.su/images/fars/103.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3159550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5538" name="Picture 2" descr="http://www.psycorp.ru/images/stories/L9dFP62jUQA.jpg"/>
          <p:cNvPicPr>
            <a:picLocks noChangeAspect="1" noChangeArrowheads="1"/>
          </p:cNvPicPr>
          <p:nvPr/>
        </p:nvPicPr>
        <p:blipFill>
          <a:blip r:embed="rId2"/>
          <a:srcRect/>
          <a:stretch>
            <a:fillRect/>
          </a:stretch>
        </p:blipFill>
        <p:spPr bwMode="auto">
          <a:xfrm>
            <a:off x="63500" y="1"/>
            <a:ext cx="8928100" cy="6858000"/>
          </a:xfrm>
          <a:prstGeom prst="rect">
            <a:avLst/>
          </a:prstGeom>
          <a:noFill/>
        </p:spPr>
      </p:pic>
    </p:spTree>
    <p:extLst>
      <p:ext uri="{BB962C8B-B14F-4D97-AF65-F5344CB8AC3E}">
        <p14:creationId xmlns:p14="http://schemas.microsoft.com/office/powerpoint/2010/main" val="3949340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7586" name="Picture 2" descr="http://belnetmon.bn.by/pictures/hf/krsnaity.jpg"/>
          <p:cNvPicPr>
            <a:picLocks noChangeAspect="1" noChangeArrowheads="1"/>
          </p:cNvPicPr>
          <p:nvPr/>
        </p:nvPicPr>
        <p:blipFill>
          <a:blip r:embed="rId2"/>
          <a:srcRect/>
          <a:stretch>
            <a:fillRect/>
          </a:stretch>
        </p:blipFill>
        <p:spPr bwMode="auto">
          <a:xfrm>
            <a:off x="63500" y="428603"/>
            <a:ext cx="9080500" cy="5715041"/>
          </a:xfrm>
          <a:prstGeom prst="rect">
            <a:avLst/>
          </a:prstGeom>
          <a:noFill/>
        </p:spPr>
      </p:pic>
    </p:spTree>
    <p:extLst>
      <p:ext uri="{BB962C8B-B14F-4D97-AF65-F5344CB8AC3E}">
        <p14:creationId xmlns:p14="http://schemas.microsoft.com/office/powerpoint/2010/main" val="3587475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5132040"/>
          </a:xfrm>
        </p:spPr>
        <p:txBody>
          <a:bodyPr>
            <a:normAutofit/>
          </a:bodyPr>
          <a:lstStyle/>
          <a:p>
            <a:r>
              <a:rPr lang="ru-RU" sz="2700" b="1" dirty="0" smtClean="0">
                <a:latin typeface="Times New Roman" pitchFamily="18" charset="0"/>
                <a:cs typeface="Times New Roman" pitchFamily="18" charset="0"/>
              </a:rPr>
              <a:t>Литература</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Основная</a:t>
            </a:r>
            <a:r>
              <a:rPr lang="ru-RU" sz="2000" b="1" i="1" dirty="0">
                <a:latin typeface="Times New Roman" pitchFamily="18" charset="0"/>
                <a:cs typeface="Times New Roman" pitchFamily="18" charset="0"/>
              </a:rPr>
              <a:t>:</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dirty="0">
                <a:latin typeface="Times New Roman" pitchFamily="18" charset="0"/>
                <a:cs typeface="Times New Roman" pitchFamily="18" charset="0"/>
              </a:rPr>
              <a:t>1. Бортникова С.М. Зубахина Т.В. Сестринское дело в невропатологии и психиатрии с курсом наркологии: Учебник. – 9-е издание, стереотипное. – Ростов-на – Дону: Феникс, 2012.- ( Медицина).</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2. Иванец Н.Н., Тюльпин Ю.Г., Кинкулькина М.А. Наркология: учебное пособие – М.: ГЭОТАР- Медиа, 2011.</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3. Тюльпин Ю.Г. Психические болезни с курсом наркологии: Учебник.-  М.: ГЭОТАР- Медиа, 2012.</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4. Чернов В.Н. Сестринское дело в психиатрии с курсом наркологии: Учебник. – 2-е изд., дополненное и переработанное М.: ФГОУ “ ВУНМЦ  Росздрава“, 2008.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endParaRPr lang="ru-RU" sz="2000" b="1" dirty="0"/>
          </a:p>
        </p:txBody>
      </p:sp>
    </p:spTree>
    <p:extLst>
      <p:ext uri="{BB962C8B-B14F-4D97-AF65-F5344CB8AC3E}">
        <p14:creationId xmlns:p14="http://schemas.microsoft.com/office/powerpoint/2010/main" val="2761967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СПАСИБО ЗА ВНИМАНИЕ!</a:t>
            </a:r>
            <a:endParaRPr lang="ru-RU" b="1" dirty="0"/>
          </a:p>
        </p:txBody>
      </p:sp>
      <p:pic>
        <p:nvPicPr>
          <p:cNvPr id="1026" name="Picture 2" descr="http://oboi.kards.qip.ru/images/wallpaper/fd/86/34557_800_600.jpg"/>
          <p:cNvPicPr>
            <a:picLocks noChangeAspect="1" noChangeArrowheads="1"/>
          </p:cNvPicPr>
          <p:nvPr/>
        </p:nvPicPr>
        <p:blipFill>
          <a:blip r:embed="rId2"/>
          <a:srcRect/>
          <a:stretch>
            <a:fillRect/>
          </a:stretch>
        </p:blipFill>
        <p:spPr bwMode="auto">
          <a:xfrm>
            <a:off x="0" y="1298449"/>
            <a:ext cx="9144000" cy="55595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9208" y="188640"/>
            <a:ext cx="9036496" cy="6129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Этиология шизофрении:</a:t>
            </a:r>
          </a:p>
          <a:p>
            <a:pPr marL="0" marR="0" lvl="0" indent="450850" algn="just" defTabSz="914400" rtl="0" eaLnBrk="1" fontAlgn="base" latinLnBrk="0" hangingPunct="1">
              <a:lnSpc>
                <a:spcPts val="1000"/>
              </a:lnSpc>
              <a:spcBef>
                <a:spcPct val="0"/>
              </a:spcBef>
              <a:spcAft>
                <a:spcPct val="0"/>
              </a:spcAft>
              <a:buClrTx/>
              <a:buSzTx/>
              <a:buFontTx/>
              <a:buNone/>
              <a:tabLst/>
            </a:pPr>
            <a:endParaRPr lang="ru-RU" sz="2800" b="1" dirty="0">
              <a:latin typeface="Times New Roman" pitchFamily="18" charset="0"/>
              <a:ea typeface="Times New Roman" pitchFamily="18"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Tx/>
              <a:buAutoNum type="arabicPeriod"/>
              <a:tabLst/>
            </a:pPr>
            <a:r>
              <a:rPr lang="ru-RU" sz="3200" dirty="0" smtClean="0">
                <a:latin typeface="Times New Roman" pitchFamily="18" charset="0"/>
                <a:ea typeface="Times New Roman" pitchFamily="18" charset="0"/>
                <a:cs typeface="Times New Roman" pitchFamily="18" charset="0"/>
              </a:rPr>
              <a:t>Наследственная отягощенность</a:t>
            </a:r>
          </a:p>
          <a:p>
            <a:pPr marR="0" lvl="0" algn="just" defTabSz="914400" rtl="0" eaLnBrk="1" fontAlgn="base" latinLnBrk="0" hangingPunct="1">
              <a:lnSpc>
                <a:spcPct val="100000"/>
              </a:lnSpc>
              <a:spcBef>
                <a:spcPct val="0"/>
              </a:spcBef>
              <a:spcAft>
                <a:spcPct val="0"/>
              </a:spcAft>
              <a:buClrTx/>
              <a:buSzTx/>
              <a:tabLst/>
            </a:pPr>
            <a:endParaRPr lang="ru-RU" sz="3200" dirty="0" smtClean="0">
              <a:latin typeface="Times New Roman" pitchFamily="18" charset="0"/>
              <a:ea typeface="Times New Roman" pitchFamily="18"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 typeface="+mj-lt"/>
              <a:buAutoNum type="arabicPeriod" startAt="2"/>
              <a:tabLst/>
            </a:pPr>
            <a:r>
              <a:rPr lang="ru-RU" sz="3200" dirty="0" smtClean="0">
                <a:latin typeface="Times New Roman" pitchFamily="18" charset="0"/>
                <a:ea typeface="Times New Roman" pitchFamily="18" charset="0"/>
                <a:cs typeface="Times New Roman" pitchFamily="18" charset="0"/>
              </a:rPr>
              <a:t>Семейная дисфункция:</a:t>
            </a:r>
          </a:p>
          <a:p>
            <a:pPr marL="288000" marR="0" lvl="0" indent="2880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ru-RU" sz="3200" dirty="0">
                <a:latin typeface="Times New Roman" pitchFamily="18" charset="0"/>
                <a:ea typeface="Times New Roman" pitchFamily="18" charset="0"/>
                <a:cs typeface="Times New Roman" pitchFamily="18" charset="0"/>
              </a:rPr>
              <a:t>ш</a:t>
            </a:r>
            <a:r>
              <a:rPr lang="ru-RU" sz="3200" dirty="0" smtClean="0">
                <a:latin typeface="Times New Roman" pitchFamily="18" charset="0"/>
                <a:ea typeface="Times New Roman" pitchFamily="18" charset="0"/>
                <a:cs typeface="Times New Roman" pitchFamily="18" charset="0"/>
              </a:rPr>
              <a:t>изофреногенная мать – холодная, покровительствующая</a:t>
            </a:r>
          </a:p>
          <a:p>
            <a:pPr marL="288000" marR="0" lvl="0" indent="2880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ru-RU" sz="3200" dirty="0">
                <a:latin typeface="Times New Roman" pitchFamily="18" charset="0"/>
                <a:ea typeface="Times New Roman" pitchFamily="18" charset="0"/>
                <a:cs typeface="Times New Roman" pitchFamily="18" charset="0"/>
              </a:rPr>
              <a:t>ш</a:t>
            </a:r>
            <a:r>
              <a:rPr kumimoji="0" lang="ru-RU" sz="3200" i="0" u="none" strike="noStrike" cap="none" normalizeH="0" baseline="0" dirty="0" smtClean="0">
                <a:ln>
                  <a:noFill/>
                </a:ln>
                <a:effectLst/>
                <a:latin typeface="Times New Roman" pitchFamily="18" charset="0"/>
                <a:ea typeface="Times New Roman" pitchFamily="18" charset="0"/>
                <a:cs typeface="Times New Roman" pitchFamily="18" charset="0"/>
              </a:rPr>
              <a:t>изофреногенный</a:t>
            </a:r>
            <a:r>
              <a:rPr kumimoji="0" lang="ru-RU" sz="3200" i="0" u="none" strike="noStrike" cap="none" normalizeH="0" dirty="0" smtClean="0">
                <a:ln>
                  <a:noFill/>
                </a:ln>
                <a:effectLst/>
                <a:latin typeface="Times New Roman" pitchFamily="18" charset="0"/>
                <a:ea typeface="Times New Roman" pitchFamily="18" charset="0"/>
                <a:cs typeface="Times New Roman" pitchFamily="18" charset="0"/>
              </a:rPr>
              <a:t> отец – пассивный</a:t>
            </a:r>
          </a:p>
          <a:p>
            <a:pPr marL="288000" marR="0" lvl="0" indent="2880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ru-RU" sz="3200" dirty="0">
                <a:latin typeface="Times New Roman" pitchFamily="18" charset="0"/>
                <a:ea typeface="Times New Roman" pitchFamily="18" charset="0"/>
                <a:cs typeface="Times New Roman" pitchFamily="18" charset="0"/>
              </a:rPr>
              <a:t>р</a:t>
            </a:r>
            <a:r>
              <a:rPr lang="ru-RU" sz="3200" dirty="0" smtClean="0">
                <a:latin typeface="Times New Roman" pitchFamily="18" charset="0"/>
                <a:ea typeface="Times New Roman" pitchFamily="18" charset="0"/>
                <a:cs typeface="Times New Roman" pitchFamily="18" charset="0"/>
              </a:rPr>
              <a:t>одители, не помогающие друг другу – соперничество, отсутствие доверия, угрозы развода с привлечением ребенка на свою сторону.</a:t>
            </a:r>
            <a:r>
              <a:rPr kumimoji="0" lang="ru-RU" sz="3200" i="0" u="none" strike="noStrike" cap="none" normalizeH="0" dirty="0" smtClean="0">
                <a:ln>
                  <a:noFill/>
                </a:ln>
                <a:effectLst/>
                <a:latin typeface="Times New Roman" pitchFamily="18" charset="0"/>
                <a:ea typeface="Times New Roman" pitchFamily="18" charset="0"/>
                <a:cs typeface="Times New Roman" pitchFamily="18" charset="0"/>
              </a:rPr>
              <a:t> </a:t>
            </a:r>
            <a:endParaRPr kumimoji="0" lang="ru-RU" sz="3200" i="0" u="none" strike="noStrike" cap="none" normalizeH="0" baseline="0" dirty="0" smtClean="0">
              <a:ln>
                <a:noFill/>
              </a:ln>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180666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734123"/>
            <a:ext cx="89644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ru-RU" sz="4000" b="1" dirty="0" smtClean="0">
                <a:latin typeface="Times New Roman" pitchFamily="18" charset="0"/>
                <a:cs typeface="Times New Roman" pitchFamily="18" charset="0"/>
              </a:rPr>
              <a:t>Различают четыре основных классических формы шизофрении:</a:t>
            </a:r>
          </a:p>
          <a:p>
            <a:pPr marL="0" marR="0" lvl="0" indent="450850" defTabSz="914400" rtl="0" eaLnBrk="1" fontAlgn="base" latinLnBrk="0" hangingPunct="1">
              <a:lnSpc>
                <a:spcPct val="100000"/>
              </a:lnSpc>
              <a:spcBef>
                <a:spcPct val="0"/>
              </a:spcBef>
              <a:spcAft>
                <a:spcPct val="0"/>
              </a:spcAft>
              <a:buClrTx/>
              <a:buSzTx/>
              <a:buFontTx/>
              <a:buNone/>
              <a:tabLst/>
            </a:pPr>
            <a:r>
              <a:rPr lang="ru-RU" sz="3600" b="1" dirty="0" smtClean="0">
                <a:latin typeface="Times New Roman" pitchFamily="18" charset="0"/>
                <a:cs typeface="Times New Roman" pitchFamily="18" charset="0"/>
              </a:rPr>
              <a:t> </a:t>
            </a:r>
          </a:p>
          <a:p>
            <a:pPr marL="571500" marR="0" lvl="0" indent="-5715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ru-RU" sz="3600" b="1" dirty="0" smtClean="0">
                <a:latin typeface="Times New Roman" pitchFamily="18" charset="0"/>
                <a:cs typeface="Times New Roman" pitchFamily="18" charset="0"/>
              </a:rPr>
              <a:t>параноидную</a:t>
            </a:r>
          </a:p>
          <a:p>
            <a:pPr marL="571500" marR="0" lvl="0" indent="-5715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ru-RU" sz="3600" b="1" dirty="0" smtClean="0">
                <a:latin typeface="Times New Roman" pitchFamily="18" charset="0"/>
                <a:cs typeface="Times New Roman" pitchFamily="18" charset="0"/>
              </a:rPr>
              <a:t>к</a:t>
            </a:r>
            <a:r>
              <a:rPr kumimoji="0" lang="ru-RU" sz="3600" b="1" i="0" u="none" strike="noStrike" cap="none" normalizeH="0" baseline="0" dirty="0" smtClean="0">
                <a:ln>
                  <a:noFill/>
                </a:ln>
                <a:effectLst/>
                <a:latin typeface="Times New Roman" pitchFamily="18" charset="0"/>
                <a:cs typeface="Times New Roman" pitchFamily="18" charset="0"/>
              </a:rPr>
              <a:t>ататоническую</a:t>
            </a:r>
          </a:p>
          <a:p>
            <a:pPr marL="571500" marR="0" lvl="0" indent="-5715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ru-RU" sz="3600" b="1" dirty="0" smtClean="0">
                <a:latin typeface="Times New Roman" pitchFamily="18" charset="0"/>
                <a:cs typeface="Times New Roman" pitchFamily="18" charset="0"/>
              </a:rPr>
              <a:t>гебефреническую</a:t>
            </a:r>
          </a:p>
          <a:p>
            <a:pPr marL="571500" marR="0" lvl="0" indent="-5715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3600" b="1" i="0" u="none" strike="noStrike" cap="none" normalizeH="0" baseline="0" dirty="0" smtClean="0">
                <a:ln>
                  <a:noFill/>
                </a:ln>
                <a:effectLst/>
                <a:latin typeface="Times New Roman" pitchFamily="18" charset="0"/>
                <a:cs typeface="Times New Roman" pitchFamily="18" charset="0"/>
              </a:rPr>
              <a:t>простую</a:t>
            </a:r>
          </a:p>
          <a:p>
            <a:pPr marL="0" marR="0" lvl="0" indent="450850"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897592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63055"/>
            <a:ext cx="8855968" cy="6924973"/>
          </a:xfrm>
          <a:prstGeom prst="rect">
            <a:avLst/>
          </a:prstGeom>
        </p:spPr>
        <p:txBody>
          <a:bodyPr wrap="square">
            <a:spAutoFit/>
          </a:bodyPr>
          <a:lstStyle/>
          <a:p>
            <a:r>
              <a:rPr lang="ru-RU" sz="2600" b="1" dirty="0" smtClean="0"/>
              <a:t>Параноидная форма (</a:t>
            </a:r>
            <a:r>
              <a:rPr lang="en-US" sz="2600" b="1" dirty="0" smtClean="0"/>
              <a:t>F</a:t>
            </a:r>
            <a:r>
              <a:rPr lang="ru-RU" sz="2600" b="1" dirty="0" smtClean="0"/>
              <a:t>20.0)</a:t>
            </a:r>
            <a:r>
              <a:rPr lang="ru-RU" sz="2600" dirty="0" smtClean="0"/>
              <a:t>. </a:t>
            </a:r>
          </a:p>
          <a:p>
            <a:pPr algn="just"/>
            <a:r>
              <a:rPr lang="ru-RU" sz="2600" dirty="0" smtClean="0"/>
              <a:t>Развивается в зрелом возрасте, чаще в 30-40 лет. Проявляется преимущественно бредом. Является наиболее частой формой шизофрении и составляет около половины всех случаев. Наиболее распространен бред воздействия, бред преследования, бред отравления.</a:t>
            </a:r>
          </a:p>
          <a:p>
            <a:pPr algn="just"/>
            <a:r>
              <a:rPr lang="ru-RU" sz="2600" i="1" dirty="0"/>
              <a:t> </a:t>
            </a:r>
            <a:r>
              <a:rPr lang="ru-RU" sz="2600" i="1" dirty="0" smtClean="0"/>
              <a:t>   Параноидный синдром - </a:t>
            </a:r>
            <a:r>
              <a:rPr lang="ru-RU" sz="2600" dirty="0" smtClean="0"/>
              <a:t>основным содержанием которого является синдром психического автоматизма (синдром Кандинского-Клерамбо). Пациенты утверждают, что являются предметом дистанционного воздействия, часто они мысленно общаются со своими преследователями. Поведение пациента отражает бредовые и галлюцинаторные переживания. </a:t>
            </a:r>
          </a:p>
          <a:p>
            <a:pPr algn="just"/>
            <a:r>
              <a:rPr lang="ru-RU" sz="2600" dirty="0" smtClean="0"/>
              <a:t>Однако со временем бред и галлюцинации могут потерять свою актуальность, и на первый план выступает апатико-абулическое слабоумие.</a:t>
            </a:r>
          </a:p>
          <a:p>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sihiatrov.net/media/gallucinacii.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kanobu.ru/longreads/2015/12/14/e4fb2b9b-3eb8-442b-90f1-4099ae1a5de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Другая 1">
      <a:majorFont>
        <a:latin typeface="Times New Roman"/>
        <a:ea typeface=""/>
        <a:cs typeface=""/>
      </a:majorFont>
      <a:minorFont>
        <a:latin typeface="Times New Roman"/>
        <a:ea typeface=""/>
        <a:cs typeface=""/>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678</TotalTime>
  <Words>2048</Words>
  <Application>Microsoft Office PowerPoint</Application>
  <PresentationFormat>Экран (4:3)</PresentationFormat>
  <Paragraphs>126</Paragraphs>
  <Slides>46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46</vt:i4>
      </vt:variant>
    </vt:vector>
  </HeadingPairs>
  <TitlesOfParts>
    <vt:vector size="51" baseType="lpstr">
      <vt:lpstr>Arial</vt:lpstr>
      <vt:lpstr>Calibri</vt:lpstr>
      <vt:lpstr>Times New Roman</vt:lpstr>
      <vt:lpstr>Wingdings 2</vt:lpstr>
      <vt:lpstr>Трек</vt:lpstr>
      <vt:lpstr>Лекция № 3   тема: Шизофрения                                                                                                                                     </vt:lpstr>
      <vt:lpstr>План лекции: </vt:lpstr>
      <vt:lpstr>  шизофрения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Симптомы кататонического синдрома:  В структуре кататонического синдрома выделяют кататоническое возбуждение и кататонический ступор  </vt:lpstr>
      <vt:lpstr>Ступор – вид двигательного расстройства, представляющий собой полную обездвиженность с мутизмом и ослабленными реакциями на раздражение, в том числе болевое.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ПАРАЛЛЕЛИЗМ ТОТАЛИТАРНЫХ СЕКТ С ШИЗОФРЕНИЕЙ (пребывание человека в секте и принятие их учения приводит к шизофрении)</vt:lpstr>
      <vt:lpstr>Презентация PowerPoint</vt:lpstr>
      <vt:lpstr>Психозы, ассоциированные с культовой травмой</vt:lpstr>
      <vt:lpstr>Презентация PowerPoint</vt:lpstr>
      <vt:lpstr>Презентация PowerPoint</vt:lpstr>
      <vt:lpstr>Презентация PowerPoint</vt:lpstr>
      <vt:lpstr>Презентация PowerPoint</vt:lpstr>
      <vt:lpstr>Презентация PowerPoint</vt:lpstr>
      <vt:lpstr>Литература Основная: 1. Бортникова С.М. Зубахина Т.В. Сестринское дело в невропатологии и психиатрии с курсом наркологии: Учебник. – 9-е издание, стереотипное. – Ростов-на – Дону: Феникс, 2012.- ( Медицина). 2. Иванец Н.Н., Тюльпин Ю.Г., Кинкулькина М.А. Наркология: учебное пособие – М.: ГЭОТАР- Медиа, 2011. 3. Тюльпин Ю.Г. Психические болезни с курсом наркологии: Учебник.-  М.: ГЭОТАР- Медиа, 2012. 4. Чернов В.Н. Сестринское дело в психиатрии с курсом наркологии: Учебник. – 2-е изд., дополненное и переработанное М.: ФГОУ “ ВУНМЦ  Росздрава“, 2008.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шизофрения</dc:title>
  <cp:lastModifiedBy>Бирюсина</cp:lastModifiedBy>
  <cp:revision>96</cp:revision>
  <dcterms:created xsi:type="dcterms:W3CDTF">2013-09-23T12:45:19Z</dcterms:created>
  <dcterms:modified xsi:type="dcterms:W3CDTF">2018-09-22T09:18:01Z</dcterms:modified>
</cp:coreProperties>
</file>