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8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2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039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75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1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22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1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4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1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8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0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A310-4205-4D8C-84D3-7AAEC5C304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34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64896" cy="1801906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Текст, его строение и виды его преобразования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488" y="3623935"/>
            <a:ext cx="6053158" cy="2282596"/>
          </a:xfrm>
        </p:spPr>
        <p:txBody>
          <a:bodyPr>
            <a:normAutofit fontScale="92500"/>
          </a:bodyPr>
          <a:lstStyle/>
          <a:p>
            <a:pPr algn="r"/>
            <a:r>
              <a:rPr lang="ru-RU" i="1" dirty="0"/>
              <a:t>Русский язык – это язык поэзии. </a:t>
            </a:r>
            <a:endParaRPr lang="ru-RU" dirty="0"/>
          </a:p>
          <a:p>
            <a:pPr algn="r"/>
            <a:r>
              <a:rPr lang="ru-RU" i="1" dirty="0"/>
              <a:t>Русский язык необычайно богат </a:t>
            </a:r>
            <a:endParaRPr lang="ru-RU" dirty="0"/>
          </a:p>
          <a:p>
            <a:pPr algn="r"/>
            <a:r>
              <a:rPr lang="ru-RU" i="1" dirty="0"/>
              <a:t>многогранностью и тонкостью оттенков. </a:t>
            </a:r>
            <a:endParaRPr lang="ru-RU" dirty="0"/>
          </a:p>
          <a:p>
            <a:pPr algn="r"/>
            <a:r>
              <a:rPr lang="ru-RU" b="1" i="1" dirty="0"/>
              <a:t>П. Мериме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798734" cy="648072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428736"/>
            <a:ext cx="4071966" cy="48577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талисман священный у меня.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Храню его: в нем сердца все именье.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нем цель надежд, в нем узел бытия,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Грядущего залог, дней прошлых упоенье.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не браслет с таинственным замком,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не кольцо с заветными словами,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не письмо с признаньем и мольбами,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милым именем исполненный альбом,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428736"/>
            <a:ext cx="3674118" cy="51606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 перо из белого султана,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 портрет под крышею двойной…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не назвать вам талисмана,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отгадать вам тайны роковой.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 талисман дороже упованья,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за него отдам и жизнь, и кровь: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Мой талисман – воспоминанье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неизменная любовь!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0C82C-A734-7A8E-9F7F-DB0AC7D7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1484784"/>
            <a:ext cx="7765322" cy="518457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400" dirty="0">
                <a:solidFill>
                  <a:schemeClr val="tx1"/>
                </a:solidFill>
              </a:rPr>
              <a:t>Предложения в тексте связываются параллельной и перпендикулярной связью.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</a:rPr>
              <a:t>При параллельной связи новое предыдущего предложения становится данным последующего предложения.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</a:rPr>
              <a:t>Параллельная связь может усиливаться вводными словами, а также наречиями образа действия, деепричастными оборотами, придаточными предложениями.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</a:rPr>
              <a:t>Тема текста – это вопрос, на который автор призывает ответить, поразмышлять над ним.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</a:rPr>
              <a:t>Наибольшая составная часть общей темы называется </a:t>
            </a:r>
            <a:r>
              <a:rPr lang="ru-RU" sz="3400" dirty="0" err="1">
                <a:solidFill>
                  <a:schemeClr val="tx1"/>
                </a:solidFill>
              </a:rPr>
              <a:t>микротемой</a:t>
            </a:r>
            <a:r>
              <a:rPr lang="ru-RU" sz="3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</a:rPr>
              <a:t>Абзац служит для выделения основной темы, для перехода от одной темы к другой.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</a:rPr>
              <a:t>Абзац состоит из пролога и комментирующей части.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5662633" cy="808038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Переработка и сокращение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44824"/>
            <a:ext cx="7715304" cy="475559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Есть несколько видов переработки, сокращения текста: составление плана, тезисов, конспекта, реферата, аннотации.</a:t>
            </a:r>
          </a:p>
          <a:p>
            <a:pPr algn="just"/>
            <a:r>
              <a:rPr lang="ru-RU" sz="2400" dirty="0"/>
              <a:t>Сокращать текст можно разными способами: </a:t>
            </a:r>
          </a:p>
          <a:p>
            <a:pPr algn="just"/>
            <a:r>
              <a:rPr lang="ru-RU" sz="2400" dirty="0"/>
              <a:t>1) исключить отдельные его части (соответствующие определенным пунктам плана); </a:t>
            </a:r>
          </a:p>
          <a:p>
            <a:pPr algn="just"/>
            <a:r>
              <a:rPr lang="ru-RU" sz="2400" dirty="0"/>
              <a:t>2) сократить пересказ, изложение каждой части; </a:t>
            </a:r>
          </a:p>
          <a:p>
            <a:pPr algn="just"/>
            <a:r>
              <a:rPr lang="ru-RU" sz="2400" dirty="0"/>
              <a:t>3) заменить развернутые предложения более простыми.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14356"/>
            <a:ext cx="7643866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При сокращении текста придерживайтесь следующего порядка: </a:t>
            </a:r>
          </a:p>
          <a:p>
            <a:pPr algn="just"/>
            <a:r>
              <a:rPr lang="ru-RU" sz="2400" dirty="0"/>
              <a:t>1) составьте подробный план и наметьте части (пункты), которые можно сократить; </a:t>
            </a:r>
          </a:p>
          <a:p>
            <a:pPr algn="just"/>
            <a:r>
              <a:rPr lang="ru-RU" sz="2400" dirty="0"/>
              <a:t>2) в каждой части выделите главное, которое необходимо составить; </a:t>
            </a:r>
          </a:p>
          <a:p>
            <a:pPr algn="just"/>
            <a:r>
              <a:rPr lang="ru-RU" sz="2400" dirty="0"/>
              <a:t>3) сделайте более короткие предложения. Важно, чтобы в сокращенном тексте были сохранены ключевые слова. </a:t>
            </a:r>
          </a:p>
          <a:p>
            <a:pPr algn="just"/>
            <a:r>
              <a:rPr lang="ru-RU" sz="2400" dirty="0"/>
              <a:t>Работу с текстом всегда начинают с объяснения непонятных слов или выражений. Не понимая их, можно упустить самое главное.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664117"/>
              </p:ext>
            </p:extLst>
          </p:nvPr>
        </p:nvGraphicFramePr>
        <p:xfrm>
          <a:off x="323528" y="188640"/>
          <a:ext cx="8424936" cy="61926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6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9448">
                <a:tc>
                  <a:txBody>
                    <a:bodyPr/>
                    <a:lstStyle/>
                    <a:p>
                      <a:r>
                        <a:rPr lang="ru-RU" dirty="0"/>
                        <a:t>Вид сокращения текста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Определение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385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</a:rPr>
                        <a:t>Тезисы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</a:rPr>
                        <a:t>краткое изложение основных положений статьи, книги, доклада; это выводы, обобщения, которые читатель выписывает в виде цитат или в собственной формулировке, если они имеют характер утверждения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</a:rPr>
                        <a:t>Выписка  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</a:rPr>
                        <a:t>дословная или документально точная запись частей текста;</a:t>
                      </a:r>
                      <a:r>
                        <a:rPr lang="ru-RU" sz="2200" kern="1200" baseline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</a:rPr>
                        <a:t>подлинные слова автора заключаются в кавычки, т.е. оформляются как цитаты и указывается (лучше в скобках) название произведения, главу, часть, параграф, страницу.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64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</a:rPr>
                        <a:t>План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kern="1200" dirty="0">
                          <a:solidFill>
                            <a:schemeClr val="dk1"/>
                          </a:solidFill>
                        </a:rPr>
                        <a:t>самая короткая форма изложения текста, его логическая схема в виде кратких формулировок.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852985"/>
              </p:ext>
            </p:extLst>
          </p:nvPr>
        </p:nvGraphicFramePr>
        <p:xfrm>
          <a:off x="571472" y="548678"/>
          <a:ext cx="8032976" cy="61545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838">
                <a:tc>
                  <a:txBody>
                    <a:bodyPr/>
                    <a:lstStyle/>
                    <a:p>
                      <a:r>
                        <a:rPr lang="ru-RU" sz="1600" dirty="0"/>
                        <a:t>Вид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Определение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791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</a:rPr>
                        <a:t>Конспект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>
                          <a:solidFill>
                            <a:schemeClr val="dk1"/>
                          </a:solidFill>
                        </a:rPr>
                        <a:t>краткое письменное изложение содержания текста; особый вид текста, который создается в результате систематизации и обобщения первоисточника.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403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</a:rPr>
                        <a:t>Реферат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>
                          <a:solidFill>
                            <a:schemeClr val="dk1"/>
                          </a:solidFill>
                        </a:rPr>
                        <a:t>краткое изложение текста, но не расчлененное, как это допускается в конспекте, а связное, последовательное. Это новый связный текст, только более краткий, чем основной, исходный, составленный на основе одного или нескольких текстов с соблюдением всех требований, предъявляемых к связному высказыванию, и по содержанию своему полностью соответствующий ему.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01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</a:rPr>
                        <a:t>Аннотация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>
                          <a:solidFill>
                            <a:schemeClr val="dk1"/>
                          </a:solidFill>
                        </a:rPr>
                        <a:t>краткая характеристика книги, статьи и т.п., излагающая их содержание (обычно в виде перечня главнейших вопросов) и дающая иногда их оценку. Если в реферате статья сокращается в 3-4 раза, а большие тексты, книги – в 10-20 и более раз, то аннотация – это текст из 3-4 предложений, иногда и меньше, независимо от объема основного текста.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6798734" cy="1067323"/>
          </a:xfrm>
        </p:spPr>
        <p:txBody>
          <a:bodyPr/>
          <a:lstStyle/>
          <a:p>
            <a:pPr algn="l"/>
            <a:r>
              <a:rPr lang="ru-RU" dirty="0"/>
              <a:t>Задание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00108"/>
            <a:ext cx="8712968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Спишите текст, вставляя пропущенные буквы, раскрывая скобки и деля текст на абзацы. У вас должно получиться три абзаца. Озаглавьте текст. </a:t>
            </a:r>
          </a:p>
          <a:p>
            <a:pPr algn="just"/>
            <a:r>
              <a:rPr lang="ru-RU" sz="2600" dirty="0"/>
              <a:t>Багульник – б..</a:t>
            </a:r>
            <a:r>
              <a:rPr lang="ru-RU" sz="2600" dirty="0" err="1"/>
              <a:t>лотное</a:t>
            </a:r>
            <a:r>
              <a:rPr lang="ru-RU" sz="2600" dirty="0"/>
              <a:t> р..</a:t>
            </a:r>
            <a:r>
              <a:rPr lang="ru-RU" sz="2600" dirty="0" err="1"/>
              <a:t>стение</a:t>
            </a:r>
            <a:r>
              <a:rPr lang="ru-RU" sz="2600" dirty="0"/>
              <a:t>. Это кустарник (с) белыми соцветиями, которые очень похожи (на) зонтик. </a:t>
            </a:r>
            <a:r>
              <a:rPr lang="ru-RU" sz="2600" dirty="0" err="1"/>
              <a:t>Лепес</a:t>
            </a:r>
            <a:r>
              <a:rPr lang="ru-RU" sz="2600" dirty="0"/>
              <a:t>(?)</a:t>
            </a:r>
            <a:r>
              <a:rPr lang="ru-RU" sz="2600" dirty="0" err="1"/>
              <a:t>ки</a:t>
            </a:r>
            <a:r>
              <a:rPr lang="ru-RU" sz="2600" dirty="0"/>
              <a:t> </a:t>
            </a:r>
            <a:r>
              <a:rPr lang="ru-RU" sz="2600" dirty="0" err="1"/>
              <a:t>цв</a:t>
            </a:r>
            <a:r>
              <a:rPr lang="ru-RU" sz="2600" dirty="0"/>
              <a:t>..</a:t>
            </a:r>
            <a:r>
              <a:rPr lang="ru-RU" sz="2600" dirty="0" err="1"/>
              <a:t>тков</a:t>
            </a:r>
            <a:r>
              <a:rPr lang="ru-RU" sz="2600" dirty="0"/>
              <a:t> багульника (на)столько яркие, что св..</a:t>
            </a:r>
            <a:r>
              <a:rPr lang="ru-RU" sz="2600" dirty="0" err="1"/>
              <a:t>ркают</a:t>
            </a:r>
            <a:r>
              <a:rPr lang="ru-RU" sz="2600" dirty="0"/>
              <a:t> даже </a:t>
            </a:r>
            <a:r>
              <a:rPr lang="ru-RU" sz="2600" dirty="0" err="1"/>
              <a:t>ноч</a:t>
            </a:r>
            <a:r>
              <a:rPr lang="ru-RU" sz="2600" dirty="0"/>
              <a:t>(?)</a:t>
            </a:r>
            <a:r>
              <a:rPr lang="ru-RU" sz="2600" dirty="0" err="1"/>
              <a:t>ю</a:t>
            </a:r>
            <a:r>
              <a:rPr lang="ru-RU" sz="2600" dirty="0"/>
              <a:t>. Когда </a:t>
            </a:r>
            <a:r>
              <a:rPr lang="ru-RU" sz="2600" dirty="0" err="1"/>
              <a:t>цв</a:t>
            </a:r>
            <a:r>
              <a:rPr lang="ru-RU" sz="2600" dirty="0"/>
              <a:t>..</a:t>
            </a:r>
            <a:r>
              <a:rPr lang="ru-RU" sz="2600" dirty="0" err="1"/>
              <a:t>тет</a:t>
            </a:r>
            <a:r>
              <a:rPr lang="ru-RU" sz="2600" dirty="0"/>
              <a:t> багульник, болото кажет(?)</a:t>
            </a:r>
            <a:r>
              <a:rPr lang="ru-RU" sz="2600" dirty="0" err="1"/>
              <a:t>ся</a:t>
            </a:r>
            <a:r>
              <a:rPr lang="ru-RU" sz="2600" dirty="0"/>
              <a:t> в снегу. Даже зимой лист(?)я багульника (не) обл..тают и </a:t>
            </a:r>
            <a:r>
              <a:rPr lang="ru-RU" sz="2600" dirty="0" err="1"/>
              <a:t>остают</a:t>
            </a:r>
            <a:r>
              <a:rPr lang="ru-RU" sz="2600" dirty="0"/>
              <a:t>(?)</a:t>
            </a:r>
            <a:r>
              <a:rPr lang="ru-RU" sz="2600" dirty="0" err="1"/>
              <a:t>ся</a:t>
            </a:r>
            <a:r>
              <a:rPr lang="ru-RU" sz="2600" dirty="0"/>
              <a:t> </a:t>
            </a:r>
            <a:r>
              <a:rPr lang="ru-RU" sz="2600" dirty="0" err="1"/>
              <a:t>з</a:t>
            </a:r>
            <a:r>
              <a:rPr lang="ru-RU" sz="2600" dirty="0"/>
              <a:t>..</a:t>
            </a:r>
            <a:r>
              <a:rPr lang="ru-RU" sz="2600" dirty="0" err="1"/>
              <a:t>леными</a:t>
            </a:r>
            <a:r>
              <a:rPr lang="ru-RU" sz="2600" dirty="0"/>
              <a:t>. Он словно (не) зам..чает наступления м..</a:t>
            </a:r>
            <a:r>
              <a:rPr lang="ru-RU" sz="2600" dirty="0" err="1"/>
              <a:t>розов</a:t>
            </a:r>
            <a:r>
              <a:rPr lang="ru-RU" sz="2600" dirty="0"/>
              <a:t>. Багульник коварен. Это р..</a:t>
            </a:r>
            <a:r>
              <a:rPr lang="ru-RU" sz="2600" dirty="0" err="1"/>
              <a:t>стение</a:t>
            </a:r>
            <a:r>
              <a:rPr lang="ru-RU" sz="2600" dirty="0"/>
              <a:t> ядовито, и от его </a:t>
            </a:r>
            <a:r>
              <a:rPr lang="ru-RU" sz="2600" dirty="0" err="1"/>
              <a:t>зап</a:t>
            </a:r>
            <a:r>
              <a:rPr lang="ru-RU" sz="2600" dirty="0"/>
              <a:t>..ха кружит(?)</a:t>
            </a:r>
            <a:r>
              <a:rPr lang="ru-RU" sz="2600" dirty="0" err="1"/>
              <a:t>ся</a:t>
            </a:r>
            <a:r>
              <a:rPr lang="ru-RU" sz="2600" dirty="0"/>
              <a:t> голова. Р..</a:t>
            </a:r>
            <a:r>
              <a:rPr lang="ru-RU" sz="2600" dirty="0" err="1"/>
              <a:t>стет</a:t>
            </a:r>
            <a:r>
              <a:rPr lang="ru-RU" sz="2600" dirty="0"/>
              <a:t> дурманящий кустарник по с..</a:t>
            </a:r>
            <a:r>
              <a:rPr lang="ru-RU" sz="2600" dirty="0" err="1"/>
              <a:t>седству</a:t>
            </a:r>
            <a:r>
              <a:rPr lang="ru-RU" sz="2600" dirty="0"/>
              <a:t> с г..</a:t>
            </a:r>
            <a:r>
              <a:rPr lang="ru-RU" sz="2600" dirty="0" err="1"/>
              <a:t>лубикой</a:t>
            </a:r>
            <a:r>
              <a:rPr lang="ru-RU" sz="2600" dirty="0"/>
              <a:t>. </a:t>
            </a:r>
            <a:r>
              <a:rPr lang="ru-RU" sz="2600" dirty="0" err="1"/>
              <a:t>Соб</a:t>
            </a:r>
            <a:r>
              <a:rPr lang="ru-RU" sz="2600" dirty="0"/>
              <a:t>..</a:t>
            </a:r>
            <a:r>
              <a:rPr lang="ru-RU" sz="2600" dirty="0" err="1"/>
              <a:t>рающие</a:t>
            </a:r>
            <a:r>
              <a:rPr lang="ru-RU" sz="2600" dirty="0"/>
              <a:t> ягоды на болоте прозвали голубику «пьяникой». А виноват (то) багульник! </a:t>
            </a:r>
          </a:p>
          <a:p>
            <a:r>
              <a:rPr lang="ru-RU" dirty="0"/>
              <a:t>Определите значение слова </a:t>
            </a:r>
            <a:r>
              <a:rPr lang="ru-RU" b="1" i="1" dirty="0"/>
              <a:t>коварен</a:t>
            </a:r>
            <a:r>
              <a:rPr lang="ru-RU" dirty="0"/>
              <a:t>. В чём особенность его употреблении в тексте?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A0FD4-328B-7AFA-1315-1FA847A6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39" y="548681"/>
            <a:ext cx="7765321" cy="864096"/>
          </a:xfrm>
        </p:spPr>
        <p:txBody>
          <a:bodyPr/>
          <a:lstStyle/>
          <a:p>
            <a:pPr algn="l"/>
            <a:r>
              <a:rPr lang="ru-RU" dirty="0"/>
              <a:t>Задание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1845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Спишите текст, вставляя пропущенные буквы, раскрывая скобки и деля его на абзацы. У вас должно получиться 6 абзацев. Озаглавьте текст. </a:t>
            </a:r>
          </a:p>
          <a:p>
            <a:pPr algn="just"/>
            <a:r>
              <a:rPr lang="ru-RU" sz="2600" dirty="0"/>
              <a:t>Наступила осень. Вспыхнули б..резы, осины. Только дубы ст..</a:t>
            </a:r>
            <a:r>
              <a:rPr lang="ru-RU" sz="2600" dirty="0" err="1"/>
              <a:t>яли</a:t>
            </a:r>
            <a:r>
              <a:rPr lang="ru-RU" sz="2600" dirty="0"/>
              <a:t> (по)среди леса. Они были похожи (на) </a:t>
            </a:r>
            <a:r>
              <a:rPr lang="ru-RU" sz="2600" dirty="0" err="1"/>
              <a:t>з</a:t>
            </a:r>
            <a:r>
              <a:rPr lang="ru-RU" sz="2600" dirty="0"/>
              <a:t>..</a:t>
            </a:r>
            <a:r>
              <a:rPr lang="ru-RU" sz="2600" dirty="0" err="1"/>
              <a:t>леные</a:t>
            </a:r>
            <a:r>
              <a:rPr lang="ru-RU" sz="2600" dirty="0"/>
              <a:t> острова. Кон(?)</a:t>
            </a:r>
            <a:r>
              <a:rPr lang="ru-RU" sz="2600" dirty="0" err="1"/>
              <a:t>чилась</a:t>
            </a:r>
            <a:r>
              <a:rPr lang="ru-RU" sz="2600" dirty="0"/>
              <a:t> осень. Опали лист(?)я. Лес </a:t>
            </a:r>
            <a:r>
              <a:rPr lang="ru-RU" sz="2600" dirty="0" err="1"/>
              <a:t>поч</a:t>
            </a:r>
            <a:r>
              <a:rPr lang="ru-RU" sz="2600" dirty="0"/>
              <a:t>..</a:t>
            </a:r>
            <a:r>
              <a:rPr lang="ru-RU" sz="2600" dirty="0" err="1"/>
              <a:t>рнел</a:t>
            </a:r>
            <a:r>
              <a:rPr lang="ru-RU" sz="2600" dirty="0"/>
              <a:t>, </a:t>
            </a:r>
            <a:r>
              <a:rPr lang="ru-RU" sz="2600" dirty="0" err="1"/>
              <a:t>помр</a:t>
            </a:r>
            <a:r>
              <a:rPr lang="ru-RU" sz="2600" dirty="0"/>
              <a:t>..</a:t>
            </a:r>
            <a:r>
              <a:rPr lang="ru-RU" sz="2600" dirty="0" err="1"/>
              <a:t>чнел</a:t>
            </a:r>
            <a:r>
              <a:rPr lang="ru-RU" sz="2600" dirty="0"/>
              <a:t>. Только дубы св..</a:t>
            </a:r>
            <a:r>
              <a:rPr lang="ru-RU" sz="2600" dirty="0" err="1"/>
              <a:t>тились</a:t>
            </a:r>
            <a:r>
              <a:rPr lang="ru-RU" sz="2600" dirty="0"/>
              <a:t> (в) нем старым </a:t>
            </a:r>
            <a:r>
              <a:rPr lang="ru-RU" sz="2600" dirty="0" err="1"/>
              <a:t>з</a:t>
            </a:r>
            <a:r>
              <a:rPr lang="ru-RU" sz="2600" dirty="0"/>
              <a:t>..лотом. Долго (не) </a:t>
            </a:r>
            <a:r>
              <a:rPr lang="ru-RU" sz="2600" dirty="0" err="1"/>
              <a:t>пр</a:t>
            </a:r>
            <a:r>
              <a:rPr lang="ru-RU" sz="2600" dirty="0"/>
              <a:t>(</a:t>
            </a:r>
            <a:r>
              <a:rPr lang="ru-RU" sz="2600" dirty="0" err="1"/>
              <a:t>е,и</a:t>
            </a:r>
            <a:r>
              <a:rPr lang="ru-RU" sz="2600" dirty="0"/>
              <a:t>)ходила зима. А когда пришла, на дерев(?)</a:t>
            </a:r>
            <a:r>
              <a:rPr lang="ru-RU" sz="2600" dirty="0" err="1"/>
              <a:t>ях</a:t>
            </a:r>
            <a:r>
              <a:rPr lang="ru-RU" sz="2600" dirty="0"/>
              <a:t> (не) осталось и </a:t>
            </a:r>
            <a:r>
              <a:rPr lang="ru-RU" sz="2600" dirty="0" err="1"/>
              <a:t>листоч</a:t>
            </a:r>
            <a:r>
              <a:rPr lang="ru-RU" sz="2600" dirty="0"/>
              <a:t>(?)</a:t>
            </a:r>
            <a:r>
              <a:rPr lang="ru-RU" sz="2600" dirty="0" err="1"/>
              <a:t>ка</a:t>
            </a:r>
            <a:r>
              <a:rPr lang="ru-RU" sz="2600" dirty="0"/>
              <a:t>. Поржавели, пор(</a:t>
            </a:r>
            <a:r>
              <a:rPr lang="ru-RU" sz="2600" dirty="0" err="1"/>
              <a:t>е,и</a:t>
            </a:r>
            <a:r>
              <a:rPr lang="ru-RU" sz="2600" dirty="0"/>
              <a:t>)дели листья дуба, но д..</a:t>
            </a:r>
            <a:r>
              <a:rPr lang="ru-RU" sz="2600" dirty="0" err="1"/>
              <a:t>ржались</a:t>
            </a:r>
            <a:r>
              <a:rPr lang="ru-RU" sz="2600" dirty="0"/>
              <a:t> на ветках до самой весны. Весной лопнули (на) б..резах </a:t>
            </a:r>
            <a:r>
              <a:rPr lang="ru-RU" sz="2600" dirty="0" err="1"/>
              <a:t>поч</a:t>
            </a:r>
            <a:r>
              <a:rPr lang="ru-RU" sz="2600" dirty="0"/>
              <a:t>(?)</a:t>
            </a:r>
            <a:r>
              <a:rPr lang="ru-RU" sz="2600" dirty="0" err="1"/>
              <a:t>ки</a:t>
            </a:r>
            <a:r>
              <a:rPr lang="ru-RU" sz="2600" dirty="0"/>
              <a:t>, зацвело </a:t>
            </a:r>
            <a:r>
              <a:rPr lang="ru-RU" sz="2600" dirty="0" err="1"/>
              <a:t>волч</a:t>
            </a:r>
            <a:r>
              <a:rPr lang="ru-RU" sz="2600" dirty="0"/>
              <a:t>(?)е лыко, а (на) ветках дуба все шуршали старые листья. Островами </a:t>
            </a:r>
            <a:r>
              <a:rPr lang="ru-RU" sz="2600" dirty="0" err="1"/>
              <a:t>прошлогодн</a:t>
            </a:r>
            <a:r>
              <a:rPr lang="ru-RU" sz="2600" dirty="0"/>
              <a:t>(</a:t>
            </a:r>
            <a:r>
              <a:rPr lang="ru-RU" sz="2600" dirty="0" err="1"/>
              <a:t>е,и</a:t>
            </a:r>
            <a:r>
              <a:rPr lang="ru-RU" sz="2600" dirty="0"/>
              <a:t>)</a:t>
            </a:r>
            <a:r>
              <a:rPr lang="ru-RU" sz="2600" dirty="0" err="1"/>
              <a:t>й</a:t>
            </a:r>
            <a:r>
              <a:rPr lang="ru-RU" sz="2600" dirty="0"/>
              <a:t> ос..ни ст..</a:t>
            </a:r>
            <a:r>
              <a:rPr lang="ru-RU" sz="2600" dirty="0" err="1"/>
              <a:t>яли</a:t>
            </a:r>
            <a:r>
              <a:rPr lang="ru-RU" sz="2600" dirty="0"/>
              <a:t> дубы среди нового весе(</a:t>
            </a:r>
            <a:r>
              <a:rPr lang="ru-RU" sz="2600" dirty="0" err="1"/>
              <a:t>н</a:t>
            </a:r>
            <a:r>
              <a:rPr lang="ru-RU" sz="2600" dirty="0"/>
              <a:t>, </a:t>
            </a:r>
            <a:r>
              <a:rPr lang="ru-RU" sz="2600" dirty="0" err="1"/>
              <a:t>нн</a:t>
            </a:r>
            <a:r>
              <a:rPr lang="ru-RU" sz="2600" dirty="0"/>
              <a:t>)его леса. (По Ю. Ковалю) </a:t>
            </a:r>
          </a:p>
          <a:p>
            <a:r>
              <a:rPr lang="ru-RU" dirty="0"/>
              <a:t>Найдите в тексте глаголы в переносном значении, подчеркните их. Какую роль играют эти глаголы в тексте?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0D31E-DF3D-4E8B-CD90-3DF01E2A3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731167"/>
          </a:xfrm>
        </p:spPr>
        <p:txBody>
          <a:bodyPr/>
          <a:lstStyle/>
          <a:p>
            <a:pPr algn="l"/>
            <a:r>
              <a:rPr lang="ru-RU" dirty="0"/>
              <a:t>Задание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5" y="1366126"/>
            <a:ext cx="7765322" cy="530323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3. Спишите текст, вставляя пропущенные буквы, раскрывая скобки и деля его на абзацы. У вас должно получиться 4 абзаца. Придумайте заголовок для текста, в котором отражалась бы его основная мысль. </a:t>
            </a:r>
          </a:p>
          <a:p>
            <a:pPr algn="just"/>
            <a:r>
              <a:rPr lang="ru-RU" sz="2600" dirty="0"/>
              <a:t>Мы </a:t>
            </a:r>
            <a:r>
              <a:rPr lang="ru-RU" sz="2600" dirty="0" err="1"/>
              <a:t>уп</a:t>
            </a:r>
            <a:r>
              <a:rPr lang="ru-RU" sz="2600" dirty="0"/>
              <a:t>..</a:t>
            </a:r>
            <a:r>
              <a:rPr lang="ru-RU" sz="2600" dirty="0" err="1"/>
              <a:t>раемся</a:t>
            </a:r>
            <a:r>
              <a:rPr lang="ru-RU" sz="2600" dirty="0"/>
              <a:t> дли(</a:t>
            </a:r>
            <a:r>
              <a:rPr lang="ru-RU" sz="2600" dirty="0" err="1"/>
              <a:t>н,нн</a:t>
            </a:r>
            <a:r>
              <a:rPr lang="ru-RU" sz="2600" dirty="0"/>
              <a:t>)</a:t>
            </a:r>
            <a:r>
              <a:rPr lang="ru-RU" sz="2600" dirty="0" err="1"/>
              <a:t>ым</a:t>
            </a:r>
            <a:r>
              <a:rPr lang="ru-RU" sz="2600" dirty="0"/>
              <a:t> </a:t>
            </a:r>
            <a:r>
              <a:rPr lang="ru-RU" sz="2600" dirty="0" err="1"/>
              <a:t>ле</a:t>
            </a:r>
            <a:r>
              <a:rPr lang="ru-RU" sz="2600" dirty="0"/>
              <a:t>(</a:t>
            </a:r>
            <a:r>
              <a:rPr lang="ru-RU" sz="2600" dirty="0" err="1"/>
              <a:t>к,г,х</a:t>
            </a:r>
            <a:r>
              <a:rPr lang="ru-RU" sz="2600" dirty="0"/>
              <a:t>)</a:t>
            </a:r>
            <a:r>
              <a:rPr lang="ru-RU" sz="2600" dirty="0" err="1"/>
              <a:t>ким</a:t>
            </a:r>
            <a:r>
              <a:rPr lang="ru-RU" sz="2600" dirty="0"/>
              <a:t> веслом, плывем сер..диной мелкого </a:t>
            </a:r>
            <a:r>
              <a:rPr lang="ru-RU" sz="2600" dirty="0" err="1"/>
              <a:t>з</a:t>
            </a:r>
            <a:r>
              <a:rPr lang="ru-RU" sz="2600" dirty="0"/>
              <a:t>..</a:t>
            </a:r>
            <a:r>
              <a:rPr lang="ru-RU" sz="2600" dirty="0" err="1"/>
              <a:t>ркального</a:t>
            </a:r>
            <a:r>
              <a:rPr lang="ru-RU" sz="2600" dirty="0"/>
              <a:t> залива. </a:t>
            </a:r>
            <a:r>
              <a:rPr lang="ru-RU" sz="2600" dirty="0" err="1"/>
              <a:t>Феврал</a:t>
            </a:r>
            <a:r>
              <a:rPr lang="ru-RU" sz="2600" dirty="0"/>
              <a:t>(?)</a:t>
            </a:r>
            <a:r>
              <a:rPr lang="ru-RU" sz="2600" dirty="0" err="1"/>
              <a:t>ское</a:t>
            </a:r>
            <a:r>
              <a:rPr lang="ru-RU" sz="2600" dirty="0"/>
              <a:t> в..се(</a:t>
            </a:r>
            <a:r>
              <a:rPr lang="ru-RU" sz="2600" dirty="0" err="1"/>
              <a:t>н,нн</a:t>
            </a:r>
            <a:r>
              <a:rPr lang="ru-RU" sz="2600" dirty="0"/>
              <a:t>)ее со(?)</a:t>
            </a:r>
            <a:r>
              <a:rPr lang="ru-RU" sz="2600" dirty="0" err="1"/>
              <a:t>нце</a:t>
            </a:r>
            <a:r>
              <a:rPr lang="ru-RU" sz="2600" dirty="0"/>
              <a:t> </a:t>
            </a:r>
            <a:r>
              <a:rPr lang="ru-RU" sz="2600" dirty="0" err="1"/>
              <a:t>осл</a:t>
            </a:r>
            <a:r>
              <a:rPr lang="ru-RU" sz="2600" dirty="0"/>
              <a:t>..</a:t>
            </a:r>
            <a:r>
              <a:rPr lang="ru-RU" sz="2600" dirty="0" err="1"/>
              <a:t>пительно</a:t>
            </a:r>
            <a:r>
              <a:rPr lang="ru-RU" sz="2600" dirty="0"/>
              <a:t> </a:t>
            </a:r>
            <a:r>
              <a:rPr lang="ru-RU" sz="2600" dirty="0" err="1"/>
              <a:t>отр</a:t>
            </a:r>
            <a:r>
              <a:rPr lang="ru-RU" sz="2600" dirty="0"/>
              <a:t>..</a:t>
            </a:r>
            <a:r>
              <a:rPr lang="ru-RU" sz="2600" dirty="0" err="1"/>
              <a:t>жа</a:t>
            </a:r>
            <a:r>
              <a:rPr lang="ru-RU" sz="2600" dirty="0"/>
              <a:t>..т(?)</a:t>
            </a:r>
            <a:r>
              <a:rPr lang="ru-RU" sz="2600" dirty="0" err="1"/>
              <a:t>ся</a:t>
            </a:r>
            <a:r>
              <a:rPr lang="ru-RU" sz="2600" dirty="0"/>
              <a:t> в окружавшей нас </a:t>
            </a:r>
            <a:r>
              <a:rPr lang="ru-RU" sz="2600" dirty="0" err="1"/>
              <a:t>з</a:t>
            </a:r>
            <a:r>
              <a:rPr lang="ru-RU" sz="2600" dirty="0"/>
              <a:t>..</a:t>
            </a:r>
            <a:r>
              <a:rPr lang="ru-RU" sz="2600" dirty="0" err="1"/>
              <a:t>лотивш</a:t>
            </a:r>
            <a:r>
              <a:rPr lang="ru-RU" sz="2600" dirty="0"/>
              <a:t>(</a:t>
            </a:r>
            <a:r>
              <a:rPr lang="ru-RU" sz="2600" dirty="0" err="1"/>
              <a:t>и,е</a:t>
            </a:r>
            <a:r>
              <a:rPr lang="ru-RU" sz="2600" dirty="0"/>
              <a:t>)</a:t>
            </a:r>
            <a:r>
              <a:rPr lang="ru-RU" sz="2600" dirty="0" err="1"/>
              <a:t>йся</a:t>
            </a:r>
            <a:r>
              <a:rPr lang="ru-RU" sz="2600" dirty="0"/>
              <a:t> глад(</a:t>
            </a:r>
            <a:r>
              <a:rPr lang="ru-RU" sz="2600" dirty="0" err="1"/>
              <a:t>и,е</a:t>
            </a:r>
            <a:r>
              <a:rPr lang="ru-RU" sz="2600" dirty="0"/>
              <a:t>). Мы плывем, (со) всех ст..</a:t>
            </a:r>
            <a:r>
              <a:rPr lang="ru-RU" sz="2600" dirty="0" err="1"/>
              <a:t>рон</a:t>
            </a:r>
            <a:r>
              <a:rPr lang="ru-RU" sz="2600" dirty="0"/>
              <a:t> </a:t>
            </a:r>
            <a:r>
              <a:rPr lang="ru-RU" sz="2600" dirty="0" err="1"/>
              <a:t>окруже</a:t>
            </a:r>
            <a:r>
              <a:rPr lang="ru-RU" sz="2600" dirty="0"/>
              <a:t>(</a:t>
            </a:r>
            <a:r>
              <a:rPr lang="ru-RU" sz="2600" dirty="0" err="1"/>
              <a:t>н,нн</a:t>
            </a:r>
            <a:r>
              <a:rPr lang="ru-RU" sz="2600" dirty="0"/>
              <a:t>)</a:t>
            </a:r>
            <a:r>
              <a:rPr lang="ru-RU" sz="2600" dirty="0" err="1"/>
              <a:t>ы</a:t>
            </a:r>
            <a:r>
              <a:rPr lang="ru-RU" sz="2600" dirty="0"/>
              <a:t> птицами. Утки (не) пускают (на) выстрел и уд..</a:t>
            </a:r>
            <a:r>
              <a:rPr lang="ru-RU" sz="2600" dirty="0" err="1"/>
              <a:t>ляют</a:t>
            </a:r>
            <a:r>
              <a:rPr lang="ru-RU" sz="2600" dirty="0"/>
              <a:t>(?)</a:t>
            </a:r>
            <a:r>
              <a:rPr lang="ru-RU" sz="2600" dirty="0" err="1"/>
              <a:t>ся</a:t>
            </a:r>
            <a:r>
              <a:rPr lang="ru-RU" sz="2600" dirty="0"/>
              <a:t> (не)заметно. Мы </a:t>
            </a:r>
            <a:r>
              <a:rPr lang="ru-RU" sz="2600" dirty="0" err="1"/>
              <a:t>медле</a:t>
            </a:r>
            <a:r>
              <a:rPr lang="ru-RU" sz="2600" dirty="0"/>
              <a:t>(</a:t>
            </a:r>
            <a:r>
              <a:rPr lang="ru-RU" sz="2600" dirty="0" err="1"/>
              <a:t>н,нн</a:t>
            </a:r>
            <a:r>
              <a:rPr lang="ru-RU" sz="2600" dirty="0"/>
              <a:t>)о </a:t>
            </a:r>
            <a:r>
              <a:rPr lang="ru-RU" sz="2600" dirty="0" err="1"/>
              <a:t>продв</a:t>
            </a:r>
            <a:r>
              <a:rPr lang="ru-RU" sz="2600" dirty="0"/>
              <a:t>..га(</a:t>
            </a:r>
            <a:r>
              <a:rPr lang="ru-RU" sz="2600" dirty="0" err="1"/>
              <a:t>е,и</a:t>
            </a:r>
            <a:r>
              <a:rPr lang="ru-RU" sz="2600" dirty="0"/>
              <a:t>)</a:t>
            </a:r>
            <a:r>
              <a:rPr lang="ru-RU" sz="2600" dirty="0" err="1"/>
              <a:t>мся</a:t>
            </a:r>
            <a:r>
              <a:rPr lang="ru-RU" sz="2600" dirty="0"/>
              <a:t>, но постоя(</a:t>
            </a:r>
            <a:r>
              <a:rPr lang="ru-RU" sz="2600" dirty="0" err="1"/>
              <a:t>н,нн</a:t>
            </a:r>
            <a:r>
              <a:rPr lang="ru-RU" sz="2600" dirty="0"/>
              <a:t>)о ост..емся (в) центре </a:t>
            </a:r>
            <a:r>
              <a:rPr lang="ru-RU" sz="2600" dirty="0" err="1"/>
              <a:t>ш</a:t>
            </a:r>
            <a:r>
              <a:rPr lang="ru-RU" sz="2600" dirty="0"/>
              <a:t>..</a:t>
            </a:r>
            <a:r>
              <a:rPr lang="ru-RU" sz="2600" dirty="0" err="1"/>
              <a:t>рокого</a:t>
            </a:r>
            <a:r>
              <a:rPr lang="ru-RU" sz="2600" dirty="0"/>
              <a:t> круга птиц, к..</a:t>
            </a:r>
            <a:r>
              <a:rPr lang="ru-RU" sz="2600" dirty="0" err="1"/>
              <a:t>торый</a:t>
            </a:r>
            <a:r>
              <a:rPr lang="ru-RU" sz="2600" dirty="0"/>
              <a:t> </a:t>
            </a:r>
            <a:r>
              <a:rPr lang="ru-RU" sz="2600" dirty="0" err="1"/>
              <a:t>замыка</a:t>
            </a:r>
            <a:r>
              <a:rPr lang="ru-RU" sz="2600" dirty="0"/>
              <a:t>(</a:t>
            </a:r>
            <a:r>
              <a:rPr lang="ru-RU" sz="2600" dirty="0" err="1"/>
              <a:t>е,и</a:t>
            </a:r>
            <a:r>
              <a:rPr lang="ru-RU" sz="2600" dirty="0"/>
              <a:t>)т(?)</a:t>
            </a:r>
            <a:r>
              <a:rPr lang="ru-RU" sz="2600" dirty="0" err="1"/>
              <a:t>ся</a:t>
            </a:r>
            <a:r>
              <a:rPr lang="ru-RU" sz="2600" dirty="0"/>
              <a:t> (по)</a:t>
            </a:r>
            <a:r>
              <a:rPr lang="ru-RU" sz="2600" dirty="0" err="1"/>
              <a:t>зади</a:t>
            </a:r>
            <a:r>
              <a:rPr lang="ru-RU" sz="2600" dirty="0"/>
              <a:t> нашей лодки. Хорошо </a:t>
            </a:r>
            <a:r>
              <a:rPr lang="ru-RU" sz="2600" dirty="0" err="1"/>
              <a:t>любоват</a:t>
            </a:r>
            <a:r>
              <a:rPr lang="ru-RU" sz="2600" dirty="0"/>
              <a:t>(?)</a:t>
            </a:r>
            <a:r>
              <a:rPr lang="ru-RU" sz="2600" dirty="0" err="1"/>
              <a:t>ся</a:t>
            </a:r>
            <a:r>
              <a:rPr lang="ru-RU" sz="2600" dirty="0"/>
              <a:t> (на) великое </a:t>
            </a:r>
            <a:r>
              <a:rPr lang="ru-RU" sz="2600" dirty="0" err="1"/>
              <a:t>птич</a:t>
            </a:r>
            <a:r>
              <a:rPr lang="ru-RU" sz="2600" dirty="0"/>
              <a:t>(?)е </a:t>
            </a:r>
            <a:r>
              <a:rPr lang="ru-RU" sz="2600" dirty="0" err="1"/>
              <a:t>раздол</a:t>
            </a:r>
            <a:r>
              <a:rPr lang="ru-RU" sz="2600" dirty="0"/>
              <a:t>(?)</a:t>
            </a:r>
            <a:r>
              <a:rPr lang="ru-RU" sz="2600" dirty="0" err="1"/>
              <a:t>е</a:t>
            </a:r>
            <a:r>
              <a:rPr lang="ru-RU" sz="2600" dirty="0"/>
              <a:t>! </a:t>
            </a:r>
            <a:r>
              <a:rPr lang="ru-RU" sz="2600" dirty="0" err="1"/>
              <a:t>Руж</a:t>
            </a:r>
            <a:r>
              <a:rPr lang="ru-RU" sz="2600" dirty="0"/>
              <a:t>(?)я (не)тронуто лежат (на) дне лодки. Широкое </a:t>
            </a:r>
            <a:r>
              <a:rPr lang="ru-RU" sz="2600" dirty="0" err="1"/>
              <a:t>зы</a:t>
            </a:r>
            <a:r>
              <a:rPr lang="ru-RU" sz="2600" dirty="0"/>
              <a:t>(</a:t>
            </a:r>
            <a:r>
              <a:rPr lang="ru-RU" sz="2600" dirty="0" err="1"/>
              <a:t>п,б</a:t>
            </a:r>
            <a:r>
              <a:rPr lang="ru-RU" sz="2600" dirty="0"/>
              <a:t>)кое марево </a:t>
            </a:r>
            <a:r>
              <a:rPr lang="ru-RU" sz="2600" dirty="0" err="1"/>
              <a:t>высит</a:t>
            </a:r>
            <a:r>
              <a:rPr lang="ru-RU" sz="2600" dirty="0"/>
              <a:t>(?)</a:t>
            </a:r>
            <a:r>
              <a:rPr lang="ru-RU" sz="2600" dirty="0" err="1"/>
              <a:t>ся</a:t>
            </a:r>
            <a:r>
              <a:rPr lang="ru-RU" sz="2600" dirty="0"/>
              <a:t> над г..</a:t>
            </a:r>
            <a:r>
              <a:rPr lang="ru-RU" sz="2600" dirty="0" err="1"/>
              <a:t>ризонтом</a:t>
            </a:r>
            <a:r>
              <a:rPr lang="ru-RU" sz="2600" dirty="0"/>
              <a:t>. </a:t>
            </a:r>
            <a:r>
              <a:rPr lang="ru-RU" sz="2600" dirty="0" err="1"/>
              <a:t>Бе</a:t>
            </a:r>
            <a:r>
              <a:rPr lang="ru-RU" sz="2600" dirty="0"/>
              <a:t>(</a:t>
            </a:r>
            <a:r>
              <a:rPr lang="ru-RU" sz="2600" dirty="0" err="1"/>
              <a:t>з,с</a:t>
            </a:r>
            <a:r>
              <a:rPr lang="ru-RU" sz="2600" dirty="0"/>
              <a:t>)</a:t>
            </a:r>
            <a:r>
              <a:rPr lang="ru-RU" sz="2600" dirty="0" err="1"/>
              <a:t>брежным</a:t>
            </a:r>
            <a:r>
              <a:rPr lang="ru-RU" sz="2600" dirty="0"/>
              <a:t>, </a:t>
            </a:r>
            <a:r>
              <a:rPr lang="ru-RU" sz="2600" dirty="0" err="1"/>
              <a:t>бе</a:t>
            </a:r>
            <a:r>
              <a:rPr lang="ru-RU" sz="2600" dirty="0"/>
              <a:t>(</a:t>
            </a:r>
            <a:r>
              <a:rPr lang="ru-RU" sz="2600" dirty="0" err="1"/>
              <a:t>с,з</a:t>
            </a:r>
            <a:r>
              <a:rPr lang="ru-RU" sz="2600" dirty="0"/>
              <a:t>)крайним кажется залив. (По И. Соколову-Микитову) </a:t>
            </a:r>
          </a:p>
          <a:p>
            <a:r>
              <a:rPr lang="ru-RU" dirty="0"/>
              <a:t>Какую роль в тексте играют глаголы несовершенного вида?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5DF1A-ADCC-BA65-4DEE-A89CC157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803175"/>
          </a:xfrm>
        </p:spPr>
        <p:txBody>
          <a:bodyPr/>
          <a:lstStyle/>
          <a:p>
            <a:pPr algn="l"/>
            <a:r>
              <a:rPr lang="ru-RU" dirty="0"/>
              <a:t>Задание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1556792"/>
            <a:ext cx="7765322" cy="4234408"/>
          </a:xfrm>
        </p:spPr>
        <p:txBody>
          <a:bodyPr/>
          <a:lstStyle/>
          <a:p>
            <a:pPr algn="just"/>
            <a:r>
              <a:rPr lang="ru-RU" sz="2400" dirty="0"/>
              <a:t>Задание для «шустриков» (для тех, кто справился с текстом раньше других): </a:t>
            </a:r>
          </a:p>
          <a:p>
            <a:pPr algn="just"/>
            <a:r>
              <a:rPr lang="ru-RU" sz="2400" dirty="0"/>
              <a:t>- выписать из текстов 3 – 5 слов с проверяемыми гласными в корне, подобрать проверочные слова; </a:t>
            </a:r>
          </a:p>
          <a:p>
            <a:pPr algn="just"/>
            <a:r>
              <a:rPr lang="ru-RU" sz="2400" dirty="0"/>
              <a:t>- выписать из текстов 3 словосочетания с разными видами подчинительной связи, указать вид подчинительной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7" y="2182134"/>
            <a:ext cx="7715304" cy="4066265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Текст</a:t>
            </a:r>
            <a:r>
              <a:rPr lang="ru-RU" sz="3200" dirty="0"/>
              <a:t> (от лат. </a:t>
            </a:r>
            <a:r>
              <a:rPr lang="en-US" sz="3200" dirty="0" err="1"/>
              <a:t>textus</a:t>
            </a:r>
            <a:r>
              <a:rPr lang="ru-RU" sz="3200" dirty="0"/>
              <a:t> – ткань; связь, соединение) – это слова, предложения, абзацы и более крупные части, связанные в целое темой и основной мыслью, образующие высказывание, речевое произведение.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980728"/>
            <a:ext cx="5805509" cy="808038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признаки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348879"/>
            <a:ext cx="7643866" cy="3794765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тематическое и композиционное единство всех его частей; </a:t>
            </a:r>
          </a:p>
          <a:p>
            <a:pPr algn="just"/>
            <a:r>
              <a:rPr lang="ru-RU" sz="2800" dirty="0"/>
              <a:t>наличие смысловой и грамматической связи между частями; </a:t>
            </a:r>
          </a:p>
          <a:p>
            <a:pPr algn="just"/>
            <a:r>
              <a:rPr lang="ru-RU" sz="2800" dirty="0"/>
              <a:t>смысловая цельность, относительная законченность.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0355" y="2132856"/>
            <a:ext cx="7715304" cy="40079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/>
              <a:t>Тема</a:t>
            </a:r>
            <a:r>
              <a:rPr lang="ru-RU" sz="2800" dirty="0"/>
              <a:t> – это то, о чем повествуется, что описывается в тексте, о чем ведется рассуждение. Название текста может быть прямо связано с темой («Война и мир», «Отцы и дети»), а может и не указывать на тему («Евгений Онегин»). Во многих произведениях (иногда и малых по объему) может быть несколько тем.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908720"/>
            <a:ext cx="6798734" cy="1303867"/>
          </a:xfrm>
        </p:spPr>
        <p:txBody>
          <a:bodyPr/>
          <a:lstStyle/>
          <a:p>
            <a:r>
              <a:rPr lang="ru-RU" dirty="0"/>
              <a:t>Абзац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60848"/>
            <a:ext cx="7858180" cy="442913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/>
              <a:t>1) отступ в начале строки, красная строка; </a:t>
            </a:r>
          </a:p>
          <a:p>
            <a:pPr algn="just"/>
            <a:r>
              <a:rPr lang="ru-RU" sz="2800" dirty="0"/>
              <a:t>2) часть текста между двумя таким отступами. </a:t>
            </a:r>
          </a:p>
          <a:p>
            <a:pPr algn="just"/>
            <a:r>
              <a:rPr lang="ru-RU" sz="2800" dirty="0"/>
              <a:t>Наименьшая составная часть общей темы называется </a:t>
            </a:r>
            <a:r>
              <a:rPr lang="ru-RU" sz="2800" b="1" dirty="0" err="1"/>
              <a:t>микротемой</a:t>
            </a:r>
            <a:r>
              <a:rPr lang="ru-RU" sz="2800" dirty="0"/>
              <a:t>, а часть текста, в которой раскрывается </a:t>
            </a:r>
            <a:r>
              <a:rPr lang="ru-RU" sz="2800" dirty="0" err="1"/>
              <a:t>микротема</a:t>
            </a:r>
            <a:r>
              <a:rPr lang="ru-RU" sz="2800" dirty="0"/>
              <a:t>, называется </a:t>
            </a:r>
            <a:r>
              <a:rPr lang="ru-RU" sz="2800" b="1" dirty="0"/>
              <a:t>микротекст</a:t>
            </a:r>
            <a:r>
              <a:rPr lang="ru-RU" sz="2800" dirty="0"/>
              <a:t>. Вокруг </a:t>
            </a:r>
            <a:r>
              <a:rPr lang="ru-RU" sz="2800" dirty="0" err="1"/>
              <a:t>микротемы</a:t>
            </a:r>
            <a:r>
              <a:rPr lang="ru-RU" sz="2800" dirty="0"/>
              <a:t> группируются предложения, составляющие часть текста – абзац.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8"/>
            <a:ext cx="7643866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Бывают абзацы, состоящие из одного предложения. Первые предложения всех абзацев текста составляют наиболее важное его содержание. </a:t>
            </a:r>
          </a:p>
          <a:p>
            <a:pPr algn="just"/>
            <a:r>
              <a:rPr lang="ru-RU" sz="2800" dirty="0"/>
              <a:t>Эту основную часть абзаца называют абзацным </a:t>
            </a:r>
            <a:r>
              <a:rPr lang="ru-RU" sz="2800" b="1" dirty="0"/>
              <a:t>зачином</a:t>
            </a:r>
            <a:r>
              <a:rPr lang="ru-RU" sz="2800" dirty="0"/>
              <a:t>. </a:t>
            </a:r>
          </a:p>
          <a:p>
            <a:pPr algn="just"/>
            <a:r>
              <a:rPr lang="ru-RU" sz="2800" dirty="0"/>
              <a:t>Последующие предложения – комментирующая часть: она раскрывает, разъясняет, комментирует то, что заключено в первом предложении.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Смысловые отношения между предложениями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2420888"/>
            <a:ext cx="4249043" cy="38322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а) содержание одного предложения может быть противопоставлено содержанию другого.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2420888"/>
            <a:ext cx="3786214" cy="38322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б) содержание второго предложения может раскрывать смысл первого или пояснять один из его членов, а содержание третьего – смысл второго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Параллельная связь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7" y="1556792"/>
            <a:ext cx="7643866" cy="4214842"/>
          </a:xfrm>
        </p:spPr>
        <p:txBody>
          <a:bodyPr>
            <a:noAutofit/>
          </a:bodyPr>
          <a:lstStyle/>
          <a:p>
            <a:pPr algn="just"/>
            <a:r>
              <a:rPr lang="ru-RU" sz="2600" dirty="0"/>
              <a:t>При </a:t>
            </a:r>
            <a:r>
              <a:rPr lang="ru-RU" sz="2600" b="1" dirty="0"/>
              <a:t>параллельной</a:t>
            </a:r>
            <a:r>
              <a:rPr lang="ru-RU" sz="2600" dirty="0"/>
              <a:t> связи предложения не сцепляются одно с другим, а сопоставляются, при этом благодаря параллелизму конструкций возможны сопоставления или противопоставления. </a:t>
            </a:r>
          </a:p>
          <a:p>
            <a:pPr algn="just"/>
            <a:r>
              <a:rPr lang="ru-RU" sz="2600" dirty="0"/>
              <a:t>Особенности этого вида связи – одинаковый порядок слов в предложениях, соотнесенность форм сказуемых, преобладание форм несовершенного вида глаголов.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Цепная связь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3059" y="1772816"/>
            <a:ext cx="7715304" cy="39359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В </a:t>
            </a:r>
            <a:r>
              <a:rPr lang="ru-RU" sz="2800" b="1" dirty="0"/>
              <a:t>цепной</a:t>
            </a:r>
            <a:r>
              <a:rPr lang="ru-RU" sz="2800" dirty="0"/>
              <a:t> связи главное – повтор ключевого слова, несущего основную информацию, замена его синонимом, синонимическим оборотом, местоимением; повтор того или иного члена предложения; передача последовательности действий (ситуаций) посредством употребления глаголов в форме совершенного вида.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290</TotalTime>
  <Words>1515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Bookman Old Style</vt:lpstr>
      <vt:lpstr>Rockwell</vt:lpstr>
      <vt:lpstr>Damask</vt:lpstr>
      <vt:lpstr>Текст, его строение и виды его преобразования</vt:lpstr>
      <vt:lpstr>Текст</vt:lpstr>
      <vt:lpstr>Основные признаки текста</vt:lpstr>
      <vt:lpstr>Тема</vt:lpstr>
      <vt:lpstr>Абзац</vt:lpstr>
      <vt:lpstr>Презентация PowerPoint</vt:lpstr>
      <vt:lpstr>Смысловые отношения между предложениями</vt:lpstr>
      <vt:lpstr>Параллельная связь</vt:lpstr>
      <vt:lpstr>Цепная связь</vt:lpstr>
      <vt:lpstr>Задание 1</vt:lpstr>
      <vt:lpstr>Задание 2</vt:lpstr>
      <vt:lpstr>Переработка и сокращение текста</vt:lpstr>
      <vt:lpstr>Презентация PowerPoint</vt:lpstr>
      <vt:lpstr>Презентация PowerPoint</vt:lpstr>
      <vt:lpstr>Презентация PowerPoint</vt:lpstr>
      <vt:lpstr>Задание 3</vt:lpstr>
      <vt:lpstr>Задание 4</vt:lpstr>
      <vt:lpstr>Задание 5</vt:lpstr>
      <vt:lpstr>Задание 6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Текст, его строение и виды его преобразования</dc:title>
  <dc:creator>Анастасия</dc:creator>
  <cp:lastModifiedBy>Белозор Анастасия Сергеевна</cp:lastModifiedBy>
  <cp:revision>14</cp:revision>
  <dcterms:created xsi:type="dcterms:W3CDTF">2020-01-13T02:34:33Z</dcterms:created>
  <dcterms:modified xsi:type="dcterms:W3CDTF">2023-03-16T06:35:53Z</dcterms:modified>
</cp:coreProperties>
</file>