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3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6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9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3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1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1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3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C855-9A70-4BC6-A2D3-A8AD4AD7471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0B10-C115-4608-AB14-8CEF2F44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1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Нормативная база инклюзивного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88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5719" y="900752"/>
            <a:ext cx="9894627" cy="5225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8.6. Обучение в первом (1 доп.) классе проводится:</a:t>
            </a:r>
          </a:p>
          <a:p>
            <a:r>
              <a:rPr lang="ru-RU" sz="3200" dirty="0" smtClean="0"/>
              <a:t> с использованием "ступенчатого" режима в первом полугодии:</a:t>
            </a:r>
          </a:p>
          <a:p>
            <a:pPr>
              <a:buFontTx/>
              <a:buChar char="-"/>
            </a:pPr>
            <a:r>
              <a:rPr lang="ru-RU" sz="3200" dirty="0" smtClean="0"/>
              <a:t>в сентябре, октябре - по 3 </a:t>
            </a:r>
            <a:r>
              <a:rPr lang="ru-RU" sz="3200" dirty="0" err="1" smtClean="0"/>
              <a:t>ур</a:t>
            </a:r>
            <a:r>
              <a:rPr lang="ru-RU" sz="3200" dirty="0" smtClean="0"/>
              <a:t>. в день до 35 мин.,</a:t>
            </a:r>
          </a:p>
          <a:p>
            <a:pPr>
              <a:buFontTx/>
              <a:buChar char="-"/>
            </a:pPr>
            <a:r>
              <a:rPr lang="ru-RU" sz="3200" dirty="0" smtClean="0"/>
              <a:t> в ноябре - декабре - по 4 </a:t>
            </a:r>
            <a:r>
              <a:rPr lang="ru-RU" sz="3200" dirty="0" err="1" smtClean="0"/>
              <a:t>ур</a:t>
            </a:r>
            <a:r>
              <a:rPr lang="ru-RU" sz="3200" dirty="0" smtClean="0"/>
              <a:t>. до 35 мин.; </a:t>
            </a:r>
          </a:p>
          <a:p>
            <a:pPr>
              <a:buFontTx/>
              <a:buChar char="-"/>
            </a:pPr>
            <a:r>
              <a:rPr lang="ru-RU" sz="3200" dirty="0" smtClean="0"/>
              <a:t>январь - май - по 4 </a:t>
            </a:r>
            <a:r>
              <a:rPr lang="ru-RU" sz="3200" dirty="0" err="1" smtClean="0"/>
              <a:t>ур</a:t>
            </a:r>
            <a:r>
              <a:rPr lang="ru-RU" sz="3200" dirty="0" smtClean="0"/>
              <a:t>. до 40 мин.;</a:t>
            </a:r>
          </a:p>
          <a:p>
            <a:r>
              <a:rPr lang="ru-RU" sz="3200" dirty="0" smtClean="0"/>
              <a:t>без балльного оценивания знаний и </a:t>
            </a:r>
            <a:r>
              <a:rPr lang="ru-RU" sz="3200" dirty="0" err="1" smtClean="0"/>
              <a:t>д</a:t>
            </a:r>
            <a:r>
              <a:rPr lang="ru-RU" sz="3200" dirty="0" smtClean="0"/>
              <a:t>/</a:t>
            </a:r>
            <a:r>
              <a:rPr lang="ru-RU" sz="3200" dirty="0" err="1" smtClean="0"/>
              <a:t>з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 с дополнительными недельными каникулами в середине третьей четверти.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127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1821" y="1196752"/>
            <a:ext cx="10481479" cy="4071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8.7. Образовательную недельную нагрузку необходимо равномерно распределять в течение учебной недели:</a:t>
            </a:r>
          </a:p>
          <a:p>
            <a:pPr>
              <a:buFontTx/>
              <a:buChar char="-"/>
            </a:pPr>
            <a:r>
              <a:rPr lang="ru-RU" sz="3200" dirty="0" smtClean="0"/>
              <a:t>для обучающихся первых классов - не более 4 </a:t>
            </a:r>
            <a:r>
              <a:rPr lang="ru-RU" sz="3200" dirty="0" err="1" smtClean="0"/>
              <a:t>ур</a:t>
            </a:r>
            <a:r>
              <a:rPr lang="ru-RU" sz="3200" dirty="0" smtClean="0"/>
              <a:t>. и 1 день в неделю - не более 5 </a:t>
            </a:r>
            <a:r>
              <a:rPr lang="ru-RU" sz="3200" dirty="0" err="1" smtClean="0"/>
              <a:t>ур</a:t>
            </a:r>
            <a:r>
              <a:rPr lang="ru-RU" sz="3200" dirty="0" smtClean="0"/>
              <a:t>.;</a:t>
            </a:r>
          </a:p>
          <a:p>
            <a:pPr>
              <a:buFontTx/>
              <a:buChar char="-"/>
            </a:pPr>
            <a:r>
              <a:rPr lang="ru-RU" sz="3200" dirty="0" smtClean="0"/>
              <a:t>для обучающихся 2 - 4 классов - не более 5 </a:t>
            </a:r>
            <a:r>
              <a:rPr lang="ru-RU" sz="3200" dirty="0" err="1" smtClean="0"/>
              <a:t>ур</a:t>
            </a:r>
            <a:r>
              <a:rPr lang="ru-RU" sz="3200" dirty="0" smtClean="0"/>
              <a:t>.;</a:t>
            </a:r>
          </a:p>
          <a:p>
            <a:pPr>
              <a:buNone/>
            </a:pPr>
            <a:r>
              <a:rPr lang="ru-RU" sz="3200" dirty="0" smtClean="0"/>
              <a:t>- для обучающихся 5 - 6 классов - не более 6 </a:t>
            </a:r>
            <a:r>
              <a:rPr lang="ru-RU" sz="3200" dirty="0" err="1" smtClean="0"/>
              <a:t>ур</a:t>
            </a:r>
            <a:r>
              <a:rPr lang="ru-RU" sz="3200" dirty="0" smtClean="0"/>
              <a:t>.;</a:t>
            </a:r>
          </a:p>
          <a:p>
            <a:pPr>
              <a:buNone/>
            </a:pPr>
            <a:r>
              <a:rPr lang="ru-RU" sz="3200" dirty="0" smtClean="0"/>
              <a:t>- для обучающихся 7 - 11 классов - не более 7 </a:t>
            </a:r>
            <a:r>
              <a:rPr lang="ru-RU" sz="3200" dirty="0" err="1" smtClean="0"/>
              <a:t>ур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907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933" y="188640"/>
            <a:ext cx="10454185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8.8. Для слабовидящих обучающихся при различных видах учебной деятельности продолжительность непрерывной зрительной нагрузки не должна превышать :</a:t>
            </a:r>
          </a:p>
          <a:p>
            <a:pPr marL="723900">
              <a:buFontTx/>
              <a:buChar char="-"/>
            </a:pPr>
            <a:r>
              <a:rPr lang="ru-RU" sz="3200" dirty="0" smtClean="0"/>
              <a:t>НОО -  не более 10 минут; </a:t>
            </a:r>
          </a:p>
          <a:p>
            <a:pPr marL="723900">
              <a:buFontTx/>
              <a:buChar char="-"/>
            </a:pPr>
            <a:r>
              <a:rPr lang="ru-RU" sz="3200" dirty="0" smtClean="0"/>
              <a:t>ООО и СОО - не более 15 минут.</a:t>
            </a:r>
          </a:p>
          <a:p>
            <a:pPr>
              <a:buNone/>
            </a:pPr>
            <a:r>
              <a:rPr lang="ru-RU" sz="3200" dirty="0" smtClean="0"/>
              <a:t>Обучающиеся с остаточным зрением для усвоения учебной информации по рельефной системе Брайля должны чередовать не менее 2-х раз за урок тактильное восприятие информации с непрерывной зрительной работой по 5 минут.</a:t>
            </a:r>
          </a:p>
        </p:txBody>
      </p:sp>
    </p:spTree>
    <p:extLst>
      <p:ext uri="{BB962C8B-B14F-4D97-AF65-F5344CB8AC3E}">
        <p14:creationId xmlns:p14="http://schemas.microsoft.com/office/powerpoint/2010/main" val="428208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8242" t="25287" r="9766" b="16954"/>
          <a:stretch>
            <a:fillRect/>
          </a:stretch>
        </p:blipFill>
        <p:spPr bwMode="auto">
          <a:xfrm>
            <a:off x="1596788" y="0"/>
            <a:ext cx="88917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601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660033"/>
                </a:solidFill>
              </a:rPr>
              <a:t>Задачи школы в связи с реализацией специальных условий , описанных в ФЗ-273, ФГОС НОО ОВЗ и ФГОС образования обучающихся с УО(ИН) и </a:t>
            </a:r>
            <a:r>
              <a:rPr lang="ru-RU" sz="3600" b="1" dirty="0" err="1">
                <a:solidFill>
                  <a:srgbClr val="660033"/>
                </a:solidFill>
              </a:rPr>
              <a:t>СанПиН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639" y="2060848"/>
            <a:ext cx="10768083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Обучить педагогов</a:t>
            </a:r>
          </a:p>
          <a:p>
            <a:r>
              <a:rPr lang="ru-RU" dirty="0" smtClean="0"/>
              <a:t>Разработать  АООП, другие </a:t>
            </a:r>
            <a:r>
              <a:rPr lang="ru-RU" smtClean="0"/>
              <a:t>локальные документы</a:t>
            </a:r>
            <a:endParaRPr lang="ru-RU" dirty="0" smtClean="0"/>
          </a:p>
          <a:p>
            <a:r>
              <a:rPr lang="ru-RU" dirty="0" smtClean="0"/>
              <a:t>Обеспечить  соблюдение режима дня и охранительного режима</a:t>
            </a:r>
          </a:p>
          <a:p>
            <a:r>
              <a:rPr lang="ru-RU" dirty="0" smtClean="0"/>
              <a:t>Создать материальную сторону специальной образовательной среды, в том числе оснастить образовательный процесс специальными учебниками варианту АООП 3 и 4 и методическими пособиями к общим учебникам по варианту 1 и 2</a:t>
            </a:r>
          </a:p>
          <a:p>
            <a:r>
              <a:rPr lang="ru-RU" altLang="ru-RU" dirty="0" smtClean="0"/>
              <a:t>Обеспечить полноценную работу специалистов группы сопровождения</a:t>
            </a:r>
          </a:p>
          <a:p>
            <a:pPr>
              <a:lnSpc>
                <a:spcPct val="80000"/>
              </a:lnSpc>
              <a:buNone/>
            </a:pPr>
            <a:endParaRPr lang="ru-RU" alt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5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979" y="1351128"/>
            <a:ext cx="10713493" cy="47750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Приказ Министерства образования и науки Российской Федерации от 30 августа 2013 г. N 1015 г. Москва </a:t>
            </a:r>
          </a:p>
          <a:p>
            <a:pPr algn="ctr">
              <a:buNone/>
            </a:pPr>
            <a:r>
              <a:rPr lang="ru-RU" sz="3200" b="1" dirty="0" smtClean="0"/>
              <a:t>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94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640960" cy="79208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0033"/>
                </a:solidFill>
              </a:rPr>
              <a:t>ФЗ-273 «Закон об образовании в РФ»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615" y="908720"/>
            <a:ext cx="11673385" cy="59492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3100" b="1" dirty="0" smtClean="0">
                <a:solidFill>
                  <a:srgbClr val="990000"/>
                </a:solidFill>
              </a:rPr>
              <a:t>Специальные условия образования включают: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использование </a:t>
            </a:r>
            <a:r>
              <a:rPr lang="ru-RU" altLang="ru-RU" sz="3100" dirty="0" smtClean="0"/>
              <a:t>специальных образовательных программ и методов обучения и воспитания, 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специальных учебников, учебных пособий и дидактических материалов, 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специальных технических средств обучения коллективного и индивидуального пользования, 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предоставление услуг тех.ассистента, 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проведение групповых и индивидуальных коррекционных занятий,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 обеспечение доступа в здания школы, 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другие условия, без которых невозможно или затруднено освоение образовательных программ обучающимися с ОВЗ,</a:t>
            </a:r>
          </a:p>
          <a:p>
            <a:pPr>
              <a:lnSpc>
                <a:spcPct val="80000"/>
              </a:lnSpc>
            </a:pPr>
            <a:r>
              <a:rPr lang="ru-RU" sz="3100" dirty="0" smtClean="0"/>
              <a:t>полное </a:t>
            </a:r>
            <a:r>
              <a:rPr lang="ru-RU" sz="3100" dirty="0" err="1" smtClean="0"/>
              <a:t>гособеспечение</a:t>
            </a:r>
            <a:r>
              <a:rPr lang="ru-RU" sz="3100" dirty="0" smtClean="0"/>
              <a:t>, если они живут в образовательной организации,</a:t>
            </a:r>
          </a:p>
          <a:p>
            <a:pPr>
              <a:lnSpc>
                <a:spcPct val="80000"/>
              </a:lnSpc>
            </a:pPr>
            <a:r>
              <a:rPr lang="ru-RU" sz="3100" dirty="0" smtClean="0"/>
              <a:t>профессиональное образование, даже если они не получили НОО и ООО (дети с УО),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подготовка педагогических работников, владеющих специальными педагогическими  подходами обучения и воспитания обучающихся с ОВЗ,</a:t>
            </a:r>
          </a:p>
          <a:p>
            <a:pPr>
              <a:lnSpc>
                <a:spcPct val="80000"/>
              </a:lnSpc>
            </a:pPr>
            <a:r>
              <a:rPr lang="ru-RU" altLang="ru-RU" sz="3100" dirty="0" smtClean="0"/>
              <a:t>предоставление социально-педагогической и психологической помощи, бесплатной психолого-медико-педагогической коррекции </a:t>
            </a:r>
            <a:r>
              <a:rPr lang="ru-RU" altLang="ru-RU" sz="3100" dirty="0" smtClean="0"/>
              <a:t>.</a:t>
            </a:r>
            <a:endParaRPr lang="ru-RU" altLang="ru-RU" dirty="0" smtClean="0"/>
          </a:p>
          <a:p>
            <a:pPr algn="r">
              <a:lnSpc>
                <a:spcPct val="80000"/>
              </a:lnSpc>
              <a:buNone/>
            </a:pPr>
            <a:r>
              <a:rPr lang="ru-RU" altLang="ru-RU" dirty="0" smtClean="0"/>
              <a:t>                                                                 </a:t>
            </a:r>
            <a:r>
              <a:rPr lang="ru-RU" altLang="ru-RU" dirty="0" smtClean="0"/>
              <a:t> </a:t>
            </a:r>
            <a:r>
              <a:rPr lang="ru-RU" altLang="ru-RU" dirty="0" smtClean="0"/>
              <a:t>(ФЗ-273, ст.79, 43)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9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660033"/>
                </a:solidFill>
              </a:rPr>
              <a:t>СанПиН</a:t>
            </a:r>
            <a:r>
              <a:rPr lang="ru-RU" sz="4000" b="1" dirty="0">
                <a:solidFill>
                  <a:srgbClr val="660033"/>
                </a:solidFill>
              </a:rPr>
              <a:t> 2.4.2.3286-15</a:t>
            </a:r>
            <a:endParaRPr lang="ru-RU" sz="40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1695" y="980728"/>
            <a:ext cx="10863617" cy="57606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Санитарно-эпидемиологические требования к :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условиям размещения организации для обучающихся с ОВЗ;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оборудованию и содержанию территории организации;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зданию и оборудованию помещений;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воздушно-тепловому режиму;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естественному и искусственному освещению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водоснабжению и канализации;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образовательной деятельности и режиму дня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условиям проживания обучающихся с ОВЗ в организации;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организации питания;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организации медицинского обслуживания обучающихся с ОВЗ;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санитарному состоянию и содержанию помещений;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прохождению профилактических медицинских осмотров, гигиенического воспитания и обучения, личной гигиене персонала.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0"/>
            <a:ext cx="10754436" cy="119675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660033"/>
                </a:solidFill>
              </a:rPr>
              <a:t>VI</a:t>
            </a:r>
            <a:r>
              <a:rPr lang="ru-RU" sz="3600" b="1" dirty="0">
                <a:solidFill>
                  <a:srgbClr val="660033"/>
                </a:solidFill>
              </a:rPr>
              <a:t>. К естественному и искусственному освещению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740" y="1005683"/>
            <a:ext cx="11109278" cy="4699081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1400" dirty="0" smtClean="0"/>
              <a:t>6.3</a:t>
            </a:r>
            <a:r>
              <a:rPr lang="ru-RU" sz="2500" dirty="0" smtClean="0"/>
              <a:t>. </a:t>
            </a:r>
            <a:r>
              <a:rPr lang="ru-RU" sz="2500" dirty="0"/>
              <a:t>Для обучающихся с нарушениями зрения учебные помещения и читальные залы оборудуются комбинированной системой общего искусственного и местного освещения. 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500" dirty="0"/>
              <a:t>Суммарный уровень освещенности от общего и местного освещения должен составлять: 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ru-RU" sz="2500" dirty="0"/>
              <a:t>для обучающихся с высокой степенью осложненной близорукости и высокой степени дальнозоркостью - 1000 лк; 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ru-RU" sz="2500" dirty="0"/>
              <a:t>для обучающихся с поражением сетчатки и зрительного нерва (без светобоязни) - 1000 - 1500 лк; 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ru-RU" sz="2500" dirty="0"/>
              <a:t>для обучающихся со светобоязнью - не более 500 лк.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500" dirty="0"/>
              <a:t>Для детей со светобоязнью над учебными столами предусматривается раздельное включение отдельных групп светильников общего освещения.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500" dirty="0"/>
              <a:t>6.4. В помещениях, имеющих зоны с разными условиями естественного освещения и различными режимами работ, предусматривается раздельное управление освещением таких зон.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500" dirty="0"/>
              <a:t>6.6. … В помещениях для детей с нарушениями зрения окраска дверей и дверных наличников, выступающих частей зданий, границ ступеней, мебели и оборудования должна контрастировать с окраской стен и иметь матовую поверхность.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0416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660033"/>
                </a:solidFill>
              </a:rPr>
              <a:t>VIII</a:t>
            </a:r>
            <a:r>
              <a:rPr lang="ru-RU" sz="3600" b="1" dirty="0">
                <a:solidFill>
                  <a:srgbClr val="660033"/>
                </a:solidFill>
              </a:rPr>
              <a:t>. К организации образовательной деятельности и режиму дня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8586" t="26724" r="9398" b="27586"/>
          <a:stretch>
            <a:fillRect/>
          </a:stretch>
        </p:blipFill>
        <p:spPr bwMode="auto">
          <a:xfrm>
            <a:off x="1847528" y="1556793"/>
            <a:ext cx="8496944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8586" t="17529" r="9514" b="11494"/>
          <a:stretch>
            <a:fillRect/>
          </a:stretch>
        </p:blipFill>
        <p:spPr bwMode="auto">
          <a:xfrm>
            <a:off x="1775520" y="0"/>
            <a:ext cx="864096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08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206" y="668739"/>
            <a:ext cx="11273051" cy="599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8.2. Учебные занятия организуются в первую смену по 5-ти дневной учебной неделе. …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8.3. Основная образовательная программа реализуется через организацию урочной и внеурочной деятельности.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Урочная деятельность – обязательная часть и часть, формируемая  участниками отношений.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  -  10 часов в неделю на каждый класс, из которых не менее 5 часов обязательные коррекционные занятия , остальные - развивающие с учетом возрастных особенностей учащихся и их физиологических потребностей.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Реабилитационно-коррекционные мероприятия могут реализовываться как во время внеурочной, так и во время урочной деятельности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03771"/>
              </p:ext>
            </p:extLst>
          </p:nvPr>
        </p:nvGraphicFramePr>
        <p:xfrm>
          <a:off x="1137846" y="3134466"/>
          <a:ext cx="1042180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23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Классы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Урочная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Вне/</a:t>
                      </a:r>
                      <a:r>
                        <a:rPr lang="ru-RU" sz="2800" dirty="0" err="1" smtClean="0"/>
                        <a:t>ур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Классы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Урочная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Вне/</a:t>
                      </a:r>
                      <a:r>
                        <a:rPr lang="ru-RU" sz="2800" dirty="0" err="1" smtClean="0"/>
                        <a:t>ур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доп., 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 10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23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2-4 (5,6)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 10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23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smtClean="0"/>
                        <a:t>До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10-11</a:t>
                      </a:r>
                      <a:r>
                        <a:rPr lang="ru-RU" sz="2800" baseline="0" dirty="0" smtClean="0"/>
                        <a:t> (12)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 10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3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37846" y="806945"/>
            <a:ext cx="10421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8.4. Количество часов, отведенных на освоение обучающимися с ОВЗ основной образовательной программы, не должно превышать величину недельной образовательной нагрузки обучающихся с ОВЗ.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355" y="332656"/>
            <a:ext cx="10495129" cy="6525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8.5. Для предупреждения переутомления в течение недели для обучающихся с ОВЗ должны иметь облегченный учебный день в среду или четверг.</a:t>
            </a:r>
          </a:p>
          <a:p>
            <a:pPr>
              <a:buNone/>
            </a:pPr>
            <a:r>
              <a:rPr lang="ru-RU" dirty="0" smtClean="0"/>
              <a:t>Продолжительность учебной нагрузки на уроке не должна превышать 40 минут, за исключением первого класса.</a:t>
            </a:r>
          </a:p>
          <a:p>
            <a:pPr>
              <a:buNone/>
            </a:pPr>
            <a:r>
              <a:rPr lang="ru-RU" dirty="0" smtClean="0"/>
              <a:t>Продолжительность перемен между уроками составляет:</a:t>
            </a:r>
          </a:p>
          <a:p>
            <a:r>
              <a:rPr lang="ru-RU" dirty="0" smtClean="0"/>
              <a:t> не менее 10 минут, </a:t>
            </a:r>
          </a:p>
          <a:p>
            <a:r>
              <a:rPr lang="ru-RU" dirty="0" smtClean="0"/>
              <a:t>большой перемены(после 2 или 3 уроков) - 20 - 30 минут,</a:t>
            </a:r>
          </a:p>
          <a:p>
            <a:r>
              <a:rPr lang="ru-RU" dirty="0" smtClean="0"/>
              <a:t>вместо одной большой перемены допускается после 2-го и 3-го уроков устанавливать две перемены по 20 минут каждая.</a:t>
            </a:r>
          </a:p>
          <a:p>
            <a:r>
              <a:rPr lang="ru-RU" dirty="0" smtClean="0"/>
              <a:t>продолжительность перемены между урочной и внеурочной деятельностью  - не менее 30 минут (за исключением категории обучающихся с ТМНР), обучение которых осуществляется по СИПР.</a:t>
            </a:r>
          </a:p>
          <a:p>
            <a:pPr>
              <a:buNone/>
            </a:pPr>
            <a:r>
              <a:rPr lang="ru-RU" dirty="0" smtClean="0"/>
              <a:t>Рекомендуется организовывать на открытом воздухе ежедневные динамические паузы в 45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216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1017</Words>
  <Application>Microsoft Office PowerPoint</Application>
  <PresentationFormat>Широкоэкранный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Нормативная база инклюзивного образования</vt:lpstr>
      <vt:lpstr>ФЗ-273 «Закон об образовании в РФ»</vt:lpstr>
      <vt:lpstr>СанПиН 2.4.2.3286-15</vt:lpstr>
      <vt:lpstr>VI. К естественному и искусственному освещению</vt:lpstr>
      <vt:lpstr>VIII. К организации образовательной деятельности и режиму 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школы в связи с реализацией специальных условий , описанных в ФЗ-273, ФГОС НОО ОВЗ и ФГОС образования обучающихся с УО(ИН) и СанПиН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Нормативная база инклюзивного образования</dc:title>
  <dc:creator>Гуров</dc:creator>
  <cp:lastModifiedBy>Гуров</cp:lastModifiedBy>
  <cp:revision>6</cp:revision>
  <dcterms:created xsi:type="dcterms:W3CDTF">2021-06-01T16:01:00Z</dcterms:created>
  <dcterms:modified xsi:type="dcterms:W3CDTF">2021-06-01T16:33:16Z</dcterms:modified>
</cp:coreProperties>
</file>