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60" r:id="rId3"/>
    <p:sldId id="257" r:id="rId4"/>
    <p:sldId id="258" r:id="rId5"/>
    <p:sldId id="275" r:id="rId6"/>
    <p:sldId id="289" r:id="rId7"/>
    <p:sldId id="279" r:id="rId8"/>
    <p:sldId id="290" r:id="rId9"/>
    <p:sldId id="294" r:id="rId10"/>
    <p:sldId id="291" r:id="rId11"/>
    <p:sldId id="259" r:id="rId12"/>
    <p:sldId id="276" r:id="rId13"/>
    <p:sldId id="264" r:id="rId14"/>
    <p:sldId id="262" r:id="rId15"/>
    <p:sldId id="285" r:id="rId16"/>
    <p:sldId id="286" r:id="rId17"/>
    <p:sldId id="287" r:id="rId18"/>
    <p:sldId id="278" r:id="rId19"/>
    <p:sldId id="292" r:id="rId20"/>
    <p:sldId id="288" r:id="rId21"/>
    <p:sldId id="263" r:id="rId22"/>
    <p:sldId id="293" r:id="rId23"/>
    <p:sldId id="274"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2" autoAdjust="0"/>
    <p:restoredTop sz="94660"/>
  </p:normalViewPr>
  <p:slideViewPr>
    <p:cSldViewPr>
      <p:cViewPr varScale="1">
        <p:scale>
          <a:sx n="73" d="100"/>
          <a:sy n="73" d="100"/>
        </p:scale>
        <p:origin x="1194" y="7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ru-RU" smtClean="0"/>
              <a:t>Образец заголовка</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0BE8E456-3DC3-423E-9A7F-6007AA909C21}" type="datetimeFigureOut">
              <a:rPr lang="ru-RU" smtClean="0"/>
              <a:pPr/>
              <a:t>27.09.2023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DA5DF2A-B642-4A07-A6E0-8F048E753C1F}" type="slidenum">
              <a:rPr lang="ru-RU" smtClean="0"/>
              <a:pPr/>
              <a:t>‹#›</a:t>
            </a:fld>
            <a:endParaRPr lang="ru-RU"/>
          </a:p>
        </p:txBody>
      </p:sp>
    </p:spTree>
    <p:extLst>
      <p:ext uri="{BB962C8B-B14F-4D97-AF65-F5344CB8AC3E}">
        <p14:creationId xmlns:p14="http://schemas.microsoft.com/office/powerpoint/2010/main" val="3060911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0BE8E456-3DC3-423E-9A7F-6007AA909C21}" type="datetimeFigureOut">
              <a:rPr lang="ru-RU" smtClean="0"/>
              <a:pPr/>
              <a:t>27.09.2023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DA5DF2A-B642-4A07-A6E0-8F048E753C1F}" type="slidenum">
              <a:rPr lang="ru-RU" smtClean="0"/>
              <a:pPr/>
              <a:t>‹#›</a:t>
            </a:fld>
            <a:endParaRPr lang="ru-RU"/>
          </a:p>
        </p:txBody>
      </p:sp>
    </p:spTree>
    <p:extLst>
      <p:ext uri="{BB962C8B-B14F-4D97-AF65-F5344CB8AC3E}">
        <p14:creationId xmlns:p14="http://schemas.microsoft.com/office/powerpoint/2010/main" val="3524203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0BE8E456-3DC3-423E-9A7F-6007AA909C21}" type="datetimeFigureOut">
              <a:rPr lang="ru-RU" smtClean="0"/>
              <a:pPr/>
              <a:t>27.09.2023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DA5DF2A-B642-4A07-A6E0-8F048E753C1F}" type="slidenum">
              <a:rPr lang="ru-RU" smtClean="0"/>
              <a:pPr/>
              <a:t>‹#›</a:t>
            </a:fld>
            <a:endParaRPr lang="ru-RU"/>
          </a:p>
        </p:txBody>
      </p:sp>
    </p:spTree>
    <p:extLst>
      <p:ext uri="{BB962C8B-B14F-4D97-AF65-F5344CB8AC3E}">
        <p14:creationId xmlns:p14="http://schemas.microsoft.com/office/powerpoint/2010/main" val="6741575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0BE8E456-3DC3-423E-9A7F-6007AA909C21}" type="datetimeFigureOut">
              <a:rPr lang="ru-RU" smtClean="0"/>
              <a:pPr/>
              <a:t>27.09.2023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DA5DF2A-B642-4A07-A6E0-8F048E753C1F}" type="slidenum">
              <a:rPr lang="ru-RU" smtClean="0"/>
              <a:pPr/>
              <a:t>‹#›</a:t>
            </a:fld>
            <a:endParaRPr lang="ru-RU"/>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1254856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0BE8E456-3DC3-423E-9A7F-6007AA909C21}" type="datetimeFigureOut">
              <a:rPr lang="ru-RU" smtClean="0"/>
              <a:pPr/>
              <a:t>27.09.2023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DA5DF2A-B642-4A07-A6E0-8F048E753C1F}" type="slidenum">
              <a:rPr lang="ru-RU" smtClean="0"/>
              <a:pPr/>
              <a:t>‹#›</a:t>
            </a:fld>
            <a:endParaRPr lang="ru-RU"/>
          </a:p>
        </p:txBody>
      </p:sp>
    </p:spTree>
    <p:extLst>
      <p:ext uri="{BB962C8B-B14F-4D97-AF65-F5344CB8AC3E}">
        <p14:creationId xmlns:p14="http://schemas.microsoft.com/office/powerpoint/2010/main" val="5313075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0BE8E456-3DC3-423E-9A7F-6007AA909C21}" type="datetimeFigureOut">
              <a:rPr lang="ru-RU" smtClean="0"/>
              <a:pPr/>
              <a:t>27.09.2023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DA5DF2A-B642-4A07-A6E0-8F048E753C1F}" type="slidenum">
              <a:rPr lang="ru-RU" smtClean="0"/>
              <a:pPr/>
              <a:t>‹#›</a:t>
            </a:fld>
            <a:endParaRPr lang="ru-RU"/>
          </a:p>
        </p:txBody>
      </p:sp>
    </p:spTree>
    <p:extLst>
      <p:ext uri="{BB962C8B-B14F-4D97-AF65-F5344CB8AC3E}">
        <p14:creationId xmlns:p14="http://schemas.microsoft.com/office/powerpoint/2010/main" val="7414444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0BE8E456-3DC3-423E-9A7F-6007AA909C21}" type="datetimeFigureOut">
              <a:rPr lang="ru-RU" smtClean="0"/>
              <a:pPr/>
              <a:t>27.09.2023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DA5DF2A-B642-4A07-A6E0-8F048E753C1F}" type="slidenum">
              <a:rPr lang="ru-RU" smtClean="0"/>
              <a:pPr/>
              <a:t>‹#›</a:t>
            </a:fld>
            <a:endParaRPr lang="ru-RU"/>
          </a:p>
        </p:txBody>
      </p:sp>
    </p:spTree>
    <p:extLst>
      <p:ext uri="{BB962C8B-B14F-4D97-AF65-F5344CB8AC3E}">
        <p14:creationId xmlns:p14="http://schemas.microsoft.com/office/powerpoint/2010/main" val="10266498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BE8E456-3DC3-423E-9A7F-6007AA909C21}" type="datetimeFigureOut">
              <a:rPr lang="ru-RU" smtClean="0"/>
              <a:pPr/>
              <a:t>27.09.2023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DA5DF2A-B642-4A07-A6E0-8F048E753C1F}" type="slidenum">
              <a:rPr lang="ru-RU" smtClean="0"/>
              <a:pPr/>
              <a:t>‹#›</a:t>
            </a:fld>
            <a:endParaRPr lang="ru-RU"/>
          </a:p>
        </p:txBody>
      </p:sp>
    </p:spTree>
    <p:extLst>
      <p:ext uri="{BB962C8B-B14F-4D97-AF65-F5344CB8AC3E}">
        <p14:creationId xmlns:p14="http://schemas.microsoft.com/office/powerpoint/2010/main" val="4148347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ru-RU" smtClean="0"/>
              <a:t>Образец заголовка</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BE8E456-3DC3-423E-9A7F-6007AA909C21}" type="datetimeFigureOut">
              <a:rPr lang="ru-RU" smtClean="0"/>
              <a:pPr/>
              <a:t>27.09.2023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DA5DF2A-B642-4A07-A6E0-8F048E753C1F}" type="slidenum">
              <a:rPr lang="ru-RU" smtClean="0"/>
              <a:pPr/>
              <a:t>‹#›</a:t>
            </a:fld>
            <a:endParaRPr lang="ru-RU"/>
          </a:p>
        </p:txBody>
      </p:sp>
    </p:spTree>
    <p:extLst>
      <p:ext uri="{BB962C8B-B14F-4D97-AF65-F5344CB8AC3E}">
        <p14:creationId xmlns:p14="http://schemas.microsoft.com/office/powerpoint/2010/main" val="34054459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0BE8E456-3DC3-423E-9A7F-6007AA909C21}" type="datetimeFigureOut">
              <a:rPr lang="ru-RU" smtClean="0"/>
              <a:pPr/>
              <a:t>27.09.2023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DA5DF2A-B642-4A07-A6E0-8F048E753C1F}" type="slidenum">
              <a:rPr lang="ru-RU" smtClean="0"/>
              <a:pPr/>
              <a:t>‹#›</a:t>
            </a:fld>
            <a:endParaRPr lang="ru-RU"/>
          </a:p>
        </p:txBody>
      </p:sp>
    </p:spTree>
    <p:extLst>
      <p:ext uri="{BB962C8B-B14F-4D97-AF65-F5344CB8AC3E}">
        <p14:creationId xmlns:p14="http://schemas.microsoft.com/office/powerpoint/2010/main" val="21248686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ru-RU" smtClean="0"/>
              <a:t>Образец заголовка</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0BE8E456-3DC3-423E-9A7F-6007AA909C21}" type="datetimeFigureOut">
              <a:rPr lang="ru-RU" smtClean="0"/>
              <a:pPr/>
              <a:t>27.09.2023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DA5DF2A-B642-4A07-A6E0-8F048E753C1F}" type="slidenum">
              <a:rPr lang="ru-RU" smtClean="0"/>
              <a:pPr/>
              <a:t>‹#›</a:t>
            </a:fld>
            <a:endParaRPr lang="ru-RU"/>
          </a:p>
        </p:txBody>
      </p:sp>
    </p:spTree>
    <p:extLst>
      <p:ext uri="{BB962C8B-B14F-4D97-AF65-F5344CB8AC3E}">
        <p14:creationId xmlns:p14="http://schemas.microsoft.com/office/powerpoint/2010/main" val="1985421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ru-RU" smtClean="0"/>
              <a:t>Образец заголовка</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0BE8E456-3DC3-423E-9A7F-6007AA909C21}" type="datetimeFigureOut">
              <a:rPr lang="ru-RU" smtClean="0"/>
              <a:pPr/>
              <a:t>27.09.2023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DA5DF2A-B642-4A07-A6E0-8F048E753C1F}" type="slidenum">
              <a:rPr lang="ru-RU" smtClean="0"/>
              <a:pPr/>
              <a:t>‹#›</a:t>
            </a:fld>
            <a:endParaRPr lang="ru-RU"/>
          </a:p>
        </p:txBody>
      </p:sp>
    </p:spTree>
    <p:extLst>
      <p:ext uri="{BB962C8B-B14F-4D97-AF65-F5344CB8AC3E}">
        <p14:creationId xmlns:p14="http://schemas.microsoft.com/office/powerpoint/2010/main" val="1720427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Content Placeholder 3"/>
          <p:cNvSpPr>
            <a:spLocks noGrp="1"/>
          </p:cNvSpPr>
          <p:nvPr>
            <p:ph sz="quarter" idx="13"/>
          </p:nvPr>
        </p:nvSpPr>
        <p:spPr>
          <a:xfrm>
            <a:off x="685331" y="3051013"/>
            <a:ext cx="3829520" cy="2740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3" name="Content Placeholder 5"/>
          <p:cNvSpPr>
            <a:spLocks noGrp="1"/>
          </p:cNvSpPr>
          <p:nvPr>
            <p:ph sz="quarter" idx="14"/>
          </p:nvPr>
        </p:nvSpPr>
        <p:spPr>
          <a:xfrm>
            <a:off x="4629150" y="3051013"/>
            <a:ext cx="3829051" cy="27401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0BE8E456-3DC3-423E-9A7F-6007AA909C21}" type="datetimeFigureOut">
              <a:rPr lang="ru-RU" smtClean="0"/>
              <a:pPr/>
              <a:t>27.09.2023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DA5DF2A-B642-4A07-A6E0-8F048E753C1F}" type="slidenum">
              <a:rPr lang="ru-RU" smtClean="0"/>
              <a:pPr/>
              <a:t>‹#›</a:t>
            </a:fld>
            <a:endParaRPr lang="ru-RU"/>
          </a:p>
        </p:txBody>
      </p:sp>
    </p:spTree>
    <p:extLst>
      <p:ext uri="{BB962C8B-B14F-4D97-AF65-F5344CB8AC3E}">
        <p14:creationId xmlns:p14="http://schemas.microsoft.com/office/powerpoint/2010/main" val="2000643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0BE8E456-3DC3-423E-9A7F-6007AA909C21}" type="datetimeFigureOut">
              <a:rPr lang="ru-RU" smtClean="0"/>
              <a:pPr/>
              <a:t>27.09.2023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DA5DF2A-B642-4A07-A6E0-8F048E753C1F}" type="slidenum">
              <a:rPr lang="ru-RU" smtClean="0"/>
              <a:pPr/>
              <a:t>‹#›</a:t>
            </a:fld>
            <a:endParaRPr lang="ru-RU"/>
          </a:p>
        </p:txBody>
      </p:sp>
    </p:spTree>
    <p:extLst>
      <p:ext uri="{BB962C8B-B14F-4D97-AF65-F5344CB8AC3E}">
        <p14:creationId xmlns:p14="http://schemas.microsoft.com/office/powerpoint/2010/main" val="2830541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0BE8E456-3DC3-423E-9A7F-6007AA909C21}" type="datetimeFigureOut">
              <a:rPr lang="ru-RU" smtClean="0"/>
              <a:pPr/>
              <a:t>27.09.2023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DA5DF2A-B642-4A07-A6E0-8F048E753C1F}" type="slidenum">
              <a:rPr lang="ru-RU" smtClean="0"/>
              <a:pPr/>
              <a:t>‹#›</a:t>
            </a:fld>
            <a:endParaRPr lang="ru-RU"/>
          </a:p>
        </p:txBody>
      </p:sp>
    </p:spTree>
    <p:extLst>
      <p:ext uri="{BB962C8B-B14F-4D97-AF65-F5344CB8AC3E}">
        <p14:creationId xmlns:p14="http://schemas.microsoft.com/office/powerpoint/2010/main" val="148190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ru-RU" smtClean="0"/>
              <a:t>Образец заголовка</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0BE8E456-3DC3-423E-9A7F-6007AA909C21}" type="datetimeFigureOut">
              <a:rPr lang="ru-RU" smtClean="0"/>
              <a:pPr/>
              <a:t>27.09.2023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DA5DF2A-B642-4A07-A6E0-8F048E753C1F}" type="slidenum">
              <a:rPr lang="ru-RU" smtClean="0"/>
              <a:pPr/>
              <a:t>‹#›</a:t>
            </a:fld>
            <a:endParaRPr lang="ru-RU"/>
          </a:p>
        </p:txBody>
      </p:sp>
    </p:spTree>
    <p:extLst>
      <p:ext uri="{BB962C8B-B14F-4D97-AF65-F5344CB8AC3E}">
        <p14:creationId xmlns:p14="http://schemas.microsoft.com/office/powerpoint/2010/main" val="1383473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0BE8E456-3DC3-423E-9A7F-6007AA909C21}" type="datetimeFigureOut">
              <a:rPr lang="ru-RU" smtClean="0"/>
              <a:pPr/>
              <a:t>27.09.2023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DA5DF2A-B642-4A07-A6E0-8F048E753C1F}" type="slidenum">
              <a:rPr lang="ru-RU" smtClean="0"/>
              <a:pPr/>
              <a:t>‹#›</a:t>
            </a:fld>
            <a:endParaRPr lang="ru-RU"/>
          </a:p>
        </p:txBody>
      </p:sp>
    </p:spTree>
    <p:extLst>
      <p:ext uri="{BB962C8B-B14F-4D97-AF65-F5344CB8AC3E}">
        <p14:creationId xmlns:p14="http://schemas.microsoft.com/office/powerpoint/2010/main" val="3444865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0BE8E456-3DC3-423E-9A7F-6007AA909C21}" type="datetimeFigureOut">
              <a:rPr lang="ru-RU" smtClean="0"/>
              <a:pPr/>
              <a:t>27.09.2023</a:t>
            </a:fld>
            <a:endParaRPr lang="ru-RU"/>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ru-RU"/>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CDA5DF2A-B642-4A07-A6E0-8F048E753C1F}" type="slidenum">
              <a:rPr lang="ru-RU" smtClean="0"/>
              <a:pPr/>
              <a:t>‹#›</a:t>
            </a:fld>
            <a:endParaRPr lang="ru-RU"/>
          </a:p>
        </p:txBody>
      </p:sp>
    </p:spTree>
    <p:extLst>
      <p:ext uri="{BB962C8B-B14F-4D97-AF65-F5344CB8AC3E}">
        <p14:creationId xmlns:p14="http://schemas.microsoft.com/office/powerpoint/2010/main" val="1593803204"/>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436345" y="1412776"/>
            <a:ext cx="6270922" cy="3065337"/>
          </a:xfrm>
        </p:spPr>
        <p:txBody>
          <a:bodyPr>
            <a:normAutofit/>
          </a:bodyPr>
          <a:lstStyle/>
          <a:p>
            <a:r>
              <a:rPr lang="ru-RU" sz="4800" dirty="0" smtClean="0"/>
              <a:t>Имя прилагательное как часть речи</a:t>
            </a:r>
            <a:endParaRPr lang="ru-RU" sz="4800" dirty="0"/>
          </a:p>
        </p:txBody>
      </p:sp>
      <p:sp>
        <p:nvSpPr>
          <p:cNvPr id="3" name="Подзаголовок 2"/>
          <p:cNvSpPr>
            <a:spLocks noGrp="1"/>
          </p:cNvSpPr>
          <p:nvPr>
            <p:ph type="subTitle" idx="1"/>
          </p:nvPr>
        </p:nvSpPr>
        <p:spPr>
          <a:xfrm>
            <a:off x="2009929" y="4581128"/>
            <a:ext cx="5123755" cy="1086237"/>
          </a:xfrm>
        </p:spPr>
        <p:txBody>
          <a:bodyPr>
            <a:normAutofit/>
          </a:bodyPr>
          <a:lstStyle/>
          <a:p>
            <a:r>
              <a:rPr lang="ru-RU" dirty="0" smtClean="0"/>
              <a:t>Практика 7</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85330" y="1340769"/>
            <a:ext cx="7772870" cy="4450432"/>
          </a:xfrm>
        </p:spPr>
        <p:txBody>
          <a:bodyPr>
            <a:normAutofit/>
          </a:bodyPr>
          <a:lstStyle/>
          <a:p>
            <a:pPr algn="just"/>
            <a:r>
              <a:rPr lang="ru-RU" cap="none" dirty="0"/>
              <a:t>4 </a:t>
            </a:r>
            <a:r>
              <a:rPr lang="ru-RU" cap="none" dirty="0" smtClean="0"/>
              <a:t>В </a:t>
            </a:r>
            <a:r>
              <a:rPr lang="ru-RU" cap="none" dirty="0"/>
              <a:t>кратких прилагательных пишется столько же </a:t>
            </a:r>
            <a:r>
              <a:rPr lang="ru-RU" cap="none" dirty="0" smtClean="0"/>
              <a:t>Н, </a:t>
            </a:r>
            <a:r>
              <a:rPr lang="ru-RU" cap="none" dirty="0"/>
              <a:t>сколько их было в полной форме.</a:t>
            </a:r>
          </a:p>
          <a:p>
            <a:pPr algn="just"/>
            <a:r>
              <a:rPr lang="ru-RU" cap="none" dirty="0" smtClean="0"/>
              <a:t>5 В отглагольных </a:t>
            </a:r>
            <a:r>
              <a:rPr lang="ru-RU" cap="none" dirty="0"/>
              <a:t>прилагательных пишется </a:t>
            </a:r>
            <a:r>
              <a:rPr lang="ru-RU" cap="none" dirty="0" smtClean="0"/>
              <a:t>Н:</a:t>
            </a:r>
            <a:r>
              <a:rPr lang="ru-RU" cap="none" dirty="0"/>
              <a:t> </a:t>
            </a:r>
            <a:r>
              <a:rPr lang="ru-RU" i="1" cap="none" dirty="0"/>
              <a:t>печеный, кошеный, ломаный, правленый</a:t>
            </a:r>
            <a:r>
              <a:rPr lang="ru-RU" cap="none" dirty="0"/>
              <a:t>. Такие прилагательные требуют от глагола несовершенного вида и не имеют ни приставки, ни пояснительного слова. Исключения: </a:t>
            </a:r>
            <a:r>
              <a:rPr lang="ru-RU" i="1" cap="none" dirty="0"/>
              <a:t>деланный, желанный, жеманный, медленный, священный, чванный, чеканный</a:t>
            </a:r>
            <a:r>
              <a:rPr lang="ru-RU" cap="none" dirty="0"/>
              <a:t>. Наличие приставки НЕ на количество Н в суффиксе не влияет.</a:t>
            </a:r>
          </a:p>
          <a:p>
            <a:pPr algn="just"/>
            <a:r>
              <a:rPr lang="ru-RU" cap="none" dirty="0"/>
              <a:t>6 </a:t>
            </a:r>
            <a:r>
              <a:rPr lang="ru-RU" cap="none" dirty="0" smtClean="0"/>
              <a:t>В суффиксах </a:t>
            </a:r>
            <a:r>
              <a:rPr lang="ru-RU" cap="none" dirty="0"/>
              <a:t>-</a:t>
            </a:r>
            <a:r>
              <a:rPr lang="ru-RU" cap="none" dirty="0" err="1"/>
              <a:t>ованн</a:t>
            </a:r>
            <a:r>
              <a:rPr lang="ru-RU" cap="none" dirty="0"/>
              <a:t>- (-</a:t>
            </a:r>
            <a:r>
              <a:rPr lang="ru-RU" cap="none" dirty="0" err="1"/>
              <a:t>еванн</a:t>
            </a:r>
            <a:r>
              <a:rPr lang="ru-RU" cap="none" dirty="0"/>
              <a:t>-) полных и кратких форм отглагольных прилагательных пишется </a:t>
            </a:r>
            <a:r>
              <a:rPr lang="ru-RU" cap="none" dirty="0" smtClean="0"/>
              <a:t>НН:</a:t>
            </a:r>
            <a:r>
              <a:rPr lang="ru-RU" cap="none" dirty="0"/>
              <a:t> </a:t>
            </a:r>
            <a:r>
              <a:rPr lang="ru-RU" i="1" cap="none" dirty="0"/>
              <a:t>взволнованный – </a:t>
            </a:r>
            <a:r>
              <a:rPr lang="ru-RU" i="1" cap="none" dirty="0" err="1"/>
              <a:t>взволнованн</a:t>
            </a:r>
            <a:r>
              <a:rPr lang="ru-RU" i="1" cap="none" dirty="0"/>
              <a:t>, рискованное – рискованно.</a:t>
            </a:r>
            <a:endParaRPr lang="ru-RU" cap="none" dirty="0"/>
          </a:p>
          <a:p>
            <a:pPr marL="0" indent="0">
              <a:buNone/>
            </a:pPr>
            <a:endParaRPr lang="ru-RU" dirty="0"/>
          </a:p>
        </p:txBody>
      </p:sp>
    </p:spTree>
    <p:extLst>
      <p:ext uri="{BB962C8B-B14F-4D97-AF65-F5344CB8AC3E}">
        <p14:creationId xmlns:p14="http://schemas.microsoft.com/office/powerpoint/2010/main" val="39663864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008140" y="247650"/>
            <a:ext cx="7200900" cy="1485900"/>
          </a:xfrm>
        </p:spPr>
        <p:txBody>
          <a:bodyPr>
            <a:normAutofit fontScale="90000"/>
          </a:bodyPr>
          <a:lstStyle/>
          <a:p>
            <a:r>
              <a:rPr lang="ru-RU" smtClean="0"/>
              <a:t>План Морфологического разбора </a:t>
            </a:r>
            <a:r>
              <a:rPr lang="ru-RU" dirty="0"/>
              <a:t>имени прилагательного</a:t>
            </a:r>
          </a:p>
        </p:txBody>
      </p:sp>
      <p:sp>
        <p:nvSpPr>
          <p:cNvPr id="2" name="Содержимое 1"/>
          <p:cNvSpPr>
            <a:spLocks noGrp="1"/>
          </p:cNvSpPr>
          <p:nvPr>
            <p:ph sz="quarter" idx="13"/>
          </p:nvPr>
        </p:nvSpPr>
        <p:spPr>
          <a:xfrm>
            <a:off x="827584" y="1412776"/>
            <a:ext cx="7853872" cy="5082523"/>
          </a:xfrm>
        </p:spPr>
        <p:txBody>
          <a:bodyPr>
            <a:noAutofit/>
          </a:bodyPr>
          <a:lstStyle/>
          <a:p>
            <a:pPr>
              <a:spcBef>
                <a:spcPts val="0"/>
              </a:spcBef>
            </a:pPr>
            <a:r>
              <a:rPr lang="ru-RU" sz="2400" cap="none" dirty="0" smtClean="0"/>
              <a:t>1 Часть речи.</a:t>
            </a:r>
          </a:p>
          <a:p>
            <a:pPr>
              <a:spcBef>
                <a:spcPts val="0"/>
              </a:spcBef>
            </a:pPr>
            <a:r>
              <a:rPr lang="ru-RU" sz="2400" cap="none" dirty="0" smtClean="0"/>
              <a:t>2 Начальная форма (</a:t>
            </a:r>
            <a:r>
              <a:rPr lang="ru-RU" sz="2400" cap="none" dirty="0" err="1"/>
              <a:t>И</a:t>
            </a:r>
            <a:r>
              <a:rPr lang="ru-RU" sz="2400" cap="none" dirty="0" err="1" smtClean="0"/>
              <a:t>м.п</a:t>
            </a:r>
            <a:r>
              <a:rPr lang="ru-RU" sz="2400" cap="none" dirty="0" smtClean="0"/>
              <a:t>., </a:t>
            </a:r>
            <a:r>
              <a:rPr lang="ru-RU" sz="2400" cap="none" dirty="0" err="1"/>
              <a:t>е</a:t>
            </a:r>
            <a:r>
              <a:rPr lang="ru-RU" sz="2400" cap="none" dirty="0" err="1" smtClean="0"/>
              <a:t>д.ч</a:t>
            </a:r>
            <a:r>
              <a:rPr lang="ru-RU" sz="2400" cap="none" dirty="0" smtClean="0"/>
              <a:t>., </a:t>
            </a:r>
            <a:r>
              <a:rPr lang="ru-RU" sz="2400" cap="none" dirty="0" err="1" smtClean="0"/>
              <a:t>м.р</a:t>
            </a:r>
            <a:r>
              <a:rPr lang="ru-RU" sz="2400" cap="none" dirty="0" smtClean="0"/>
              <a:t>.).</a:t>
            </a:r>
          </a:p>
          <a:p>
            <a:pPr>
              <a:spcBef>
                <a:spcPts val="0"/>
              </a:spcBef>
            </a:pPr>
            <a:r>
              <a:rPr lang="ru-RU" sz="2400" cap="none" dirty="0" smtClean="0"/>
              <a:t>3 Постоянные признаки: </a:t>
            </a:r>
          </a:p>
          <a:p>
            <a:pPr lvl="1">
              <a:spcBef>
                <a:spcPts val="0"/>
              </a:spcBef>
            </a:pPr>
            <a:r>
              <a:rPr lang="ru-RU" sz="2400" cap="none" dirty="0" smtClean="0"/>
              <a:t>А) разряд по значению (качественное, относительное, притяжательное); </a:t>
            </a:r>
          </a:p>
          <a:p>
            <a:pPr lvl="1">
              <a:spcBef>
                <a:spcPts val="0"/>
              </a:spcBef>
            </a:pPr>
            <a:r>
              <a:rPr lang="ru-RU" sz="2400" cap="none" dirty="0" smtClean="0"/>
              <a:t>Б) у качественных имен прилагательных: сравнительная или превосходная степень сравнения (если стоит в этой форме);</a:t>
            </a:r>
          </a:p>
          <a:p>
            <a:pPr lvl="1">
              <a:spcBef>
                <a:spcPts val="0"/>
              </a:spcBef>
            </a:pPr>
            <a:r>
              <a:rPr lang="ru-RU" sz="2400" cap="none" dirty="0" smtClean="0"/>
              <a:t>В) у качественных имен прилагательных: полная или краткая форма.</a:t>
            </a:r>
          </a:p>
          <a:p>
            <a:pPr>
              <a:spcBef>
                <a:spcPts val="0"/>
              </a:spcBef>
            </a:pPr>
            <a:r>
              <a:rPr lang="ru-RU" sz="2400" cap="none" dirty="0" smtClean="0"/>
              <a:t>4 Непостоянные признаки: род (в </a:t>
            </a:r>
            <a:r>
              <a:rPr lang="ru-RU" sz="2400" cap="none" dirty="0" err="1" smtClean="0"/>
              <a:t>ед.ч</a:t>
            </a:r>
            <a:r>
              <a:rPr lang="ru-RU" sz="2400" cap="none" dirty="0" smtClean="0"/>
              <a:t>.), число, падеж.</a:t>
            </a:r>
          </a:p>
          <a:p>
            <a:pPr>
              <a:spcBef>
                <a:spcPts val="0"/>
              </a:spcBef>
            </a:pPr>
            <a:r>
              <a:rPr lang="ru-RU" sz="2400" cap="none" dirty="0" smtClean="0"/>
              <a:t>5 Функция в предложении.</a:t>
            </a:r>
            <a:endParaRPr lang="ru-RU" sz="2400" cap="none"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0AF86E3-2893-C32A-B0A1-37BD19F74EA9}"/>
              </a:ext>
            </a:extLst>
          </p:cNvPr>
          <p:cNvSpPr>
            <a:spLocks noGrp="1"/>
          </p:cNvSpPr>
          <p:nvPr>
            <p:ph type="title"/>
          </p:nvPr>
        </p:nvSpPr>
        <p:spPr>
          <a:xfrm>
            <a:off x="710339" y="32859"/>
            <a:ext cx="7773338" cy="1596177"/>
          </a:xfrm>
        </p:spPr>
        <p:txBody>
          <a:bodyPr>
            <a:normAutofit/>
          </a:bodyPr>
          <a:lstStyle/>
          <a:p>
            <a:r>
              <a:rPr lang="ru-RU" dirty="0"/>
              <a:t>Задание 1</a:t>
            </a:r>
          </a:p>
        </p:txBody>
      </p:sp>
      <p:sp>
        <p:nvSpPr>
          <p:cNvPr id="3" name="Объект 2">
            <a:extLst>
              <a:ext uri="{FF2B5EF4-FFF2-40B4-BE49-F238E27FC236}">
                <a16:creationId xmlns:a16="http://schemas.microsoft.com/office/drawing/2014/main" id="{6C6B2643-E346-C172-932C-6063985946C2}"/>
              </a:ext>
            </a:extLst>
          </p:cNvPr>
          <p:cNvSpPr>
            <a:spLocks noGrp="1"/>
          </p:cNvSpPr>
          <p:nvPr>
            <p:ph sz="quarter" idx="13"/>
          </p:nvPr>
        </p:nvSpPr>
        <p:spPr>
          <a:xfrm>
            <a:off x="323528" y="1196752"/>
            <a:ext cx="4191322" cy="5472607"/>
          </a:xfrm>
        </p:spPr>
        <p:txBody>
          <a:bodyPr>
            <a:normAutofit fontScale="92500"/>
          </a:bodyPr>
          <a:lstStyle/>
          <a:p>
            <a:r>
              <a:rPr lang="ru-RU" b="1" cap="none" dirty="0" smtClean="0"/>
              <a:t>Прочитайте стихотворение Ф. Тютчева, выпишите прилагательные, определите их разряд.</a:t>
            </a:r>
          </a:p>
          <a:p>
            <a:pPr marL="0" indent="0">
              <a:buNone/>
            </a:pPr>
            <a:r>
              <a:rPr lang="ru-RU" sz="2200" cap="none" dirty="0" smtClean="0"/>
              <a:t>Есть в светлости осенних вечеров</a:t>
            </a:r>
          </a:p>
          <a:p>
            <a:pPr marL="0" indent="0">
              <a:buNone/>
            </a:pPr>
            <a:r>
              <a:rPr lang="ru-RU" sz="2200" cap="none" dirty="0" smtClean="0"/>
              <a:t>Умильная, таинственная прелесть!..</a:t>
            </a:r>
          </a:p>
          <a:p>
            <a:pPr marL="0" indent="0">
              <a:buNone/>
            </a:pPr>
            <a:r>
              <a:rPr lang="ru-RU" sz="2200" cap="none" dirty="0" smtClean="0"/>
              <a:t>Зловещий блеск и пестрота дерев,</a:t>
            </a:r>
          </a:p>
          <a:p>
            <a:pPr marL="0" indent="0">
              <a:buNone/>
            </a:pPr>
            <a:r>
              <a:rPr lang="ru-RU" sz="2200" cap="none" dirty="0" smtClean="0"/>
              <a:t>Багряных листьев томный, легкий шелест,</a:t>
            </a:r>
          </a:p>
          <a:p>
            <a:pPr marL="0" indent="0">
              <a:buNone/>
            </a:pPr>
            <a:r>
              <a:rPr lang="ru-RU" sz="2200" cap="none" dirty="0" smtClean="0"/>
              <a:t>Туманная и тихая лазурь</a:t>
            </a:r>
          </a:p>
          <a:p>
            <a:pPr marL="0" indent="0">
              <a:buNone/>
            </a:pPr>
            <a:r>
              <a:rPr lang="ru-RU" sz="2200" cap="none" dirty="0" smtClean="0"/>
              <a:t>Над грустно-сиротеющей землею,</a:t>
            </a:r>
          </a:p>
          <a:p>
            <a:endParaRPr lang="ru-RU" dirty="0"/>
          </a:p>
        </p:txBody>
      </p:sp>
      <p:sp>
        <p:nvSpPr>
          <p:cNvPr id="4" name="Объект 3"/>
          <p:cNvSpPr>
            <a:spLocks noGrp="1"/>
          </p:cNvSpPr>
          <p:nvPr>
            <p:ph sz="quarter" idx="14"/>
          </p:nvPr>
        </p:nvSpPr>
        <p:spPr>
          <a:xfrm>
            <a:off x="4597008" y="2636912"/>
            <a:ext cx="4263330" cy="4896542"/>
          </a:xfrm>
        </p:spPr>
        <p:txBody>
          <a:bodyPr>
            <a:normAutofit/>
          </a:bodyPr>
          <a:lstStyle/>
          <a:p>
            <a:pPr marL="0" indent="0">
              <a:buNone/>
            </a:pPr>
            <a:r>
              <a:rPr lang="ru-RU" cap="none" dirty="0"/>
              <a:t>И, как предчувствие сходящих бурь,</a:t>
            </a:r>
          </a:p>
          <a:p>
            <a:pPr marL="0" indent="0">
              <a:buNone/>
            </a:pPr>
            <a:r>
              <a:rPr lang="ru-RU" cap="none" dirty="0"/>
              <a:t>Порывистый, холодный </a:t>
            </a:r>
            <a:r>
              <a:rPr lang="ru-RU" cap="none" dirty="0" err="1"/>
              <a:t>ветр</a:t>
            </a:r>
            <a:r>
              <a:rPr lang="ru-RU" cap="none" dirty="0"/>
              <a:t> порою,</a:t>
            </a:r>
          </a:p>
          <a:p>
            <a:pPr marL="0" indent="0">
              <a:buNone/>
            </a:pPr>
            <a:r>
              <a:rPr lang="ru-RU" cap="none" dirty="0"/>
              <a:t>Ущерб, изнеможенье – и на всем</a:t>
            </a:r>
          </a:p>
          <a:p>
            <a:pPr marL="0" indent="0">
              <a:buNone/>
            </a:pPr>
            <a:r>
              <a:rPr lang="ru-RU" cap="none" dirty="0"/>
              <a:t>Та кроткая улыбка увяданья,</a:t>
            </a:r>
          </a:p>
          <a:p>
            <a:pPr marL="0" indent="0">
              <a:buNone/>
            </a:pPr>
            <a:r>
              <a:rPr lang="ru-RU" cap="none" dirty="0"/>
              <a:t>Что в существе разумном мы зовем</a:t>
            </a:r>
          </a:p>
          <a:p>
            <a:pPr marL="0" indent="0">
              <a:buNone/>
            </a:pPr>
            <a:r>
              <a:rPr lang="ru-RU" cap="none" dirty="0"/>
              <a:t>Божественной стыдливостью страданья.</a:t>
            </a:r>
          </a:p>
          <a:p>
            <a:endParaRPr lang="ru-RU" dirty="0"/>
          </a:p>
        </p:txBody>
      </p:sp>
    </p:spTree>
    <p:extLst>
      <p:ext uri="{BB962C8B-B14F-4D97-AF65-F5344CB8AC3E}">
        <p14:creationId xmlns:p14="http://schemas.microsoft.com/office/powerpoint/2010/main" val="41588382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1028700" y="685800"/>
            <a:ext cx="7200900" cy="726976"/>
          </a:xfrm>
        </p:spPr>
        <p:txBody>
          <a:bodyPr/>
          <a:lstStyle/>
          <a:p>
            <a:r>
              <a:rPr lang="ru-RU" dirty="0"/>
              <a:t>Задание </a:t>
            </a:r>
            <a:r>
              <a:rPr lang="ru-RU" dirty="0" smtClean="0"/>
              <a:t>2</a:t>
            </a:r>
            <a:endParaRPr lang="ru-RU" dirty="0"/>
          </a:p>
        </p:txBody>
      </p:sp>
      <p:sp>
        <p:nvSpPr>
          <p:cNvPr id="2" name="Содержимое 1"/>
          <p:cNvSpPr>
            <a:spLocks noGrp="1"/>
          </p:cNvSpPr>
          <p:nvPr>
            <p:ph sz="quarter" idx="13"/>
          </p:nvPr>
        </p:nvSpPr>
        <p:spPr>
          <a:xfrm>
            <a:off x="1028700" y="1412776"/>
            <a:ext cx="7719764" cy="5112568"/>
          </a:xfrm>
        </p:spPr>
        <p:txBody>
          <a:bodyPr>
            <a:normAutofit/>
          </a:bodyPr>
          <a:lstStyle/>
          <a:p>
            <a:pPr algn="ctr">
              <a:buNone/>
            </a:pPr>
            <a:r>
              <a:rPr lang="ru-RU" sz="2400" i="1" cap="none" dirty="0" smtClean="0"/>
              <a:t>Ой ты, </a:t>
            </a:r>
            <a:r>
              <a:rPr lang="ru-RU" sz="2400" i="1" cap="none" dirty="0"/>
              <a:t>Р</a:t>
            </a:r>
            <a:r>
              <a:rPr lang="ru-RU" sz="2400" i="1" cap="none" dirty="0" smtClean="0"/>
              <a:t>усь, моя родина кроткая,</a:t>
            </a:r>
            <a:endParaRPr lang="ru-RU" sz="2400" cap="none" dirty="0" smtClean="0"/>
          </a:p>
          <a:p>
            <a:pPr algn="ctr">
              <a:buNone/>
            </a:pPr>
            <a:r>
              <a:rPr lang="ru-RU" sz="2400" i="1" cap="none" dirty="0" smtClean="0"/>
              <a:t>Лишь к тебе я любовь берегу.</a:t>
            </a:r>
            <a:endParaRPr lang="ru-RU" sz="2400" cap="none" dirty="0" smtClean="0"/>
          </a:p>
          <a:p>
            <a:pPr algn="ctr">
              <a:buNone/>
            </a:pPr>
            <a:r>
              <a:rPr lang="ru-RU" sz="2400" i="1" cap="none" dirty="0" smtClean="0"/>
              <a:t>Весела твоя радость короткая</a:t>
            </a:r>
            <a:endParaRPr lang="ru-RU" sz="2400" cap="none" dirty="0" smtClean="0"/>
          </a:p>
          <a:p>
            <a:pPr algn="ctr">
              <a:buNone/>
            </a:pPr>
            <a:r>
              <a:rPr lang="ru-RU" sz="2400" i="1" cap="none" dirty="0" smtClean="0"/>
              <a:t>С громкой песней весной на лугу</a:t>
            </a:r>
            <a:r>
              <a:rPr lang="ru-RU" sz="2400" cap="none" dirty="0" smtClean="0"/>
              <a:t>.</a:t>
            </a:r>
          </a:p>
          <a:p>
            <a:pPr algn="just"/>
            <a:r>
              <a:rPr lang="ru-RU" sz="2400" cap="none" dirty="0" smtClean="0"/>
              <a:t>Объясните постановку знаков препинания  в данном четверостишии.</a:t>
            </a:r>
          </a:p>
          <a:p>
            <a:pPr algn="just"/>
            <a:r>
              <a:rPr lang="ru-RU" sz="2400" cap="none" dirty="0" smtClean="0"/>
              <a:t>Подчеркните грамматические основы предложений. Чем они выражены?</a:t>
            </a:r>
          </a:p>
          <a:p>
            <a:pPr algn="just"/>
            <a:r>
              <a:rPr lang="ru-RU" sz="2400" cap="none" dirty="0" smtClean="0"/>
              <a:t>Сделайте морфологический разбор прилагательных.</a:t>
            </a:r>
          </a:p>
          <a:p>
            <a:endParaRPr lang="ru-RU" dirty="0"/>
          </a:p>
          <a:p>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89F8A7E6-19BC-D271-9DEB-B77FB63EF737}"/>
              </a:ext>
            </a:extLst>
          </p:cNvPr>
          <p:cNvSpPr>
            <a:spLocks noGrp="1"/>
          </p:cNvSpPr>
          <p:nvPr>
            <p:ph type="title"/>
          </p:nvPr>
        </p:nvSpPr>
        <p:spPr>
          <a:xfrm>
            <a:off x="1028700" y="685800"/>
            <a:ext cx="7200900" cy="870992"/>
          </a:xfrm>
        </p:spPr>
        <p:txBody>
          <a:bodyPr/>
          <a:lstStyle/>
          <a:p>
            <a:r>
              <a:rPr lang="ru-RU" dirty="0"/>
              <a:t>Задание 3</a:t>
            </a:r>
          </a:p>
        </p:txBody>
      </p:sp>
      <p:sp>
        <p:nvSpPr>
          <p:cNvPr id="2" name="Содержимое 1"/>
          <p:cNvSpPr>
            <a:spLocks noGrp="1"/>
          </p:cNvSpPr>
          <p:nvPr>
            <p:ph sz="quarter" idx="13"/>
          </p:nvPr>
        </p:nvSpPr>
        <p:spPr>
          <a:xfrm>
            <a:off x="1028700" y="1484784"/>
            <a:ext cx="7503740" cy="4687416"/>
          </a:xfrm>
        </p:spPr>
        <p:txBody>
          <a:bodyPr>
            <a:noAutofit/>
          </a:bodyPr>
          <a:lstStyle/>
          <a:p>
            <a:pPr algn="just"/>
            <a:r>
              <a:rPr lang="ru-RU" sz="2400" b="1" cap="none" dirty="0" smtClean="0"/>
              <a:t>Распределите словосочетания в зависимости от разряда прилагательных.</a:t>
            </a:r>
          </a:p>
          <a:p>
            <a:pPr algn="just">
              <a:buNone/>
            </a:pPr>
            <a:r>
              <a:rPr lang="ru-RU" sz="2400" cap="none" dirty="0" smtClean="0"/>
              <a:t>	Глиняный кувшин, бархатный занавес, бархатный голос, сердечная встреча, сердечная боль, зимний вечер, крутая гора, крутой характер, серое платье, серый спектакль, спортивная обувь, спортивная походка, дремучий лес, дремучий человек, лебединый пух, лебединая песня, медвежья услуга, медвежья лапа, медвежья шуба, зеленая шляпа, голубое небо, голубые мечты, голубые глаза.</a:t>
            </a:r>
            <a:endParaRPr lang="ru-RU" sz="2400" cap="none"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413604-6BF3-8825-29C8-144325CC3472}"/>
              </a:ext>
            </a:extLst>
          </p:cNvPr>
          <p:cNvSpPr>
            <a:spLocks noGrp="1"/>
          </p:cNvSpPr>
          <p:nvPr>
            <p:ph type="title"/>
          </p:nvPr>
        </p:nvSpPr>
        <p:spPr/>
        <p:txBody>
          <a:bodyPr/>
          <a:lstStyle/>
          <a:p>
            <a:r>
              <a:rPr lang="ru-RU" dirty="0"/>
              <a:t>Правописание сложных имен прилагательных</a:t>
            </a:r>
          </a:p>
        </p:txBody>
      </p:sp>
      <p:sp>
        <p:nvSpPr>
          <p:cNvPr id="3" name="Объект 2">
            <a:extLst>
              <a:ext uri="{FF2B5EF4-FFF2-40B4-BE49-F238E27FC236}">
                <a16:creationId xmlns:a16="http://schemas.microsoft.com/office/drawing/2014/main" id="{418988A0-A1EA-EEEA-1F48-861536F063ED}"/>
              </a:ext>
            </a:extLst>
          </p:cNvPr>
          <p:cNvSpPr>
            <a:spLocks noGrp="1"/>
          </p:cNvSpPr>
          <p:nvPr>
            <p:ph sz="quarter" idx="13"/>
          </p:nvPr>
        </p:nvSpPr>
        <p:spPr>
          <a:xfrm>
            <a:off x="446979" y="1844824"/>
            <a:ext cx="8007796" cy="4680520"/>
          </a:xfrm>
        </p:spPr>
        <p:txBody>
          <a:bodyPr>
            <a:normAutofit fontScale="92500"/>
          </a:bodyPr>
          <a:lstStyle/>
          <a:p>
            <a:pPr algn="just"/>
            <a:r>
              <a:rPr lang="ru-RU" cap="none" dirty="0" smtClean="0"/>
              <a:t>Пишутся СЛИТНО:</a:t>
            </a:r>
          </a:p>
          <a:p>
            <a:pPr algn="just"/>
            <a:r>
              <a:rPr lang="ru-RU" cap="none" dirty="0" smtClean="0"/>
              <a:t>1 Имена прилагательные, образованные от сложных существительных: </a:t>
            </a:r>
            <a:r>
              <a:rPr lang="ru-RU" b="1" i="1" cap="none" dirty="0" smtClean="0"/>
              <a:t>водосточный, железобетонный, </a:t>
            </a:r>
            <a:r>
              <a:rPr lang="ru-RU" b="1" i="1" cap="none" dirty="0" err="1" smtClean="0"/>
              <a:t>широкоподшипниковый</a:t>
            </a:r>
            <a:r>
              <a:rPr lang="ru-RU" cap="none" dirty="0" smtClean="0"/>
              <a:t>.</a:t>
            </a:r>
          </a:p>
          <a:p>
            <a:pPr algn="just"/>
            <a:r>
              <a:rPr lang="ru-RU" cap="none" dirty="0" smtClean="0"/>
              <a:t>2 Прилагательные, у которых одна из составляющих частей отдельно не употребляется: </a:t>
            </a:r>
            <a:r>
              <a:rPr lang="ru-RU" b="1" i="1" cap="none" dirty="0" smtClean="0"/>
              <a:t>белобрысый, всеядный, быстротечный</a:t>
            </a:r>
            <a:r>
              <a:rPr lang="ru-RU" cap="none" dirty="0" smtClean="0"/>
              <a:t>.</a:t>
            </a:r>
          </a:p>
          <a:p>
            <a:pPr algn="just"/>
            <a:r>
              <a:rPr lang="ru-RU" cap="none" dirty="0" smtClean="0"/>
              <a:t>3 Прилагательные, образованные из сочетаний слов с подчинительной связью: </a:t>
            </a:r>
            <a:r>
              <a:rPr lang="ru-RU" b="1" i="1" cap="none" dirty="0" smtClean="0"/>
              <a:t>белокаменный, дикорастущий, машиностроительный</a:t>
            </a:r>
            <a:r>
              <a:rPr lang="ru-RU" cap="none" dirty="0" smtClean="0"/>
              <a:t>.</a:t>
            </a:r>
          </a:p>
          <a:p>
            <a:pPr algn="just"/>
            <a:r>
              <a:rPr lang="ru-RU" cap="none" dirty="0" smtClean="0"/>
              <a:t>4 Прилагательные, первой частью которых является наречие на -о (-е): </a:t>
            </a:r>
            <a:r>
              <a:rPr lang="ru-RU" b="1" i="1" cap="none" dirty="0" smtClean="0"/>
              <a:t>высоконравственный, нижеперечисленный</a:t>
            </a:r>
            <a:r>
              <a:rPr lang="ru-RU" cap="none" dirty="0" smtClean="0"/>
              <a:t>.</a:t>
            </a:r>
          </a:p>
          <a:p>
            <a:pPr algn="just"/>
            <a:r>
              <a:rPr lang="ru-RU" cap="none" dirty="0" smtClean="0"/>
              <a:t>5 Прилагательные, первой частью которых является имя числительное: </a:t>
            </a:r>
            <a:r>
              <a:rPr lang="ru-RU" b="1" i="1" cap="none" dirty="0" smtClean="0"/>
              <a:t>сорокаградусный, трехэтажный</a:t>
            </a:r>
            <a:r>
              <a:rPr lang="ru-RU" cap="none" dirty="0" smtClean="0"/>
              <a:t>.</a:t>
            </a:r>
          </a:p>
          <a:p>
            <a:endParaRPr lang="ru-RU" dirty="0"/>
          </a:p>
        </p:txBody>
      </p:sp>
    </p:spTree>
    <p:extLst>
      <p:ext uri="{BB962C8B-B14F-4D97-AF65-F5344CB8AC3E}">
        <p14:creationId xmlns:p14="http://schemas.microsoft.com/office/powerpoint/2010/main" val="35787417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9551AFA-EEA2-81D6-2B81-8C999CF754A6}"/>
              </a:ext>
            </a:extLst>
          </p:cNvPr>
          <p:cNvSpPr>
            <a:spLocks noGrp="1"/>
          </p:cNvSpPr>
          <p:nvPr>
            <p:ph sz="quarter" idx="13"/>
          </p:nvPr>
        </p:nvSpPr>
        <p:spPr>
          <a:xfrm>
            <a:off x="755576" y="404664"/>
            <a:ext cx="7863780" cy="6120680"/>
          </a:xfrm>
        </p:spPr>
        <p:txBody>
          <a:bodyPr>
            <a:normAutofit lnSpcReduction="10000"/>
          </a:bodyPr>
          <a:lstStyle/>
          <a:p>
            <a:pPr algn="just"/>
            <a:r>
              <a:rPr lang="ru-RU" sz="2400" b="1" cap="none" dirty="0" smtClean="0"/>
              <a:t>Через ДЕФИС пишутся:</a:t>
            </a:r>
          </a:p>
          <a:p>
            <a:pPr algn="just"/>
            <a:r>
              <a:rPr lang="ru-RU" sz="2400" cap="none" dirty="0" smtClean="0"/>
              <a:t>1 Прилагательные, обозначающие оттенки цветов, дополнительные оттенки качества или признака: </a:t>
            </a:r>
            <a:r>
              <a:rPr lang="ru-RU" sz="2400" b="1" i="1" cap="none" dirty="0" smtClean="0"/>
              <a:t>бледно-голубой, бесцветно-серый</a:t>
            </a:r>
            <a:r>
              <a:rPr lang="ru-RU" sz="2400" cap="none" dirty="0" smtClean="0"/>
              <a:t>.</a:t>
            </a:r>
          </a:p>
          <a:p>
            <a:pPr algn="just"/>
            <a:r>
              <a:rPr lang="ru-RU" sz="2400" cap="none" dirty="0" smtClean="0"/>
              <a:t>2 Прилагательные, образованные от сочетаний слов с сочинительной связью: </a:t>
            </a:r>
            <a:r>
              <a:rPr lang="ru-RU" sz="2400" b="1" i="1" cap="none" dirty="0" smtClean="0"/>
              <a:t>русско-английский, отчетно-выборный</a:t>
            </a:r>
            <a:r>
              <a:rPr lang="ru-RU" sz="2400" cap="none" dirty="0" smtClean="0"/>
              <a:t>.</a:t>
            </a:r>
          </a:p>
          <a:p>
            <a:pPr algn="just"/>
            <a:r>
              <a:rPr lang="ru-RU" sz="2400" cap="none" dirty="0" smtClean="0"/>
              <a:t>3 Имена прилагательные, образованные от имен существительных, которые пишутся через дефис: </a:t>
            </a:r>
            <a:r>
              <a:rPr lang="ru-RU" sz="2400" b="1" i="1" cap="none" dirty="0" smtClean="0"/>
              <a:t>юго-восточный, пол-литровый</a:t>
            </a:r>
            <a:r>
              <a:rPr lang="ru-RU" sz="2400" cap="none" dirty="0" smtClean="0"/>
              <a:t>.</a:t>
            </a:r>
          </a:p>
          <a:p>
            <a:pPr algn="just"/>
            <a:r>
              <a:rPr lang="ru-RU" sz="2400" cap="none" dirty="0" smtClean="0"/>
              <a:t>4 Прилагательные, начинающиеся со слов: юго-, южно-, западно-, восточно-, северо-, северно- и входящих в состав географических и административных названий.</a:t>
            </a:r>
          </a:p>
          <a:p>
            <a:endParaRPr lang="ru-RU" dirty="0"/>
          </a:p>
        </p:txBody>
      </p:sp>
    </p:spTree>
    <p:extLst>
      <p:ext uri="{BB962C8B-B14F-4D97-AF65-F5344CB8AC3E}">
        <p14:creationId xmlns:p14="http://schemas.microsoft.com/office/powerpoint/2010/main" val="34710919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A61ADAD-3751-B08F-F039-07EBCF00B1E8}"/>
              </a:ext>
            </a:extLst>
          </p:cNvPr>
          <p:cNvSpPr>
            <a:spLocks noGrp="1"/>
          </p:cNvSpPr>
          <p:nvPr>
            <p:ph sz="quarter" idx="13"/>
          </p:nvPr>
        </p:nvSpPr>
        <p:spPr>
          <a:xfrm>
            <a:off x="683568" y="548680"/>
            <a:ext cx="7863780" cy="5904656"/>
          </a:xfrm>
        </p:spPr>
        <p:txBody>
          <a:bodyPr>
            <a:normAutofit fontScale="92500"/>
          </a:bodyPr>
          <a:lstStyle/>
          <a:p>
            <a:pPr algn="just"/>
            <a:r>
              <a:rPr lang="ru-RU" sz="2400" cap="none" dirty="0" smtClean="0"/>
              <a:t>5 Сложные прилагательные, которые образованы от сочетаний имени и фамилии, имени и отчества, двух фамилий: </a:t>
            </a:r>
            <a:r>
              <a:rPr lang="ru-RU" sz="2400" b="1" i="1" cap="none" dirty="0" smtClean="0"/>
              <a:t>жюль-верновский, ильфо-петровский</a:t>
            </a:r>
            <a:r>
              <a:rPr lang="ru-RU" sz="2400" cap="none" dirty="0" smtClean="0"/>
              <a:t>.</a:t>
            </a:r>
          </a:p>
          <a:p>
            <a:pPr algn="just"/>
            <a:r>
              <a:rPr lang="ru-RU" sz="2400" cap="none" dirty="0" smtClean="0"/>
              <a:t>6 Сложные прилагательные, основа первой части которых оканчивается на -</a:t>
            </a:r>
            <a:r>
              <a:rPr lang="ru-RU" sz="2400" cap="none" dirty="0" err="1" smtClean="0"/>
              <a:t>ико</a:t>
            </a:r>
            <a:r>
              <a:rPr lang="ru-RU" sz="2400" cap="none" dirty="0" smtClean="0"/>
              <a:t>: </a:t>
            </a:r>
            <a:r>
              <a:rPr lang="ru-RU" sz="2400" b="1" i="1" cap="none" dirty="0" smtClean="0"/>
              <a:t>историко-архивный, физико-математический</a:t>
            </a:r>
            <a:r>
              <a:rPr lang="ru-RU" sz="2400" cap="none" dirty="0" smtClean="0"/>
              <a:t>. Но: </a:t>
            </a:r>
            <a:r>
              <a:rPr lang="ru-RU" sz="2400" b="1" i="1" cap="none" dirty="0" smtClean="0"/>
              <a:t>великорусский, великосветский</a:t>
            </a:r>
            <a:r>
              <a:rPr lang="ru-RU" sz="2400" cap="none" dirty="0" smtClean="0"/>
              <a:t>.</a:t>
            </a:r>
          </a:p>
          <a:p>
            <a:pPr algn="just"/>
            <a:r>
              <a:rPr lang="ru-RU" sz="2400" cap="none" dirty="0" smtClean="0"/>
              <a:t>7 Сложные прилагательные, части которых указывают на неоднородные признаки: </a:t>
            </a:r>
            <a:r>
              <a:rPr lang="ru-RU" sz="2400" b="1" i="1" cap="none" dirty="0" smtClean="0"/>
              <a:t>официально-деловой стиль, научно-исследовательский институт</a:t>
            </a:r>
            <a:r>
              <a:rPr lang="ru-RU" sz="2400" cap="none" dirty="0" smtClean="0"/>
              <a:t>.</a:t>
            </a:r>
          </a:p>
          <a:p>
            <a:pPr algn="just"/>
            <a:r>
              <a:rPr lang="ru-RU" sz="2400" cap="none" dirty="0" smtClean="0"/>
              <a:t>Важно! В первой основе сложных прилагательных пишется одно Н, если она образована от существительного на Н, и пишется НН, если она образована от прилагательного с НН: </a:t>
            </a:r>
            <a:r>
              <a:rPr lang="ru-RU" sz="2400" b="1" i="1" cap="none" dirty="0" smtClean="0"/>
              <a:t>вагоноремонтный завод – вагонно-паровозный парк</a:t>
            </a:r>
            <a:r>
              <a:rPr lang="ru-RU" sz="2400" cap="none" dirty="0" smtClean="0"/>
              <a:t>.</a:t>
            </a:r>
          </a:p>
          <a:p>
            <a:endParaRPr lang="ru-RU" dirty="0"/>
          </a:p>
        </p:txBody>
      </p:sp>
    </p:spTree>
    <p:extLst>
      <p:ext uri="{BB962C8B-B14F-4D97-AF65-F5344CB8AC3E}">
        <p14:creationId xmlns:p14="http://schemas.microsoft.com/office/powerpoint/2010/main" val="141383887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BA90DA1-5807-590C-8647-660AD7C2E9E4}"/>
              </a:ext>
            </a:extLst>
          </p:cNvPr>
          <p:cNvSpPr>
            <a:spLocks noGrp="1"/>
          </p:cNvSpPr>
          <p:nvPr>
            <p:ph type="title"/>
          </p:nvPr>
        </p:nvSpPr>
        <p:spPr/>
        <p:txBody>
          <a:bodyPr/>
          <a:lstStyle/>
          <a:p>
            <a:r>
              <a:rPr lang="ru-RU" dirty="0"/>
              <a:t>Задание 4</a:t>
            </a:r>
          </a:p>
        </p:txBody>
      </p:sp>
      <p:sp>
        <p:nvSpPr>
          <p:cNvPr id="3" name="Объект 2">
            <a:extLst>
              <a:ext uri="{FF2B5EF4-FFF2-40B4-BE49-F238E27FC236}">
                <a16:creationId xmlns:a16="http://schemas.microsoft.com/office/drawing/2014/main" id="{8C6F810D-161A-F4F9-31F6-0C1F53114EBB}"/>
              </a:ext>
            </a:extLst>
          </p:cNvPr>
          <p:cNvSpPr>
            <a:spLocks noGrp="1"/>
          </p:cNvSpPr>
          <p:nvPr>
            <p:ph sz="quarter" idx="13"/>
          </p:nvPr>
        </p:nvSpPr>
        <p:spPr>
          <a:xfrm>
            <a:off x="251520" y="1556792"/>
            <a:ext cx="8640960" cy="4536504"/>
          </a:xfrm>
        </p:spPr>
        <p:txBody>
          <a:bodyPr>
            <a:noAutofit/>
          </a:bodyPr>
          <a:lstStyle/>
          <a:p>
            <a:pPr algn="just"/>
            <a:r>
              <a:rPr lang="ru-RU" sz="2400" cap="none" dirty="0" smtClean="0"/>
              <a:t>Выпишите сначала словосочетания, в которых прилагательные пишутся через дефис, затем – словосочетания, в которых прилагательные пишутся слитно. Какие словосочетания не выписали? Почему?</a:t>
            </a:r>
          </a:p>
          <a:p>
            <a:pPr algn="just"/>
            <a:r>
              <a:rPr lang="ru-RU" sz="2400" cap="none" dirty="0" smtClean="0"/>
              <a:t>(</a:t>
            </a:r>
            <a:r>
              <a:rPr lang="ru-RU" sz="2400" cap="none" dirty="0" err="1" smtClean="0"/>
              <a:t>Профессорско</a:t>
            </a:r>
            <a:r>
              <a:rPr lang="ru-RU" sz="2400" cap="none" dirty="0" smtClean="0"/>
              <a:t>) преподавательский состав, (детски) наивные высказывания, (хозяйственно) полезная деятельность, (скоро) портящиеся продукты, (легко) растворимое лекарство, (микро)волновая печь, (низко) оплачиваемый труд, (остро) дефицитные материалы, (прямо) пропорциональные величины, (</a:t>
            </a:r>
            <a:r>
              <a:rPr lang="ru-RU" sz="2400" cap="none" dirty="0" err="1" smtClean="0"/>
              <a:t>рекламно</a:t>
            </a:r>
            <a:r>
              <a:rPr lang="ru-RU" sz="2400" cap="none" dirty="0" smtClean="0"/>
              <a:t>) издательский отдел, (сердечно) сосудистая система, </a:t>
            </a:r>
            <a:endParaRPr lang="ru-RU" sz="2400" cap="none" dirty="0"/>
          </a:p>
        </p:txBody>
      </p:sp>
    </p:spTree>
    <p:extLst>
      <p:ext uri="{BB962C8B-B14F-4D97-AF65-F5344CB8AC3E}">
        <p14:creationId xmlns:p14="http://schemas.microsoft.com/office/powerpoint/2010/main" val="2626360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755576" y="1484784"/>
            <a:ext cx="7772870" cy="3424107"/>
          </a:xfrm>
        </p:spPr>
        <p:txBody>
          <a:bodyPr>
            <a:noAutofit/>
          </a:bodyPr>
          <a:lstStyle/>
          <a:p>
            <a:pPr algn="just"/>
            <a:r>
              <a:rPr lang="ru-RU" sz="2400" cap="none" dirty="0"/>
              <a:t>(</a:t>
            </a:r>
            <a:r>
              <a:rPr lang="ru-RU" sz="2400" cap="none" dirty="0" err="1"/>
              <a:t>иссиня</a:t>
            </a:r>
            <a:r>
              <a:rPr lang="ru-RU" sz="2400" cap="none" dirty="0"/>
              <a:t>) черные волосы, (намеренно) резкий отказ, (крупно) блочное строительство, (общественно) исторический факт, (много) сторонний договор, (</a:t>
            </a:r>
            <a:r>
              <a:rPr lang="ru-RU" sz="2400" cap="none" dirty="0" err="1"/>
              <a:t>сверлильно</a:t>
            </a:r>
            <a:r>
              <a:rPr lang="ru-RU" sz="2400" cap="none" dirty="0"/>
              <a:t>) фрезерный станок, (научно) популярный журнал, (поле) защитные насаждения, (</a:t>
            </a:r>
            <a:r>
              <a:rPr lang="ru-RU" sz="2400" cap="none" dirty="0" err="1"/>
              <a:t>рельсо</a:t>
            </a:r>
            <a:r>
              <a:rPr lang="ru-RU" sz="2400" cap="none" dirty="0"/>
              <a:t>) прокатный стан, (вечно) зеленые деревья, (выпукло) вогнутая линза, (финансово) кредитная политика, (чисто) французское произношение, (тонко) молотый кофе</a:t>
            </a:r>
            <a:r>
              <a:rPr lang="ru-RU" sz="2400" cap="none" dirty="0" smtClean="0"/>
              <a:t>.</a:t>
            </a:r>
            <a:endParaRPr lang="ru-RU" sz="2400" cap="none" dirty="0"/>
          </a:p>
        </p:txBody>
      </p:sp>
    </p:spTree>
    <p:extLst>
      <p:ext uri="{BB962C8B-B14F-4D97-AF65-F5344CB8AC3E}">
        <p14:creationId xmlns:p14="http://schemas.microsoft.com/office/powerpoint/2010/main" val="42039142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sz="quarter" idx="13"/>
          </p:nvPr>
        </p:nvSpPr>
        <p:spPr>
          <a:xfrm>
            <a:off x="1187624" y="1628800"/>
            <a:ext cx="7200900" cy="3581400"/>
          </a:xfrm>
        </p:spPr>
        <p:txBody>
          <a:bodyPr>
            <a:normAutofit fontScale="77500" lnSpcReduction="20000"/>
          </a:bodyPr>
          <a:lstStyle/>
          <a:p>
            <a:pPr algn="ctr">
              <a:buNone/>
            </a:pPr>
            <a:endParaRPr lang="ru-RU" sz="3200" i="1" dirty="0"/>
          </a:p>
          <a:p>
            <a:pPr algn="ctr">
              <a:buNone/>
            </a:pPr>
            <a:r>
              <a:rPr lang="ru-RU" sz="3200" i="1" dirty="0"/>
              <a:t>Он в жизнь вбегал  рязанским простаком,</a:t>
            </a:r>
            <a:endParaRPr lang="ru-RU" sz="3200" dirty="0"/>
          </a:p>
          <a:p>
            <a:pPr algn="ctr">
              <a:buNone/>
            </a:pPr>
            <a:r>
              <a:rPr lang="ru-RU" sz="3200" i="1" dirty="0"/>
              <a:t>Голубоглазым, кудреватым, русым,</a:t>
            </a:r>
            <a:endParaRPr lang="ru-RU" sz="3200" dirty="0"/>
          </a:p>
          <a:p>
            <a:pPr algn="ctr">
              <a:buNone/>
            </a:pPr>
            <a:r>
              <a:rPr lang="ru-RU" sz="3200" i="1" dirty="0"/>
              <a:t>С задорным носом и весёлым вкусом,</a:t>
            </a:r>
            <a:endParaRPr lang="ru-RU" sz="3200" dirty="0"/>
          </a:p>
          <a:p>
            <a:pPr algn="ctr">
              <a:buNone/>
            </a:pPr>
            <a:r>
              <a:rPr lang="ru-RU" sz="3200" i="1" dirty="0"/>
              <a:t>К усладам жизни солнышком </a:t>
            </a:r>
            <a:r>
              <a:rPr lang="ru-RU" sz="3200" i="1" dirty="0" err="1"/>
              <a:t>влеком</a:t>
            </a:r>
            <a:r>
              <a:rPr lang="ru-RU" sz="3200" i="1" dirty="0"/>
              <a:t>.</a:t>
            </a:r>
            <a:endParaRPr lang="ru-RU" sz="3200" dirty="0"/>
          </a:p>
          <a:p>
            <a:pPr>
              <a:buNone/>
            </a:pPr>
            <a:r>
              <a:rPr lang="ru-RU" dirty="0"/>
              <a:t/>
            </a:r>
            <a:br>
              <a:rPr lang="ru-RU" dirty="0"/>
            </a:b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B735671-BB88-53E1-5012-4877697B20E5}"/>
              </a:ext>
            </a:extLst>
          </p:cNvPr>
          <p:cNvSpPr>
            <a:spLocks noGrp="1"/>
          </p:cNvSpPr>
          <p:nvPr>
            <p:ph type="title"/>
          </p:nvPr>
        </p:nvSpPr>
        <p:spPr>
          <a:xfrm>
            <a:off x="1028700" y="685800"/>
            <a:ext cx="7200900" cy="726976"/>
          </a:xfrm>
        </p:spPr>
        <p:txBody>
          <a:bodyPr/>
          <a:lstStyle/>
          <a:p>
            <a:r>
              <a:rPr lang="ru-RU" dirty="0"/>
              <a:t>Задание </a:t>
            </a:r>
            <a:r>
              <a:rPr lang="ru-RU" dirty="0" smtClean="0"/>
              <a:t>5</a:t>
            </a:r>
            <a:endParaRPr lang="ru-RU" dirty="0"/>
          </a:p>
        </p:txBody>
      </p:sp>
      <p:sp>
        <p:nvSpPr>
          <p:cNvPr id="3" name="Объект 2">
            <a:extLst>
              <a:ext uri="{FF2B5EF4-FFF2-40B4-BE49-F238E27FC236}">
                <a16:creationId xmlns:a16="http://schemas.microsoft.com/office/drawing/2014/main" id="{1C74D098-6FB4-87E9-0408-8EFDAAFC4231}"/>
              </a:ext>
            </a:extLst>
          </p:cNvPr>
          <p:cNvSpPr>
            <a:spLocks noGrp="1"/>
          </p:cNvSpPr>
          <p:nvPr>
            <p:ph sz="quarter" idx="13"/>
          </p:nvPr>
        </p:nvSpPr>
        <p:spPr>
          <a:xfrm>
            <a:off x="467544" y="1628800"/>
            <a:ext cx="7935788" cy="4896544"/>
          </a:xfrm>
        </p:spPr>
        <p:txBody>
          <a:bodyPr>
            <a:normAutofit/>
          </a:bodyPr>
          <a:lstStyle/>
          <a:p>
            <a:pPr algn="just"/>
            <a:r>
              <a:rPr lang="ru-RU" sz="2400" b="1" cap="none" dirty="0" smtClean="0"/>
              <a:t>Образуйте прилагательные способом сложения. Составьте словосочетания с получившимися словами.</a:t>
            </a:r>
          </a:p>
          <a:p>
            <a:pPr algn="just"/>
            <a:r>
              <a:rPr lang="ru-RU" sz="2400" cap="none" dirty="0" smtClean="0"/>
              <a:t>Роман </a:t>
            </a:r>
            <a:r>
              <a:rPr lang="ru-RU" sz="2400" cap="none" dirty="0"/>
              <a:t>Ж</a:t>
            </a:r>
            <a:r>
              <a:rPr lang="ru-RU" sz="2400" cap="none" dirty="0" smtClean="0"/>
              <a:t>юля </a:t>
            </a:r>
            <a:r>
              <a:rPr lang="ru-RU" sz="2400" cap="none" dirty="0"/>
              <a:t>В</a:t>
            </a:r>
            <a:r>
              <a:rPr lang="ru-RU" sz="2400" cap="none" dirty="0" smtClean="0"/>
              <a:t>ерна, природа Дальнего </a:t>
            </a:r>
            <a:r>
              <a:rPr lang="ru-RU" sz="2400" cap="none" dirty="0"/>
              <a:t>В</a:t>
            </a:r>
            <a:r>
              <a:rPr lang="ru-RU" sz="2400" cap="none" dirty="0" smtClean="0"/>
              <a:t>остока, человек высокой нравственности, дом в десять этажей, паруса разного цвета, дубняк низкого роста, выработка средняя за год, литература древней </a:t>
            </a:r>
            <a:r>
              <a:rPr lang="ru-RU" sz="2400" cap="none" dirty="0"/>
              <a:t>Р</a:t>
            </a:r>
            <a:r>
              <a:rPr lang="ru-RU" sz="2400" cap="none" dirty="0" smtClean="0"/>
              <a:t>уси, вкус сладкий и кислый, собрание отчетное и выборное, напечатанный на машинке текст, факультет физики и математики, горы на западном </a:t>
            </a:r>
            <a:r>
              <a:rPr lang="ru-RU" sz="2400" cap="none" dirty="0"/>
              <a:t>С</a:t>
            </a:r>
            <a:r>
              <a:rPr lang="ru-RU" sz="2400" cap="none" dirty="0" smtClean="0"/>
              <a:t>ахалине, дорога с узкой колеей, звук смычной и взрывной.</a:t>
            </a:r>
          </a:p>
          <a:p>
            <a:endParaRPr lang="ru-RU" dirty="0"/>
          </a:p>
        </p:txBody>
      </p:sp>
    </p:spTree>
    <p:extLst>
      <p:ext uri="{BB962C8B-B14F-4D97-AF65-F5344CB8AC3E}">
        <p14:creationId xmlns:p14="http://schemas.microsoft.com/office/powerpoint/2010/main" val="14133876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a:extLst>
              <a:ext uri="{FF2B5EF4-FFF2-40B4-BE49-F238E27FC236}">
                <a16:creationId xmlns:a16="http://schemas.microsoft.com/office/drawing/2014/main" id="{23614F7D-4B39-F8D2-6E7C-61FB03C93D61}"/>
              </a:ext>
            </a:extLst>
          </p:cNvPr>
          <p:cNvSpPr>
            <a:spLocks noGrp="1"/>
          </p:cNvSpPr>
          <p:nvPr>
            <p:ph type="title"/>
          </p:nvPr>
        </p:nvSpPr>
        <p:spPr>
          <a:xfrm>
            <a:off x="1028700" y="685800"/>
            <a:ext cx="7200900" cy="798984"/>
          </a:xfrm>
        </p:spPr>
        <p:txBody>
          <a:bodyPr/>
          <a:lstStyle/>
          <a:p>
            <a:r>
              <a:rPr lang="ru-RU" dirty="0"/>
              <a:t>Задание </a:t>
            </a:r>
            <a:r>
              <a:rPr lang="ru-RU" dirty="0" smtClean="0"/>
              <a:t>6</a:t>
            </a:r>
            <a:endParaRPr lang="ru-RU" dirty="0"/>
          </a:p>
        </p:txBody>
      </p:sp>
      <p:sp>
        <p:nvSpPr>
          <p:cNvPr id="2" name="Содержимое 1"/>
          <p:cNvSpPr>
            <a:spLocks noGrp="1"/>
          </p:cNvSpPr>
          <p:nvPr>
            <p:ph sz="quarter" idx="13"/>
          </p:nvPr>
        </p:nvSpPr>
        <p:spPr>
          <a:xfrm>
            <a:off x="683568" y="1484784"/>
            <a:ext cx="7704856" cy="4536504"/>
          </a:xfrm>
        </p:spPr>
        <p:txBody>
          <a:bodyPr>
            <a:noAutofit/>
          </a:bodyPr>
          <a:lstStyle/>
          <a:p>
            <a:pPr algn="just"/>
            <a:r>
              <a:rPr lang="ru-RU" sz="2400" b="1" cap="none" dirty="0" smtClean="0"/>
              <a:t>Перепишите предложения, вставляя, где необходимо, букву Н. Выделите суффиксы имен прилагательных, объясните их правописание.</a:t>
            </a:r>
          </a:p>
          <a:p>
            <a:pPr algn="just"/>
            <a:r>
              <a:rPr lang="ru-RU" sz="2400" cap="none" dirty="0" smtClean="0"/>
              <a:t>1. Над </a:t>
            </a:r>
            <a:r>
              <a:rPr lang="ru-RU" sz="2400" cap="none" dirty="0" err="1" smtClean="0"/>
              <a:t>Гремячим</a:t>
            </a:r>
            <a:r>
              <a:rPr lang="ru-RU" sz="2400" cap="none" dirty="0" smtClean="0"/>
              <a:t> логом уже поднимались выше тополей розовые утре..</a:t>
            </a:r>
            <a:r>
              <a:rPr lang="ru-RU" sz="2400" cap="none" dirty="0" err="1" smtClean="0"/>
              <a:t>ие</a:t>
            </a:r>
            <a:r>
              <a:rPr lang="ru-RU" sz="2400" cap="none" dirty="0" smtClean="0"/>
              <a:t> туманы. 2. Вагон остановился. Теперь слышались, кроме грач..</a:t>
            </a:r>
            <a:r>
              <a:rPr lang="ru-RU" sz="2400" cap="none" dirty="0" err="1" smtClean="0"/>
              <a:t>ых</a:t>
            </a:r>
            <a:r>
              <a:rPr lang="ru-RU" sz="2400" cap="none" dirty="0" smtClean="0"/>
              <a:t>, человеческие голоса. 3. Волга была </a:t>
            </a:r>
            <a:r>
              <a:rPr lang="ru-RU" sz="2400" cap="none" dirty="0" err="1" smtClean="0"/>
              <a:t>пусты..а</a:t>
            </a:r>
            <a:r>
              <a:rPr lang="ru-RU" sz="2400" cap="none" dirty="0" smtClean="0"/>
              <a:t>. 4. </a:t>
            </a:r>
            <a:r>
              <a:rPr lang="ru-RU" sz="2400" cap="none" dirty="0" err="1" smtClean="0"/>
              <a:t>Полотн</a:t>
            </a:r>
            <a:r>
              <a:rPr lang="ru-RU" sz="2400" cap="none" dirty="0" smtClean="0"/>
              <a:t>..</a:t>
            </a:r>
            <a:r>
              <a:rPr lang="ru-RU" sz="2400" cap="none" dirty="0" err="1" smtClean="0"/>
              <a:t>ый</a:t>
            </a:r>
            <a:r>
              <a:rPr lang="ru-RU" sz="2400" cap="none" dirty="0" smtClean="0"/>
              <a:t> городок рос на глазах. 5. На громоздком </a:t>
            </a:r>
            <a:r>
              <a:rPr lang="ru-RU" sz="2400" cap="none" dirty="0" err="1" smtClean="0"/>
              <a:t>письм</a:t>
            </a:r>
            <a:r>
              <a:rPr lang="ru-RU" sz="2400" cap="none" dirty="0" smtClean="0"/>
              <a:t>..ом столе стояли в шахматном порядке </a:t>
            </a:r>
            <a:r>
              <a:rPr lang="ru-RU" sz="2400" cap="none" dirty="0" err="1" smtClean="0"/>
              <a:t>телефо</a:t>
            </a:r>
            <a:r>
              <a:rPr lang="ru-RU" sz="2400" cap="none" dirty="0" smtClean="0"/>
              <a:t>..</a:t>
            </a:r>
            <a:r>
              <a:rPr lang="ru-RU" sz="2400" cap="none" dirty="0" err="1" smtClean="0"/>
              <a:t>ые</a:t>
            </a:r>
            <a:r>
              <a:rPr lang="ru-RU" sz="2400" cap="none" dirty="0" smtClean="0"/>
              <a:t> аппараты прямой связи с участками. </a:t>
            </a:r>
            <a:endParaRPr lang="ru-RU" sz="2400" cap="none"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85330" y="1196753"/>
            <a:ext cx="7772870" cy="4594448"/>
          </a:xfrm>
        </p:spPr>
        <p:txBody>
          <a:bodyPr>
            <a:normAutofit/>
          </a:bodyPr>
          <a:lstStyle/>
          <a:p>
            <a:pPr algn="just"/>
            <a:r>
              <a:rPr lang="ru-RU" sz="2400" cap="none" dirty="0"/>
              <a:t>6. Луна повисла над рекой, и всё кругом приобрело </a:t>
            </a:r>
            <a:r>
              <a:rPr lang="ru-RU" sz="2400" cap="none" dirty="0" err="1"/>
              <a:t>дикови</a:t>
            </a:r>
            <a:r>
              <a:rPr lang="ru-RU" sz="2400" cap="none" dirty="0" smtClean="0"/>
              <a:t>..</a:t>
            </a:r>
            <a:r>
              <a:rPr lang="ru-RU" sz="2400" cap="none" dirty="0" err="1" smtClean="0"/>
              <a:t>ую</a:t>
            </a:r>
            <a:r>
              <a:rPr lang="ru-RU" sz="2400" cap="none" dirty="0" smtClean="0"/>
              <a:t> </a:t>
            </a:r>
            <a:r>
              <a:rPr lang="ru-RU" sz="2400" cap="none" dirty="0"/>
              <a:t>окраску. 7. Голубая высь иногда затягивалась сплошным серым туманом, сеющим мелкую водя</a:t>
            </a:r>
            <a:r>
              <a:rPr lang="ru-RU" sz="2400" cap="none" dirty="0" smtClean="0"/>
              <a:t>..</a:t>
            </a:r>
            <a:r>
              <a:rPr lang="ru-RU" sz="2400" cap="none" dirty="0" err="1" smtClean="0"/>
              <a:t>ую</a:t>
            </a:r>
            <a:r>
              <a:rPr lang="ru-RU" sz="2400" cap="none" dirty="0" smtClean="0"/>
              <a:t> </a:t>
            </a:r>
            <a:r>
              <a:rPr lang="ru-RU" sz="2400" cap="none" dirty="0"/>
              <a:t>пыль. 8. </a:t>
            </a:r>
            <a:r>
              <a:rPr lang="ru-RU" sz="2400" cap="none" dirty="0" err="1"/>
              <a:t>Ра</a:t>
            </a:r>
            <a:r>
              <a:rPr lang="ru-RU" sz="2400" cap="none" dirty="0" err="1" smtClean="0"/>
              <a:t>..ним</a:t>
            </a:r>
            <a:r>
              <a:rPr lang="ru-RU" sz="2400" cap="none" dirty="0" smtClean="0"/>
              <a:t> </a:t>
            </a:r>
            <a:r>
              <a:rPr lang="ru-RU" sz="2400" cap="none" dirty="0"/>
              <a:t>солнечным утром мы опять летим над </a:t>
            </a:r>
            <a:r>
              <a:rPr lang="ru-RU" sz="2400" cap="none" dirty="0" err="1"/>
              <a:t>серебря</a:t>
            </a:r>
            <a:r>
              <a:rPr lang="ru-RU" sz="2400" cap="none" dirty="0" err="1" smtClean="0"/>
              <a:t>..ой</a:t>
            </a:r>
            <a:r>
              <a:rPr lang="ru-RU" sz="2400" cap="none" dirty="0" smtClean="0"/>
              <a:t> </a:t>
            </a:r>
            <a:r>
              <a:rPr lang="ru-RU" sz="2400" cap="none" dirty="0"/>
              <a:t>лентой реки. 9. Время от времени мы откачивали воду </a:t>
            </a:r>
            <a:r>
              <a:rPr lang="ru-RU" sz="2400" cap="none" dirty="0" err="1"/>
              <a:t>берестя</a:t>
            </a:r>
            <a:r>
              <a:rPr lang="ru-RU" sz="2400" cap="none" dirty="0" smtClean="0"/>
              <a:t>..</a:t>
            </a:r>
            <a:r>
              <a:rPr lang="ru-RU" sz="2400" cap="none" dirty="0" err="1" smtClean="0"/>
              <a:t>ым</a:t>
            </a:r>
            <a:r>
              <a:rPr lang="ru-RU" sz="2400" cap="none" dirty="0" smtClean="0"/>
              <a:t> </a:t>
            </a:r>
            <a:r>
              <a:rPr lang="ru-RU" sz="2400" cap="none" dirty="0"/>
              <a:t>ковшом. 10. Около </a:t>
            </a:r>
            <a:r>
              <a:rPr lang="ru-RU" sz="2400" cap="none" dirty="0" err="1"/>
              <a:t>ветр</a:t>
            </a:r>
            <a:r>
              <a:rPr lang="ru-RU" sz="2400" cap="none" dirty="0" smtClean="0"/>
              <a:t>..ой </a:t>
            </a:r>
            <a:r>
              <a:rPr lang="ru-RU" sz="2400" cap="none" dirty="0"/>
              <a:t>мельницы босой белоголовый мальчик лет семи пас гусей.</a:t>
            </a:r>
          </a:p>
          <a:p>
            <a:endParaRPr lang="ru-RU" dirty="0"/>
          </a:p>
        </p:txBody>
      </p:sp>
    </p:spTree>
    <p:extLst>
      <p:ext uri="{BB962C8B-B14F-4D97-AF65-F5344CB8AC3E}">
        <p14:creationId xmlns:p14="http://schemas.microsoft.com/office/powerpoint/2010/main" val="21527257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995231" y="188640"/>
            <a:ext cx="7773338" cy="1596177"/>
          </a:xfrm>
        </p:spPr>
        <p:txBody>
          <a:bodyPr/>
          <a:lstStyle/>
          <a:p>
            <a:pPr algn="ctr"/>
            <a:r>
              <a:rPr lang="ru-RU" dirty="0"/>
              <a:t>Домашнее задание</a:t>
            </a:r>
          </a:p>
        </p:txBody>
      </p:sp>
      <p:sp>
        <p:nvSpPr>
          <p:cNvPr id="2" name="Содержимое 1"/>
          <p:cNvSpPr>
            <a:spLocks noGrp="1"/>
          </p:cNvSpPr>
          <p:nvPr>
            <p:ph sz="quarter" idx="13"/>
          </p:nvPr>
        </p:nvSpPr>
        <p:spPr>
          <a:xfrm>
            <a:off x="1028700" y="1484784"/>
            <a:ext cx="7935788" cy="5040560"/>
          </a:xfrm>
        </p:spPr>
        <p:txBody>
          <a:bodyPr>
            <a:normAutofit fontScale="85000" lnSpcReduction="20000"/>
          </a:bodyPr>
          <a:lstStyle/>
          <a:p>
            <a:pPr algn="just"/>
            <a:r>
              <a:rPr lang="ru-RU" b="1" cap="none" dirty="0"/>
              <a:t>В</a:t>
            </a:r>
            <a:r>
              <a:rPr lang="ru-RU" b="1" cap="none" dirty="0" smtClean="0"/>
              <a:t>ыпишите слова, вставляя на месте пропусков Н или НН. Выделите суффиксы имён прилагательных. Объясните их правописание. Определите разряды прилагательных. </a:t>
            </a:r>
            <a:r>
              <a:rPr lang="ru-RU" b="1" cap="none" smtClean="0"/>
              <a:t>Укажите </a:t>
            </a:r>
            <a:r>
              <a:rPr lang="ru-RU" b="1" cap="none" dirty="0" smtClean="0"/>
              <a:t>синтаксическую роль прилагательных в предложениях.</a:t>
            </a:r>
          </a:p>
          <a:p>
            <a:pPr algn="just"/>
            <a:r>
              <a:rPr lang="ru-RU" cap="none" dirty="0" smtClean="0"/>
              <a:t> 1. Мы — ржа..</a:t>
            </a:r>
            <a:r>
              <a:rPr lang="ru-RU" cap="none" dirty="0" err="1" smtClean="0"/>
              <a:t>ые</a:t>
            </a:r>
            <a:r>
              <a:rPr lang="ru-RU" cap="none" dirty="0" smtClean="0"/>
              <a:t>, </a:t>
            </a:r>
            <a:r>
              <a:rPr lang="ru-RU" cap="none" dirty="0" err="1" smtClean="0"/>
              <a:t>толоко</a:t>
            </a:r>
            <a:r>
              <a:rPr lang="ru-RU" cap="none" dirty="0" smtClean="0"/>
              <a:t>..</a:t>
            </a:r>
            <a:r>
              <a:rPr lang="ru-RU" cap="none" dirty="0" err="1" smtClean="0"/>
              <a:t>ые</a:t>
            </a:r>
            <a:r>
              <a:rPr lang="ru-RU" cap="none" dirty="0" smtClean="0"/>
              <a:t>, пестряди..</a:t>
            </a:r>
            <a:r>
              <a:rPr lang="ru-RU" cap="none" dirty="0" err="1" smtClean="0"/>
              <a:t>ые</a:t>
            </a:r>
            <a:r>
              <a:rPr lang="ru-RU" cap="none" dirty="0" smtClean="0"/>
              <a:t>, запечные, вы — </a:t>
            </a:r>
            <a:r>
              <a:rPr lang="ru-RU" cap="none" dirty="0" err="1" smtClean="0"/>
              <a:t>чугу</a:t>
            </a:r>
            <a:r>
              <a:rPr lang="ru-RU" cap="none" dirty="0" smtClean="0"/>
              <a:t>..</a:t>
            </a:r>
            <a:r>
              <a:rPr lang="ru-RU" cap="none" dirty="0" err="1" smtClean="0"/>
              <a:t>ые</a:t>
            </a:r>
            <a:r>
              <a:rPr lang="ru-RU" cap="none" dirty="0" smtClean="0"/>
              <a:t>, </a:t>
            </a:r>
            <a:r>
              <a:rPr lang="ru-RU" cap="none" dirty="0" err="1" smtClean="0"/>
              <a:t>бето</a:t>
            </a:r>
            <a:r>
              <a:rPr lang="ru-RU" cap="none" dirty="0" smtClean="0"/>
              <a:t>..</a:t>
            </a:r>
            <a:r>
              <a:rPr lang="ru-RU" cap="none" dirty="0" err="1" smtClean="0"/>
              <a:t>ые</a:t>
            </a:r>
            <a:r>
              <a:rPr lang="ru-RU" cap="none" dirty="0" smtClean="0"/>
              <a:t>, электрические, млечные. (Я. Клюев) 2. В буре электрического света умирает ю..</a:t>
            </a:r>
            <a:r>
              <a:rPr lang="ru-RU" cap="none" dirty="0" err="1" smtClean="0"/>
              <a:t>ая</a:t>
            </a:r>
            <a:r>
              <a:rPr lang="ru-RU" cap="none" dirty="0" smtClean="0"/>
              <a:t> Джульетта. (Я. </a:t>
            </a:r>
            <a:r>
              <a:rPr lang="ru-RU" cap="none" dirty="0"/>
              <a:t>С</a:t>
            </a:r>
            <a:r>
              <a:rPr lang="ru-RU" cap="none" dirty="0" smtClean="0"/>
              <a:t>меляков) 3. Шумели тучи в небе </a:t>
            </a:r>
            <a:r>
              <a:rPr lang="ru-RU" cap="none" dirty="0" err="1" smtClean="0"/>
              <a:t>полуде..ом</a:t>
            </a:r>
            <a:r>
              <a:rPr lang="ru-RU" cap="none" dirty="0" smtClean="0"/>
              <a:t>, как в паводок плывущие плоты. (А. </a:t>
            </a:r>
            <a:r>
              <a:rPr lang="ru-RU" cap="none" dirty="0"/>
              <a:t>Н</a:t>
            </a:r>
            <a:r>
              <a:rPr lang="ru-RU" cap="none" dirty="0" smtClean="0"/>
              <a:t>едогонов) 4. И каждый вечер, в час назначенный (иль это только снится мне?), девичий стан, шелками схваченный, в </a:t>
            </a:r>
            <a:r>
              <a:rPr lang="ru-RU" cap="none" dirty="0" err="1" smtClean="0"/>
              <a:t>тума</a:t>
            </a:r>
            <a:r>
              <a:rPr lang="ru-RU" cap="none" dirty="0" smtClean="0"/>
              <a:t>..ом движется окне. (А. Блок) 5. Всюду пестрели голубые гроздья </a:t>
            </a:r>
            <a:r>
              <a:rPr lang="ru-RU" cap="none" dirty="0" err="1" smtClean="0"/>
              <a:t>журавли..ого</a:t>
            </a:r>
            <a:r>
              <a:rPr lang="ru-RU" cap="none" dirty="0" smtClean="0"/>
              <a:t> гороха, золотые чашечки </a:t>
            </a:r>
            <a:r>
              <a:rPr lang="ru-RU" cap="none" dirty="0" err="1" smtClean="0"/>
              <a:t>кури..ой</a:t>
            </a:r>
            <a:r>
              <a:rPr lang="ru-RU" cap="none" dirty="0" smtClean="0"/>
              <a:t> слепоты, цветы </a:t>
            </a:r>
            <a:r>
              <a:rPr lang="ru-RU" cap="none" dirty="0" err="1" smtClean="0"/>
              <a:t>ивана</a:t>
            </a:r>
            <a:r>
              <a:rPr lang="ru-RU" cap="none" dirty="0" smtClean="0"/>
              <a:t>-да-</a:t>
            </a:r>
            <a:r>
              <a:rPr lang="ru-RU" cap="none" dirty="0" err="1" smtClean="0"/>
              <a:t>марьи</a:t>
            </a:r>
            <a:r>
              <a:rPr lang="ru-RU" cap="none" dirty="0" smtClean="0"/>
              <a:t>. (И. </a:t>
            </a:r>
            <a:r>
              <a:rPr lang="ru-RU" cap="none" dirty="0"/>
              <a:t>Т</a:t>
            </a:r>
            <a:r>
              <a:rPr lang="ru-RU" cap="none" dirty="0" smtClean="0"/>
              <a:t>ургенев) 6. и опять кольнут доныне </a:t>
            </a:r>
            <a:r>
              <a:rPr lang="ru-RU" cap="none" dirty="0" err="1" smtClean="0"/>
              <a:t>неотпущенной</a:t>
            </a:r>
            <a:r>
              <a:rPr lang="ru-RU" cap="none" dirty="0" smtClean="0"/>
              <a:t> виной, и окно по крестовине сдавит голод </a:t>
            </a:r>
            <a:r>
              <a:rPr lang="ru-RU" cap="none" dirty="0" err="1" smtClean="0"/>
              <a:t>дровя</a:t>
            </a:r>
            <a:r>
              <a:rPr lang="ru-RU" cap="none" dirty="0" smtClean="0"/>
              <a:t>..ой. (Б. Пастернак) 7. Выгонять перед вечером и пригонять на </a:t>
            </a:r>
            <a:r>
              <a:rPr lang="ru-RU" cap="none" dirty="0" err="1" smtClean="0"/>
              <a:t>утре..ей</a:t>
            </a:r>
            <a:r>
              <a:rPr lang="ru-RU" cap="none" dirty="0" smtClean="0"/>
              <a:t> заре табун — большой праздник для крестьянских мальчиков. (И. </a:t>
            </a:r>
            <a:r>
              <a:rPr lang="ru-RU" cap="none" dirty="0"/>
              <a:t>Т</a:t>
            </a:r>
            <a:r>
              <a:rPr lang="ru-RU" cap="none" dirty="0" smtClean="0"/>
              <a:t>ургенев) 8. Он [</a:t>
            </a:r>
            <a:r>
              <a:rPr lang="ru-RU" cap="none" dirty="0"/>
              <a:t>О</a:t>
            </a:r>
            <a:r>
              <a:rPr lang="ru-RU" cap="none" dirty="0" smtClean="0"/>
              <a:t>негин] три часа по крайней мере пред зеркалами проводил &lt;...&gt; подобный </a:t>
            </a:r>
            <a:r>
              <a:rPr lang="ru-RU" cap="none" dirty="0" err="1" smtClean="0"/>
              <a:t>ветре..ой</a:t>
            </a:r>
            <a:r>
              <a:rPr lang="ru-RU" cap="none" dirty="0" smtClean="0"/>
              <a:t> </a:t>
            </a:r>
            <a:r>
              <a:rPr lang="ru-RU" cap="none" dirty="0"/>
              <a:t>В</a:t>
            </a:r>
            <a:r>
              <a:rPr lang="ru-RU" cap="none" dirty="0" smtClean="0"/>
              <a:t>енере... (А. </a:t>
            </a:r>
            <a:r>
              <a:rPr lang="ru-RU" cap="none" dirty="0"/>
              <a:t>П</a:t>
            </a:r>
            <a:r>
              <a:rPr lang="ru-RU" cap="none" dirty="0" smtClean="0"/>
              <a:t>ушкин) 9. Вдоль </a:t>
            </a:r>
            <a:r>
              <a:rPr lang="ru-RU" cap="none" dirty="0" err="1" smtClean="0"/>
              <a:t>со..ой</a:t>
            </a:r>
            <a:r>
              <a:rPr lang="ru-RU" cap="none" dirty="0" smtClean="0"/>
              <a:t> улицы рядами двойные фонари карет весёлый изливают свет... (А. </a:t>
            </a:r>
            <a:r>
              <a:rPr lang="ru-RU" cap="none" dirty="0"/>
              <a:t>П</a:t>
            </a:r>
            <a:r>
              <a:rPr lang="ru-RU" cap="none" dirty="0" smtClean="0"/>
              <a:t>ушкин) 10. Даже дети и те притихли, воробьи..</a:t>
            </a:r>
            <a:r>
              <a:rPr lang="ru-RU" cap="none" dirty="0" err="1" smtClean="0"/>
              <a:t>ыми</a:t>
            </a:r>
            <a:r>
              <a:rPr lang="ru-RU" cap="none" dirty="0" smtClean="0"/>
              <a:t> стайками жались к взрослым. (Ф. </a:t>
            </a:r>
            <a:r>
              <a:rPr lang="ru-RU" cap="none" dirty="0"/>
              <a:t>А</a:t>
            </a:r>
            <a:r>
              <a:rPr lang="ru-RU" cap="none" dirty="0" smtClean="0"/>
              <a:t>брамов)</a:t>
            </a:r>
          </a:p>
          <a:p>
            <a:pPr algn="just"/>
            <a:endParaRPr lang="ru-RU" sz="2800" cap="none"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pPr algn="ctr"/>
            <a:r>
              <a:rPr lang="ru-RU" dirty="0"/>
              <a:t>Имя прилагательное</a:t>
            </a:r>
          </a:p>
        </p:txBody>
      </p:sp>
      <p:sp>
        <p:nvSpPr>
          <p:cNvPr id="2" name="Содержимое 1"/>
          <p:cNvSpPr>
            <a:spLocks noGrp="1"/>
          </p:cNvSpPr>
          <p:nvPr>
            <p:ph sz="quarter" idx="13"/>
          </p:nvPr>
        </p:nvSpPr>
        <p:spPr>
          <a:xfrm>
            <a:off x="395536" y="1844824"/>
            <a:ext cx="8496944" cy="4752528"/>
          </a:xfrm>
        </p:spPr>
        <p:txBody>
          <a:bodyPr>
            <a:normAutofit fontScale="92500" lnSpcReduction="10000"/>
          </a:bodyPr>
          <a:lstStyle/>
          <a:p>
            <a:pPr algn="just"/>
            <a:r>
              <a:rPr lang="ru-RU" sz="2800" cap="none" dirty="0" smtClean="0"/>
              <a:t>Имя прилагательное – самостоятельная часть речи, обозначающая </a:t>
            </a:r>
            <a:r>
              <a:rPr lang="ru-RU" sz="2800" cap="none" dirty="0" err="1" smtClean="0"/>
              <a:t>непроцессуальный</a:t>
            </a:r>
            <a:r>
              <a:rPr lang="ru-RU" sz="2800" cap="none" dirty="0" smtClean="0"/>
              <a:t> признак предмета, его качество и отвечающая на вопросы «какой?», «какая?», «какое?», «какие?», «чей?» и так далее. </a:t>
            </a:r>
          </a:p>
          <a:p>
            <a:pPr algn="just"/>
            <a:r>
              <a:rPr lang="ru-RU" sz="2800" cap="none" dirty="0" smtClean="0"/>
              <a:t>В предложении прилагательное чаще всего бывает определением, но может быть и сказуемым. </a:t>
            </a:r>
          </a:p>
          <a:p>
            <a:pPr algn="just"/>
            <a:r>
              <a:rPr lang="ru-RU" sz="2800" cap="none" dirty="0" smtClean="0"/>
              <a:t>Грамматические категории имени прилагательного полностью зависят от существительного, с которым оно согласуется, и, следовательно, являются несамостоятельными.</a:t>
            </a: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lstStyle/>
          <a:p>
            <a:pPr algn="ctr"/>
            <a:r>
              <a:rPr lang="ru-RU" dirty="0"/>
              <a:t>Признаки</a:t>
            </a:r>
          </a:p>
        </p:txBody>
      </p:sp>
      <p:sp>
        <p:nvSpPr>
          <p:cNvPr id="8" name="Текст 7"/>
          <p:cNvSpPr>
            <a:spLocks noGrp="1"/>
          </p:cNvSpPr>
          <p:nvPr>
            <p:ph type="body" idx="1"/>
          </p:nvPr>
        </p:nvSpPr>
        <p:spPr>
          <a:xfrm>
            <a:off x="1115616" y="1527876"/>
            <a:ext cx="3335840" cy="823912"/>
          </a:xfrm>
        </p:spPr>
        <p:txBody>
          <a:bodyPr/>
          <a:lstStyle/>
          <a:p>
            <a:r>
              <a:rPr lang="ru-RU" sz="2800" dirty="0"/>
              <a:t>Постоянные</a:t>
            </a:r>
          </a:p>
        </p:txBody>
      </p:sp>
      <p:sp>
        <p:nvSpPr>
          <p:cNvPr id="9" name="Содержимое 8"/>
          <p:cNvSpPr>
            <a:spLocks noGrp="1"/>
          </p:cNvSpPr>
          <p:nvPr>
            <p:ph sz="quarter" idx="13"/>
          </p:nvPr>
        </p:nvSpPr>
        <p:spPr>
          <a:xfrm>
            <a:off x="1115616" y="2636912"/>
            <a:ext cx="3335839" cy="2880320"/>
          </a:xfrm>
        </p:spPr>
        <p:txBody>
          <a:bodyPr>
            <a:normAutofit/>
          </a:bodyPr>
          <a:lstStyle/>
          <a:p>
            <a:r>
              <a:rPr lang="ru-RU" sz="2400" cap="none" dirty="0" smtClean="0"/>
              <a:t>Разряд (качественные, относительные, притяжательные)</a:t>
            </a:r>
            <a:endParaRPr lang="ru-RU" sz="2400" cap="none" dirty="0"/>
          </a:p>
        </p:txBody>
      </p:sp>
      <p:sp>
        <p:nvSpPr>
          <p:cNvPr id="10" name="Текст 9"/>
          <p:cNvSpPr>
            <a:spLocks noGrp="1"/>
          </p:cNvSpPr>
          <p:nvPr>
            <p:ph type="body" sz="quarter" idx="3"/>
          </p:nvPr>
        </p:nvSpPr>
        <p:spPr>
          <a:xfrm>
            <a:off x="4572001" y="1527876"/>
            <a:ext cx="3335840" cy="823912"/>
          </a:xfrm>
        </p:spPr>
        <p:txBody>
          <a:bodyPr/>
          <a:lstStyle/>
          <a:p>
            <a:r>
              <a:rPr lang="ru-RU" sz="2800" dirty="0"/>
              <a:t>Непостоянные</a:t>
            </a:r>
            <a:endParaRPr lang="ru-RU" dirty="0"/>
          </a:p>
        </p:txBody>
      </p:sp>
      <p:sp>
        <p:nvSpPr>
          <p:cNvPr id="11" name="Содержимое 10"/>
          <p:cNvSpPr>
            <a:spLocks noGrp="1"/>
          </p:cNvSpPr>
          <p:nvPr>
            <p:ph sz="quarter" idx="14"/>
          </p:nvPr>
        </p:nvSpPr>
        <p:spPr>
          <a:xfrm>
            <a:off x="4451455" y="2665488"/>
            <a:ext cx="4369017" cy="3787848"/>
          </a:xfrm>
        </p:spPr>
        <p:txBody>
          <a:bodyPr>
            <a:noAutofit/>
          </a:bodyPr>
          <a:lstStyle/>
          <a:p>
            <a:pPr>
              <a:spcBef>
                <a:spcPts val="0"/>
              </a:spcBef>
            </a:pPr>
            <a:r>
              <a:rPr lang="ru-RU" sz="2400" cap="none" dirty="0" smtClean="0"/>
              <a:t>Число</a:t>
            </a:r>
          </a:p>
          <a:p>
            <a:pPr>
              <a:spcBef>
                <a:spcPts val="0"/>
              </a:spcBef>
            </a:pPr>
            <a:r>
              <a:rPr lang="ru-RU" sz="2400" cap="none" dirty="0" smtClean="0"/>
              <a:t>Падеж (только для полной формы)</a:t>
            </a:r>
          </a:p>
          <a:p>
            <a:pPr>
              <a:spcBef>
                <a:spcPts val="0"/>
              </a:spcBef>
            </a:pPr>
            <a:r>
              <a:rPr lang="ru-RU" sz="2400" cap="none" dirty="0" smtClean="0"/>
              <a:t>Род (только для единственного числа)</a:t>
            </a:r>
          </a:p>
          <a:p>
            <a:pPr>
              <a:spcBef>
                <a:spcPts val="0"/>
              </a:spcBef>
            </a:pPr>
            <a:r>
              <a:rPr lang="ru-RU" sz="2400" cap="none" dirty="0" smtClean="0"/>
              <a:t>Форма (полная или краткая)</a:t>
            </a:r>
          </a:p>
          <a:p>
            <a:pPr>
              <a:spcBef>
                <a:spcPts val="0"/>
              </a:spcBef>
            </a:pPr>
            <a:r>
              <a:rPr lang="ru-RU" sz="2400" cap="none" dirty="0" smtClean="0"/>
              <a:t>Степень сравнения (простая или составная)</a:t>
            </a:r>
          </a:p>
          <a:p>
            <a:endParaRPr lang="ru-RU" sz="1400" cap="none"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wipe(down)">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0">
                                            <p:txEl>
                                              <p:pRg st="0" end="0"/>
                                            </p:txEl>
                                          </p:spTgt>
                                        </p:tgtEl>
                                        <p:attrNameLst>
                                          <p:attrName>style.visibility</p:attrName>
                                        </p:attrNameLst>
                                      </p:cBhvr>
                                      <p:to>
                                        <p:strVal val="visible"/>
                                      </p:to>
                                    </p:set>
                                    <p:animEffect transition="in" filter="wipe(down)">
                                      <p:cBhvr>
                                        <p:cTn id="12" dur="500"/>
                                        <p:tgtEl>
                                          <p:spTgt spid="10">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1">
                                            <p:txEl>
                                              <p:pRg st="0" end="0"/>
                                            </p:txEl>
                                          </p:spTgt>
                                        </p:tgtEl>
                                        <p:attrNameLst>
                                          <p:attrName>style.visibility</p:attrName>
                                        </p:attrNameLst>
                                      </p:cBhvr>
                                      <p:to>
                                        <p:strVal val="visible"/>
                                      </p:to>
                                    </p:set>
                                    <p:animEffect transition="in" filter="wipe(down)">
                                      <p:cBhvr>
                                        <p:cTn id="17" dur="500"/>
                                        <p:tgtEl>
                                          <p:spTgt spid="11">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11">
                                            <p:txEl>
                                              <p:pRg st="1" end="1"/>
                                            </p:txEl>
                                          </p:spTgt>
                                        </p:tgtEl>
                                        <p:attrNameLst>
                                          <p:attrName>style.visibility</p:attrName>
                                        </p:attrNameLst>
                                      </p:cBhvr>
                                      <p:to>
                                        <p:strVal val="visible"/>
                                      </p:to>
                                    </p:set>
                                    <p:animEffect transition="in" filter="wipe(down)">
                                      <p:cBhvr>
                                        <p:cTn id="22" dur="500"/>
                                        <p:tgtEl>
                                          <p:spTgt spid="11">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11">
                                            <p:txEl>
                                              <p:pRg st="2" end="2"/>
                                            </p:txEl>
                                          </p:spTgt>
                                        </p:tgtEl>
                                        <p:attrNameLst>
                                          <p:attrName>style.visibility</p:attrName>
                                        </p:attrNameLst>
                                      </p:cBhvr>
                                      <p:to>
                                        <p:strVal val="visible"/>
                                      </p:to>
                                    </p:set>
                                    <p:animEffect transition="in" filter="wipe(down)">
                                      <p:cBhvr>
                                        <p:cTn id="27" dur="500"/>
                                        <p:tgtEl>
                                          <p:spTgt spid="11">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11">
                                            <p:txEl>
                                              <p:pRg st="3" end="3"/>
                                            </p:txEl>
                                          </p:spTgt>
                                        </p:tgtEl>
                                        <p:attrNameLst>
                                          <p:attrName>style.visibility</p:attrName>
                                        </p:attrNameLst>
                                      </p:cBhvr>
                                      <p:to>
                                        <p:strVal val="visible"/>
                                      </p:to>
                                    </p:set>
                                    <p:animEffect transition="in" filter="wipe(down)">
                                      <p:cBhvr>
                                        <p:cTn id="32" dur="500"/>
                                        <p:tgtEl>
                                          <p:spTgt spid="11">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11">
                                            <p:txEl>
                                              <p:pRg st="4" end="4"/>
                                            </p:txEl>
                                          </p:spTgt>
                                        </p:tgtEl>
                                        <p:attrNameLst>
                                          <p:attrName>style.visibility</p:attrName>
                                        </p:attrNameLst>
                                      </p:cBhvr>
                                      <p:to>
                                        <p:strVal val="visible"/>
                                      </p:to>
                                    </p:set>
                                    <p:animEffect transition="in" filter="wipe(down)">
                                      <p:cBhvr>
                                        <p:cTn id="37" dur="500"/>
                                        <p:tgtEl>
                                          <p:spTgt spid="11">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9">
                                            <p:txEl>
                                              <p:pRg st="0" end="0"/>
                                            </p:txEl>
                                          </p:spTgt>
                                        </p:tgtEl>
                                        <p:attrNameLst>
                                          <p:attrName>style.visibility</p:attrName>
                                        </p:attrNameLst>
                                      </p:cBhvr>
                                      <p:to>
                                        <p:strVal val="visible"/>
                                      </p:to>
                                    </p:set>
                                    <p:animEffect transition="in" filter="wipe(down)">
                                      <p:cBhvr>
                                        <p:cTn id="4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a:extLst>
              <a:ext uri="{FF2B5EF4-FFF2-40B4-BE49-F238E27FC236}">
                <a16:creationId xmlns:a16="http://schemas.microsoft.com/office/drawing/2014/main" id="{3CF01524-B8A5-36FF-B21C-A559207ACD7A}"/>
              </a:ext>
            </a:extLst>
          </p:cNvPr>
          <p:cNvSpPr>
            <a:spLocks noGrp="1"/>
          </p:cNvSpPr>
          <p:nvPr>
            <p:ph type="title"/>
          </p:nvPr>
        </p:nvSpPr>
        <p:spPr/>
        <p:txBody>
          <a:bodyPr/>
          <a:lstStyle/>
          <a:p>
            <a:r>
              <a:rPr lang="ru-RU" dirty="0"/>
              <a:t>Разряды имен прилагательных</a:t>
            </a:r>
          </a:p>
        </p:txBody>
      </p:sp>
      <p:sp>
        <p:nvSpPr>
          <p:cNvPr id="8" name="Объект 7">
            <a:extLst>
              <a:ext uri="{FF2B5EF4-FFF2-40B4-BE49-F238E27FC236}">
                <a16:creationId xmlns:a16="http://schemas.microsoft.com/office/drawing/2014/main" id="{31BF838A-7988-7E72-74F9-7387CD80E23A}"/>
              </a:ext>
            </a:extLst>
          </p:cNvPr>
          <p:cNvSpPr>
            <a:spLocks noGrp="1"/>
          </p:cNvSpPr>
          <p:nvPr>
            <p:ph sz="quarter" idx="13"/>
          </p:nvPr>
        </p:nvSpPr>
        <p:spPr>
          <a:xfrm>
            <a:off x="477324" y="1772816"/>
            <a:ext cx="8007796" cy="4608512"/>
          </a:xfrm>
        </p:spPr>
        <p:txBody>
          <a:bodyPr>
            <a:normAutofit fontScale="92500" lnSpcReduction="10000"/>
          </a:bodyPr>
          <a:lstStyle/>
          <a:p>
            <a:pPr algn="just"/>
            <a:r>
              <a:rPr lang="ru-RU" sz="2800" b="1" i="1" cap="none" dirty="0" smtClean="0"/>
              <a:t>Качественные</a:t>
            </a:r>
            <a:r>
              <a:rPr lang="ru-RU" sz="2800" cap="none" dirty="0" smtClean="0"/>
              <a:t> — обозначают признак предмета, который может присутствовать в этом предмете в большей или меньшей степени; имеют полную и краткую форму, сравнительную и превосходную степень; могут употребляться с уменьшительно-ласкательными суффиксами и с наречиями меры и степени; от них можно образовать наречия на </a:t>
            </a:r>
            <a:r>
              <a:rPr lang="ru-RU" sz="2800" i="1" cap="none" dirty="0" smtClean="0"/>
              <a:t>-о (-е) </a:t>
            </a:r>
            <a:r>
              <a:rPr lang="ru-RU" sz="2800" cap="none" dirty="0" smtClean="0"/>
              <a:t>и отвлеченные имена существительные (</a:t>
            </a:r>
            <a:r>
              <a:rPr lang="ru-RU" sz="2800" i="1" cap="none" dirty="0" smtClean="0"/>
              <a:t>тёмный, сильный, новый; зелененький, очень холодный; горячо, певуче, белизна, краснота</a:t>
            </a:r>
            <a:r>
              <a:rPr lang="ru-RU" sz="2800" cap="none" dirty="0" smtClean="0"/>
              <a:t>).</a:t>
            </a:r>
          </a:p>
          <a:p>
            <a:endParaRPr lang="ru-RU" dirty="0"/>
          </a:p>
        </p:txBody>
      </p:sp>
    </p:spTree>
    <p:extLst>
      <p:ext uri="{BB962C8B-B14F-4D97-AF65-F5344CB8AC3E}">
        <p14:creationId xmlns:p14="http://schemas.microsoft.com/office/powerpoint/2010/main" val="7488422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827584" y="1052736"/>
            <a:ext cx="7200900" cy="5102696"/>
          </a:xfrm>
        </p:spPr>
        <p:txBody>
          <a:bodyPr>
            <a:normAutofit fontScale="92500"/>
          </a:bodyPr>
          <a:lstStyle/>
          <a:p>
            <a:pPr algn="just"/>
            <a:r>
              <a:rPr lang="ru-RU" sz="2800" b="1" i="1" cap="none" dirty="0" smtClean="0"/>
              <a:t>Относительные</a:t>
            </a:r>
            <a:r>
              <a:rPr lang="ru-RU" sz="2800" cap="none" dirty="0" smtClean="0"/>
              <a:t> — обозначают признак предмета по отношению к материалу, месту, действию, отвлеченному понятию; не имеют краткой формы; это признак, который не может быть в нём в большей или меньшей степени (</a:t>
            </a:r>
            <a:r>
              <a:rPr lang="ru-RU" sz="2800" i="1" cap="none" dirty="0" smtClean="0"/>
              <a:t>деревянный, шерстяной, солнечный</a:t>
            </a:r>
            <a:r>
              <a:rPr lang="ru-RU" sz="2800" cap="none" dirty="0" smtClean="0"/>
              <a:t>).</a:t>
            </a:r>
          </a:p>
          <a:p>
            <a:pPr algn="just"/>
            <a:r>
              <a:rPr lang="ru-RU" sz="2800" b="1" i="1" cap="none" dirty="0" smtClean="0"/>
              <a:t>Притяжательные</a:t>
            </a:r>
            <a:r>
              <a:rPr lang="ru-RU" sz="2800" cap="none" dirty="0" smtClean="0"/>
              <a:t> — обозначают признак по принадлежности его кому-либо или чему-либо (</a:t>
            </a:r>
            <a:r>
              <a:rPr lang="ru-RU" sz="2800" i="1" cap="none" dirty="0" smtClean="0"/>
              <a:t>заячий выводок, волчье логово, </a:t>
            </a:r>
            <a:r>
              <a:rPr lang="ru-RU" sz="2800" i="1" cap="none" dirty="0" err="1" smtClean="0"/>
              <a:t>егорушкин</a:t>
            </a:r>
            <a:r>
              <a:rPr lang="ru-RU" sz="2800" i="1" cap="none" dirty="0" smtClean="0"/>
              <a:t> отец</a:t>
            </a:r>
            <a:r>
              <a:rPr lang="ru-RU" sz="2800" cap="none" dirty="0" smtClean="0"/>
              <a:t>).</a:t>
            </a:r>
          </a:p>
          <a:p>
            <a:endParaRPr lang="ru-RU" dirty="0"/>
          </a:p>
        </p:txBody>
      </p:sp>
    </p:spTree>
    <p:extLst>
      <p:ext uri="{BB962C8B-B14F-4D97-AF65-F5344CB8AC3E}">
        <p14:creationId xmlns:p14="http://schemas.microsoft.com/office/powerpoint/2010/main" val="41847532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3FCB8FD-8C5F-0C28-D314-45912BFC69D9}"/>
              </a:ext>
            </a:extLst>
          </p:cNvPr>
          <p:cNvSpPr>
            <a:spLocks noGrp="1"/>
          </p:cNvSpPr>
          <p:nvPr>
            <p:ph type="title"/>
          </p:nvPr>
        </p:nvSpPr>
        <p:spPr/>
        <p:txBody>
          <a:bodyPr/>
          <a:lstStyle/>
          <a:p>
            <a:r>
              <a:rPr lang="ru-RU" dirty="0"/>
              <a:t>Краткие формы имен прилагательных</a:t>
            </a:r>
          </a:p>
        </p:txBody>
      </p:sp>
      <p:sp>
        <p:nvSpPr>
          <p:cNvPr id="3" name="Объект 2">
            <a:extLst>
              <a:ext uri="{FF2B5EF4-FFF2-40B4-BE49-F238E27FC236}">
                <a16:creationId xmlns:a16="http://schemas.microsoft.com/office/drawing/2014/main" id="{E87BD730-BCA1-1F95-22C1-03A586F46554}"/>
              </a:ext>
            </a:extLst>
          </p:cNvPr>
          <p:cNvSpPr>
            <a:spLocks noGrp="1"/>
          </p:cNvSpPr>
          <p:nvPr>
            <p:ph sz="quarter" idx="13"/>
          </p:nvPr>
        </p:nvSpPr>
        <p:spPr>
          <a:xfrm>
            <a:off x="395536" y="1988840"/>
            <a:ext cx="8496944" cy="4464495"/>
          </a:xfrm>
        </p:spPr>
        <p:txBody>
          <a:bodyPr>
            <a:normAutofit lnSpcReduction="10000"/>
          </a:bodyPr>
          <a:lstStyle/>
          <a:p>
            <a:pPr algn="just"/>
            <a:r>
              <a:rPr lang="ru-RU" sz="2800" cap="none" dirty="0" smtClean="0">
                <a:effectLst/>
                <a:latin typeface="Times New Roman" panose="02020603050405020304" pitchFamily="18" charset="0"/>
                <a:ea typeface="MS Mincho" panose="02020609040205080304" pitchFamily="49" charset="-128"/>
                <a:cs typeface="Times New Roman" panose="02020603050405020304" pitchFamily="18" charset="0"/>
              </a:rPr>
              <a:t>Образуются путем отбрасывания окончаний. </a:t>
            </a:r>
          </a:p>
          <a:p>
            <a:pPr algn="just"/>
            <a:r>
              <a:rPr lang="ru-RU" sz="2800" cap="none" dirty="0" smtClean="0">
                <a:effectLst/>
                <a:latin typeface="Times New Roman" panose="02020603050405020304" pitchFamily="18" charset="0"/>
                <a:ea typeface="MS Mincho" panose="02020609040205080304" pitchFamily="49" charset="-128"/>
                <a:cs typeface="Times New Roman" panose="02020603050405020304" pitchFamily="18" charset="0"/>
              </a:rPr>
              <a:t>Если основа прилагательного оканчивается на шипящую, то </a:t>
            </a:r>
            <a:r>
              <a:rPr lang="ru-RU" sz="2800" b="1" cap="none" dirty="0" smtClean="0">
                <a:effectLst/>
                <a:latin typeface="Times New Roman" panose="02020603050405020304" pitchFamily="18" charset="0"/>
                <a:ea typeface="MS Mincho" panose="02020609040205080304" pitchFamily="49" charset="-128"/>
                <a:cs typeface="Times New Roman" panose="02020603050405020304" pitchFamily="18" charset="0"/>
              </a:rPr>
              <a:t>ь</a:t>
            </a:r>
            <a:r>
              <a:rPr lang="ru-RU" sz="2800" cap="none" dirty="0" smtClean="0">
                <a:effectLst/>
                <a:latin typeface="Times New Roman" panose="02020603050405020304" pitchFamily="18" charset="0"/>
                <a:ea typeface="MS Mincho" panose="02020609040205080304" pitchFamily="49" charset="-128"/>
                <a:cs typeface="Times New Roman" panose="02020603050405020304" pitchFamily="18" charset="0"/>
              </a:rPr>
              <a:t> не пишется. </a:t>
            </a:r>
          </a:p>
          <a:p>
            <a:pPr algn="just"/>
            <a:r>
              <a:rPr lang="ru-RU" sz="2800" cap="none" dirty="0" smtClean="0">
                <a:effectLst/>
                <a:latin typeface="Times New Roman" panose="02020603050405020304" pitchFamily="18" charset="0"/>
                <a:ea typeface="MS Mincho" panose="02020609040205080304" pitchFamily="49" charset="-128"/>
                <a:cs typeface="Times New Roman" panose="02020603050405020304" pitchFamily="18" charset="0"/>
              </a:rPr>
              <a:t>Краткие формы изменяются только по числам и имеют форму рода: </a:t>
            </a:r>
            <a:r>
              <a:rPr lang="ru-RU" sz="2800" i="1" cap="none" dirty="0" smtClean="0">
                <a:effectLst/>
                <a:latin typeface="Times New Roman" panose="02020603050405020304" pitchFamily="18" charset="0"/>
                <a:ea typeface="MS Mincho" panose="02020609040205080304" pitchFamily="49" charset="-128"/>
                <a:cs typeface="Times New Roman" panose="02020603050405020304" pitchFamily="18" charset="0"/>
              </a:rPr>
              <a:t>день светел – дни светлы, мальчик умен – девочка умна</a:t>
            </a:r>
            <a:r>
              <a:rPr lang="ru-RU" sz="2800" cap="none" dirty="0" smtClean="0">
                <a:effectLst/>
                <a:latin typeface="Times New Roman" panose="02020603050405020304" pitchFamily="18" charset="0"/>
                <a:ea typeface="MS Mincho" panose="02020609040205080304" pitchFamily="49" charset="-128"/>
                <a:cs typeface="Times New Roman" panose="02020603050405020304" pitchFamily="18" charset="0"/>
              </a:rPr>
              <a:t>. </a:t>
            </a:r>
          </a:p>
          <a:p>
            <a:pPr algn="just"/>
            <a:r>
              <a:rPr lang="ru-RU" sz="2800" cap="none" dirty="0" smtClean="0">
                <a:effectLst/>
                <a:latin typeface="Times New Roman" panose="02020603050405020304" pitchFamily="18" charset="0"/>
                <a:ea typeface="MS Mincho" panose="02020609040205080304" pitchFamily="49" charset="-128"/>
                <a:cs typeface="Times New Roman" panose="02020603050405020304" pitchFamily="18" charset="0"/>
              </a:rPr>
              <a:t>Краткие прилагательные не склоняются, поэтому выступают в роли сказуемого.</a:t>
            </a:r>
          </a:p>
          <a:p>
            <a:endParaRPr lang="ru-RU" cap="none" dirty="0"/>
          </a:p>
        </p:txBody>
      </p:sp>
    </p:spTree>
    <p:extLst>
      <p:ext uri="{BB962C8B-B14F-4D97-AF65-F5344CB8AC3E}">
        <p14:creationId xmlns:p14="http://schemas.microsoft.com/office/powerpoint/2010/main" val="24717849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Правописание суффиксов прилагательных</a:t>
            </a:r>
            <a:endParaRPr lang="ru-RU" dirty="0"/>
          </a:p>
        </p:txBody>
      </p:sp>
      <p:sp>
        <p:nvSpPr>
          <p:cNvPr id="3" name="Объект 2"/>
          <p:cNvSpPr>
            <a:spLocks noGrp="1"/>
          </p:cNvSpPr>
          <p:nvPr>
            <p:ph sz="quarter" idx="13"/>
          </p:nvPr>
        </p:nvSpPr>
        <p:spPr>
          <a:xfrm>
            <a:off x="685330" y="1916833"/>
            <a:ext cx="7772870" cy="4680520"/>
          </a:xfrm>
        </p:spPr>
        <p:txBody>
          <a:bodyPr>
            <a:normAutofit fontScale="92500"/>
          </a:bodyPr>
          <a:lstStyle/>
          <a:p>
            <a:pPr algn="just"/>
            <a:r>
              <a:rPr lang="ru-RU" sz="2300" b="1" cap="none" dirty="0" smtClean="0"/>
              <a:t>Правописание Н и НН в суффиксах имен прилагательных</a:t>
            </a:r>
            <a:endParaRPr lang="ru-RU" sz="2300" cap="none" dirty="0" smtClean="0"/>
          </a:p>
          <a:p>
            <a:pPr algn="just"/>
            <a:r>
              <a:rPr lang="ru-RU" sz="2300" cap="none" dirty="0" smtClean="0"/>
              <a:t>1 </a:t>
            </a:r>
            <a:r>
              <a:rPr lang="ru-RU" sz="2300" b="1" cap="none" dirty="0"/>
              <a:t>О</a:t>
            </a:r>
            <a:r>
              <a:rPr lang="ru-RU" sz="2300" b="1" cap="none" dirty="0" smtClean="0"/>
              <a:t>дна буква Н пишется </a:t>
            </a:r>
            <a:r>
              <a:rPr lang="ru-RU" sz="2300" cap="none" dirty="0" smtClean="0"/>
              <a:t>в суффиксах -ан- (-</a:t>
            </a:r>
            <a:r>
              <a:rPr lang="ru-RU" sz="2300" cap="none" dirty="0" err="1" smtClean="0"/>
              <a:t>ян</a:t>
            </a:r>
            <a:r>
              <a:rPr lang="ru-RU" sz="2300" cap="none" dirty="0" smtClean="0"/>
              <a:t>-), -</a:t>
            </a:r>
            <a:r>
              <a:rPr lang="ru-RU" sz="2300" cap="none" dirty="0" err="1" smtClean="0"/>
              <a:t>ын</a:t>
            </a:r>
            <a:r>
              <a:rPr lang="ru-RU" sz="2300" cap="none" dirty="0" smtClean="0"/>
              <a:t>- (-ин-) отыменных прилагательных. Исключения: </a:t>
            </a:r>
            <a:r>
              <a:rPr lang="ru-RU" sz="2300" i="1" cap="none" dirty="0" smtClean="0"/>
              <a:t>стеклянный, оловянный, деревянный</a:t>
            </a:r>
            <a:r>
              <a:rPr lang="ru-RU" sz="2300" cap="none" dirty="0" smtClean="0"/>
              <a:t>. В прилагательных </a:t>
            </a:r>
            <a:r>
              <a:rPr lang="ru-RU" sz="2300" i="1" cap="none" dirty="0" smtClean="0"/>
              <a:t>свиной, пряный, бараний, румяный, юный, тюлений</a:t>
            </a:r>
            <a:r>
              <a:rPr lang="ru-RU" sz="2300" cap="none" dirty="0" smtClean="0"/>
              <a:t> – Н относится к корню.</a:t>
            </a:r>
          </a:p>
          <a:p>
            <a:pPr algn="just"/>
            <a:r>
              <a:rPr lang="ru-RU" sz="2300" cap="none" dirty="0" smtClean="0"/>
              <a:t>2 </a:t>
            </a:r>
            <a:r>
              <a:rPr lang="ru-RU" sz="2300" cap="none" dirty="0"/>
              <a:t>П</a:t>
            </a:r>
            <a:r>
              <a:rPr lang="ru-RU" sz="2300" cap="none" dirty="0" smtClean="0"/>
              <a:t>рилагательное </a:t>
            </a:r>
            <a:r>
              <a:rPr lang="ru-RU" sz="2300" i="1" cap="none" dirty="0" smtClean="0"/>
              <a:t>масляный</a:t>
            </a:r>
            <a:r>
              <a:rPr lang="ru-RU" sz="2300" cap="none" dirty="0" smtClean="0"/>
              <a:t> образовано от существительного </a:t>
            </a:r>
            <a:r>
              <a:rPr lang="ru-RU" sz="2300" i="1" cap="none" dirty="0" smtClean="0"/>
              <a:t>масло</a:t>
            </a:r>
            <a:r>
              <a:rPr lang="ru-RU" sz="2300" cap="none" dirty="0" smtClean="0"/>
              <a:t> с помощью суффикса -</a:t>
            </a:r>
            <a:r>
              <a:rPr lang="ru-RU" sz="2300" cap="none" dirty="0" err="1" smtClean="0"/>
              <a:t>ян</a:t>
            </a:r>
            <a:r>
              <a:rPr lang="ru-RU" sz="2300" cap="none" dirty="0" smtClean="0"/>
              <a:t>-. Прилагательное </a:t>
            </a:r>
            <a:r>
              <a:rPr lang="ru-RU" sz="2300" i="1" cap="none" dirty="0" smtClean="0"/>
              <a:t>масленый</a:t>
            </a:r>
            <a:r>
              <a:rPr lang="ru-RU" sz="2300" cap="none" dirty="0" smtClean="0"/>
              <a:t> образовано от глагол </a:t>
            </a:r>
            <a:r>
              <a:rPr lang="ru-RU" sz="2300" i="1" cap="none" dirty="0" smtClean="0"/>
              <a:t>маслить</a:t>
            </a:r>
            <a:r>
              <a:rPr lang="ru-RU" sz="2300" cap="none" dirty="0" smtClean="0"/>
              <a:t> при помощи суффикса -</a:t>
            </a:r>
            <a:r>
              <a:rPr lang="ru-RU" sz="2300" cap="none" dirty="0" err="1" smtClean="0"/>
              <a:t>ен</a:t>
            </a:r>
            <a:r>
              <a:rPr lang="ru-RU" sz="2300" cap="none" dirty="0" smtClean="0"/>
              <a:t>-. Сравните: </a:t>
            </a:r>
            <a:r>
              <a:rPr lang="ru-RU" sz="2300" i="1" cap="none" dirty="0" smtClean="0"/>
              <a:t>масляные краски, масляной насос – масленая каша, масленые руки, масленый голос.</a:t>
            </a:r>
            <a:endParaRPr lang="ru-RU" sz="2300" cap="none" dirty="0" smtClean="0"/>
          </a:p>
          <a:p>
            <a:endParaRPr lang="ru-RU" dirty="0"/>
          </a:p>
        </p:txBody>
      </p:sp>
    </p:spTree>
    <p:extLst>
      <p:ext uri="{BB962C8B-B14F-4D97-AF65-F5344CB8AC3E}">
        <p14:creationId xmlns:p14="http://schemas.microsoft.com/office/powerpoint/2010/main" val="32494691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85330" y="1556793"/>
            <a:ext cx="7772870" cy="4234408"/>
          </a:xfrm>
        </p:spPr>
        <p:txBody>
          <a:bodyPr/>
          <a:lstStyle/>
          <a:p>
            <a:pPr algn="just"/>
            <a:r>
              <a:rPr lang="ru-RU" sz="2400" b="1" cap="none" dirty="0"/>
              <a:t>3 Две буквы </a:t>
            </a:r>
            <a:r>
              <a:rPr lang="ru-RU" sz="2400" b="1" cap="none" dirty="0" smtClean="0"/>
              <a:t>НН </a:t>
            </a:r>
            <a:r>
              <a:rPr lang="ru-RU" sz="2400" b="1" cap="none" dirty="0"/>
              <a:t>пишутся:</a:t>
            </a:r>
          </a:p>
          <a:p>
            <a:pPr algn="just"/>
            <a:r>
              <a:rPr lang="ru-RU" sz="2400" cap="none" dirty="0"/>
              <a:t>- В отыменных прилагательных, образованных от основ на -н, -</a:t>
            </a:r>
            <a:r>
              <a:rPr lang="ru-RU" sz="2400" cap="none" dirty="0" err="1"/>
              <a:t>мя</a:t>
            </a:r>
            <a:r>
              <a:rPr lang="ru-RU" sz="2400" cap="none" dirty="0"/>
              <a:t> при помощи суффикса -н-: </a:t>
            </a:r>
            <a:r>
              <a:rPr lang="ru-RU" sz="2400" i="1" cap="none" dirty="0"/>
              <a:t>каменный, временный</a:t>
            </a:r>
            <a:r>
              <a:rPr lang="ru-RU" sz="2400" cap="none" dirty="0"/>
              <a:t>.</a:t>
            </a:r>
          </a:p>
          <a:p>
            <a:pPr algn="just"/>
            <a:r>
              <a:rPr lang="ru-RU" sz="2400" cap="none" dirty="0"/>
              <a:t>- В суффиксах -</a:t>
            </a:r>
            <a:r>
              <a:rPr lang="ru-RU" sz="2400" cap="none" dirty="0" err="1"/>
              <a:t>онн</a:t>
            </a:r>
            <a:r>
              <a:rPr lang="ru-RU" sz="2400" cap="none" dirty="0"/>
              <a:t>-, -</a:t>
            </a:r>
            <a:r>
              <a:rPr lang="ru-RU" sz="2400" cap="none" dirty="0" err="1"/>
              <a:t>енн</a:t>
            </a:r>
            <a:r>
              <a:rPr lang="ru-RU" sz="2400" cap="none" dirty="0"/>
              <a:t>- отыменных прилагательных: </a:t>
            </a:r>
            <a:r>
              <a:rPr lang="ru-RU" sz="2400" i="1" cap="none" dirty="0"/>
              <a:t>торжественный, традиционный</a:t>
            </a:r>
            <a:r>
              <a:rPr lang="ru-RU" sz="2400" cap="none" dirty="0"/>
              <a:t>. Исключение: </a:t>
            </a:r>
            <a:r>
              <a:rPr lang="ru-RU" sz="2400" i="1" cap="none" dirty="0"/>
              <a:t>ветреный</a:t>
            </a:r>
            <a:r>
              <a:rPr lang="ru-RU" sz="2400" cap="none" dirty="0"/>
              <a:t>, но при наличии приставки – две НН: </a:t>
            </a:r>
            <a:r>
              <a:rPr lang="ru-RU" sz="2400" i="1" cap="none" dirty="0"/>
              <a:t>безветренный</a:t>
            </a:r>
            <a:r>
              <a:rPr lang="ru-RU" sz="2400" cap="none" dirty="0"/>
              <a:t>.</a:t>
            </a:r>
          </a:p>
          <a:p>
            <a:endParaRPr lang="ru-RU" dirty="0"/>
          </a:p>
        </p:txBody>
      </p:sp>
    </p:spTree>
    <p:extLst>
      <p:ext uri="{BB962C8B-B14F-4D97-AF65-F5344CB8AC3E}">
        <p14:creationId xmlns:p14="http://schemas.microsoft.com/office/powerpoint/2010/main" val="1628158201"/>
      </p:ext>
    </p:extLst>
  </p:cSld>
  <p:clrMapOvr>
    <a:masterClrMapping/>
  </p:clrMapOvr>
  <p:timing>
    <p:tnLst>
      <p:par>
        <p:cTn id="1" dur="indefinite" restart="never" nodeType="tmRoot"/>
      </p:par>
    </p:tnLst>
  </p:timing>
</p:sld>
</file>

<file path=ppt/theme/theme1.xml><?xml version="1.0" encoding="utf-8"?>
<a:theme xmlns:a="http://schemas.openxmlformats.org/drawingml/2006/main" name="Капля">
  <a:themeElements>
    <a:clrScheme name="Капля">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Капл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апл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Капля</Template>
  <TotalTime>1610</TotalTime>
  <Words>1597</Words>
  <Application>Microsoft Office PowerPoint</Application>
  <PresentationFormat>Экран (4:3)</PresentationFormat>
  <Paragraphs>104</Paragraphs>
  <Slides>23</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23</vt:i4>
      </vt:variant>
    </vt:vector>
  </HeadingPairs>
  <TitlesOfParts>
    <vt:vector size="28" baseType="lpstr">
      <vt:lpstr>Arial</vt:lpstr>
      <vt:lpstr>MS Mincho</vt:lpstr>
      <vt:lpstr>Times New Roman</vt:lpstr>
      <vt:lpstr>Tw Cen MT</vt:lpstr>
      <vt:lpstr>Капля</vt:lpstr>
      <vt:lpstr>Имя прилагательное как часть речи</vt:lpstr>
      <vt:lpstr>Презентация PowerPoint</vt:lpstr>
      <vt:lpstr>Имя прилагательное</vt:lpstr>
      <vt:lpstr>Признаки</vt:lpstr>
      <vt:lpstr>Разряды имен прилагательных</vt:lpstr>
      <vt:lpstr>Презентация PowerPoint</vt:lpstr>
      <vt:lpstr>Краткие формы имен прилагательных</vt:lpstr>
      <vt:lpstr>Правописание суффиксов прилагательных</vt:lpstr>
      <vt:lpstr>Презентация PowerPoint</vt:lpstr>
      <vt:lpstr>Презентация PowerPoint</vt:lpstr>
      <vt:lpstr>План Морфологического разбора имени прилагательного</vt:lpstr>
      <vt:lpstr>Задание 1</vt:lpstr>
      <vt:lpstr>Задание 2</vt:lpstr>
      <vt:lpstr>Задание 3</vt:lpstr>
      <vt:lpstr>Правописание сложных имен прилагательных</vt:lpstr>
      <vt:lpstr>Презентация PowerPoint</vt:lpstr>
      <vt:lpstr>Презентация PowerPoint</vt:lpstr>
      <vt:lpstr>Задание 4</vt:lpstr>
      <vt:lpstr>Презентация PowerPoint</vt:lpstr>
      <vt:lpstr>Задание 5</vt:lpstr>
      <vt:lpstr>Задание 6</vt:lpstr>
      <vt:lpstr>Презентация PowerPoint</vt:lpstr>
      <vt:lpstr>Домашнее задание</vt:lpstr>
    </vt:vector>
  </TitlesOfParts>
  <Company>Enter-ПК</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Прилагательные в роли эпитетов</dc:title>
  <dc:creator>Анастасия</dc:creator>
  <cp:lastModifiedBy>Белозор Анастасия Сергеевна</cp:lastModifiedBy>
  <cp:revision>41</cp:revision>
  <dcterms:created xsi:type="dcterms:W3CDTF">2019-10-12T06:08:28Z</dcterms:created>
  <dcterms:modified xsi:type="dcterms:W3CDTF">2023-09-27T06:36:17Z</dcterms:modified>
</cp:coreProperties>
</file>