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1" r:id="rId3"/>
    <p:sldId id="304" r:id="rId4"/>
    <p:sldId id="300" r:id="rId5"/>
    <p:sldId id="306" r:id="rId6"/>
    <p:sldId id="305" r:id="rId7"/>
    <p:sldId id="302" r:id="rId8"/>
    <p:sldId id="308" r:id="rId9"/>
    <p:sldId id="315" r:id="rId10"/>
    <p:sldId id="307" r:id="rId11"/>
    <p:sldId id="316" r:id="rId12"/>
    <p:sldId id="317" r:id="rId13"/>
    <p:sldId id="320" r:id="rId14"/>
    <p:sldId id="321" r:id="rId15"/>
    <p:sldId id="322" r:id="rId16"/>
    <p:sldId id="319" r:id="rId17"/>
    <p:sldId id="323" r:id="rId18"/>
    <p:sldId id="324" r:id="rId19"/>
    <p:sldId id="326" r:id="rId20"/>
    <p:sldId id="325" r:id="rId21"/>
    <p:sldId id="327" r:id="rId22"/>
    <p:sldId id="329" r:id="rId23"/>
    <p:sldId id="328" r:id="rId24"/>
    <p:sldId id="330" r:id="rId25"/>
    <p:sldId id="331" r:id="rId26"/>
    <p:sldId id="318" r:id="rId27"/>
    <p:sldId id="332" r:id="rId28"/>
    <p:sldId id="333" r:id="rId29"/>
    <p:sldId id="309" r:id="rId30"/>
    <p:sldId id="310" r:id="rId31"/>
    <p:sldId id="311" r:id="rId32"/>
    <p:sldId id="313" r:id="rId33"/>
    <p:sldId id="314" r:id="rId34"/>
    <p:sldId id="312" r:id="rId35"/>
    <p:sldId id="335" r:id="rId36"/>
    <p:sldId id="336" r:id="rId37"/>
    <p:sldId id="334" r:id="rId38"/>
    <p:sldId id="337" r:id="rId39"/>
    <p:sldId id="338" r:id="rId40"/>
    <p:sldId id="303" r:id="rId4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68" d="100"/>
          <a:sy n="68" d="100"/>
        </p:scale>
        <p:origin x="3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9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 smtClean="0"/>
              <a:t>Добавить нижний колонтитул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18.05.2020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elib&amp;cat=catalog&amp;res_id=10589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ardio.ru/content/Guidelines/Clinic_rek_AG_2020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zdravnadzor.ru/documents/6496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34a60bd-902e-485e-b8e0-764b4be88a2f&amp;t=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34a60bd-902e-485e-b8e0-764b4be88a2f&amp;t=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fe5f9032-dbbd-4895-a06b-2515c5ee895e&amp;t=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oorou.ru/public/uploads/ROU/Files/%D0%A0%D0%9A%D0%A0-2017%D0%B3%D0%BE%D0%B4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33d1c4b6-de32-4fe4-8053-e841da2b5fae&amp;t=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33d1c4b6-de32-4fe4-8053-e841da2b5fae&amp;t=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cba87df-fde6-43d2-8317-bccb727aea85&amp;t=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3835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cba87df-fde6-43d2-8317-bccb727aea85&amp;t=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eec4d55a-ec66-450b-82e7-ac2bb86b94b7&amp;t=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eec4d55a-ec66-450b-82e7-ac2bb86b94b7&amp;t=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a738ebcb-d86c-4965-a24b-c3780793f74a&amp;t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rls.rosminzdrav.ru/Grls_View_v2.aspx?routingGuid=a738ebcb-d86c-4965-a24b-c3780793f74a&amp;t=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rls.rosminzdrav.ru/Grls_View_v2.aspx?routingGuid=a738ebcb-d86c-4965-a24b-c3780793f74a&amp;t=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rls.rosminzdrav.ru/Grls_View_v2.aspx?routingGuid=25a57ac6-accc-456b-ab10-af800fae9cc4&amp;t=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rls.rosminzdrav.ru/Grls_View_v2.aspx?routingGuid=25a57ac6-accc-456b-ab10-af800fae9cc4&amp;t=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rls.rosminzdrav.ru/Grls_View_v2.aspx?routingGuid=25a57ac6-accc-456b-ab10-af800fae9cc4&amp;t=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urg-endojournals.ru/serg/article/view/7768/561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book/ISBN9785970434123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urg-endojournals.ru/serg/article/view/7768/5615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labirint.ru/books/585958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2d23802-f8f9-4372-bb2f-04a2d3138d9b&amp;t=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2d23802-f8f9-4372-bb2f-04a2d3138d9b&amp;t=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download/elibrary_23488821_63213326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oorou.ru/public/uploads/ROU/Files/%D0%A0%D0%9A%D0%A0-2017%D0%B3%D0%BE%D0%B4.pdf" TargetMode="External"/><Relationship Id="rId4" Type="http://schemas.openxmlformats.org/officeDocument/2006/relationships/hyperlink" Target="https://www.elibrary.ru/download/elibrary_25969649_31818520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grls.rosminzdrav.ru/GRLS.aspx?RegNumber=&amp;MnnR=&amp;lf=&amp;TradeNmR=%d0%92%d0%b0%d0%b7%d0%be%d0%b1%d1%80%d0%b0%d0%bb&amp;OwnerName=&amp;MnfOrg=&amp;MnfOrgCountry=&amp;isfs=0&amp;isND=-1&amp;regtype=1&amp;pageSize=10&amp;order=RegDate&amp;orderType=desc&amp;pageN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ls.rosminzdrav.ru/Grls_View_v2.aspx?routingGuid=8fa23c45-7ec3-4349-a57e-6d5e3234d060&amp;t=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grls.rosminzdrav.ru/GRLS.aspx?RegNumber=&amp;MnnR=&amp;lf=&amp;TradeNmR=%d0%92%d0%b0%d0%b7%d0%be%d0%b1%d1%80%d0%b0%d0%bb&amp;OwnerName=&amp;MnfOrg=&amp;MnfOrgCountry=&amp;isfs=0&amp;isND=-1&amp;regtype=1&amp;pageSize=10&amp;order=RegDate&amp;orderType=desc&amp;pageN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ls.rosminzdrav.ru/Grls_View_v2.aspx?routingGuid=8fa23c45-7ec3-4349-a57e-6d5e3234d060&amp;t=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ls.rosminzdrav.ru/Grls_View_v2.aspx?routingGuid=0833fe35-2bad-428d-8992-eecdf46ec7e6&amp;t=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833fe35-2bad-428d-8992-eecdf46ec7e6&amp;t=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grls.rosminzdrav.ru/Grls_View_v2.aspx?routingGuid=0833fe35-2bad-428d-8992-eecdf46ec7e6&amp;t=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irint.ru/books/585958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105899" TargetMode="External"/><Relationship Id="rId2" Type="http://schemas.openxmlformats.org/officeDocument/2006/relationships/hyperlink" Target="https://www.youtube.com/watch?v=Eyt0e4h63tk&amp;list=PL06Z3D3DdnyemUYdktO4Ujj4TdZTk_EVT&amp;index=1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oszdravnadzor.ru/documents/64966" TargetMode="External"/><Relationship Id="rId4" Type="http://schemas.openxmlformats.org/officeDocument/2006/relationships/hyperlink" Target="https://scardio.ru/content/Guidelines/Clinic_rek_AG_202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medlib.ru/book/ISBN978597043412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book/ISBN9785423500825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elib&amp;cat=catalog&amp;res_id=10589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10589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yt0e4h63tk&amp;list=PL06Z3D3DdnyemUYdktO4Ujj4TdZTk_EVT&amp;index=10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116" y="1523999"/>
            <a:ext cx="6920692" cy="2202333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/>
              <a:t>Современные </a:t>
            </a:r>
            <a:br>
              <a:rPr lang="ru-RU" sz="3600" dirty="0" smtClean="0"/>
            </a:br>
            <a:r>
              <a:rPr lang="el-GR" sz="3600" dirty="0" smtClean="0"/>
              <a:t>α</a:t>
            </a:r>
            <a:r>
              <a:rPr lang="ru-RU" sz="3600" dirty="0" smtClean="0"/>
              <a:t>-</a:t>
            </a:r>
            <a:r>
              <a:rPr lang="ru-RU" sz="3600" dirty="0" err="1" smtClean="0"/>
              <a:t>адреноблокаторы</a:t>
            </a:r>
            <a:r>
              <a:rPr lang="ru-RU" sz="3600" dirty="0" smtClean="0"/>
              <a:t> в клинике внутренних болезней. 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73" y="0"/>
            <a:ext cx="5689600" cy="6836209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502400" cy="1523999"/>
          </a:xfrm>
        </p:spPr>
        <p:txBody>
          <a:bodyPr rtlCol="0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2"/>
                </a:solidFill>
              </a:rPr>
              <a:t>ФГБОУ ВО </a:t>
            </a:r>
            <a:r>
              <a:rPr lang="ru-RU" dirty="0" err="1" smtClean="0">
                <a:solidFill>
                  <a:schemeClr val="bg2"/>
                </a:solidFill>
              </a:rPr>
              <a:t>КрасГМУ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им. проф. В.Ф. </a:t>
            </a:r>
            <a:r>
              <a:rPr lang="ru-RU" dirty="0" err="1">
                <a:solidFill>
                  <a:schemeClr val="bg2"/>
                </a:solidFill>
              </a:rPr>
              <a:t>Войно-Ясенецкого</a:t>
            </a:r>
            <a:r>
              <a:rPr lang="ru-RU" dirty="0">
                <a:solidFill>
                  <a:schemeClr val="bg2"/>
                </a:solidFill>
              </a:rPr>
              <a:t> </a:t>
            </a:r>
            <a:endParaRPr lang="ru-RU" dirty="0" smtClean="0">
              <a:solidFill>
                <a:schemeClr val="bg2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</a:rPr>
              <a:t>Минздрава России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bg2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2"/>
                </a:solidFill>
              </a:rPr>
              <a:t>Кафедра фармакологии и фармацевтического консультирования с курсом ПО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4470478"/>
            <a:ext cx="7522029" cy="2285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Выполнила: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студентка гр. 301 </a:t>
            </a:r>
            <a:r>
              <a:rPr lang="ru-RU" dirty="0" err="1" smtClean="0"/>
              <a:t>леч</a:t>
            </a:r>
            <a:r>
              <a:rPr lang="ru-RU" dirty="0" smtClean="0"/>
              <a:t>, Сысоева А.Ю.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Проверила: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доцент, Окладникова Е.В.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Красноярск, 2020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32" y="228600"/>
            <a:ext cx="10823448" cy="10368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Применение </a:t>
            </a:r>
            <a:r>
              <a:rPr lang="el-GR" sz="3600" dirty="0" smtClean="0"/>
              <a:t>α</a:t>
            </a:r>
            <a:r>
              <a:rPr lang="ru-RU" sz="3600" dirty="0" smtClean="0"/>
              <a:t>-АБ в клинике внутренних болезней: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" y="1847088"/>
            <a:ext cx="11018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err="1" smtClean="0"/>
              <a:t>Церебро-васкулярная</a:t>
            </a:r>
            <a:r>
              <a:rPr lang="ru-RU" sz="2400" dirty="0" smtClean="0"/>
              <a:t> недостаточность, нарушения периферического, мозгового кровообращения: эндартериит, б. </a:t>
            </a:r>
            <a:r>
              <a:rPr lang="ru-RU" sz="2400" dirty="0" err="1" smtClean="0"/>
              <a:t>Рейно</a:t>
            </a:r>
            <a:r>
              <a:rPr lang="ru-RU" sz="2400" dirty="0" smtClean="0"/>
              <a:t>, вестибулярные и лабиринтные нарушения, </a:t>
            </a:r>
            <a:r>
              <a:rPr lang="ru-RU" sz="2400" dirty="0" err="1" smtClean="0"/>
              <a:t>б.Меньера</a:t>
            </a:r>
            <a:r>
              <a:rPr lang="ru-RU" sz="2400" dirty="0" smtClean="0"/>
              <a:t>,  трофические язвы</a:t>
            </a:r>
          </a:p>
          <a:p>
            <a:endParaRPr lang="ru-RU" sz="2400" dirty="0" smtClean="0"/>
          </a:p>
          <a:p>
            <a:r>
              <a:rPr lang="ru-RU" sz="2400" dirty="0" smtClean="0"/>
              <a:t>• Резистентная артериальная гипертензия</a:t>
            </a:r>
          </a:p>
          <a:p>
            <a:endParaRPr lang="ru-RU" sz="2400" dirty="0" smtClean="0"/>
          </a:p>
          <a:p>
            <a:r>
              <a:rPr lang="ru-RU" sz="2400" dirty="0" smtClean="0"/>
              <a:t>• Гипертонический криз</a:t>
            </a:r>
          </a:p>
          <a:p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Феохромоцитома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• Доброкачественная опухоль предстательной железы/гиперплазия ПЖ</a:t>
            </a:r>
          </a:p>
          <a:p>
            <a:endParaRPr lang="ru-RU" sz="2400" dirty="0" smtClean="0"/>
          </a:p>
          <a:p>
            <a:endParaRPr lang="ru-RU" sz="2400" dirty="0">
              <a:hlinkClick r:id="rId2"/>
            </a:endParaRPr>
          </a:p>
          <a:p>
            <a:r>
              <a:rPr lang="ru-RU" sz="900" b="1" dirty="0" smtClean="0">
                <a:hlinkClick r:id="rId2"/>
              </a:rPr>
              <a:t>Антагонисты </a:t>
            </a:r>
            <a:r>
              <a:rPr lang="ru-RU" sz="900" b="1" dirty="0">
                <a:hlinkClick r:id="rId2"/>
              </a:rPr>
              <a:t>альфа-</a:t>
            </a:r>
            <a:r>
              <a:rPr lang="ru-RU" sz="900" b="1" dirty="0" err="1">
                <a:hlinkClick r:id="rId2"/>
              </a:rPr>
              <a:t>адренорецепторов</a:t>
            </a:r>
            <a:r>
              <a:rPr lang="ru-RU" sz="900" b="1" dirty="0">
                <a:hlinkClick r:id="rId2"/>
              </a:rPr>
              <a:t> : </a:t>
            </a:r>
            <a:r>
              <a:rPr lang="ru-RU" sz="900" b="1" dirty="0" err="1">
                <a:hlinkClick r:id="rId2"/>
              </a:rPr>
              <a:t>видеолекция</a:t>
            </a:r>
            <a:r>
              <a:rPr lang="ru-RU" sz="900" b="1" dirty="0">
                <a:hlinkClick r:id="rId2"/>
              </a:rPr>
              <a:t> / М. В. Анисимова ; Красноярский медицинский университет, Фармацевтический колледж. - Красноярск : </a:t>
            </a:r>
            <a:r>
              <a:rPr lang="ru-RU" sz="900" b="1" dirty="0" err="1">
                <a:hlinkClick r:id="rId2"/>
              </a:rPr>
              <a:t>КрасГМУ</a:t>
            </a:r>
            <a:r>
              <a:rPr lang="ru-RU" sz="900" b="1" dirty="0">
                <a:hlinkClick r:id="rId2"/>
              </a:rPr>
              <a:t>, 2019</a:t>
            </a:r>
            <a:r>
              <a:rPr lang="ru-RU" sz="900" b="1" dirty="0" smtClean="0">
                <a:hlinkClick r:id="rId2"/>
              </a:rPr>
              <a:t>.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648" y="5943600"/>
            <a:ext cx="10924032" cy="461665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Препараты </a:t>
            </a:r>
            <a:r>
              <a:rPr lang="el-GR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ru-RU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-АБ </a:t>
            </a:r>
            <a:r>
              <a:rPr lang="ru-RU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отпускаются в аптеке строго по рецепту врача! </a:t>
            </a:r>
            <a:endParaRPr lang="ru-RU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3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14" y="255134"/>
            <a:ext cx="11734800" cy="103685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Резистентная артериальная гипертензия </a:t>
            </a:r>
            <a:r>
              <a:rPr lang="ru-RU" sz="2200" dirty="0" smtClean="0"/>
              <a:t>– такая гипертензия, при которой на </a:t>
            </a:r>
            <a:r>
              <a:rPr lang="ru-RU" sz="2200" dirty="0"/>
              <a:t>фоне приема трех и более </a:t>
            </a:r>
            <a:r>
              <a:rPr lang="ru-RU" sz="2200" dirty="0" err="1"/>
              <a:t>антигипертензивных</a:t>
            </a:r>
            <a:r>
              <a:rPr lang="ru-RU" sz="2200" dirty="0"/>
              <a:t> препаратов различных классов (один из которых диуретик) в дозах, близких к максимальным, не удается достичь целевого </a:t>
            </a:r>
            <a:r>
              <a:rPr lang="ru-RU" sz="2200" b="1" dirty="0"/>
              <a:t>артериального</a:t>
            </a:r>
            <a:r>
              <a:rPr lang="ru-RU" sz="2200" dirty="0"/>
              <a:t> давления (АД) &lt; 140/90 </a:t>
            </a:r>
            <a:r>
              <a:rPr lang="ru-RU" sz="2200" dirty="0" smtClean="0"/>
              <a:t>мм. </a:t>
            </a:r>
            <a:r>
              <a:rPr lang="ru-RU" sz="2200" dirty="0" err="1" smtClean="0"/>
              <a:t>рт.ст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99257"/>
            <a:ext cx="71006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Альфа-</a:t>
            </a:r>
            <a:r>
              <a:rPr lang="ru-RU" sz="2000" dirty="0" err="1" smtClean="0"/>
              <a:t>адреноблокаторы</a:t>
            </a:r>
            <a:r>
              <a:rPr lang="ru-RU" sz="2000" dirty="0" smtClean="0"/>
              <a:t> </a:t>
            </a:r>
            <a:r>
              <a:rPr lang="ru-RU" sz="2000" dirty="0"/>
              <a:t>улучшают углеводный и липидный обмены, повышают чувствительность тканей к инсулину, улучшают почечную гемодинамику. Ввиду того, что эти препараты вызывают постуральную гипотензию, их с осторожностью применяют у пациентов с диабетической </a:t>
            </a:r>
            <a:r>
              <a:rPr lang="ru-RU" sz="2000" dirty="0" err="1"/>
              <a:t>нейропатией</a:t>
            </a:r>
            <a:r>
              <a:rPr lang="ru-RU" sz="2000" dirty="0"/>
              <a:t> и у пациентов старше 65 лет.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	Альфа-</a:t>
            </a:r>
            <a:r>
              <a:rPr lang="ru-RU" sz="2000" dirty="0" err="1" smtClean="0"/>
              <a:t>адероноблокаторы</a:t>
            </a:r>
            <a:r>
              <a:rPr lang="ru-RU" sz="2000" dirty="0" smtClean="0"/>
              <a:t> </a:t>
            </a:r>
            <a:r>
              <a:rPr lang="ru-RU" sz="2000" dirty="0"/>
              <a:t>рекомендуются при резистентной АГ </a:t>
            </a:r>
            <a:r>
              <a:rPr lang="ru-RU" sz="2000" dirty="0" smtClean="0"/>
              <a:t>в </a:t>
            </a:r>
            <a:r>
              <a:rPr lang="ru-RU" sz="2000" dirty="0"/>
              <a:t>качестве четвертого препарата к комбинации ИАПФ/БРА, АК, диуретика (при непереносимости </a:t>
            </a:r>
            <a:r>
              <a:rPr lang="ru-RU" sz="2000" dirty="0" err="1" smtClean="0"/>
              <a:t>спиронолактона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	</a:t>
            </a:r>
            <a:r>
              <a:rPr lang="ru-RU" sz="2000" b="1" dirty="0" smtClean="0"/>
              <a:t>Предпочтительным </a:t>
            </a:r>
            <a:r>
              <a:rPr lang="ru-RU" sz="2000" b="1" dirty="0"/>
              <a:t>показанием для этого класса препаратов является наличие у пациентов с АГ доброкачественной гиперплазии предстательной </a:t>
            </a:r>
            <a:r>
              <a:rPr lang="ru-RU" sz="2000" b="1" dirty="0" smtClean="0"/>
              <a:t>железы (подробнее далее). </a:t>
            </a:r>
            <a:endParaRPr lang="ru-RU" b="1" dirty="0"/>
          </a:p>
        </p:txBody>
      </p:sp>
      <p:pic>
        <p:nvPicPr>
          <p:cNvPr id="3076" name="Picture 4" descr="Как лучше всего контролировать артериальное давлени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08465"/>
            <a:ext cx="4876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0628" y="5987143"/>
            <a:ext cx="400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hlinkClick r:id="rId3"/>
              </a:rPr>
              <a:t>Клинические рекомендации российского кардиологического общества. Артериальная гипертензия у взрослых, 2020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638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Autofit/>
          </a:bodyPr>
          <a:lstStyle/>
          <a:p>
            <a:r>
              <a:rPr lang="ru-RU" sz="2000" b="1" dirty="0"/>
              <a:t>Гипертонический криз </a:t>
            </a:r>
            <a:r>
              <a:rPr lang="ru-RU" sz="2000" dirty="0"/>
              <a:t>- </a:t>
            </a:r>
            <a:r>
              <a:rPr lang="ru-RU" sz="2000" dirty="0" err="1"/>
              <a:t>cостояние</a:t>
            </a:r>
            <a:r>
              <a:rPr lang="ru-RU" sz="2000" dirty="0"/>
              <a:t>, при котором значительное повышение АД (до 3 степени) ассоциируется с острым поражением органов-</a:t>
            </a:r>
            <a:r>
              <a:rPr lang="ru-RU" sz="2000" dirty="0" err="1"/>
              <a:t>мишенеи</a:t>
            </a:r>
            <a:r>
              <a:rPr lang="ru-RU" sz="2000" dirty="0"/>
              <a:t>̆, нередко </a:t>
            </a:r>
            <a:r>
              <a:rPr lang="ru-RU" sz="2000" dirty="0" err="1"/>
              <a:t>жизнеугрожающим</a:t>
            </a:r>
            <a:r>
              <a:rPr lang="ru-RU" sz="2000" dirty="0"/>
              <a:t>, требующее немедленных квалифицированных </a:t>
            </a:r>
            <a:r>
              <a:rPr lang="ru-RU" sz="2000" dirty="0" err="1"/>
              <a:t>действии</a:t>
            </a:r>
            <a:r>
              <a:rPr lang="ru-RU" sz="2000" dirty="0"/>
              <a:t>̆, направленных на снижение АД, обычно с помощью </a:t>
            </a:r>
            <a:r>
              <a:rPr lang="ru-RU" sz="2000" dirty="0" err="1"/>
              <a:t>внутривеннои</a:t>
            </a:r>
            <a:r>
              <a:rPr lang="ru-RU" sz="2000" dirty="0"/>
              <a:t>̆ терапии </a:t>
            </a:r>
          </a:p>
        </p:txBody>
      </p:sp>
      <p:pic>
        <p:nvPicPr>
          <p:cNvPr id="4098" name="Picture 2" descr="ТАХИБЕН инструкция по применению, описание лекарственн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82" y="1858282"/>
            <a:ext cx="3513818" cy="35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687288"/>
            <a:ext cx="890451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УРАПИДИЛ – с 2012 года включен в перечень жизненно необходимых и важнейших ЛС для медицинского применения!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6813" y="5407483"/>
            <a:ext cx="31124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hlinkClick r:id="rId3"/>
              </a:rPr>
              <a:t>ПЕРЕЧЕНЬ</a:t>
            </a:r>
          </a:p>
          <a:p>
            <a:r>
              <a:rPr lang="ru-RU" sz="1050" b="1" dirty="0">
                <a:hlinkClick r:id="rId3"/>
              </a:rPr>
              <a:t>ЖИЗНЕННО НЕОБХОДИМЫХ И ВАЖНЕЙШИХ ЛЕКАРСТВЕННЫХ ПРЕПАРАТОВ</a:t>
            </a:r>
          </a:p>
          <a:p>
            <a:r>
              <a:rPr lang="ru-RU" sz="1050" b="1" dirty="0">
                <a:hlinkClick r:id="rId3"/>
              </a:rPr>
              <a:t>ДЛЯ МЕДИЦИНСКОГО ПРИМЕНЕНИЯ НА 2020 ГОД</a:t>
            </a:r>
            <a:endParaRPr lang="ru-RU" sz="105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3004457"/>
            <a:ext cx="850174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Альфа-АБ </a:t>
            </a:r>
            <a:r>
              <a:rPr lang="ru-RU" sz="2400" b="1" dirty="0" err="1"/>
              <a:t>Урапидил</a:t>
            </a:r>
            <a:r>
              <a:rPr lang="ru-RU" sz="2400" b="1" dirty="0"/>
              <a:t> применяется в клинике парентерально при гипертоническом кризе </a:t>
            </a:r>
            <a:r>
              <a:rPr lang="ru-RU" sz="2400" dirty="0"/>
              <a:t>в комбинации со следующими </a:t>
            </a:r>
            <a:r>
              <a:rPr lang="ru-RU" sz="2400" dirty="0" smtClean="0"/>
              <a:t>препаратами при лечении злокачественной АГ в стационаре:</a:t>
            </a:r>
          </a:p>
          <a:p>
            <a:endParaRPr lang="ru-RU" sz="2400" dirty="0" smtClean="0"/>
          </a:p>
          <a:p>
            <a:r>
              <a:rPr lang="ru-RU" sz="2400" dirty="0" smtClean="0"/>
              <a:t>*Вазодилататоры: нитроглицерин, </a:t>
            </a:r>
            <a:r>
              <a:rPr lang="ru-RU" sz="2400" dirty="0" err="1" smtClean="0"/>
              <a:t>нитропруссид</a:t>
            </a:r>
            <a:r>
              <a:rPr lang="ru-RU" sz="2400" dirty="0" smtClean="0"/>
              <a:t> натрия</a:t>
            </a:r>
          </a:p>
          <a:p>
            <a:r>
              <a:rPr lang="ru-RU" sz="2400" dirty="0" smtClean="0"/>
              <a:t>*ИАПФ: </a:t>
            </a:r>
            <a:r>
              <a:rPr lang="ru-RU" sz="2400" dirty="0" err="1" smtClean="0"/>
              <a:t>эналаприлат</a:t>
            </a:r>
            <a:endParaRPr lang="ru-RU" sz="2400" dirty="0" smtClean="0"/>
          </a:p>
          <a:p>
            <a:r>
              <a:rPr lang="ru-RU" sz="2400" dirty="0" smtClean="0"/>
              <a:t>*ББ: </a:t>
            </a:r>
            <a:r>
              <a:rPr lang="ru-RU" sz="2400" dirty="0" err="1" smtClean="0"/>
              <a:t>метопролол</a:t>
            </a:r>
            <a:endParaRPr lang="ru-RU" sz="2400" dirty="0" smtClean="0"/>
          </a:p>
          <a:p>
            <a:r>
              <a:rPr lang="ru-RU" sz="2400" dirty="0" smtClean="0"/>
              <a:t>*Диуретики: фуросемид</a:t>
            </a:r>
          </a:p>
          <a:p>
            <a:r>
              <a:rPr lang="ru-RU" sz="2400" dirty="0" smtClean="0"/>
              <a:t>*Нейролептики: </a:t>
            </a:r>
            <a:r>
              <a:rPr lang="ru-RU" sz="2400" dirty="0" err="1" smtClean="0"/>
              <a:t>дроперидол</a:t>
            </a:r>
            <a:r>
              <a:rPr lang="ru-RU" sz="2400" dirty="0" smtClean="0"/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УРАПИДИЛ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7843" y="1502229"/>
            <a:ext cx="1187631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/>
              <a:t>ФГ: </a:t>
            </a:r>
            <a:r>
              <a:rPr lang="ru-RU" sz="2300" dirty="0" smtClean="0"/>
              <a:t>альфа-</a:t>
            </a:r>
            <a:r>
              <a:rPr lang="ru-RU" sz="2300" dirty="0" err="1" smtClean="0"/>
              <a:t>адреноблокатор</a:t>
            </a:r>
            <a:endParaRPr lang="ru-RU" sz="2300" dirty="0" smtClean="0"/>
          </a:p>
          <a:p>
            <a:r>
              <a:rPr lang="ru-RU" sz="2300" b="1" dirty="0" smtClean="0"/>
              <a:t>ФАРМАКОДИНАМИКА</a:t>
            </a:r>
            <a:r>
              <a:rPr lang="ru-RU" sz="2300" dirty="0" smtClean="0"/>
              <a:t>: Блокирует альфа1-АР и </a:t>
            </a:r>
            <a:r>
              <a:rPr lang="ru-RU" sz="2300" dirty="0" err="1" smtClean="0"/>
              <a:t>соответтвенно</a:t>
            </a:r>
            <a:r>
              <a:rPr lang="ru-RU" sz="2300" dirty="0" smtClean="0"/>
              <a:t>, блокирует сосудосуживающее действие КА. Регулирует центральный механизм поддержания сосудистого тонуса за счет стимуляции </a:t>
            </a:r>
            <a:r>
              <a:rPr lang="ru-RU" sz="2300" dirty="0" err="1" smtClean="0"/>
              <a:t>сеторониновых</a:t>
            </a:r>
            <a:r>
              <a:rPr lang="ru-RU" sz="2300" dirty="0" smtClean="0"/>
              <a:t> 5-НТ1А-рецепторов сосудодвигательного центра (предотвращает рефлекторное увеличение тонуса симпатической НС). Обладает слабым бета-</a:t>
            </a:r>
            <a:r>
              <a:rPr lang="ru-RU" sz="2300" dirty="0" err="1" smtClean="0"/>
              <a:t>адреноблокирующим</a:t>
            </a:r>
            <a:r>
              <a:rPr lang="ru-RU" sz="2300" dirty="0" smtClean="0"/>
              <a:t> действием. Блокирует </a:t>
            </a:r>
            <a:r>
              <a:rPr lang="ru-RU" sz="2300" dirty="0" err="1" smtClean="0"/>
              <a:t>вазоконстрикцию</a:t>
            </a:r>
            <a:r>
              <a:rPr lang="ru-RU" sz="2300" dirty="0" smtClean="0"/>
              <a:t>, вызываемую альфа2-АР и не вызывает рефлекторной тахикардии, обусловленной </a:t>
            </a:r>
            <a:r>
              <a:rPr lang="ru-RU" sz="2300" dirty="0" err="1" smtClean="0"/>
              <a:t>вазодилатацией</a:t>
            </a:r>
            <a:r>
              <a:rPr lang="ru-RU" sz="2300" dirty="0" smtClean="0"/>
              <a:t>. </a:t>
            </a:r>
          </a:p>
          <a:p>
            <a:endParaRPr lang="ru-RU" sz="2300" dirty="0"/>
          </a:p>
          <a:p>
            <a:r>
              <a:rPr lang="ru-RU" sz="2300" b="1" dirty="0" smtClean="0"/>
              <a:t>ЭФФЕКТЫ</a:t>
            </a:r>
            <a:r>
              <a:rPr lang="ru-RU" sz="2300" dirty="0" smtClean="0"/>
              <a:t>: Снижается ОПСС, САД, ДАД, пре- и пост-нагрузка на сердце. ЧСС и сердечный выброс не меняются. Низкий сердечный выброс может повышаться за счет снижения ОПСС. Не вызывает ортостатических реакций.  Не вызывает задержки жидкости в организме. Повышает эффективность сердечного сокращения и при отсутствии аритмии увеличивает сниженный минутный объем сердца. </a:t>
            </a:r>
          </a:p>
          <a:p>
            <a:r>
              <a:rPr lang="ru-RU" dirty="0" smtClean="0">
                <a:hlinkClick r:id="rId2"/>
              </a:rPr>
              <a:t>ГРЛС. УРАПИДИЛ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1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УРАПИДИЛ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7843" y="1502229"/>
            <a:ext cx="11876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b="1" dirty="0" smtClean="0"/>
              <a:t>ФАРМАКОКИНЕТИКА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Распределение 35 мин. </a:t>
            </a:r>
          </a:p>
          <a:p>
            <a:r>
              <a:rPr lang="ru-RU" dirty="0" smtClean="0"/>
              <a:t>Метаболизм в печени. Основной метаболит </a:t>
            </a:r>
            <a:r>
              <a:rPr lang="ru-RU" dirty="0" err="1" smtClean="0"/>
              <a:t>урапидил</a:t>
            </a:r>
            <a:r>
              <a:rPr lang="ru-RU" dirty="0" smtClean="0"/>
              <a:t>, </a:t>
            </a:r>
            <a:r>
              <a:rPr lang="ru-RU" dirty="0" err="1" smtClean="0"/>
              <a:t>гидроксилированный</a:t>
            </a:r>
            <a:r>
              <a:rPr lang="ru-RU" dirty="0" smtClean="0"/>
              <a:t> в 4-м положении фенольного кольца, который </a:t>
            </a:r>
            <a:r>
              <a:rPr lang="ru-RU" dirty="0" err="1" smtClean="0"/>
              <a:t>практическ</a:t>
            </a:r>
            <a:r>
              <a:rPr lang="ru-RU" dirty="0" smtClean="0"/>
              <a:t> не обладает </a:t>
            </a:r>
            <a:r>
              <a:rPr lang="ru-RU" dirty="0" err="1" smtClean="0"/>
              <a:t>антигипертензивной</a:t>
            </a:r>
            <a:r>
              <a:rPr lang="ru-RU" dirty="0" smtClean="0"/>
              <a:t> активностью. </a:t>
            </a:r>
          </a:p>
          <a:p>
            <a:r>
              <a:rPr lang="ru-RU" dirty="0" smtClean="0"/>
              <a:t>50-70% выводится почками, остальное через кишечник в виде метаболитов. </a:t>
            </a:r>
          </a:p>
          <a:p>
            <a:r>
              <a:rPr lang="ru-RU" dirty="0" smtClean="0"/>
              <a:t>Т1\2 – 1,8-3,9 ч. </a:t>
            </a:r>
          </a:p>
          <a:p>
            <a:r>
              <a:rPr lang="ru-RU" dirty="0" smtClean="0"/>
              <a:t>Связь с белками плазмы крови – 80%</a:t>
            </a:r>
          </a:p>
          <a:p>
            <a:r>
              <a:rPr lang="ru-RU" dirty="0" smtClean="0"/>
              <a:t>Проникает через ГЭБ и плацентарный барьер. </a:t>
            </a:r>
          </a:p>
          <a:p>
            <a:endParaRPr lang="ru-RU" dirty="0"/>
          </a:p>
          <a:p>
            <a:r>
              <a:rPr lang="ru-RU" b="1" dirty="0" smtClean="0"/>
              <a:t>ПОКАЗАНИЯ К ПРИМЕНЕНИЮ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Гипертоническй</a:t>
            </a:r>
            <a:r>
              <a:rPr lang="ru-RU" dirty="0" smtClean="0"/>
              <a:t> криз, рефрактерная и тяжелая степень А. Управляемая артериальная гипотензия во время и/или после хирургического вмешательства. </a:t>
            </a:r>
          </a:p>
          <a:p>
            <a:endParaRPr lang="ru-RU" b="1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Чувствительность к </a:t>
            </a:r>
            <a:r>
              <a:rPr lang="ru-RU" dirty="0" err="1" smtClean="0"/>
              <a:t>урапидлу</a:t>
            </a:r>
            <a:r>
              <a:rPr lang="ru-RU" dirty="0"/>
              <a:t> </a:t>
            </a:r>
            <a:r>
              <a:rPr lang="ru-RU" dirty="0" smtClean="0"/>
              <a:t>или любым компонентам препарата, при </a:t>
            </a:r>
            <a:r>
              <a:rPr lang="ru-RU" dirty="0" err="1" smtClean="0"/>
              <a:t>коарктации</a:t>
            </a:r>
            <a:r>
              <a:rPr lang="ru-RU" dirty="0" smtClean="0"/>
              <a:t> аорты и артериовенозном шунте (за </a:t>
            </a:r>
            <a:r>
              <a:rPr lang="ru-RU" dirty="0" err="1" smtClean="0"/>
              <a:t>исклюением</a:t>
            </a:r>
            <a:r>
              <a:rPr lang="ru-RU" dirty="0" smtClean="0"/>
              <a:t> случаев, когда шунт для диализа </a:t>
            </a:r>
            <a:r>
              <a:rPr lang="ru-RU" dirty="0" err="1" smtClean="0"/>
              <a:t>гемодинамически</a:t>
            </a:r>
            <a:r>
              <a:rPr lang="ru-RU" dirty="0" smtClean="0"/>
              <a:t> не активен), открытый </a:t>
            </a:r>
            <a:r>
              <a:rPr lang="ru-RU" dirty="0" err="1" smtClean="0"/>
              <a:t>Боталлов</a:t>
            </a:r>
            <a:r>
              <a:rPr lang="ru-RU" dirty="0" smtClean="0"/>
              <a:t> проток, возраст до 18, беременность, период ГВ. </a:t>
            </a:r>
          </a:p>
          <a:p>
            <a:r>
              <a:rPr lang="ru-RU" dirty="0">
                <a:hlinkClick r:id="rId2"/>
              </a:rPr>
              <a:t>ГРЛС. УРАПИДИЛ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6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УРАПИДИЛ (ЭБРАНТИЛ) </a:t>
            </a:r>
            <a:endParaRPr lang="ru-RU" dirty="0"/>
          </a:p>
        </p:txBody>
      </p:sp>
      <p:pic>
        <p:nvPicPr>
          <p:cNvPr id="6148" name="Picture 4" descr="Инъекция внутривенно-капельно (без стоимости препаратов) о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0" y="2308491"/>
            <a:ext cx="4898572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857" y="1708327"/>
            <a:ext cx="67818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Вводят внутривенно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струйно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или путем длительной внутривенной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инфузии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– в положении лежа на спине!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" y="2908656"/>
            <a:ext cx="6019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 ВЫПУСКА: </a:t>
            </a:r>
          </a:p>
          <a:p>
            <a:r>
              <a:rPr lang="ru-RU" dirty="0" smtClean="0"/>
              <a:t>Раствор для в</a:t>
            </a:r>
            <a:r>
              <a:rPr lang="ru-RU" dirty="0"/>
              <a:t>/</a:t>
            </a:r>
            <a:r>
              <a:rPr lang="ru-RU" dirty="0" smtClean="0"/>
              <a:t>в введения 5 мг</a:t>
            </a:r>
            <a:r>
              <a:rPr lang="ru-RU" dirty="0"/>
              <a:t>/</a:t>
            </a:r>
            <a:r>
              <a:rPr lang="ru-RU" dirty="0" smtClean="0"/>
              <a:t>мл</a:t>
            </a:r>
          </a:p>
          <a:p>
            <a:r>
              <a:rPr lang="ru-RU" dirty="0" smtClean="0"/>
              <a:t>Ампулы по 5, 10, 20 мл. </a:t>
            </a:r>
          </a:p>
          <a:p>
            <a:endParaRPr lang="ru-RU" dirty="0"/>
          </a:p>
          <a:p>
            <a:r>
              <a:rPr lang="ru-RU" dirty="0" smtClean="0"/>
              <a:t>Капсулы 30 мг. </a:t>
            </a:r>
          </a:p>
          <a:p>
            <a:endParaRPr lang="ru-RU" dirty="0" smtClean="0"/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Urapidili 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,025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 ml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D.t.d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amp.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Вводить внутривенно медленно. Если через 5 минут АД не снизилось, повторить.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Caps. Urapidili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0,03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D.S.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по 1 капсуле 2 раза в сутки с приемом пищи.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11142" y="5867400"/>
            <a:ext cx="273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ЭБРАНТИЛ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6" y="255134"/>
            <a:ext cx="12104914" cy="11817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ДГПЖ – доброкачественная гиперплазия предстательной железы, </a:t>
            </a:r>
            <a:r>
              <a:rPr lang="ru-RU" sz="2400" dirty="0" err="1" smtClean="0"/>
              <a:t>полиэтиологическое</a:t>
            </a:r>
            <a:r>
              <a:rPr lang="ru-RU" sz="2400" dirty="0" smtClean="0"/>
              <a:t> заболевание, возникающее из-за разрастания </a:t>
            </a:r>
            <a:r>
              <a:rPr lang="ru-RU" sz="2400" dirty="0" err="1" smtClean="0"/>
              <a:t>периуретралной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железизстой</a:t>
            </a:r>
            <a:r>
              <a:rPr lang="ru-RU" sz="2400" dirty="0" smtClean="0"/>
              <a:t> зоны предстательной железы. Приводит к обструкции нижних мочевыводящих путей.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7086" y="1436914"/>
            <a:ext cx="12104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ТЕРАПИЯ ПЕРВОЙ ЛИНИИ в лечении ДГПЖ – 5 препаратов альфа-</a:t>
            </a:r>
            <a:r>
              <a:rPr lang="ru-RU" dirty="0" err="1" smtClean="0"/>
              <a:t>адреноблокаторов</a:t>
            </a:r>
            <a:r>
              <a:rPr lang="ru-RU" dirty="0" smtClean="0"/>
              <a:t>! </a:t>
            </a:r>
            <a:r>
              <a:rPr lang="ru-RU" b="1" dirty="0" smtClean="0"/>
              <a:t>Их эффективность одинакова.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41675"/>
              </p:ext>
            </p:extLst>
          </p:nvPr>
        </p:nvGraphicFramePr>
        <p:xfrm>
          <a:off x="87086" y="2070453"/>
          <a:ext cx="10461174" cy="4558702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50800" dir="5400000" algn="ctr" rotWithShape="0">
                    <a:srgbClr val="000000">
                      <a:alpha val="43137"/>
                    </a:srgbClr>
                  </a:outerShdw>
                  <a:reflection endPos="1000" dist="50800" dir="5400000" sy="-100000" algn="bl" rotWithShape="0"/>
                </a:effectLst>
                <a:tableStyleId>{C4B1156A-380E-4F78-BDF5-A606A8083BF9}</a:tableStyleId>
              </a:tblPr>
              <a:tblGrid>
                <a:gridCol w="1839688"/>
                <a:gridCol w="1341125"/>
                <a:gridCol w="72803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Суточная доза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Особенности</a:t>
                      </a:r>
                      <a:endParaRPr lang="ru-RU" dirty="0"/>
                    </a:p>
                  </a:txBody>
                  <a:tcPr/>
                </a:tc>
              </a:tr>
              <a:tr h="65387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ТАМСУЛОЗИН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Только для мужчин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 мг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Самый популярный</a:t>
                      </a:r>
                      <a:r>
                        <a:rPr lang="ru-RU" sz="1600" baseline="0" dirty="0" smtClean="0"/>
                        <a:t> в мире и в России препарат. </a:t>
                      </a:r>
                      <a:r>
                        <a:rPr lang="ru-RU" sz="1600" b="1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вызывает снижения АД </a:t>
                      </a:r>
                      <a:r>
                        <a:rPr lang="ru-RU" sz="1600" dirty="0" smtClean="0"/>
                        <a:t>как у пациентов с АГ, так и с нормальным исходным</a:t>
                      </a:r>
                      <a:r>
                        <a:rPr lang="ru-RU" sz="1600" baseline="0" dirty="0" smtClean="0"/>
                        <a:t> АД</a:t>
                      </a:r>
                      <a:endParaRPr lang="ru-RU" sz="1600" dirty="0" smtClean="0"/>
                    </a:p>
                  </a:txBody>
                  <a:tcPr/>
                </a:tc>
              </a:tr>
              <a:tr h="32276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АЛЬФУЗОЗИН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Только для мужчин</a:t>
                      </a:r>
                    </a:p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мг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Требуется титрование</a:t>
                      </a:r>
                      <a:r>
                        <a:rPr lang="ru-RU" sz="1600" baseline="0" dirty="0" smtClean="0"/>
                        <a:t> дозы </a:t>
                      </a:r>
                      <a:r>
                        <a:rPr lang="ru-RU" sz="1600" dirty="0" smtClean="0"/>
                        <a:t>с 2,5 мг. Может регистрироваться снижение АД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2851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СИЛОДОЗИН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Только для мужчин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 мг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Наиболее</a:t>
                      </a:r>
                      <a:r>
                        <a:rPr lang="ru-RU" sz="1600" baseline="0" dirty="0" smtClean="0"/>
                        <a:t> избирателен к фльфа1А-АР ПЖ. </a:t>
                      </a:r>
                      <a:r>
                        <a:rPr lang="ru-RU" sz="1600" dirty="0" smtClean="0"/>
                        <a:t>20%</a:t>
                      </a:r>
                      <a:r>
                        <a:rPr lang="ru-RU" sz="1600" baseline="0" dirty="0" smtClean="0"/>
                        <a:t> отмечают расстройство эякуляции. </a:t>
                      </a: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вызывает значимого снижения АД </a:t>
                      </a:r>
                      <a:r>
                        <a:rPr lang="ru-RU" sz="1600" dirty="0" smtClean="0"/>
                        <a:t>у пациентов с исходно нормальным АД. </a:t>
                      </a:r>
                    </a:p>
                  </a:txBody>
                  <a:tcPr/>
                </a:tc>
              </a:tr>
              <a:tr h="55710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ТЕРАЗОЗИН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мг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Требуется титрование дозы с 1 мг. Может регистрироваться снижение АД. Нормализует</a:t>
                      </a:r>
                      <a:r>
                        <a:rPr lang="ru-RU" sz="1600" baseline="0" dirty="0" smtClean="0"/>
                        <a:t> липидный спектр. При систематическом применении = регрессия гипертрофии левого желудочка.  </a:t>
                      </a:r>
                      <a:endParaRPr lang="ru-RU" sz="1600" dirty="0" smtClean="0"/>
                    </a:p>
                  </a:txBody>
                  <a:tcPr/>
                </a:tc>
              </a:tr>
              <a:tr h="79586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ДОКСАЗОЗИН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8 мг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Требуется титрование дозы с 1 мг. Требует контроля АД. Благоприятно влияет на липидный спектр.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519446"/>
            <a:ext cx="12017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hlinkClick r:id="rId2"/>
              </a:rPr>
              <a:t>Урология. Российские клинические рекомендации/под ред. Ю.Г. </a:t>
            </a:r>
            <a:r>
              <a:rPr lang="ru-RU" sz="1600" dirty="0" err="1">
                <a:hlinkClick r:id="rId2"/>
              </a:rPr>
              <a:t>Аляева</a:t>
            </a:r>
            <a:r>
              <a:rPr lang="ru-RU" sz="1600" dirty="0">
                <a:hlinkClick r:id="rId2"/>
              </a:rPr>
              <a:t>, П.В. </a:t>
            </a:r>
            <a:r>
              <a:rPr lang="ru-RU" sz="1600" dirty="0" err="1">
                <a:hlinkClick r:id="rId2"/>
              </a:rPr>
              <a:t>Глыбочко</a:t>
            </a:r>
            <a:r>
              <a:rPr lang="ru-RU" sz="1600" dirty="0">
                <a:hlinkClick r:id="rId2"/>
              </a:rPr>
              <a:t>, Д.Ю. Пушкаря. – 2017. – 544 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37457"/>
            <a:ext cx="10134600" cy="606184"/>
          </a:xfrm>
        </p:spPr>
        <p:txBody>
          <a:bodyPr/>
          <a:lstStyle/>
          <a:p>
            <a:r>
              <a:rPr lang="ru-RU" dirty="0" smtClean="0"/>
              <a:t>ТАМСУЛОЗИН</a:t>
            </a:r>
            <a:endParaRPr lang="ru-RU" dirty="0"/>
          </a:p>
        </p:txBody>
      </p:sp>
      <p:pic>
        <p:nvPicPr>
          <p:cNvPr id="7170" name="Picture 2" descr="Тамсулозин-вертекс 0,4мг 90 шт. капсулы с пролонгированны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11" y="2478540"/>
            <a:ext cx="51339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743" y="1603601"/>
            <a:ext cx="7025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ФГ</a:t>
            </a:r>
            <a:r>
              <a:rPr lang="ru-RU" dirty="0" smtClean="0"/>
              <a:t>: Альфа1-адреноблокатор</a:t>
            </a:r>
          </a:p>
          <a:p>
            <a:endParaRPr lang="ru-RU" dirty="0" smtClean="0"/>
          </a:p>
          <a:p>
            <a:r>
              <a:rPr lang="ru-RU" b="1" dirty="0" smtClean="0"/>
              <a:t>ФАРМАКОДИНАМИКА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Тамсулозин</a:t>
            </a:r>
            <a:r>
              <a:rPr lang="ru-RU" dirty="0" smtClean="0"/>
              <a:t> является специфическим блокатором постсинаптических альфа1-АР в гладкой мускулатуре предстательной железы, шейки мочевого пузыря и простатической части уретра. </a:t>
            </a:r>
          </a:p>
          <a:p>
            <a:endParaRPr lang="ru-RU" dirty="0" smtClean="0"/>
          </a:p>
          <a:p>
            <a:r>
              <a:rPr lang="ru-RU" b="1" dirty="0" smtClean="0"/>
              <a:t>ЭФФЕКТЫ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Приводит к снижению тонуса гладкой мускулатуры предстательной железы, шейки мочевого пузыря и простатической части уретры и </a:t>
            </a:r>
            <a:r>
              <a:rPr lang="ru-RU" dirty="0" err="1" smtClean="0"/>
              <a:t>лучшает</a:t>
            </a:r>
            <a:r>
              <a:rPr lang="ru-RU" dirty="0" smtClean="0"/>
              <a:t> отток мочи. Одновременно уменьшаются как симптомы опорожнения, так и симптомы наполнения, </a:t>
            </a:r>
            <a:r>
              <a:rPr lang="ru-RU" dirty="0" err="1" smtClean="0"/>
              <a:t>обусовленные</a:t>
            </a:r>
            <a:r>
              <a:rPr lang="ru-RU" dirty="0" smtClean="0"/>
              <a:t> повышенным тонусом гладкой мускулатуры и </a:t>
            </a:r>
            <a:r>
              <a:rPr lang="ru-RU" dirty="0" err="1" smtClean="0"/>
              <a:t>детрузорной</a:t>
            </a:r>
            <a:r>
              <a:rPr lang="ru-RU" dirty="0" smtClean="0"/>
              <a:t> </a:t>
            </a:r>
            <a:r>
              <a:rPr lang="ru-RU" dirty="0" err="1" smtClean="0"/>
              <a:t>гиперактивностью</a:t>
            </a:r>
            <a:r>
              <a:rPr lang="ru-RU" dirty="0" smtClean="0"/>
              <a:t> при ДГПЖ. </a:t>
            </a:r>
          </a:p>
          <a:p>
            <a:endParaRPr lang="ru-RU" dirty="0" smtClean="0"/>
          </a:p>
          <a:p>
            <a:r>
              <a:rPr lang="ru-RU" b="1" dirty="0" smtClean="0"/>
              <a:t>ФОРМА ВЫПУСКА</a:t>
            </a:r>
            <a:r>
              <a:rPr lang="ru-RU" dirty="0" smtClean="0"/>
              <a:t>: таблетки, капсулы 0,4 мг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98229" y="5453743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ТАМСУЛОЗИН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57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29" y="0"/>
            <a:ext cx="9601200" cy="1036850"/>
          </a:xfrm>
        </p:spPr>
        <p:txBody>
          <a:bodyPr/>
          <a:lstStyle/>
          <a:p>
            <a:r>
              <a:rPr lang="ru-RU" dirty="0" smtClean="0"/>
              <a:t>ТАМСУЛОЗИН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1514" y="1687287"/>
            <a:ext cx="11702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ФАРМАКОКИНЕТИКА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Хорошо всасывается в кишечнике, несколько замедляется после приема пищи. </a:t>
            </a:r>
          </a:p>
          <a:p>
            <a:r>
              <a:rPr lang="ru-RU" dirty="0" smtClean="0"/>
              <a:t>Биодоступность 100% </a:t>
            </a:r>
          </a:p>
          <a:p>
            <a:r>
              <a:rPr lang="ru-RU" dirty="0"/>
              <a:t>С</a:t>
            </a:r>
            <a:r>
              <a:rPr lang="en-US" dirty="0" smtClean="0"/>
              <a:t>max</a:t>
            </a:r>
            <a:r>
              <a:rPr lang="ru-RU" dirty="0" smtClean="0"/>
              <a:t> через 6 часов. </a:t>
            </a:r>
          </a:p>
          <a:p>
            <a:r>
              <a:rPr lang="ru-RU" dirty="0" smtClean="0"/>
              <a:t>Т1/2 – 10-13 часов. </a:t>
            </a:r>
          </a:p>
          <a:p>
            <a:r>
              <a:rPr lang="ru-RU" dirty="0" smtClean="0"/>
              <a:t>Связь с белками крови – 99%</a:t>
            </a:r>
          </a:p>
          <a:p>
            <a:r>
              <a:rPr lang="ru-RU" dirty="0" err="1" smtClean="0"/>
              <a:t>Метаболизируется</a:t>
            </a:r>
            <a:r>
              <a:rPr lang="ru-RU" dirty="0" smtClean="0"/>
              <a:t> в печени с образованием менее активных метаболитов. </a:t>
            </a:r>
          </a:p>
          <a:p>
            <a:r>
              <a:rPr lang="ru-RU" dirty="0" smtClean="0"/>
              <a:t>Выведение почками, 9% приблизительно выделяется в неизменном виде. </a:t>
            </a:r>
          </a:p>
          <a:p>
            <a:endParaRPr lang="ru-RU" dirty="0"/>
          </a:p>
          <a:p>
            <a:r>
              <a:rPr lang="ru-RU" b="1" dirty="0" smtClean="0"/>
              <a:t>ПОКАЗАНИЯ: </a:t>
            </a:r>
          </a:p>
          <a:p>
            <a:r>
              <a:rPr lang="ru-RU" dirty="0" smtClean="0"/>
              <a:t>Лечение </a:t>
            </a:r>
            <a:r>
              <a:rPr lang="ru-RU" dirty="0" err="1" smtClean="0"/>
              <a:t>дизуретических</a:t>
            </a:r>
            <a:r>
              <a:rPr lang="ru-RU" dirty="0" smtClean="0"/>
              <a:t> расстройств при доброкачественной гиперплазии предстательной железы.</a:t>
            </a:r>
          </a:p>
          <a:p>
            <a:endParaRPr lang="ru-RU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Чувствительность к </a:t>
            </a:r>
            <a:r>
              <a:rPr lang="ru-RU" dirty="0" err="1" smtClean="0"/>
              <a:t>тамсулозину</a:t>
            </a:r>
            <a:r>
              <a:rPr lang="ru-RU" dirty="0" smtClean="0"/>
              <a:t>, дефицит сахаразы/</a:t>
            </a:r>
            <a:r>
              <a:rPr lang="ru-RU" dirty="0" err="1" smtClean="0"/>
              <a:t>изомальтазы</a:t>
            </a:r>
            <a:r>
              <a:rPr lang="ru-RU" dirty="0" smtClean="0"/>
              <a:t>, непереносимость фруктозы, </a:t>
            </a:r>
            <a:r>
              <a:rPr lang="ru-RU" dirty="0" err="1" smtClean="0"/>
              <a:t>глюкозо-галактозная</a:t>
            </a:r>
            <a:r>
              <a:rPr lang="ru-RU" dirty="0" smtClean="0"/>
              <a:t> </a:t>
            </a:r>
            <a:r>
              <a:rPr lang="ru-RU" dirty="0" err="1" smtClean="0"/>
              <a:t>мальабсорбция</a:t>
            </a:r>
            <a:r>
              <a:rPr lang="ru-RU" dirty="0" smtClean="0"/>
              <a:t>, ортостатическая гипотензия (в </a:t>
            </a:r>
            <a:r>
              <a:rPr lang="ru-RU" dirty="0" err="1" smtClean="0"/>
              <a:t>т.ч</a:t>
            </a:r>
            <a:r>
              <a:rPr lang="ru-RU" dirty="0" smtClean="0"/>
              <a:t>. В </a:t>
            </a:r>
            <a:r>
              <a:rPr lang="ru-RU" dirty="0" err="1" smtClean="0"/>
              <a:t>анмнезе</a:t>
            </a:r>
            <a:r>
              <a:rPr lang="ru-RU" dirty="0" smtClean="0"/>
              <a:t>), выраженная печеночная недостаточность, возраст до 18 лет. </a:t>
            </a:r>
          </a:p>
          <a:p>
            <a:endParaRPr lang="ru-RU" dirty="0"/>
          </a:p>
          <a:p>
            <a:pPr algn="ctr"/>
            <a:r>
              <a:rPr lang="ru-RU" b="1" dirty="0" smtClean="0"/>
              <a:t>ПРЕПАРАТ ПРЕДНАЗНАЧЕН ТОЛЬКО ДЛЯ ПРИМЕНЕНИЯ У ЛИЦ МУЖСКОГО ПОЛА!</a:t>
            </a:r>
            <a:endParaRPr lang="ru-RU" b="1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27572" y="5987143"/>
            <a:ext cx="29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ТАМСУЛОЗИН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64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72143"/>
            <a:ext cx="9601200" cy="856555"/>
          </a:xfrm>
        </p:spPr>
        <p:txBody>
          <a:bodyPr>
            <a:normAutofit fontScale="90000"/>
          </a:bodyPr>
          <a:lstStyle/>
          <a:p>
            <a:r>
              <a:rPr lang="ru-RU" dirty="0"/>
              <a:t>АЛФУЗОЗИН (АЛЬФУЗОЗИН) не предназначен для применения у женщин.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741" y="1654629"/>
            <a:ext cx="7108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ФАРМАКОКИНЕТИКА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С</a:t>
            </a:r>
            <a:r>
              <a:rPr lang="en-US" dirty="0" smtClean="0"/>
              <a:t>max – </a:t>
            </a:r>
            <a:r>
              <a:rPr lang="ru-RU" dirty="0" smtClean="0"/>
              <a:t>через 3 часа</a:t>
            </a:r>
          </a:p>
          <a:p>
            <a:r>
              <a:rPr lang="ru-RU" dirty="0" smtClean="0"/>
              <a:t>Прием пищи не оказывает влияние на всасывание</a:t>
            </a:r>
            <a:endParaRPr lang="ru-RU" dirty="0"/>
          </a:p>
          <a:p>
            <a:r>
              <a:rPr lang="ru-RU" dirty="0" smtClean="0"/>
              <a:t>Т1/2  - 8 ч.</a:t>
            </a:r>
          </a:p>
          <a:p>
            <a:r>
              <a:rPr lang="ru-RU" dirty="0" smtClean="0"/>
              <a:t>Биодоступность 45-53%</a:t>
            </a:r>
          </a:p>
          <a:p>
            <a:r>
              <a:rPr lang="ru-RU" dirty="0" smtClean="0"/>
              <a:t>Связь с белками плазмы крови – 90%</a:t>
            </a:r>
          </a:p>
          <a:p>
            <a:r>
              <a:rPr lang="ru-RU" dirty="0" err="1" smtClean="0"/>
              <a:t>Метаболизируется</a:t>
            </a:r>
            <a:r>
              <a:rPr lang="ru-RU" dirty="0" smtClean="0"/>
              <a:t> в печени с помощью изо</a:t>
            </a:r>
            <a:r>
              <a:rPr lang="en-US" dirty="0" smtClean="0"/>
              <a:t>a</a:t>
            </a:r>
            <a:r>
              <a:rPr lang="ru-RU" dirty="0" err="1" smtClean="0"/>
              <a:t>ермента</a:t>
            </a:r>
            <a:r>
              <a:rPr lang="ru-RU" dirty="0" smtClean="0"/>
              <a:t> </a:t>
            </a:r>
            <a:r>
              <a:rPr lang="en-US" dirty="0" smtClean="0"/>
              <a:t>CYP3A4</a:t>
            </a:r>
            <a:r>
              <a:rPr lang="ru-RU" dirty="0" smtClean="0"/>
              <a:t>, метаболиты активностью не обладают. </a:t>
            </a:r>
          </a:p>
          <a:p>
            <a:r>
              <a:rPr lang="ru-RU" dirty="0" smtClean="0"/>
              <a:t>Большинство метаболитов выводится через кишечник – 75-90%. В моче обнаруживается 11% неизмененного </a:t>
            </a:r>
            <a:r>
              <a:rPr lang="ru-RU" dirty="0" err="1" smtClean="0"/>
              <a:t>алфузозина</a:t>
            </a:r>
            <a:r>
              <a:rPr lang="ru-RU" dirty="0" smtClean="0"/>
              <a:t>. </a:t>
            </a:r>
            <a:endParaRPr lang="en-US" dirty="0" smtClean="0"/>
          </a:p>
          <a:p>
            <a:endParaRPr lang="ru-RU" dirty="0"/>
          </a:p>
          <a:p>
            <a:r>
              <a:rPr lang="ru-RU" b="1" dirty="0" smtClean="0"/>
              <a:t>ПОКАЗАНИЯ К ПРИМЕНЕНИЮ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Функциональные нарушения мочеиспускания при ДГПЖ. </a:t>
            </a:r>
          </a:p>
          <a:p>
            <a:endParaRPr lang="ru-RU" b="1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чувствительность к препарату, ортостатическая гипертензия, тяжелые нарушения печени, почек, одновременный прием других альфа1-АБ, возраст до 18 лет. </a:t>
            </a:r>
            <a:endParaRPr lang="ru-RU" dirty="0"/>
          </a:p>
        </p:txBody>
      </p:sp>
      <p:pic>
        <p:nvPicPr>
          <p:cNvPr id="9218" name="Picture 2" descr="http://prostamol-uno.com/img/pic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4" y="1654629"/>
            <a:ext cx="3080657" cy="28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1142" y="4380332"/>
            <a:ext cx="4572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ФОРМА ВЫПУСКА:</a:t>
            </a:r>
          </a:p>
          <a:p>
            <a:r>
              <a:rPr lang="ru-RU" dirty="0"/>
              <a:t>Таблетки 5 мг и 10 мг</a:t>
            </a:r>
          </a:p>
          <a:p>
            <a:endParaRPr lang="ru-RU" b="1" dirty="0"/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Alfuzosini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0,005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D.S.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по 1 табл. вечером,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принимать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 в горизонтальном положении.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7826" y="6411657"/>
            <a:ext cx="3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АЛФУЗОЗИН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7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3953"/>
            <a:ext cx="12243255" cy="1167617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α</a:t>
            </a:r>
            <a:r>
              <a:rPr lang="ru-RU" sz="2200" b="1" dirty="0" smtClean="0"/>
              <a:t>-</a:t>
            </a:r>
            <a:r>
              <a:rPr lang="ru-RU" sz="2200" b="1" dirty="0" err="1" smtClean="0"/>
              <a:t>адреноблокаторы</a:t>
            </a:r>
            <a:r>
              <a:rPr lang="ru-RU" sz="2200" b="1" dirty="0" smtClean="0"/>
              <a:t> </a:t>
            </a:r>
            <a:r>
              <a:rPr lang="ru-RU" sz="2200" dirty="0" smtClean="0"/>
              <a:t>(</a:t>
            </a:r>
            <a:r>
              <a:rPr lang="el-GR" sz="2200" dirty="0" smtClean="0"/>
              <a:t>α</a:t>
            </a:r>
            <a:r>
              <a:rPr lang="ru-RU" sz="2200" dirty="0" smtClean="0"/>
              <a:t>-АБ) – нарушают передачу возбуждения в адренергических синапсах, блокируя </a:t>
            </a:r>
            <a:r>
              <a:rPr lang="el-GR" sz="2200" dirty="0" smtClean="0"/>
              <a:t>α</a:t>
            </a:r>
            <a:r>
              <a:rPr lang="ru-RU" sz="2200" dirty="0"/>
              <a:t> </a:t>
            </a:r>
            <a:r>
              <a:rPr lang="ru-RU" sz="2200" dirty="0" smtClean="0"/>
              <a:t>– </a:t>
            </a:r>
            <a:r>
              <a:rPr lang="ru-RU" sz="2200" dirty="0" err="1" smtClean="0"/>
              <a:t>адренорецепторы</a:t>
            </a:r>
            <a:r>
              <a:rPr lang="ru-RU" sz="2200" dirty="0" smtClean="0"/>
              <a:t> и препятствуют действию на них медиатора норадреналина и циркулирующего в крови </a:t>
            </a:r>
            <a:r>
              <a:rPr lang="ru-RU" sz="2200" dirty="0" err="1" smtClean="0"/>
              <a:t>адреналинана</a:t>
            </a:r>
            <a:r>
              <a:rPr lang="ru-RU" sz="2200" dirty="0" smtClean="0"/>
              <a:t>, влияя на органы, иннервируемые симпатической нервной системой.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636623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http://www.studmedlib.ru/cgi-bin/mb4x?usr_data=gd-image(doc,ISBN9785970438350-0014,POPUP-Xz17-pic_0027.jpg,-1,,00000000,)&amp;hide_Cookie=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8760"/>
            <a:ext cx="5089487" cy="38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4812" y="1601403"/>
            <a:ext cx="6343567" cy="480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73107" y="5155019"/>
            <a:ext cx="606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Схема адренергического синапса: </a:t>
            </a:r>
          </a:p>
          <a:p>
            <a:r>
              <a:rPr lang="ru-RU" sz="2400" dirty="0" smtClean="0"/>
              <a:t>НА-норадреналин;  ДА-дофамин;  МАО - </a:t>
            </a:r>
            <a:r>
              <a:rPr lang="ru-RU" sz="2400" dirty="0" err="1" smtClean="0"/>
              <a:t>моноаминоксидаза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82013" y="1508760"/>
            <a:ext cx="607566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Главным медиатором периферической нервной системы (НС) является </a:t>
            </a:r>
            <a:r>
              <a:rPr lang="ru-RU" sz="2400" b="1" dirty="0" smtClean="0"/>
              <a:t>норадреналин (НА)</a:t>
            </a:r>
            <a:r>
              <a:rPr lang="ru-RU" sz="2400" dirty="0" smtClean="0"/>
              <a:t>. В ЦНС – </a:t>
            </a:r>
            <a:r>
              <a:rPr lang="ru-RU" sz="2400" b="1" dirty="0" smtClean="0"/>
              <a:t>дофамин. </a:t>
            </a:r>
            <a:r>
              <a:rPr lang="ru-RU" sz="2400" dirty="0" smtClean="0"/>
              <a:t>Третий медиатор, </a:t>
            </a:r>
            <a:r>
              <a:rPr lang="ru-RU" sz="2400" b="1" dirty="0" smtClean="0"/>
              <a:t>адреналин</a:t>
            </a:r>
            <a:r>
              <a:rPr lang="ru-RU" sz="2400" dirty="0" smtClean="0"/>
              <a:t> – вырабатывается надпочечниками. </a:t>
            </a:r>
          </a:p>
          <a:p>
            <a:r>
              <a:rPr lang="ru-RU" sz="2400" dirty="0" smtClean="0"/>
              <a:t>	</a:t>
            </a:r>
          </a:p>
          <a:p>
            <a:r>
              <a:rPr lang="ru-RU" sz="2400" b="1" dirty="0" smtClean="0"/>
              <a:t>Синтез НОРАДРЕНАЛИНА </a:t>
            </a:r>
            <a:r>
              <a:rPr lang="ru-RU" sz="2400" dirty="0" smtClean="0"/>
              <a:t>происходит в нервных симпатических окончаниях и в телах нервных клеток. </a:t>
            </a:r>
          </a:p>
          <a:p>
            <a:r>
              <a:rPr lang="ru-RU" sz="2400" dirty="0" smtClean="0"/>
              <a:t>В варикозных утолщениях </a:t>
            </a:r>
            <a:r>
              <a:rPr lang="ru-RU" sz="2400" dirty="0" err="1" smtClean="0"/>
              <a:t>пресинаптических</a:t>
            </a:r>
            <a:r>
              <a:rPr lang="ru-RU" sz="2400" dirty="0" smtClean="0"/>
              <a:t> окончаний НА находится в везикулах. </a:t>
            </a:r>
          </a:p>
          <a:p>
            <a:r>
              <a:rPr lang="ru-RU" sz="2400" dirty="0" smtClean="0"/>
              <a:t>	</a:t>
            </a:r>
            <a:endParaRPr lang="ru-RU" sz="2400" dirty="0"/>
          </a:p>
          <a:p>
            <a:endParaRPr lang="ru-RU" sz="2400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325647"/>
            <a:ext cx="4184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hlinkClick r:id="rId4"/>
              </a:rPr>
              <a:t>Аляутдин</a:t>
            </a:r>
            <a:r>
              <a:rPr lang="ru-RU" sz="1400" dirty="0">
                <a:hlinkClick r:id="rId4"/>
              </a:rPr>
              <a:t> Р.Н., Фармакология. </a:t>
            </a:r>
            <a:r>
              <a:rPr lang="ru-RU" sz="1400" dirty="0" err="1">
                <a:hlinkClick r:id="rId4"/>
              </a:rPr>
              <a:t>Ultra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>
                <a:hlinkClick r:id="rId4"/>
              </a:rPr>
              <a:t>light</a:t>
            </a:r>
            <a:r>
              <a:rPr lang="ru-RU" sz="1400" dirty="0">
                <a:hlinkClick r:id="rId4"/>
              </a:rPr>
              <a:t> </a:t>
            </a:r>
            <a:r>
              <a:rPr lang="ru-RU" sz="1400" dirty="0" err="1" smtClean="0">
                <a:hlinkClick r:id="rId4"/>
              </a:rPr>
              <a:t>Аляутдин</a:t>
            </a:r>
            <a:r>
              <a:rPr lang="ru-RU" sz="1400" dirty="0" smtClean="0">
                <a:hlinkClick r:id="rId4"/>
              </a:rPr>
              <a:t> </a:t>
            </a:r>
            <a:r>
              <a:rPr lang="ru-RU" sz="1400" dirty="0">
                <a:hlinkClick r:id="rId4"/>
              </a:rPr>
              <a:t>Р.Н. - М. : ГЭОТАР-Медиа, 2016. - 592 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840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572" y="250371"/>
            <a:ext cx="9601200" cy="682384"/>
          </a:xfrm>
        </p:spPr>
        <p:txBody>
          <a:bodyPr/>
          <a:lstStyle/>
          <a:p>
            <a:r>
              <a:rPr lang="ru-RU" dirty="0" smtClean="0"/>
              <a:t>АЛФУЗОЗИН (АЛЬФУЗОЗИН)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3029" y="1654629"/>
            <a:ext cx="8294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ФГ</a:t>
            </a:r>
            <a:r>
              <a:rPr lang="ru-RU" dirty="0" smtClean="0"/>
              <a:t>: альфа1-адреноблокатор </a:t>
            </a:r>
          </a:p>
          <a:p>
            <a:endParaRPr lang="ru-RU" dirty="0" smtClean="0"/>
          </a:p>
          <a:p>
            <a:r>
              <a:rPr lang="ru-RU" b="1" dirty="0" smtClean="0"/>
              <a:t>ФАРМАКОДИНАМИКА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Алфузозоин</a:t>
            </a:r>
            <a:r>
              <a:rPr lang="ru-RU" dirty="0" smtClean="0"/>
              <a:t> является производным </a:t>
            </a:r>
            <a:r>
              <a:rPr lang="ru-RU" dirty="0" err="1" smtClean="0"/>
              <a:t>хиназолина</a:t>
            </a:r>
            <a:r>
              <a:rPr lang="ru-RU" dirty="0" smtClean="0"/>
              <a:t>, активным при пероральном применении. Он является селективным антагонистом постсинаптических альфа1-АР в ПЖ, треугольнике мочевого пузыря и </a:t>
            </a:r>
            <a:r>
              <a:rPr lang="ru-RU" dirty="0" err="1" smtClean="0"/>
              <a:t>мочеспускательном</a:t>
            </a:r>
            <a:r>
              <a:rPr lang="ru-RU" dirty="0" smtClean="0"/>
              <a:t> канале. </a:t>
            </a:r>
          </a:p>
          <a:p>
            <a:endParaRPr lang="ru-RU" dirty="0" smtClean="0"/>
          </a:p>
          <a:p>
            <a:r>
              <a:rPr lang="ru-RU" b="1" dirty="0" smtClean="0"/>
              <a:t>ЭФФЕКТЫ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Улучшается отток мочи и облегчается опорожнение мочевого пузыря. Уменьшаются симптомы раздражения мочевыводящих путей. У пациентов с ДГПЖ снижается давление в </a:t>
            </a:r>
            <a:r>
              <a:rPr lang="ru-RU" dirty="0" err="1" smtClean="0"/>
              <a:t>детрузоре</a:t>
            </a:r>
            <a:r>
              <a:rPr lang="ru-RU" dirty="0" smtClean="0"/>
              <a:t> мочевого пузыря и увеличивается объем мочи, вызывающий позыв к мочеиспусканию, а также снижается объем остаточной мочи. Эти </a:t>
            </a:r>
            <a:r>
              <a:rPr lang="ru-RU" dirty="0" err="1" smtClean="0"/>
              <a:t>эффеты</a:t>
            </a:r>
            <a:r>
              <a:rPr lang="ru-RU" dirty="0" smtClean="0"/>
              <a:t> приводят к уменьшению </a:t>
            </a:r>
            <a:r>
              <a:rPr lang="ru-RU" dirty="0" err="1" smtClean="0"/>
              <a:t>обструктивных</a:t>
            </a:r>
            <a:r>
              <a:rPr lang="ru-RU" dirty="0" smtClean="0"/>
              <a:t> и ирритативных симптомов ДГПЖ. В терапевтических дозах влияние на сосуды и АД отсутствует.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6" name="Picture 4" descr="Алфузозин таблетки, пролонгированного действия 10 мг 30 шт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83" y="1915886"/>
            <a:ext cx="3704317" cy="37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7683" y="5899574"/>
            <a:ext cx="30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АЛФУЗОЗИН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7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72143"/>
            <a:ext cx="9601200" cy="856555"/>
          </a:xfrm>
        </p:spPr>
        <p:txBody>
          <a:bodyPr>
            <a:normAutofit/>
          </a:bodyPr>
          <a:lstStyle/>
          <a:p>
            <a:r>
              <a:rPr lang="ru-RU" dirty="0" smtClean="0"/>
              <a:t>СИЛОДОЗИН (УРОРЕК)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6569" y="1817915"/>
            <a:ext cx="9644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</a:p>
          <a:p>
            <a:endParaRPr lang="ru-RU" dirty="0" smtClean="0"/>
          </a:p>
          <a:p>
            <a:endParaRPr lang="ru-RU" b="1" dirty="0" smtClean="0"/>
          </a:p>
        </p:txBody>
      </p:sp>
      <p:pic>
        <p:nvPicPr>
          <p:cNvPr id="10242" name="Picture 2" descr="Урорек, 4 мг, капсулы, 30 шт. купить в Санкт-Петербург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55" y="2369911"/>
            <a:ext cx="3530145" cy="35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69" y="1817915"/>
            <a:ext cx="8175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ФГ</a:t>
            </a:r>
            <a:r>
              <a:rPr lang="ru-RU" dirty="0" smtClean="0"/>
              <a:t>: средство для лечения ДГПЖ, антагонист альфа1-АР</a:t>
            </a:r>
          </a:p>
          <a:p>
            <a:endParaRPr lang="ru-RU" dirty="0" smtClean="0"/>
          </a:p>
          <a:p>
            <a:r>
              <a:rPr lang="ru-RU" b="1" dirty="0" smtClean="0"/>
              <a:t>МЕХАНИЗМ ДЕЙСТВИЯ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Блокирует постсинаптические альфа1-АР в гладкой мускулатуре ПЖ, шейке мочевого пузыря и простатической части мочеиспускательного канала. </a:t>
            </a:r>
            <a:r>
              <a:rPr lang="ru-RU" dirty="0"/>
              <a:t>Сродство к альфа1А – АР мочевого пузыря в 162 раза </a:t>
            </a:r>
            <a:r>
              <a:rPr lang="ru-RU" dirty="0" err="1"/>
              <a:t>превосходт</a:t>
            </a:r>
            <a:r>
              <a:rPr lang="ru-RU" dirty="0"/>
              <a:t> его способность взаимодействовать с альфа1</a:t>
            </a:r>
            <a:r>
              <a:rPr lang="en-US" dirty="0"/>
              <a:t>b</a:t>
            </a:r>
            <a:r>
              <a:rPr lang="ru-RU" dirty="0"/>
              <a:t>-АР в гладких </a:t>
            </a:r>
            <a:r>
              <a:rPr lang="ru-RU" dirty="0" smtClean="0"/>
              <a:t>мышцах сосудов.</a:t>
            </a:r>
          </a:p>
          <a:p>
            <a:endParaRPr lang="ru-RU" dirty="0"/>
          </a:p>
          <a:p>
            <a:r>
              <a:rPr lang="ru-RU" b="1" dirty="0" smtClean="0"/>
              <a:t>ЭФФЕКТЫ: </a:t>
            </a:r>
            <a:r>
              <a:rPr lang="ru-RU" dirty="0" smtClean="0"/>
              <a:t>Улучшается отток мочи. Уменьшаются симптомы обструкции и раздражения ПЖ. Не вызывает значимого снижения АД у пациентов с исходно нормальным АД. </a:t>
            </a:r>
          </a:p>
          <a:p>
            <a:endParaRPr lang="ru-RU" dirty="0"/>
          </a:p>
          <a:p>
            <a:r>
              <a:rPr lang="ru-RU" b="1" dirty="0" smtClean="0"/>
              <a:t>ФАРМАКОКИНЕТИКА</a:t>
            </a:r>
            <a:r>
              <a:rPr lang="ru-RU" dirty="0" smtClean="0"/>
              <a:t>:  Биодоступность 32%. </a:t>
            </a:r>
            <a:r>
              <a:rPr lang="ru-RU" dirty="0" err="1" smtClean="0"/>
              <a:t>Смах</a:t>
            </a:r>
            <a:r>
              <a:rPr lang="ru-RU" dirty="0" smtClean="0"/>
              <a:t> – 2,5 ч. Пища снижает </a:t>
            </a:r>
            <a:r>
              <a:rPr lang="ru-RU" dirty="0" err="1" smtClean="0"/>
              <a:t>Смах</a:t>
            </a:r>
            <a:r>
              <a:rPr lang="ru-RU" dirty="0" smtClean="0"/>
              <a:t> примерно на 30%. Связь с белками плазмы – 96,6%. </a:t>
            </a:r>
            <a:r>
              <a:rPr lang="ru-RU" dirty="0" err="1" smtClean="0"/>
              <a:t>Метаболизируется</a:t>
            </a:r>
            <a:r>
              <a:rPr lang="ru-RU" dirty="0" smtClean="0"/>
              <a:t> путем </a:t>
            </a:r>
            <a:r>
              <a:rPr lang="ru-RU" dirty="0" err="1" smtClean="0"/>
              <a:t>глюкуронирования</a:t>
            </a:r>
            <a:r>
              <a:rPr lang="ru-RU" dirty="0" smtClean="0"/>
              <a:t>. 33,5% </a:t>
            </a:r>
            <a:r>
              <a:rPr lang="ru-RU" dirty="0" err="1" smtClean="0"/>
              <a:t>силодозина</a:t>
            </a:r>
            <a:r>
              <a:rPr lang="ru-RU" dirty="0" smtClean="0"/>
              <a:t> выводится почками, 54,9? Через кишечник. Т1/2 – 11 -18 ч.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21282" y="6082720"/>
            <a:ext cx="288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СИЛОДОЗИН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6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272143"/>
            <a:ext cx="9601200" cy="8565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СИЛОДОЗИН (УРОРЕК)  - предназначен только для мужчин.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2398" y="1589315"/>
            <a:ext cx="72934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ПОКАЗАНИЕ К ПРИМЕНЕНИЮ: </a:t>
            </a:r>
            <a:r>
              <a:rPr lang="ru-RU" b="1" dirty="0"/>
              <a:t> </a:t>
            </a:r>
            <a:r>
              <a:rPr lang="ru-RU" dirty="0" smtClean="0"/>
              <a:t>ДГПЖ</a:t>
            </a:r>
          </a:p>
          <a:p>
            <a:endParaRPr lang="ru-RU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Чувствительность к активному веществу или любому вспомогательном компоненту. Возраст до 18 лет. Тяжелые почечная/печеночная недостаточности. </a:t>
            </a:r>
          </a:p>
          <a:p>
            <a:endParaRPr lang="ru-RU" dirty="0"/>
          </a:p>
          <a:p>
            <a:r>
              <a:rPr lang="ru-RU" b="1" dirty="0" smtClean="0"/>
              <a:t>ПОБОЧНЫЕ ЭФФЕКТЫ</a:t>
            </a:r>
            <a:r>
              <a:rPr lang="ru-RU" dirty="0" smtClean="0"/>
              <a:t>: Головокружение, ортостатическая гипотензия, диарея, ретроградная эякуляция, </a:t>
            </a:r>
            <a:r>
              <a:rPr lang="ru-RU" dirty="0" err="1" smtClean="0"/>
              <a:t>эректильная</a:t>
            </a:r>
            <a:r>
              <a:rPr lang="ru-RU" dirty="0" smtClean="0"/>
              <a:t> дисфункция, </a:t>
            </a:r>
            <a:r>
              <a:rPr lang="ru-RU" dirty="0" err="1" smtClean="0"/>
              <a:t>интраоперационный</a:t>
            </a:r>
            <a:r>
              <a:rPr lang="ru-RU" dirty="0" smtClean="0"/>
              <a:t> синдром «дрябло» радужки во время операций по поводу катаракты. </a:t>
            </a:r>
          </a:p>
          <a:p>
            <a:endParaRPr lang="ru-RU" dirty="0"/>
          </a:p>
          <a:p>
            <a:r>
              <a:rPr lang="ru-RU" b="1" dirty="0" smtClean="0"/>
              <a:t>ФОРМА ВЫПУСКА</a:t>
            </a:r>
            <a:r>
              <a:rPr lang="ru-RU" dirty="0" smtClean="0"/>
              <a:t>: капсулы 4 мг, 8 мг</a:t>
            </a:r>
          </a:p>
          <a:p>
            <a:endParaRPr lang="ru-RU" dirty="0"/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Silodosini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0,008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D.S.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по 1 табл. 1 раз в сутки в одно и тоже время.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При головокружении сесть или лечь. 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1266" name="Picture 2" descr="Мочеполовые инфекции: причины, симптомы, лечение и диагностика 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89315"/>
            <a:ext cx="4572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00" y="4513491"/>
            <a:ext cx="458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Нюанс: </a:t>
            </a:r>
            <a:r>
              <a:rPr lang="ru-RU" dirty="0" smtClean="0"/>
              <a:t>применение </a:t>
            </a:r>
            <a:r>
              <a:rPr lang="ru-RU" dirty="0" err="1" smtClean="0"/>
              <a:t>УРОРЕКа</a:t>
            </a:r>
            <a:r>
              <a:rPr lang="ru-RU" dirty="0" smtClean="0"/>
              <a:t> приводит к уменьшению </a:t>
            </a:r>
            <a:r>
              <a:rPr lang="ru-RU" dirty="0"/>
              <a:t>выделяемого количества семенной жидкости, что может сказаться на мужской фертильности</a:t>
            </a:r>
            <a:r>
              <a:rPr lang="ru-RU" dirty="0" smtClean="0"/>
              <a:t>. Эффект исчезает после прекращений приема.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0" y="6267817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ГРЛС. СИЛОДОЗИН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8096" y="2346815"/>
            <a:ext cx="3019930" cy="4147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ТЕРАЗОЗИН</a:t>
            </a:r>
            <a:endParaRPr lang="ru-RU" dirty="0"/>
          </a:p>
        </p:txBody>
      </p:sp>
      <p:pic>
        <p:nvPicPr>
          <p:cNvPr id="12290" name="Picture 2" descr="Теразозин. Инструкция, показания, применения, цена, таблетки, анало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12" y="1905000"/>
            <a:ext cx="4107088" cy="41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456" y="272143"/>
            <a:ext cx="9525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ТЕРАЗОЗИН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5943" y="1534886"/>
            <a:ext cx="773656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</a:t>
            </a:r>
            <a:r>
              <a:rPr lang="ru-RU" sz="2000" dirty="0" smtClean="0"/>
              <a:t>: альфа1-АБ</a:t>
            </a:r>
          </a:p>
          <a:p>
            <a:endParaRPr lang="ru-RU" sz="2000" dirty="0" smtClean="0"/>
          </a:p>
          <a:p>
            <a:r>
              <a:rPr lang="ru-RU" sz="2000" b="1" dirty="0" smtClean="0"/>
              <a:t>МЕХАНИЗМ ДЕЙСТВИЯ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Блокирует альфа1-АР гладких мышц предстательной железы, шейки мочевого пузыря. </a:t>
            </a:r>
          </a:p>
          <a:p>
            <a:endParaRPr lang="ru-RU" sz="2000" dirty="0"/>
          </a:p>
          <a:p>
            <a:r>
              <a:rPr lang="ru-RU" sz="2000" b="1" dirty="0" smtClean="0"/>
              <a:t>ЭФФЕКТЫ: </a:t>
            </a:r>
            <a:r>
              <a:rPr lang="ru-RU" sz="2000" dirty="0" smtClean="0"/>
              <a:t>Нормализация мочеиспускания. Вызывает расширение артериол, уменьшает ОПСС и венозный возврат к сердцу, снижая пред-пост-нагрузку на сердце и снижая АД. Длительность гипертензивного действия – 24 часа. Начало гипертензивного действия спустя 15 минут после приема. Стойкий </a:t>
            </a:r>
            <a:r>
              <a:rPr lang="ru-RU" sz="2000" dirty="0" err="1" smtClean="0"/>
              <a:t>анитиАГ</a:t>
            </a:r>
            <a:r>
              <a:rPr lang="ru-RU" sz="2000" dirty="0" smtClean="0"/>
              <a:t> эффект достигается спустя 608 недель терапии. Длительный прием не вызывает рефлекторную тахикардию. Нормализует липидный спектр: снижает концентрацию холестерина, триглицеридов и ЛПНВ, ЛПОНП, увеличивая ЛПВП. При систематическом приеме происходил регрессия гипертрофии ЛЖ. </a:t>
            </a:r>
            <a:endParaRPr lang="ru-RU" sz="2000" dirty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002461" y="626923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ТЕРАЗОЗИН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456" y="272143"/>
            <a:ext cx="9525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ТЕРАЗОЗИН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286" y="1534886"/>
            <a:ext cx="92419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ФАРМОКОКИНЕТИКА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Полностью абсорбируется из ЖКТ.</a:t>
            </a:r>
          </a:p>
          <a:p>
            <a:r>
              <a:rPr lang="ru-RU" dirty="0" smtClean="0"/>
              <a:t>Пием пищи не влияет на всасывание. </a:t>
            </a:r>
          </a:p>
          <a:p>
            <a:r>
              <a:rPr lang="ru-RU" dirty="0" smtClean="0"/>
              <a:t>Биодоступность 80-100%.</a:t>
            </a:r>
          </a:p>
          <a:p>
            <a:r>
              <a:rPr lang="ru-RU" dirty="0" err="1" smtClean="0"/>
              <a:t>Смах</a:t>
            </a:r>
            <a:r>
              <a:rPr lang="ru-RU" dirty="0" smtClean="0"/>
              <a:t> – 1-2 ч. </a:t>
            </a:r>
          </a:p>
          <a:p>
            <a:r>
              <a:rPr lang="ru-RU" dirty="0" smtClean="0"/>
              <a:t>Связь с белками плазмы крови – 90-94%.</a:t>
            </a:r>
          </a:p>
          <a:p>
            <a:r>
              <a:rPr lang="ru-RU" dirty="0" err="1" smtClean="0"/>
              <a:t>Метаболизруется</a:t>
            </a:r>
            <a:r>
              <a:rPr lang="ru-RU" dirty="0" smtClean="0"/>
              <a:t> в печени </a:t>
            </a:r>
            <a:r>
              <a:rPr lang="ru-RU" dirty="0" err="1"/>
              <a:t>г</a:t>
            </a:r>
            <a:r>
              <a:rPr lang="ru-RU" dirty="0" err="1" smtClean="0"/>
              <a:t>ижролизом</a:t>
            </a:r>
            <a:r>
              <a:rPr lang="ru-RU" dirty="0" smtClean="0"/>
              <a:t>, </a:t>
            </a:r>
            <a:r>
              <a:rPr lang="ru-RU" dirty="0" err="1" smtClean="0"/>
              <a:t>деметилироанием</a:t>
            </a:r>
            <a:r>
              <a:rPr lang="ru-RU" dirty="0" smtClean="0"/>
              <a:t> и </a:t>
            </a:r>
            <a:r>
              <a:rPr lang="ru-RU" dirty="0" err="1" smtClean="0"/>
              <a:t>деалкированием</a:t>
            </a:r>
            <a:r>
              <a:rPr lang="ru-RU" dirty="0" smtClean="0"/>
              <a:t> образуя 5 метаболитов. </a:t>
            </a:r>
          </a:p>
          <a:p>
            <a:r>
              <a:rPr lang="ru-RU" dirty="0" smtClean="0"/>
              <a:t>60% выводится через кишечник, 40% почками. </a:t>
            </a:r>
          </a:p>
          <a:p>
            <a:r>
              <a:rPr lang="ru-RU" dirty="0" smtClean="0"/>
              <a:t>Т1/2 – 8-13 ч. </a:t>
            </a:r>
          </a:p>
          <a:p>
            <a:endParaRPr lang="ru-RU" dirty="0"/>
          </a:p>
          <a:p>
            <a:r>
              <a:rPr lang="ru-RU" b="1" dirty="0" smtClean="0"/>
              <a:t>ПОКАЗАНИЯ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ДГПЖ. Артериальная гипертензия в составе комбинированной терапии. </a:t>
            </a:r>
          </a:p>
          <a:p>
            <a:endParaRPr lang="ru-RU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артериальная гипотензия, склонность к ортостатическим нарушениям регуляции, тяжелые нарушения ф-</a:t>
            </a:r>
            <a:r>
              <a:rPr lang="ru-RU" dirty="0" err="1" smtClean="0"/>
              <a:t>ции</a:t>
            </a:r>
            <a:r>
              <a:rPr lang="ru-RU" dirty="0" smtClean="0"/>
              <a:t> печени. Одновременный прием с ФДЭ-5, хронические инфекционные заболевания мочевыводящих </a:t>
            </a:r>
            <a:r>
              <a:rPr lang="ru-RU" dirty="0" err="1" smtClean="0"/>
              <a:t>путе</a:t>
            </a:r>
            <a:r>
              <a:rPr lang="ru-RU" dirty="0" smtClean="0"/>
              <a:t> или </a:t>
            </a:r>
            <a:r>
              <a:rPr lang="ru-RU" dirty="0" err="1" smtClean="0"/>
              <a:t>кани</a:t>
            </a:r>
            <a:r>
              <a:rPr lang="ru-RU" dirty="0" smtClean="0"/>
              <a:t> в мочевом пузыре, анурия, возраст до 18, беременность, ГВ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99147" y="626923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ТЕРАЗОЗИН</a:t>
            </a:r>
            <a:endParaRPr lang="ru-RU" dirty="0"/>
          </a:p>
        </p:txBody>
      </p:sp>
      <p:pic>
        <p:nvPicPr>
          <p:cNvPr id="13314" name="Picture 2" descr="Методы лечения доброкачественной гиперплазии предстательной желе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18" y="2767056"/>
            <a:ext cx="3026682" cy="22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456" y="272143"/>
            <a:ext cx="9525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ТЕРАЗОЗИН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286" y="1534886"/>
            <a:ext cx="87738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ПОБОЧНОЕ ДЕЙСТВИЕ: </a:t>
            </a:r>
            <a:r>
              <a:rPr lang="ru-RU" sz="2400" dirty="0" smtClean="0"/>
              <a:t>обморок через 1-1,5 часа после приема. Выраженное снижение АД., тромбоцитопения, слабость, астения, сонливость, депрессия, заложенность носа, ринит, запор, рвота, диарея, нарушение зрения, </a:t>
            </a:r>
            <a:r>
              <a:rPr lang="ru-RU" sz="2400" dirty="0" err="1" smtClean="0"/>
              <a:t>амблиопия</a:t>
            </a:r>
            <a:r>
              <a:rPr lang="ru-RU" sz="2400" dirty="0" smtClean="0"/>
              <a:t>, боль в спине, </a:t>
            </a:r>
            <a:r>
              <a:rPr lang="ru-RU" sz="2400" dirty="0" err="1" smtClean="0"/>
              <a:t>эректильная</a:t>
            </a:r>
            <a:r>
              <a:rPr lang="ru-RU" sz="2400" dirty="0" smtClean="0"/>
              <a:t> дисфункция, кожная сыпь, инфекции мочевых путей. Лечение в течение 24 </a:t>
            </a:r>
            <a:r>
              <a:rPr lang="ru-RU" sz="2400" dirty="0" err="1" smtClean="0"/>
              <a:t>мес.не</a:t>
            </a:r>
            <a:r>
              <a:rPr lang="ru-RU" sz="2400" dirty="0" smtClean="0"/>
              <a:t> оказывает существенного влияния на концентрацию общего или свободного ПСА. </a:t>
            </a:r>
          </a:p>
          <a:p>
            <a:endParaRPr lang="ru-RU" sz="2400" dirty="0"/>
          </a:p>
          <a:p>
            <a:r>
              <a:rPr lang="ru-RU" sz="2400" b="1" dirty="0" smtClean="0"/>
              <a:t>ФОРМА ВЫПУСКА</a:t>
            </a:r>
            <a:r>
              <a:rPr lang="ru-RU" sz="2400" dirty="0" smtClean="0"/>
              <a:t>: Таблетки 2 мг, 5 мг</a:t>
            </a:r>
          </a:p>
          <a:p>
            <a:endParaRPr lang="ru-RU" sz="2400" dirty="0" smtClean="0"/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Terazosini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0,002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D.S.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1\2 таблетки на ночь перед сном в положении «лежа».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00" y="552900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ТЕРАЗОЗИН</a:t>
            </a:r>
            <a:endParaRPr lang="ru-RU" dirty="0"/>
          </a:p>
        </p:txBody>
      </p:sp>
      <p:pic>
        <p:nvPicPr>
          <p:cNvPr id="13314" name="Picture 2" descr="Методы лечения доброкачественной гиперплазии предстательной желе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318" y="2767056"/>
            <a:ext cx="3026682" cy="22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ДОКСАЗОЗИН – безопасен при длительном применении до 48 месяцев.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350828" y="5900056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ДОКСАЗОЗИН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114" y="1687286"/>
            <a:ext cx="82731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ФГ</a:t>
            </a:r>
            <a:r>
              <a:rPr lang="ru-RU" dirty="0" smtClean="0"/>
              <a:t>: альфа1-АБ</a:t>
            </a:r>
          </a:p>
          <a:p>
            <a:endParaRPr lang="ru-RU" dirty="0"/>
          </a:p>
          <a:p>
            <a:r>
              <a:rPr lang="ru-RU" b="1" dirty="0" smtClean="0"/>
              <a:t>МЕХАНИЗМ ДЕЙСТВИЯ</a:t>
            </a:r>
            <a:r>
              <a:rPr lang="ru-RU" dirty="0" smtClean="0"/>
              <a:t>: конкурентно блокирует </a:t>
            </a:r>
            <a:r>
              <a:rPr lang="ru-RU" dirty="0" err="1" smtClean="0"/>
              <a:t>постсинаптическе</a:t>
            </a:r>
            <a:r>
              <a:rPr lang="ru-RU" dirty="0" smtClean="0"/>
              <a:t> альфа1-АР.</a:t>
            </a:r>
          </a:p>
          <a:p>
            <a:endParaRPr lang="ru-RU" dirty="0"/>
          </a:p>
          <a:p>
            <a:r>
              <a:rPr lang="ru-RU" b="1" dirty="0" smtClean="0"/>
              <a:t>ЭФФЕКТЫ</a:t>
            </a:r>
            <a:r>
              <a:rPr lang="ru-RU" dirty="0" smtClean="0"/>
              <a:t>: Улучшает показания </a:t>
            </a:r>
            <a:r>
              <a:rPr lang="ru-RU" dirty="0" err="1" smtClean="0"/>
              <a:t>уродинамики</a:t>
            </a:r>
            <a:r>
              <a:rPr lang="ru-RU" dirty="0"/>
              <a:t> </a:t>
            </a:r>
            <a:r>
              <a:rPr lang="ru-RU" dirty="0" smtClean="0"/>
              <a:t>и уменьшает проявления симптомов заболевания. У больных с АГ приводит к значимому снижению АД, уменьшая ОПСС. </a:t>
            </a:r>
            <a:r>
              <a:rPr lang="ru-RU" dirty="0" err="1" smtClean="0"/>
              <a:t>Антигпертензивный</a:t>
            </a:r>
            <a:r>
              <a:rPr lang="ru-RU" dirty="0" smtClean="0"/>
              <a:t> эффект сохраняется 24 ч. При длительном приеме толерантность к препарату не развивается. Благоприятно влияет на липидный спектр – повышает соотношение ЛПВП к общему холестерину и снижает значительно содержание триглицеридов и общего холестерина. </a:t>
            </a:r>
            <a:r>
              <a:rPr lang="ru-RU" dirty="0" err="1" smtClean="0"/>
              <a:t>Привожит</a:t>
            </a:r>
            <a:r>
              <a:rPr lang="ru-RU" dirty="0" smtClean="0"/>
              <a:t> к снижению риска развития ИБС. Угнетается агрегация тромбоцитов, может привести к регрессии гипертрофии ЛЖ, усиливается активность тканевого активатора </a:t>
            </a:r>
            <a:r>
              <a:rPr lang="ru-RU" dirty="0" err="1" smtClean="0"/>
              <a:t>плазминогена</a:t>
            </a:r>
            <a:r>
              <a:rPr lang="ru-RU" dirty="0" smtClean="0"/>
              <a:t>.  В связи с этим имеет преимущество перед </a:t>
            </a:r>
            <a:r>
              <a:rPr lang="ru-RU" dirty="0"/>
              <a:t>д</a:t>
            </a:r>
            <a:r>
              <a:rPr lang="ru-RU" dirty="0" smtClean="0"/>
              <a:t>иуретиками и бета-АБ, которые не влияют благоприятно на указанные параметры. Может применяться у больных с </a:t>
            </a:r>
            <a:r>
              <a:rPr lang="ru-RU" dirty="0" err="1" smtClean="0"/>
              <a:t>брониальной</a:t>
            </a:r>
            <a:r>
              <a:rPr lang="ru-RU" dirty="0" smtClean="0"/>
              <a:t> астмой, сахарным </a:t>
            </a:r>
            <a:r>
              <a:rPr lang="ru-RU" dirty="0" err="1" smtClean="0"/>
              <a:t>биабетом</a:t>
            </a:r>
            <a:r>
              <a:rPr lang="ru-RU" dirty="0" smtClean="0"/>
              <a:t>, левожелудочковой недостаточностью и подагрой.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Доксазозин - инструкция по применению, показания, до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289" y="1553708"/>
            <a:ext cx="3690711" cy="31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444" y="109416"/>
            <a:ext cx="9601200" cy="1036850"/>
          </a:xfrm>
        </p:spPr>
        <p:txBody>
          <a:bodyPr/>
          <a:lstStyle/>
          <a:p>
            <a:r>
              <a:rPr lang="ru-RU" dirty="0" smtClean="0"/>
              <a:t>ДОКСАЗОЗИН (КАРДУРА)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80486" y="6488668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ДОКСАЗОЗИН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971" y="1553708"/>
            <a:ext cx="8882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ФАРМАКОКИНЕТИКА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Хорошо всасывается. </a:t>
            </a:r>
          </a:p>
          <a:p>
            <a:r>
              <a:rPr lang="ru-RU" dirty="0" err="1" smtClean="0"/>
              <a:t>Смах</a:t>
            </a:r>
            <a:r>
              <a:rPr lang="ru-RU" dirty="0" smtClean="0"/>
              <a:t> – 2 ч. </a:t>
            </a:r>
          </a:p>
          <a:p>
            <a:r>
              <a:rPr lang="ru-RU" dirty="0" smtClean="0"/>
              <a:t>Связь с белками плазмы крови – 98%</a:t>
            </a:r>
          </a:p>
          <a:p>
            <a:r>
              <a:rPr lang="ru-RU" dirty="0" smtClean="0"/>
              <a:t>Т1/2 – 22 ч. </a:t>
            </a:r>
          </a:p>
          <a:p>
            <a:r>
              <a:rPr lang="ru-RU" dirty="0" smtClean="0"/>
              <a:t>Активная </a:t>
            </a:r>
            <a:r>
              <a:rPr lang="ru-RU" dirty="0" err="1" smtClean="0"/>
              <a:t>биотрансформация</a:t>
            </a:r>
            <a:r>
              <a:rPr lang="ru-RU" dirty="0" smtClean="0"/>
              <a:t> полностью  в печени, основной путь элиминации посредством изофермента </a:t>
            </a:r>
            <a:r>
              <a:rPr lang="en-US" dirty="0" smtClean="0"/>
              <a:t>CYP3A4</a:t>
            </a:r>
            <a:r>
              <a:rPr lang="ru-RU" dirty="0" smtClean="0"/>
              <a:t>. Менее 5% дозы выводится в неизменном виде. </a:t>
            </a:r>
          </a:p>
          <a:p>
            <a:endParaRPr lang="ru-RU" b="1" dirty="0"/>
          </a:p>
          <a:p>
            <a:r>
              <a:rPr lang="ru-RU" b="1" dirty="0" smtClean="0"/>
              <a:t>ПОКАЗАНИЯ К ПРИМЕНЕНИЮ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ДГПЖ, АГ с том числе и симптоматическая в составе комбинированной терапии. </a:t>
            </a:r>
          </a:p>
          <a:p>
            <a:endParaRPr lang="ru-RU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</a:t>
            </a:r>
            <a:r>
              <a:rPr lang="ru-RU" dirty="0" err="1" smtClean="0"/>
              <a:t>чувстительность</a:t>
            </a:r>
            <a:r>
              <a:rPr lang="ru-RU" dirty="0" smtClean="0"/>
              <a:t>, возраст до 18, тяжелая печеночная недостаточность, инфекции мочевыводящих путей,  анурия, прогрессирующая почечная недостаточность, гипотензия и склонность к ортостатическим нарушениям, обструкция </a:t>
            </a:r>
            <a:r>
              <a:rPr lang="ru-RU" dirty="0" err="1" smtClean="0"/>
              <a:t>мочевыодящих</a:t>
            </a:r>
            <a:r>
              <a:rPr lang="ru-RU" dirty="0" smtClean="0"/>
              <a:t> путей, камни в мочевом пузыре, недержание мочи вследствие переполнения мочевого пузыря. Безопасность во время беременности или ГВ не установлена. 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2" descr="Доксазозин - инструкция по применению, показания, до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3" y="1553708"/>
            <a:ext cx="3690711" cy="31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8213" y="4620629"/>
            <a:ext cx="3331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НЮАНС: </a:t>
            </a:r>
            <a:r>
              <a:rPr lang="ru-RU" dirty="0" err="1" smtClean="0"/>
              <a:t>фармакокинетика</a:t>
            </a:r>
            <a:r>
              <a:rPr lang="ru-RU" dirty="0" smtClean="0"/>
              <a:t> у больных почечной недостаточностью не меняется, а сам препарат не ухудшает имеющуюся почечную дисфункцию.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9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45" y="0"/>
            <a:ext cx="9601200" cy="1036850"/>
          </a:xfrm>
        </p:spPr>
        <p:txBody>
          <a:bodyPr/>
          <a:lstStyle/>
          <a:p>
            <a:r>
              <a:rPr lang="ru-RU" dirty="0" smtClean="0"/>
              <a:t>ДОКСАЗОЗИН (КАРДУРА)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80486" y="6488668"/>
            <a:ext cx="33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ДОКСАЗОЗИН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971" y="1553708"/>
            <a:ext cx="8882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ПОБОЧЫЕ ЭФФЕКТЫ</a:t>
            </a:r>
            <a:r>
              <a:rPr lang="ru-RU" dirty="0" smtClean="0"/>
              <a:t>: возбуждение, беспокойство, бессонница, головокружение, </a:t>
            </a:r>
            <a:r>
              <a:rPr lang="ru-RU" dirty="0" err="1" smtClean="0"/>
              <a:t>парастезии</a:t>
            </a:r>
            <a:r>
              <a:rPr lang="ru-RU" dirty="0" smtClean="0"/>
              <a:t>, нарушение цветового восприятия, тахикардия, стенокардия, ИМ, приливы к коже лица, одышка, ринит, диспепсия, сухость слизистой полости рта, цистит, недержание мочи, инфекции дыхательных путей,  </a:t>
            </a:r>
            <a:r>
              <a:rPr lang="ru-RU" dirty="0" err="1" smtClean="0"/>
              <a:t>приапизм</a:t>
            </a:r>
            <a:r>
              <a:rPr lang="ru-RU" dirty="0" smtClean="0"/>
              <a:t>, длительная эрекция. </a:t>
            </a:r>
          </a:p>
          <a:p>
            <a:endParaRPr lang="ru-RU" dirty="0"/>
          </a:p>
          <a:p>
            <a:r>
              <a:rPr lang="ru-RU" b="1" dirty="0" smtClean="0"/>
              <a:t>ФОРМА ВЫПУСКА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Таблетки, 1 мг,  2 мг, 4 мг</a:t>
            </a:r>
          </a:p>
          <a:p>
            <a:endParaRPr lang="ru-RU" dirty="0"/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Doxazosini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0,002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D.S.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Внутрь по 1 таблетке 1 раз в сутки.  </a:t>
            </a:r>
          </a:p>
          <a:p>
            <a:endParaRPr lang="ru-RU" dirty="0"/>
          </a:p>
        </p:txBody>
      </p:sp>
      <p:pic>
        <p:nvPicPr>
          <p:cNvPr id="16388" name="Picture 4" descr="Кардура (Cardura): рецепт, описание, инстру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768" y="2193563"/>
            <a:ext cx="3617232" cy="36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3694"/>
            <a:ext cx="10896600" cy="1036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ФЕОХРОМОЦИТОМА-</a:t>
            </a:r>
            <a:r>
              <a:rPr lang="ru-RU" sz="2400" dirty="0"/>
              <a:t>это </a:t>
            </a:r>
            <a:r>
              <a:rPr lang="ru-RU" sz="2400" dirty="0" smtClean="0"/>
              <a:t>опухоль </a:t>
            </a:r>
            <a:r>
              <a:rPr lang="ru-RU" sz="2400" dirty="0"/>
              <a:t>из хромаффинных клеток мозгового вещества надпочечника или симпатических </a:t>
            </a:r>
            <a:r>
              <a:rPr lang="ru-RU" sz="2400" dirty="0" err="1"/>
              <a:t>паравертебральных</a:t>
            </a:r>
            <a:r>
              <a:rPr lang="ru-RU" sz="2400" dirty="0"/>
              <a:t> ганглиев (</a:t>
            </a:r>
            <a:r>
              <a:rPr lang="ru-RU" sz="2400" dirty="0" err="1"/>
              <a:t>параганглиома</a:t>
            </a:r>
            <a:r>
              <a:rPr lang="ru-RU" sz="2400" dirty="0"/>
              <a:t>), которые избыточно секретируют катехоламины.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3" y="1563624"/>
            <a:ext cx="4491037" cy="4613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1" y="1563624"/>
            <a:ext cx="778497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	Всем </a:t>
            </a:r>
            <a:r>
              <a:rPr lang="ru-RU" sz="2200" dirty="0"/>
              <a:t>пациентам с подозрением на ФХЦ/ПГ показана предоперационная </a:t>
            </a:r>
            <a:r>
              <a:rPr lang="ru-RU" sz="2200" dirty="0" smtClean="0"/>
              <a:t>подготовка α-</a:t>
            </a:r>
            <a:r>
              <a:rPr lang="ru-RU" sz="2200" dirty="0" err="1" smtClean="0"/>
              <a:t>адреноблокаторами</a:t>
            </a:r>
            <a:r>
              <a:rPr lang="ru-RU" sz="2200" dirty="0" smtClean="0"/>
              <a:t> </a:t>
            </a:r>
            <a:r>
              <a:rPr lang="ru-RU" sz="2200" dirty="0"/>
              <a:t>для снижения риска </a:t>
            </a:r>
            <a:r>
              <a:rPr lang="ru-RU" sz="2200" dirty="0" err="1" smtClean="0"/>
              <a:t>периоперационных</a:t>
            </a:r>
            <a:r>
              <a:rPr lang="ru-RU" sz="2200" dirty="0" smtClean="0"/>
              <a:t> осложнений. Исключением </a:t>
            </a:r>
            <a:r>
              <a:rPr lang="ru-RU" sz="2200" dirty="0"/>
              <a:t>являются пациенты с гормонально </a:t>
            </a:r>
            <a:r>
              <a:rPr lang="ru-RU" sz="2200" dirty="0" smtClean="0"/>
              <a:t>неактивными </a:t>
            </a:r>
            <a:r>
              <a:rPr lang="ru-RU" sz="2200" dirty="0"/>
              <a:t>опухолями головы и </a:t>
            </a:r>
            <a:r>
              <a:rPr lang="ru-RU" sz="2200" dirty="0" smtClean="0"/>
              <a:t>шеи.</a:t>
            </a:r>
            <a:endParaRPr lang="ru-RU" sz="2200" dirty="0"/>
          </a:p>
          <a:p>
            <a:r>
              <a:rPr lang="ru-RU" sz="2200" dirty="0" smtClean="0"/>
              <a:t>	Применение </a:t>
            </a:r>
            <a:r>
              <a:rPr lang="ru-RU" sz="2200" dirty="0"/>
              <a:t>α1-адрено </a:t>
            </a:r>
            <a:r>
              <a:rPr lang="ru-RU" sz="2200" dirty="0" smtClean="0"/>
              <a:t>блокаторов </a:t>
            </a:r>
            <a:r>
              <a:rPr lang="ru-RU" sz="2200" dirty="0"/>
              <a:t>связано с </a:t>
            </a:r>
            <a:r>
              <a:rPr lang="ru-RU" sz="2200" dirty="0" smtClean="0"/>
              <a:t>нормализацией </a:t>
            </a:r>
            <a:r>
              <a:rPr lang="ru-RU" sz="2200" dirty="0"/>
              <a:t>уровня АД, </a:t>
            </a:r>
            <a:r>
              <a:rPr lang="ru-RU" sz="2200" dirty="0" smtClean="0"/>
              <a:t>достижения </a:t>
            </a:r>
            <a:r>
              <a:rPr lang="ru-RU" sz="2200" dirty="0"/>
              <a:t>целевой ЧСС, </a:t>
            </a:r>
            <a:r>
              <a:rPr lang="ru-RU" sz="2200" dirty="0" smtClean="0"/>
              <a:t>ликвидацией </a:t>
            </a:r>
            <a:r>
              <a:rPr lang="ru-RU" sz="2200" dirty="0"/>
              <a:t>индуцированного избытком катехоламинов </a:t>
            </a:r>
            <a:r>
              <a:rPr lang="ru-RU" sz="2200" dirty="0" err="1" smtClean="0"/>
              <a:t>гиповолемического</a:t>
            </a:r>
            <a:r>
              <a:rPr lang="ru-RU" sz="2200" dirty="0" smtClean="0"/>
              <a:t> </a:t>
            </a:r>
            <a:r>
              <a:rPr lang="ru-RU" sz="2200" dirty="0"/>
              <a:t>синдрома</a:t>
            </a:r>
            <a:r>
              <a:rPr lang="ru-RU" sz="2200" dirty="0" smtClean="0"/>
              <a:t>. Это служит </a:t>
            </a:r>
            <a:r>
              <a:rPr lang="ru-RU" sz="2200" dirty="0"/>
              <a:t>лучшим исходом </a:t>
            </a:r>
            <a:r>
              <a:rPr lang="ru-RU" sz="2200" dirty="0" smtClean="0"/>
              <a:t>послеоперационного </a:t>
            </a:r>
            <a:r>
              <a:rPr lang="ru-RU" sz="2200" dirty="0"/>
              <a:t>периода и меньшим количеством </a:t>
            </a:r>
            <a:r>
              <a:rPr lang="ru-RU" sz="2200" dirty="0" smtClean="0"/>
              <a:t>побочных </a:t>
            </a:r>
            <a:r>
              <a:rPr lang="ru-RU" sz="2200" dirty="0"/>
              <a:t>эффектов, таких как реактивная </a:t>
            </a:r>
            <a:r>
              <a:rPr lang="ru-RU" sz="2200" dirty="0" smtClean="0"/>
              <a:t>тахикардия </a:t>
            </a:r>
            <a:r>
              <a:rPr lang="ru-RU" sz="2200" dirty="0"/>
              <a:t>и плохо управляемая постоянная </a:t>
            </a:r>
            <a:r>
              <a:rPr lang="ru-RU" sz="2200" dirty="0" smtClean="0"/>
              <a:t>послеоперационная </a:t>
            </a:r>
            <a:r>
              <a:rPr lang="ru-RU" sz="2200" dirty="0"/>
              <a:t>гипотония. </a:t>
            </a:r>
            <a:endParaRPr lang="ru-RU" sz="2200" dirty="0" smtClean="0"/>
          </a:p>
          <a:p>
            <a:r>
              <a:rPr lang="ru-RU" sz="1100" dirty="0" smtClean="0">
                <a:hlinkClick r:id="rId3"/>
              </a:rPr>
              <a:t>Клинические </a:t>
            </a:r>
            <a:r>
              <a:rPr lang="ru-RU" sz="1100" dirty="0" err="1" smtClean="0">
                <a:hlinkClick r:id="rId3"/>
              </a:rPr>
              <a:t>рекоменации</a:t>
            </a:r>
            <a:r>
              <a:rPr lang="ru-RU" sz="1100" dirty="0" smtClean="0">
                <a:hlinkClick r:id="rId3"/>
              </a:rPr>
              <a:t> Российской ассоциации эндокринологов по диагностике и лечению </a:t>
            </a:r>
            <a:r>
              <a:rPr lang="ru-RU" sz="1100" dirty="0" err="1" smtClean="0">
                <a:hlinkClick r:id="rId3"/>
              </a:rPr>
              <a:t>фкохромоцитомы</a:t>
            </a:r>
            <a:r>
              <a:rPr lang="ru-RU" sz="1100" dirty="0" smtClean="0">
                <a:hlinkClick r:id="rId3"/>
              </a:rPr>
              <a:t>/</a:t>
            </a:r>
            <a:r>
              <a:rPr lang="ru-RU" sz="1100" dirty="0" err="1" smtClean="0">
                <a:hlinkClick r:id="rId3"/>
              </a:rPr>
              <a:t>параганглиомы</a:t>
            </a:r>
            <a:r>
              <a:rPr lang="ru-RU" sz="1100" dirty="0" smtClean="0">
                <a:hlinkClick r:id="rId3"/>
              </a:rPr>
              <a:t>, 2015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13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59" y="255134"/>
            <a:ext cx="11561736" cy="10368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биосинтеза дофамина, норадреналина, адреналина.  </a:t>
            </a:r>
            <a:endParaRPr lang="ru-RU" sz="3600" dirty="0"/>
          </a:p>
        </p:txBody>
      </p:sp>
      <p:pic>
        <p:nvPicPr>
          <p:cNvPr id="4098" name="Picture 2" descr="http://www.studmedlib.ru/cgi-bin/mb4x?usr_data=gd-image(doc,ISBN9785970434123-0007,POPUP-Xz17-pic_0060.jpg,-1,,00000000,)&amp;hide_Cookie=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8" y="1567300"/>
            <a:ext cx="6524635" cy="48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6923" y="4640696"/>
            <a:ext cx="2614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hlinkClick r:id="rId3"/>
              </a:rPr>
              <a:t>Харкевич</a:t>
            </a:r>
            <a:r>
              <a:rPr lang="ru-RU" dirty="0">
                <a:hlinkClick r:id="rId3"/>
              </a:rPr>
              <a:t> Д.А., Фармакология </a:t>
            </a:r>
            <a:r>
              <a:rPr lang="ru-RU" dirty="0" smtClean="0">
                <a:hlinkClick r:id="rId3"/>
              </a:rPr>
              <a:t>: </a:t>
            </a:r>
            <a:r>
              <a:rPr lang="ru-RU" dirty="0">
                <a:hlinkClick r:id="rId3"/>
              </a:rPr>
              <a:t>учебник / Д. А. </a:t>
            </a:r>
            <a:r>
              <a:rPr lang="ru-RU" dirty="0" err="1">
                <a:hlinkClick r:id="rId3"/>
              </a:rPr>
              <a:t>Харкевич</a:t>
            </a:r>
            <a:r>
              <a:rPr lang="ru-RU" dirty="0">
                <a:hlinkClick r:id="rId3"/>
              </a:rPr>
              <a:t>. - 11-е изд., </a:t>
            </a:r>
            <a:r>
              <a:rPr lang="ru-RU" dirty="0" err="1">
                <a:hlinkClick r:id="rId3"/>
              </a:rPr>
              <a:t>испр</a:t>
            </a:r>
            <a:r>
              <a:rPr lang="ru-RU" dirty="0">
                <a:hlinkClick r:id="rId3"/>
              </a:rPr>
              <a:t>. и доп. - М. : ГЭОТАР-Медиа, 2015.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82932"/>
            <a:ext cx="32236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Аминокислота Тирозин проникает в варикозные утолщения, окисляясь, превращается в </a:t>
            </a:r>
            <a:r>
              <a:rPr lang="ru-RU" sz="2400" dirty="0" err="1"/>
              <a:t>дигидроксифенилаланин</a:t>
            </a:r>
            <a:r>
              <a:rPr lang="ru-RU" sz="2400" dirty="0"/>
              <a:t> (ДОФА), далее трансформируется в дофамин. Дофамин внутри везикул превращается в норадреналин.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255134"/>
            <a:ext cx="9601200" cy="1036850"/>
          </a:xfrm>
        </p:spPr>
        <p:txBody>
          <a:bodyPr/>
          <a:lstStyle/>
          <a:p>
            <a:pPr algn="ctr"/>
            <a:r>
              <a:rPr lang="ru-RU" dirty="0" smtClean="0"/>
              <a:t>ДОКСАЗОЗИН, как препарат ПЕРВОЙ ЛИНИИ в предоперационном лечении </a:t>
            </a:r>
            <a:r>
              <a:rPr lang="ru-RU" dirty="0" err="1" smtClean="0"/>
              <a:t>феохромотитомы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847850"/>
            <a:ext cx="11744325" cy="449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25" y="6446520"/>
            <a:ext cx="11744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3"/>
              </a:rPr>
              <a:t>Клинические </a:t>
            </a:r>
            <a:r>
              <a:rPr lang="ru-RU" sz="1400" dirty="0" err="1">
                <a:hlinkClick r:id="rId3"/>
              </a:rPr>
              <a:t>рекоменации</a:t>
            </a:r>
            <a:r>
              <a:rPr lang="ru-RU" sz="1400" dirty="0">
                <a:hlinkClick r:id="rId3"/>
              </a:rPr>
              <a:t> Российской ассоциации эндокринологов по диагностике и лечению </a:t>
            </a:r>
            <a:r>
              <a:rPr lang="ru-RU" sz="1400" dirty="0" err="1">
                <a:hlinkClick r:id="rId3"/>
              </a:rPr>
              <a:t>фкохромоцитомы</a:t>
            </a:r>
            <a:r>
              <a:rPr lang="ru-RU" sz="1400" dirty="0">
                <a:hlinkClick r:id="rId3"/>
              </a:rPr>
              <a:t>/</a:t>
            </a:r>
            <a:r>
              <a:rPr lang="ru-RU" sz="1400" dirty="0" err="1">
                <a:hlinkClick r:id="rId3"/>
              </a:rPr>
              <a:t>параганглиомы</a:t>
            </a:r>
            <a:r>
              <a:rPr lang="ru-RU" sz="1400" dirty="0">
                <a:hlinkClick r:id="rId3"/>
              </a:rPr>
              <a:t>, 2015 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5134"/>
            <a:ext cx="10210800" cy="10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ФЕНТОЛАМИН – препарат, который не зарегистрирован в Государственном реестре ЛС РФ в настоящее время.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8856" y="1454331"/>
            <a:ext cx="1018902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Однако, препарат </a:t>
            </a:r>
            <a:r>
              <a:rPr lang="ru-RU" sz="2000" dirty="0" err="1" smtClean="0"/>
              <a:t>фентоламин</a:t>
            </a:r>
            <a:r>
              <a:rPr lang="ru-RU" sz="2000" dirty="0" smtClean="0"/>
              <a:t> упоминается в современных учебниках по </a:t>
            </a:r>
            <a:r>
              <a:rPr lang="ru-RU" sz="2000" dirty="0" err="1" smtClean="0"/>
              <a:t>фарамакологии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dirty="0" smtClean="0"/>
              <a:t>	Раньше с этим препаратом проводили </a:t>
            </a:r>
            <a:r>
              <a:rPr lang="ru-RU" sz="2000" dirty="0" err="1" smtClean="0"/>
              <a:t>фентоламиновую</a:t>
            </a:r>
            <a:r>
              <a:rPr lang="ru-RU" sz="2000" dirty="0" smtClean="0"/>
              <a:t> пробу при диагностике </a:t>
            </a:r>
            <a:r>
              <a:rPr lang="ru-RU" sz="2000" dirty="0" err="1" smtClean="0"/>
              <a:t>феохромоцитомы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r>
              <a:rPr lang="ru-RU" sz="2000" dirty="0" smtClean="0"/>
              <a:t>	</a:t>
            </a:r>
            <a:r>
              <a:rPr lang="ru-RU" sz="2000" dirty="0" err="1" smtClean="0"/>
              <a:t>Фентоламин</a:t>
            </a:r>
            <a:r>
              <a:rPr lang="ru-RU" sz="2000" dirty="0" smtClean="0"/>
              <a:t> </a:t>
            </a:r>
            <a:r>
              <a:rPr lang="ru-RU" sz="2000" dirty="0" err="1" smtClean="0"/>
              <a:t>неизбирательно</a:t>
            </a:r>
            <a:r>
              <a:rPr lang="ru-RU" sz="2000" dirty="0" smtClean="0"/>
              <a:t> воздействовал на постсинаптические альфа1-АР и </a:t>
            </a:r>
            <a:r>
              <a:rPr lang="ru-RU" sz="2000" dirty="0" err="1" smtClean="0"/>
              <a:t>пресинаптические</a:t>
            </a:r>
            <a:r>
              <a:rPr lang="ru-RU" sz="2000" dirty="0" smtClean="0"/>
              <a:t> альфа2-АР. Блокировал передачу сосудосуживающих импульсов. Снимал спазм сосудов, расширял артериолы и прекапилляры. </a:t>
            </a:r>
          </a:p>
          <a:p>
            <a:r>
              <a:rPr lang="ru-RU" sz="2000" dirty="0"/>
              <a:t>	</a:t>
            </a:r>
            <a:r>
              <a:rPr lang="ru-RU" sz="2000" u="sng" dirty="0" smtClean="0"/>
              <a:t>Эффекты:</a:t>
            </a:r>
            <a:r>
              <a:rPr lang="ru-RU" sz="2000" dirty="0" smtClean="0"/>
              <a:t> сосудорасширяющее, спазмолитическое действие, снижение АД. Усиливает секрецию инсулина. Вызывает компенсаторную тахикардию. </a:t>
            </a:r>
          </a:p>
          <a:p>
            <a:r>
              <a:rPr lang="ru-RU" sz="2000" dirty="0"/>
              <a:t>	</a:t>
            </a:r>
            <a:r>
              <a:rPr lang="ru-RU" sz="2000" u="sng" dirty="0" smtClean="0"/>
              <a:t>Показания</a:t>
            </a:r>
            <a:r>
              <a:rPr lang="ru-RU" sz="2000" dirty="0" smtClean="0"/>
              <a:t>: для лечения и профилактики гипертонических кризов у пациентов с </a:t>
            </a:r>
            <a:r>
              <a:rPr lang="ru-RU" sz="2000" dirty="0" err="1" smtClean="0"/>
              <a:t>феохромоцитомой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б.Рейно</a:t>
            </a:r>
            <a:r>
              <a:rPr lang="ru-RU" sz="2000" dirty="0" smtClean="0"/>
              <a:t>, профилактика некроза кожных покровов после введения НА, при </a:t>
            </a:r>
            <a:r>
              <a:rPr lang="ru-RU" sz="2000" dirty="0" err="1" smtClean="0"/>
              <a:t>эндертериитах</a:t>
            </a:r>
            <a:r>
              <a:rPr lang="ru-RU" sz="2000" dirty="0" smtClean="0"/>
              <a:t>, при начальных стадиях атеросклеротической гангрены, </a:t>
            </a:r>
            <a:r>
              <a:rPr lang="ru-RU" sz="2000" dirty="0" err="1" smtClean="0"/>
              <a:t>акроцианозе</a:t>
            </a:r>
            <a:r>
              <a:rPr lang="ru-RU" sz="2000" dirty="0" smtClean="0"/>
              <a:t>, пролежнях, вяло заживающих ранах, трофических язвах, обморожениях. </a:t>
            </a:r>
          </a:p>
          <a:p>
            <a:r>
              <a:rPr lang="ru-RU" sz="2000" dirty="0"/>
              <a:t>	</a:t>
            </a:r>
            <a:r>
              <a:rPr lang="ru-RU" sz="2000" u="sng" dirty="0" smtClean="0"/>
              <a:t>Правила приема</a:t>
            </a:r>
            <a:r>
              <a:rPr lang="ru-RU" sz="2000" dirty="0" smtClean="0"/>
              <a:t>: сидя, желательно не вставать 1,5 -2 часа после приема. </a:t>
            </a:r>
          </a:p>
          <a:p>
            <a:r>
              <a:rPr lang="ru-RU" sz="2000" dirty="0"/>
              <a:t>	</a:t>
            </a:r>
            <a:r>
              <a:rPr lang="ru-RU" sz="2000" u="sng" dirty="0" smtClean="0"/>
              <a:t>Побочные действия</a:t>
            </a:r>
            <a:r>
              <a:rPr lang="ru-RU" sz="2000" dirty="0" smtClean="0"/>
              <a:t>: может провоцировать тромбозы, сердечные аритмии, стенокардию. </a:t>
            </a:r>
            <a:r>
              <a:rPr lang="ru-RU" sz="1200" dirty="0">
                <a:hlinkClick r:id="rId2"/>
              </a:rPr>
              <a:t>Фармакология: учебник/под ред. А.А. </a:t>
            </a:r>
            <a:r>
              <a:rPr lang="ru-RU" sz="1200" dirty="0" err="1">
                <a:hlinkClick r:id="rId2"/>
              </a:rPr>
              <a:t>Свистунова</a:t>
            </a:r>
            <a:r>
              <a:rPr lang="ru-RU" sz="1200" dirty="0">
                <a:hlinkClick r:id="rId2"/>
              </a:rPr>
              <a:t>, В.В. </a:t>
            </a:r>
            <a:r>
              <a:rPr lang="ru-RU" sz="1200" dirty="0" err="1">
                <a:hlinkClick r:id="rId2"/>
              </a:rPr>
              <a:t>Тарасовоа</a:t>
            </a:r>
            <a:r>
              <a:rPr lang="ru-RU" sz="1200" dirty="0">
                <a:hlinkClick r:id="rId2"/>
              </a:rPr>
              <a:t>. -3-е изд. –М.: </a:t>
            </a:r>
            <a:r>
              <a:rPr lang="ru-RU" sz="1200" dirty="0" err="1">
                <a:hlinkClick r:id="rId2"/>
              </a:rPr>
              <a:t>Лбаоратория</a:t>
            </a:r>
            <a:r>
              <a:rPr lang="ru-RU" sz="1200" dirty="0">
                <a:hlinkClick r:id="rId2"/>
              </a:rPr>
              <a:t> знаний, 2020. – 768 с.</a:t>
            </a:r>
            <a:endParaRPr lang="ru-RU" sz="1200" dirty="0"/>
          </a:p>
          <a:p>
            <a:endParaRPr lang="ru-RU" sz="2000" dirty="0" smtClean="0"/>
          </a:p>
          <a:p>
            <a:endParaRPr lang="ru-RU" dirty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5122" name="Picture 2" descr="Фентоламин (Phentolamine): рецепт, описание, инстру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22" y="1776040"/>
            <a:ext cx="2095278" cy="34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88900"/>
            <a:ext cx="11404600" cy="12030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ЛЕЧЕНИЕ ЭРЕКТИЛЬНОЙ ДИСФУНКЦИИ</a:t>
            </a:r>
            <a:br>
              <a:rPr lang="ru-RU" dirty="0" smtClean="0"/>
            </a:br>
            <a:r>
              <a:rPr lang="ru-RU" dirty="0" smtClean="0"/>
              <a:t>ЛЕЧЕНИЕ ЭРЕКТИЛЬНОЙ ДИСФУНКЦИИ</a:t>
            </a:r>
            <a:br>
              <a:rPr lang="ru-RU" dirty="0" smtClean="0"/>
            </a:br>
            <a:r>
              <a:rPr lang="ru-RU" dirty="0" smtClean="0"/>
              <a:t>ЙОХИМБИН – </a:t>
            </a:r>
            <a:r>
              <a:rPr lang="el-GR" dirty="0" smtClean="0"/>
              <a:t>α</a:t>
            </a:r>
            <a:r>
              <a:rPr lang="ru-RU" dirty="0" smtClean="0"/>
              <a:t>2-АБ</a:t>
            </a:r>
            <a:r>
              <a:rPr lang="ru-RU" dirty="0"/>
              <a:t>. </a:t>
            </a:r>
            <a:r>
              <a:rPr lang="ru-RU" dirty="0" err="1" smtClean="0"/>
              <a:t>Фитопрепарат</a:t>
            </a:r>
            <a:r>
              <a:rPr lang="ru-RU" dirty="0" smtClean="0"/>
              <a:t>, алкалоид </a:t>
            </a:r>
            <a:r>
              <a:rPr lang="ru-RU" dirty="0"/>
              <a:t>из коры дерева </a:t>
            </a:r>
            <a:r>
              <a:rPr lang="ru-RU" dirty="0" err="1"/>
              <a:t>йохимбе</a:t>
            </a:r>
            <a:r>
              <a:rPr lang="ru-RU" dirty="0"/>
              <a:t> (</a:t>
            </a:r>
            <a:r>
              <a:rPr lang="en-US" dirty="0" err="1"/>
              <a:t>Corynanthe</a:t>
            </a:r>
            <a:r>
              <a:rPr lang="en-US" dirty="0"/>
              <a:t> </a:t>
            </a:r>
            <a:r>
              <a:rPr lang="en-US" dirty="0" err="1"/>
              <a:t>johimbe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99616"/>
            <a:ext cx="96346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ТН</a:t>
            </a:r>
            <a:r>
              <a:rPr lang="ru-RU" sz="2100" dirty="0" smtClean="0"/>
              <a:t>: ИОХИМБИН «ШПИГЕЛЬ»</a:t>
            </a:r>
          </a:p>
          <a:p>
            <a:endParaRPr lang="ru-RU" sz="2100" dirty="0" smtClean="0"/>
          </a:p>
          <a:p>
            <a:r>
              <a:rPr lang="ru-RU" sz="2100" b="1" dirty="0" smtClean="0"/>
              <a:t>МЕХАНИЗМ</a:t>
            </a:r>
            <a:r>
              <a:rPr lang="ru-RU" sz="2100" dirty="0" smtClean="0"/>
              <a:t>: Влияет на </a:t>
            </a:r>
            <a:r>
              <a:rPr lang="ru-RU" sz="2100" dirty="0" err="1" smtClean="0"/>
              <a:t>пресинаптические</a:t>
            </a:r>
            <a:r>
              <a:rPr lang="ru-RU" sz="2100" dirty="0" smtClean="0"/>
              <a:t> центральные и периферические </a:t>
            </a:r>
            <a:r>
              <a:rPr lang="el-GR" sz="2100" dirty="0" smtClean="0"/>
              <a:t>α</a:t>
            </a:r>
            <a:r>
              <a:rPr lang="ru-RU" sz="2100" dirty="0" smtClean="0"/>
              <a:t>2-АР. </a:t>
            </a:r>
          </a:p>
          <a:p>
            <a:endParaRPr lang="ru-RU" sz="2100" b="1" dirty="0" smtClean="0"/>
          </a:p>
          <a:p>
            <a:r>
              <a:rPr lang="ru-RU" sz="2100" b="1" dirty="0" smtClean="0"/>
              <a:t>ЭФФЕКТЫ</a:t>
            </a:r>
            <a:r>
              <a:rPr lang="ru-RU" sz="2100" dirty="0" smtClean="0"/>
              <a:t>: </a:t>
            </a:r>
          </a:p>
          <a:p>
            <a:r>
              <a:rPr lang="ru-RU" sz="2100" dirty="0" smtClean="0"/>
              <a:t>-Улучшает кровоснабжение органов малого таза. </a:t>
            </a:r>
          </a:p>
          <a:p>
            <a:r>
              <a:rPr lang="ru-RU" sz="2100" dirty="0" smtClean="0"/>
              <a:t>-Активирует адренергические нейроны ЦНС (что может сопровождаться повышением АД), двигательную активность и реакционную способность. </a:t>
            </a:r>
          </a:p>
          <a:p>
            <a:r>
              <a:rPr lang="ru-RU" sz="2100" dirty="0" smtClean="0"/>
              <a:t>-Повышает либидо и потенцию.</a:t>
            </a:r>
          </a:p>
          <a:p>
            <a:r>
              <a:rPr lang="ru-RU" sz="2100" dirty="0" smtClean="0"/>
              <a:t>- Оказывает антидиуретическое действие, вызывает увеличение ЧСС и снижение АД. </a:t>
            </a:r>
            <a:endParaRPr lang="ru-RU" sz="2100" dirty="0"/>
          </a:p>
          <a:p>
            <a:endParaRPr lang="ru-RU" sz="2100" dirty="0" smtClean="0"/>
          </a:p>
          <a:p>
            <a:r>
              <a:rPr lang="ru-RU" sz="2100" b="1" dirty="0" smtClean="0"/>
              <a:t>ПОКАЗАНИЯ К ПРИМЕНЕНИЮ</a:t>
            </a:r>
            <a:r>
              <a:rPr lang="ru-RU" sz="2100" dirty="0" smtClean="0"/>
              <a:t>:  Психогенная импотенция, функциональная импотенция (сопровождающаяся расстройствами эрекции), атония мочевого пузыря, климакс у мужчин. </a:t>
            </a:r>
            <a:endParaRPr lang="ru-RU" sz="2100" dirty="0"/>
          </a:p>
        </p:txBody>
      </p:sp>
      <p:pic>
        <p:nvPicPr>
          <p:cNvPr id="1026" name="Picture 2" descr="Психология мужчины и женщины | Фактор Р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59" y="1130284"/>
            <a:ext cx="4075644" cy="27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20855" y="6046870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ГРЛС. </a:t>
            </a:r>
            <a:r>
              <a:rPr lang="ru-RU" dirty="0" err="1">
                <a:hlinkClick r:id="rId3"/>
              </a:rPr>
              <a:t>Иохимбин</a:t>
            </a:r>
            <a:r>
              <a:rPr lang="ru-RU" dirty="0">
                <a:hlinkClick r:id="rId3"/>
              </a:rPr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680" y="5111277"/>
            <a:ext cx="3467100" cy="1304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681" y="4587402"/>
            <a:ext cx="2266950" cy="523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20855" y="637381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ГРЛС. </a:t>
            </a:r>
            <a:r>
              <a:rPr lang="ru-RU" dirty="0" err="1">
                <a:hlinkClick r:id="rId3"/>
              </a:rPr>
              <a:t>Иохимбин</a:t>
            </a:r>
            <a:r>
              <a:rPr lang="ru-RU" dirty="0">
                <a:hlinkClick r:id="rId3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9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55134"/>
            <a:ext cx="12037325" cy="1036850"/>
          </a:xfrm>
        </p:spPr>
        <p:txBody>
          <a:bodyPr/>
          <a:lstStyle/>
          <a:p>
            <a:r>
              <a:rPr lang="ru-RU" dirty="0" smtClean="0"/>
              <a:t>Лечение </a:t>
            </a:r>
            <a:r>
              <a:rPr lang="ru-RU" dirty="0" err="1" smtClean="0"/>
              <a:t>эректильной</a:t>
            </a:r>
            <a:r>
              <a:rPr lang="ru-RU" dirty="0" smtClean="0"/>
              <a:t> дисфункции</a:t>
            </a:r>
            <a:br>
              <a:rPr lang="ru-RU" dirty="0" smtClean="0"/>
            </a:br>
            <a:r>
              <a:rPr lang="ru-RU" dirty="0" smtClean="0"/>
              <a:t>ЙОХИМБИН – </a:t>
            </a:r>
            <a:r>
              <a:rPr lang="el-GR" dirty="0" smtClean="0"/>
              <a:t>α</a:t>
            </a:r>
            <a:r>
              <a:rPr lang="ru-RU" dirty="0" smtClean="0"/>
              <a:t>2-АБ.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2" y="1483573"/>
            <a:ext cx="9757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ФАРМАКОКИНЕТИКА</a:t>
            </a:r>
            <a:r>
              <a:rPr lang="ru-RU" sz="2100" dirty="0" smtClean="0"/>
              <a:t>: </a:t>
            </a:r>
          </a:p>
          <a:p>
            <a:r>
              <a:rPr lang="ru-RU" sz="2100" dirty="0" smtClean="0"/>
              <a:t>Полностью всасывается из ЖКТ.</a:t>
            </a:r>
          </a:p>
          <a:p>
            <a:r>
              <a:rPr lang="en-US" sz="2100" dirty="0" err="1" smtClean="0"/>
              <a:t>Tmax</a:t>
            </a:r>
            <a:r>
              <a:rPr lang="en-US" sz="2100" dirty="0" smtClean="0"/>
              <a:t> </a:t>
            </a:r>
            <a:r>
              <a:rPr lang="ru-RU" sz="2100" dirty="0" smtClean="0"/>
              <a:t>через 1,3 часа.</a:t>
            </a:r>
          </a:p>
          <a:p>
            <a:r>
              <a:rPr lang="ru-RU" sz="2100" dirty="0" smtClean="0"/>
              <a:t>Проникает в ГЭБ через 10 минут после приема. </a:t>
            </a:r>
          </a:p>
          <a:p>
            <a:r>
              <a:rPr lang="ru-RU" sz="2100" dirty="0" smtClean="0"/>
              <a:t>17% определяется в тканях головного мозга в </a:t>
            </a:r>
            <a:r>
              <a:rPr lang="ru-RU" sz="2100" dirty="0" err="1" smtClean="0"/>
              <a:t>течениее</a:t>
            </a:r>
            <a:r>
              <a:rPr lang="ru-RU" sz="2100" dirty="0" smtClean="0"/>
              <a:t> 6 часов. </a:t>
            </a:r>
          </a:p>
          <a:p>
            <a:r>
              <a:rPr lang="ru-RU" sz="2100" dirty="0" err="1" smtClean="0"/>
              <a:t>Метаболизируется</a:t>
            </a:r>
            <a:r>
              <a:rPr lang="ru-RU" sz="2100" dirty="0" smtClean="0"/>
              <a:t> в печени.</a:t>
            </a:r>
          </a:p>
          <a:p>
            <a:r>
              <a:rPr lang="en-US" sz="2100" dirty="0" smtClean="0"/>
              <a:t>T</a:t>
            </a:r>
            <a:r>
              <a:rPr lang="ru-RU" sz="2100" dirty="0" smtClean="0"/>
              <a:t>1/2 – 0,6 часа. </a:t>
            </a:r>
          </a:p>
          <a:p>
            <a:endParaRPr lang="ru-RU" sz="2100" dirty="0"/>
          </a:p>
          <a:p>
            <a:r>
              <a:rPr lang="ru-RU" sz="2100" b="1" dirty="0" smtClean="0"/>
              <a:t>ПРОТИВОПОКАЗАНИЯ: </a:t>
            </a:r>
          </a:p>
          <a:p>
            <a:r>
              <a:rPr lang="ru-RU" sz="2100" dirty="0" smtClean="0"/>
              <a:t>Чувствительность к препарату, печеночная/почечная недостаточность, АГ или артериальная гипотензия, ИБС, одновременный прием </a:t>
            </a:r>
            <a:r>
              <a:rPr lang="ru-RU" sz="2100" dirty="0" err="1" smtClean="0"/>
              <a:t>адреностимуляторов</a:t>
            </a:r>
            <a:r>
              <a:rPr lang="ru-RU" sz="2100" dirty="0" smtClean="0"/>
              <a:t>. </a:t>
            </a:r>
          </a:p>
          <a:p>
            <a:endParaRPr lang="ru-RU" sz="2100" b="1" dirty="0"/>
          </a:p>
          <a:p>
            <a:r>
              <a:rPr lang="ru-RU" sz="2100" b="1" dirty="0" smtClean="0"/>
              <a:t>ПОБОЧНОЕ ДЕЙСТВИЕ</a:t>
            </a:r>
            <a:r>
              <a:rPr lang="ru-RU" sz="2100" dirty="0" smtClean="0"/>
              <a:t>: Головокружение, головная боль, тревожность, мигрень, тремор рук, рвота, диарея, </a:t>
            </a:r>
            <a:r>
              <a:rPr lang="ru-RU" sz="2100" dirty="0" err="1" smtClean="0"/>
              <a:t>гастралгия</a:t>
            </a:r>
            <a:r>
              <a:rPr lang="ru-RU" sz="2100" dirty="0" smtClean="0"/>
              <a:t>, снижение или повышение артериального давления, тахикардия, ортостатическая гипотензия. </a:t>
            </a:r>
          </a:p>
        </p:txBody>
      </p:sp>
      <p:pic>
        <p:nvPicPr>
          <p:cNvPr id="2050" name="Picture 2" descr="Иохимбин Шпигель инструкция по применению. - Средства д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37" y="2230243"/>
            <a:ext cx="4455826" cy="33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13198" y="5790000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ГРЛС. </a:t>
            </a:r>
            <a:r>
              <a:rPr lang="ru-RU" dirty="0" err="1">
                <a:hlinkClick r:id="rId3"/>
              </a:rPr>
              <a:t>Иохимбин</a:t>
            </a:r>
            <a:r>
              <a:rPr lang="ru-RU" dirty="0">
                <a:hlinkClick r:id="rId3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4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140834"/>
            <a:ext cx="10555596" cy="1036850"/>
          </a:xfrm>
        </p:spPr>
        <p:txBody>
          <a:bodyPr/>
          <a:lstStyle/>
          <a:p>
            <a:r>
              <a:rPr lang="ru-RU" dirty="0" smtClean="0"/>
              <a:t>Лечение </a:t>
            </a:r>
            <a:r>
              <a:rPr lang="ru-RU" dirty="0" err="1" smtClean="0"/>
              <a:t>эректильной</a:t>
            </a:r>
            <a:r>
              <a:rPr lang="ru-RU" dirty="0" smtClean="0"/>
              <a:t> дисфункции</a:t>
            </a:r>
            <a:br>
              <a:rPr lang="ru-RU" dirty="0" smtClean="0"/>
            </a:br>
            <a:r>
              <a:rPr lang="ru-RU" dirty="0" smtClean="0"/>
              <a:t>ЙОХИМБИН – </a:t>
            </a:r>
            <a:r>
              <a:rPr lang="el-GR" dirty="0" smtClean="0"/>
              <a:t>α</a:t>
            </a:r>
            <a:r>
              <a:rPr lang="ru-RU" dirty="0" smtClean="0"/>
              <a:t>2-АБ.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17" y="1624624"/>
            <a:ext cx="5260113" cy="3817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" y="1627632"/>
            <a:ext cx="729081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	До </a:t>
            </a:r>
            <a:r>
              <a:rPr lang="ru-RU" sz="2200" b="1" dirty="0"/>
              <a:t>недавнего времени именно </a:t>
            </a:r>
            <a:r>
              <a:rPr lang="ru-RU" sz="2200" b="1" dirty="0" err="1"/>
              <a:t>йохимбин</a:t>
            </a:r>
            <a:r>
              <a:rPr lang="ru-RU" sz="2200" b="1" dirty="0"/>
              <a:t> являлся основным препаратом для лечения </a:t>
            </a:r>
            <a:r>
              <a:rPr lang="ru-RU" sz="2200" b="1" dirty="0" err="1"/>
              <a:t>эректильной</a:t>
            </a:r>
            <a:r>
              <a:rPr lang="ru-RU" sz="2200" b="1" dirty="0"/>
              <a:t> дисфункции. </a:t>
            </a:r>
            <a:endParaRPr lang="ru-RU" sz="2200" b="1" dirty="0" smtClean="0"/>
          </a:p>
          <a:p>
            <a:r>
              <a:rPr lang="ru-RU" sz="2200" b="1" dirty="0"/>
              <a:t>	</a:t>
            </a:r>
            <a:r>
              <a:rPr lang="ru-RU" sz="2200" b="1" dirty="0" smtClean="0"/>
              <a:t>Однако 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эффективность не превышает 10%. </a:t>
            </a:r>
            <a:r>
              <a:rPr lang="ru-RU" sz="2200" b="1" dirty="0"/>
              <a:t>Он показан только больным с психогенными формами </a:t>
            </a:r>
            <a:r>
              <a:rPr lang="ru-RU" sz="2200" b="1" dirty="0" err="1"/>
              <a:t>эректильной</a:t>
            </a:r>
            <a:r>
              <a:rPr lang="ru-RU" sz="2200" b="1" dirty="0"/>
              <a:t> </a:t>
            </a:r>
            <a:r>
              <a:rPr lang="ru-RU" sz="2200" b="1" dirty="0" smtClean="0"/>
              <a:t>дисфункцией. </a:t>
            </a:r>
            <a:endParaRPr lang="ru-RU" sz="2200" b="1" dirty="0"/>
          </a:p>
          <a:p>
            <a:r>
              <a:rPr lang="ru-RU" sz="2200" dirty="0" smtClean="0"/>
              <a:t>	В клинических рекомендациях Российского общества урологов от 2017 года для лечения </a:t>
            </a:r>
            <a:r>
              <a:rPr lang="ru-RU" sz="2200" dirty="0" err="1" smtClean="0"/>
              <a:t>эректильной</a:t>
            </a:r>
            <a:r>
              <a:rPr lang="ru-RU" sz="2200" dirty="0" smtClean="0"/>
              <a:t> дисфункции ни слова не сказано об </a:t>
            </a:r>
            <a:r>
              <a:rPr lang="ru-RU" sz="2200" dirty="0" err="1" smtClean="0"/>
              <a:t>Иохимбине</a:t>
            </a:r>
            <a:r>
              <a:rPr lang="ru-RU" sz="2200" dirty="0" smtClean="0"/>
              <a:t>. Препарат принято считать БАВ. </a:t>
            </a:r>
          </a:p>
          <a:p>
            <a:r>
              <a:rPr lang="ru-RU" sz="2200" dirty="0"/>
              <a:t>	</a:t>
            </a:r>
          </a:p>
          <a:p>
            <a:r>
              <a:rPr lang="ru-RU" sz="2200" dirty="0" smtClean="0"/>
              <a:t>	Врачи делают упор на применение ингибиторов </a:t>
            </a:r>
            <a:r>
              <a:rPr lang="ru-RU" sz="2200" dirty="0" err="1" smtClean="0"/>
              <a:t>фосфодиэстераз</a:t>
            </a:r>
            <a:r>
              <a:rPr lang="ru-RU" sz="2200" dirty="0" smtClean="0"/>
              <a:t> 5-го типа (ФДЭ-5). В России доступны 4 препарата этой группы: </a:t>
            </a:r>
            <a:r>
              <a:rPr lang="ru-RU" sz="2200" dirty="0" err="1" smtClean="0"/>
              <a:t>силденафил</a:t>
            </a:r>
            <a:r>
              <a:rPr lang="ru-RU" sz="2200" dirty="0" smtClean="0"/>
              <a:t>, </a:t>
            </a:r>
            <a:r>
              <a:rPr lang="ru-RU" sz="2200" dirty="0" err="1" smtClean="0"/>
              <a:t>тадалафил</a:t>
            </a:r>
            <a:r>
              <a:rPr lang="ru-RU" sz="2200" dirty="0" smtClean="0"/>
              <a:t>, </a:t>
            </a:r>
            <a:r>
              <a:rPr lang="ru-RU" sz="2200" dirty="0" err="1" smtClean="0"/>
              <a:t>варденафил</a:t>
            </a:r>
            <a:r>
              <a:rPr lang="ru-RU" sz="2200" dirty="0" smtClean="0"/>
              <a:t>, </a:t>
            </a:r>
            <a:r>
              <a:rPr lang="ru-RU" sz="2200" dirty="0" err="1" smtClean="0"/>
              <a:t>уженафил</a:t>
            </a:r>
            <a:r>
              <a:rPr lang="ru-RU" sz="22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186459" y="5580727"/>
            <a:ext cx="515257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3"/>
              </a:rPr>
              <a:t>1. Эректильная </a:t>
            </a:r>
            <a:r>
              <a:rPr lang="ru-RU" sz="1100" dirty="0">
                <a:hlinkClick r:id="rId3"/>
              </a:rPr>
              <a:t>дисфункция: современное состояние проблемы. Н.Д. Ахвледиани, С.Н. Алленов, Медицинский совет №2, 2015</a:t>
            </a:r>
            <a:endParaRPr lang="ru-RU" sz="1100" dirty="0"/>
          </a:p>
          <a:p>
            <a:r>
              <a:rPr lang="ru-RU" sz="1100" dirty="0" smtClean="0">
                <a:hlinkClick r:id="rId4"/>
              </a:rPr>
              <a:t>2. Эректильная </a:t>
            </a:r>
            <a:r>
              <a:rPr lang="ru-RU" sz="1100" dirty="0">
                <a:hlinkClick r:id="rId4"/>
              </a:rPr>
              <a:t>дисфункция: преимущества и недостатки регуляторов растительного происхождения. Д.М. Андреева, Е.Е. </a:t>
            </a:r>
            <a:r>
              <a:rPr lang="ru-RU" sz="1100" dirty="0" err="1">
                <a:hlinkClick r:id="rId4"/>
              </a:rPr>
              <a:t>Лесиовская</a:t>
            </a:r>
            <a:r>
              <a:rPr lang="ru-RU" sz="1100" dirty="0">
                <a:hlinkClick r:id="rId4"/>
              </a:rPr>
              <a:t> и др. Эффективная фармакотерапия. </a:t>
            </a:r>
            <a:r>
              <a:rPr lang="ru-RU" sz="1100" dirty="0" smtClean="0">
                <a:hlinkClick r:id="rId4"/>
              </a:rPr>
              <a:t>2\2016</a:t>
            </a:r>
            <a:endParaRPr lang="ru-RU" sz="1100" dirty="0" smtClean="0"/>
          </a:p>
          <a:p>
            <a:r>
              <a:rPr lang="ru-RU" sz="1100" dirty="0" smtClean="0"/>
              <a:t>3. </a:t>
            </a:r>
            <a:r>
              <a:rPr lang="ru-RU" sz="1100" dirty="0" smtClean="0">
                <a:hlinkClick r:id="rId5"/>
              </a:rPr>
              <a:t>Урология. Российские клинические рекомендации/под ред. Ю.Г. </a:t>
            </a:r>
            <a:r>
              <a:rPr lang="ru-RU" sz="1100" dirty="0" err="1" smtClean="0">
                <a:hlinkClick r:id="rId5"/>
              </a:rPr>
              <a:t>Аляева</a:t>
            </a:r>
            <a:r>
              <a:rPr lang="ru-RU" sz="1100" dirty="0" smtClean="0">
                <a:hlinkClick r:id="rId5"/>
              </a:rPr>
              <a:t>, П.В. </a:t>
            </a:r>
            <a:r>
              <a:rPr lang="ru-RU" sz="1100" dirty="0" err="1" smtClean="0">
                <a:hlinkClick r:id="rId5"/>
              </a:rPr>
              <a:t>Глыбочко</a:t>
            </a:r>
            <a:r>
              <a:rPr lang="ru-RU" sz="1100" dirty="0" smtClean="0">
                <a:hlinkClick r:id="rId5"/>
              </a:rPr>
              <a:t>, Д.Ю. Пушкаря. – 2017. – 544 с.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39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97971"/>
            <a:ext cx="11375571" cy="11940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Цереброваскулярная недостаточность, снижение умственной активности, головокружение, шум в ушах и т.д. = </a:t>
            </a:r>
            <a:r>
              <a:rPr lang="ru-RU" dirty="0" err="1" smtClean="0"/>
              <a:t>Дигидроэргокриптин</a:t>
            </a:r>
            <a:r>
              <a:rPr lang="ru-RU" dirty="0" smtClean="0"/>
              <a:t> альфа-</a:t>
            </a:r>
            <a:r>
              <a:rPr lang="ru-RU" dirty="0" err="1" smtClean="0"/>
              <a:t>мезилат</a:t>
            </a:r>
            <a:r>
              <a:rPr lang="ru-RU" dirty="0" smtClean="0"/>
              <a:t> + кофеин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3913" y="1970313"/>
            <a:ext cx="8218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 ВЫПУСКА: </a:t>
            </a:r>
          </a:p>
          <a:p>
            <a:r>
              <a:rPr lang="ru-RU" dirty="0" smtClean="0"/>
              <a:t>Р-р для приема внутрь, флакон 50 мл. Таблетки по 4 мг </a:t>
            </a:r>
            <a:r>
              <a:rPr lang="ru-RU" dirty="0" err="1" smtClean="0"/>
              <a:t>дигидроэргокриптина</a:t>
            </a:r>
            <a:r>
              <a:rPr lang="ru-RU" dirty="0" smtClean="0"/>
              <a:t> альфа-</a:t>
            </a:r>
            <a:r>
              <a:rPr lang="ru-RU" dirty="0" err="1" smtClean="0"/>
              <a:t>мезилата</a:t>
            </a:r>
            <a:r>
              <a:rPr lang="ru-RU" dirty="0" smtClean="0"/>
              <a:t> + 40 мг  кофеина по 10 и 30 шт.</a:t>
            </a:r>
          </a:p>
          <a:p>
            <a:endParaRPr lang="ru-RU" dirty="0"/>
          </a:p>
          <a:p>
            <a:r>
              <a:rPr lang="ru-RU" b="1" dirty="0" smtClean="0"/>
              <a:t>ПОКАЗАНИЯ К ПРИМЕНЕНИЮ</a:t>
            </a:r>
            <a:r>
              <a:rPr lang="ru-RU" dirty="0" smtClean="0"/>
              <a:t>: </a:t>
            </a:r>
          </a:p>
          <a:p>
            <a:r>
              <a:rPr lang="ru-RU" dirty="0" smtClean="0"/>
              <a:t> Цереброваскулярная недостаточность, последствия нарушения мозгового кровообращения, вестибулярные и лабиринтные нарушения ишемического генеза, б. </a:t>
            </a:r>
            <a:r>
              <a:rPr lang="ru-RU" dirty="0" err="1" smtClean="0"/>
              <a:t>Меньера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b="1" dirty="0" smtClean="0"/>
              <a:t>ПРОТИВОПОКАЗАНИЯ</a:t>
            </a:r>
            <a:r>
              <a:rPr lang="ru-RU" dirty="0" smtClean="0"/>
              <a:t>: чувствительность к </a:t>
            </a:r>
            <a:r>
              <a:rPr lang="ru-RU" dirty="0" err="1" smtClean="0"/>
              <a:t>компнентам</a:t>
            </a:r>
            <a:r>
              <a:rPr lang="ru-RU" dirty="0" smtClean="0"/>
              <a:t>, при длительном применении признаки наличия пороков клапанов сердца. Беременность, ГВ. </a:t>
            </a:r>
          </a:p>
          <a:p>
            <a:endParaRPr lang="ru-RU" b="1" dirty="0"/>
          </a:p>
          <a:p>
            <a:r>
              <a:rPr lang="ru-RU" b="1" dirty="0" smtClean="0"/>
              <a:t> СПОСОБ ПРИМЕНЕНИЯ, ДОЗЫ</a:t>
            </a:r>
            <a:r>
              <a:rPr lang="ru-RU" dirty="0" smtClean="0"/>
              <a:t>: Внутрь во время еды с небольшим количеством жидкости. Продолжительность курса 2-3 месяца.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20796" y="9383485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ВАЗОБРАЛ</a:t>
            </a:r>
            <a:endParaRPr lang="ru-RU" dirty="0"/>
          </a:p>
        </p:txBody>
      </p:sp>
      <p:pic>
        <p:nvPicPr>
          <p:cNvPr id="18434" name="Picture 2" descr="Вазобрал, тбл №30 (Кьези Фармацевтичи, ФРАНЦИЯ), купить в интерне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16062"/>
            <a:ext cx="4038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8058" y="6150742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ГРЛС. ВАЗОБРАЛ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971" y="97971"/>
            <a:ext cx="11375571" cy="11940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Цереброваскулярная недостаточность, снижение умственной активности, головокружение, шум в ушах и т.д. = </a:t>
            </a:r>
            <a:r>
              <a:rPr lang="ru-RU" dirty="0" err="1" smtClean="0"/>
              <a:t>Дигидроэргокриптин</a:t>
            </a:r>
            <a:r>
              <a:rPr lang="ru-RU" dirty="0" smtClean="0"/>
              <a:t> альфа-</a:t>
            </a:r>
            <a:r>
              <a:rPr lang="ru-RU" dirty="0" err="1" smtClean="0"/>
              <a:t>мезилат</a:t>
            </a:r>
            <a:r>
              <a:rPr lang="ru-RU" dirty="0" smtClean="0"/>
              <a:t> + кофеин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1516062"/>
            <a:ext cx="100039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ФГ: </a:t>
            </a:r>
            <a:r>
              <a:rPr lang="ru-RU" sz="2000" dirty="0" smtClean="0"/>
              <a:t>неселективный блокатор альфа1 – альфа2 -АР</a:t>
            </a:r>
            <a:endParaRPr lang="ru-RU" sz="2000" b="1" dirty="0" smtClean="0"/>
          </a:p>
          <a:p>
            <a:r>
              <a:rPr lang="ru-RU" sz="2000" b="1" dirty="0" smtClean="0"/>
              <a:t>ФОРМА ВЫПУСКА: </a:t>
            </a:r>
          </a:p>
          <a:p>
            <a:r>
              <a:rPr lang="ru-RU" sz="2000" dirty="0" smtClean="0"/>
              <a:t>Р-р для приема внутрь, флакон 50 мл. Таблетки по 4 мг </a:t>
            </a:r>
            <a:r>
              <a:rPr lang="ru-RU" sz="2000" dirty="0" err="1" smtClean="0"/>
              <a:t>дигидроэргокриптина</a:t>
            </a:r>
            <a:r>
              <a:rPr lang="ru-RU" sz="2000" dirty="0" smtClean="0"/>
              <a:t> альфа-</a:t>
            </a:r>
            <a:r>
              <a:rPr lang="ru-RU" sz="2000" dirty="0" err="1" smtClean="0"/>
              <a:t>мезилата</a:t>
            </a:r>
            <a:r>
              <a:rPr lang="ru-RU" sz="2000" dirty="0" smtClean="0"/>
              <a:t> + 40 мг  кофеина по 10 и 30 шт.</a:t>
            </a:r>
            <a:endParaRPr lang="ru-RU" sz="2000" dirty="0"/>
          </a:p>
          <a:p>
            <a:r>
              <a:rPr lang="ru-RU" sz="2000" b="1" dirty="0" smtClean="0"/>
              <a:t>ПОКАЗАНИЯ К ПРИМЕНЕНИЮ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Цереброваскулярная недостаточность, последствия нарушения мозгового кровообращения, вестибулярные и лабиринтные нарушения ишемического генеза, б. </a:t>
            </a:r>
            <a:r>
              <a:rPr lang="ru-RU" sz="2000" dirty="0" err="1" smtClean="0"/>
              <a:t>Меньера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b="1" dirty="0" smtClean="0"/>
              <a:t>ЭФФЕКТЫ</a:t>
            </a:r>
            <a:r>
              <a:rPr lang="ru-RU" sz="2000" dirty="0" smtClean="0"/>
              <a:t>: уменьшает агрегацию тромбоцитов и эритроцитов, </a:t>
            </a:r>
            <a:r>
              <a:rPr lang="ru-RU" sz="2000" dirty="0" err="1" smtClean="0"/>
              <a:t>дофаминэргическое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серотонинэргическое</a:t>
            </a:r>
            <a:r>
              <a:rPr lang="ru-RU" sz="2000" dirty="0" smtClean="0"/>
              <a:t> действия, снижает проницаемость сосудистой стенки, увеличивает кол-во функционирующих капилляров, улучшает кровообращение в головном мозге, повышает устойчивость ткани мозга к гипоксии. </a:t>
            </a:r>
            <a:endParaRPr lang="ru-RU" sz="2000" dirty="0"/>
          </a:p>
          <a:p>
            <a:r>
              <a:rPr lang="ru-RU" sz="2000" b="1" dirty="0" smtClean="0"/>
              <a:t>ПРОТИВОПОКАЗАНИЯ</a:t>
            </a:r>
            <a:r>
              <a:rPr lang="ru-RU" sz="2000" dirty="0" smtClean="0"/>
              <a:t>: чувствительность к </a:t>
            </a:r>
            <a:r>
              <a:rPr lang="ru-RU" sz="2000" dirty="0" err="1" smtClean="0"/>
              <a:t>компнентам</a:t>
            </a:r>
            <a:r>
              <a:rPr lang="ru-RU" sz="2000" dirty="0" smtClean="0"/>
              <a:t>, при длительном применении признаки наличия пороков клапанов сердца. Беременность, ГВ. </a:t>
            </a:r>
            <a:endParaRPr lang="ru-RU" sz="2000" b="1" dirty="0"/>
          </a:p>
          <a:p>
            <a:r>
              <a:rPr lang="ru-RU" sz="2000" b="1" dirty="0" smtClean="0"/>
              <a:t> СПОСОБ ПРИМЕНЕНИЯ, ДОЗЫ</a:t>
            </a:r>
            <a:r>
              <a:rPr lang="ru-RU" sz="2000" dirty="0" smtClean="0"/>
              <a:t>: Внутрь во время еды с небольшим количеством жидкости. Продолжительность курса 2-3 месяца.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20796" y="9383485"/>
            <a:ext cx="223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ВАЗОБРАЛ</a:t>
            </a:r>
            <a:endParaRPr lang="ru-RU" dirty="0"/>
          </a:p>
        </p:txBody>
      </p:sp>
      <p:pic>
        <p:nvPicPr>
          <p:cNvPr id="18434" name="Picture 2" descr="Вазобрал, тбл №30 (Кьези Фармацевтичи, ФРАНЦИЯ), купить в интернет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2" y="1516062"/>
            <a:ext cx="2982688" cy="23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93086" y="6368456"/>
            <a:ext cx="21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ГРЛС. ВАЗОБРАЛ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601200" cy="1036850"/>
          </a:xfrm>
        </p:spPr>
        <p:txBody>
          <a:bodyPr/>
          <a:lstStyle/>
          <a:p>
            <a:r>
              <a:rPr lang="ru-RU" dirty="0" smtClean="0"/>
              <a:t>НИЦЕРГОЛИН (СЕРМИОН)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5943" y="1698172"/>
            <a:ext cx="88065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ФГ</a:t>
            </a:r>
            <a:r>
              <a:rPr lang="ru-RU" sz="2000" dirty="0" smtClean="0"/>
              <a:t>: альфа-</a:t>
            </a:r>
            <a:r>
              <a:rPr lang="ru-RU" sz="2000" dirty="0" err="1" smtClean="0"/>
              <a:t>адреноблокатор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МЕХАНИЗМ ДЕЙСТИЯ</a:t>
            </a:r>
            <a:r>
              <a:rPr lang="ru-RU" sz="2000" dirty="0" smtClean="0"/>
              <a:t>: </a:t>
            </a:r>
            <a:r>
              <a:rPr lang="ru-RU" sz="2000" dirty="0" err="1" smtClean="0"/>
              <a:t>Ницерголин</a:t>
            </a:r>
            <a:r>
              <a:rPr lang="ru-RU" sz="2000" dirty="0" smtClean="0"/>
              <a:t> – производное </a:t>
            </a:r>
            <a:r>
              <a:rPr lang="ru-RU" sz="2000" dirty="0" err="1" smtClean="0"/>
              <a:t>эрголина</a:t>
            </a:r>
            <a:r>
              <a:rPr lang="ru-RU" sz="2000" dirty="0" smtClean="0"/>
              <a:t>. Проявляет альфа1-адреноблокирующее действие.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ЭФФЕКТЫ</a:t>
            </a:r>
            <a:r>
              <a:rPr lang="ru-RU" sz="2000" dirty="0" smtClean="0"/>
              <a:t>: Улучшение метаболических и гемодинамических процессов в головном мозге, снижение агрегации тромбоцитов, улучшение </a:t>
            </a:r>
            <a:r>
              <a:rPr lang="ru-RU" sz="2000" dirty="0" err="1" smtClean="0"/>
              <a:t>гемореологических</a:t>
            </a:r>
            <a:r>
              <a:rPr lang="ru-RU" sz="2000" dirty="0" smtClean="0"/>
              <a:t> показателей крови, </a:t>
            </a:r>
            <a:r>
              <a:rPr lang="ru-RU" sz="2000" dirty="0" err="1" smtClean="0"/>
              <a:t>поышение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кровторока</a:t>
            </a:r>
            <a:r>
              <a:rPr lang="ru-RU" sz="2000" dirty="0" smtClean="0"/>
              <a:t> в нижних и верхних конечностях. У лиц в АГ может вызвать постепенное умеренное давление. </a:t>
            </a:r>
          </a:p>
          <a:p>
            <a:endParaRPr lang="ru-RU" sz="2000" dirty="0" smtClean="0"/>
          </a:p>
          <a:p>
            <a:r>
              <a:rPr lang="ru-RU" sz="2000" b="1" dirty="0" smtClean="0"/>
              <a:t>ФАРМАКОКИНЕТИКА:</a:t>
            </a:r>
          </a:p>
          <a:p>
            <a:r>
              <a:rPr lang="ru-RU" sz="2000" dirty="0" smtClean="0"/>
              <a:t>Связь с белками плазмы – 90%</a:t>
            </a:r>
          </a:p>
          <a:p>
            <a:r>
              <a:rPr lang="ru-RU" sz="2000" dirty="0" err="1" smtClean="0"/>
              <a:t>Ницерголин</a:t>
            </a:r>
            <a:r>
              <a:rPr lang="ru-RU" sz="2000" dirty="0" smtClean="0"/>
              <a:t> и его метаболиты могут распределяться в клетках крови. </a:t>
            </a:r>
          </a:p>
          <a:p>
            <a:r>
              <a:rPr lang="ru-RU" sz="2000" dirty="0" smtClean="0"/>
              <a:t>Выводится в виде метаболитов с мочой – 80%, 10-20% с калом.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Ницерголин 10мг таб.п/об. №30 (Оболенское фармацевтическо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9" y="1618305"/>
            <a:ext cx="3258004" cy="19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50829" y="3962400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ГРЛС. НИЦЕРГОЛИН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43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601200" cy="1036850"/>
          </a:xfrm>
        </p:spPr>
        <p:txBody>
          <a:bodyPr/>
          <a:lstStyle/>
          <a:p>
            <a:r>
              <a:rPr lang="ru-RU" dirty="0" smtClean="0"/>
              <a:t>НИЦЕРГОЛИН (СЕРМИОН)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570396"/>
            <a:ext cx="1127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ПОКАЗАНИЯ К ПРИМЕНЕНИЮ</a:t>
            </a:r>
            <a:r>
              <a:rPr lang="ru-RU" dirty="0" smtClean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острые и хронические церебральные метаболические и сосудистые нарушения вследствие атеросклероза, АГ, тромбоза и эмболии сосудов головного мозга, в том числе транзиторная ишемическая атака, сосудистая деменция и головная боль, вызванная </a:t>
            </a:r>
            <a:r>
              <a:rPr lang="ru-RU" dirty="0" err="1" smtClean="0"/>
              <a:t>вазоспазмом</a:t>
            </a:r>
            <a:r>
              <a:rPr lang="ru-RU" dirty="0" smtClean="0"/>
              <a:t>. 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Острые и хронические периферические метаболические и сосудистые нарушения – органические и функциональные </a:t>
            </a:r>
            <a:r>
              <a:rPr lang="ru-RU" dirty="0" err="1" smtClean="0"/>
              <a:t>артериопатии</a:t>
            </a:r>
            <a:r>
              <a:rPr lang="ru-RU" dirty="0" smtClean="0"/>
              <a:t> конечностей, б. </a:t>
            </a:r>
            <a:r>
              <a:rPr lang="ru-RU" dirty="0" err="1" smtClean="0"/>
              <a:t>Рейно</a:t>
            </a:r>
            <a:r>
              <a:rPr lang="ru-RU" dirty="0" smtClean="0"/>
              <a:t>, синдромы, обусловленные нарушением периферического кровотока.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 качестве дополнительного средства при лечении гипертонических кризов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b="1" dirty="0" smtClean="0"/>
              <a:t>ПРОТИВОПОКАЗАНИЯ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Недавно перенесенный инфаркт миокарда, острое кровотечение, выраженная брадикардия, нарушение ортостатической регуляции, повышенная чувствительность к </a:t>
            </a:r>
            <a:r>
              <a:rPr lang="ru-RU" dirty="0" err="1" smtClean="0"/>
              <a:t>ницерголину</a:t>
            </a:r>
            <a:r>
              <a:rPr lang="ru-RU" dirty="0" smtClean="0"/>
              <a:t>, беременность, ГВ, возраст до 18, выраженный атеросклероз периферических сосудов, органические поражение сердца. </a:t>
            </a:r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ПОБОЧНЫЕ ЭФФЕКТЫ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Снижение АД, головокружение, </a:t>
            </a:r>
            <a:r>
              <a:rPr lang="ru-RU" dirty="0" err="1" smtClean="0"/>
              <a:t>диспептические</a:t>
            </a:r>
            <a:r>
              <a:rPr lang="ru-RU" dirty="0" smtClean="0"/>
              <a:t> расстройства, ощущение жара, аллергические реакции, сонливость, бессонница. Возможно повышение </a:t>
            </a:r>
            <a:r>
              <a:rPr lang="ru-RU" dirty="0" err="1" smtClean="0"/>
              <a:t>концентарции</a:t>
            </a:r>
            <a:r>
              <a:rPr lang="ru-RU" dirty="0" smtClean="0"/>
              <a:t> мочевой </a:t>
            </a:r>
            <a:r>
              <a:rPr lang="ru-RU" dirty="0" err="1" smtClean="0"/>
              <a:t>ислоты</a:t>
            </a:r>
            <a:r>
              <a:rPr lang="ru-RU" dirty="0" smtClean="0"/>
              <a:t> в крови, причем этот эффект не зависит от дозы и длительности </a:t>
            </a:r>
            <a:r>
              <a:rPr lang="ru-RU" dirty="0" err="1" smtClean="0"/>
              <a:t>терапиии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21586" y="6488668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НИЦЕРГОЛИН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601200" cy="1036850"/>
          </a:xfrm>
        </p:spPr>
        <p:txBody>
          <a:bodyPr/>
          <a:lstStyle/>
          <a:p>
            <a:r>
              <a:rPr lang="ru-RU" dirty="0" smtClean="0"/>
              <a:t>НИЦЕРГОЛИН (СЕРМИОН)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971" y="1570396"/>
            <a:ext cx="11604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ФОРМА ВЫПУСКА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Ампулы по 0,004 г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Вводят в/м 2-4 мг 2 раза в день</a:t>
            </a:r>
          </a:p>
          <a:p>
            <a:pPr algn="just"/>
            <a:r>
              <a:rPr lang="ru-RU" sz="2400" dirty="0" smtClean="0"/>
              <a:t>В/в </a:t>
            </a:r>
            <a:r>
              <a:rPr lang="ru-RU" sz="2400" dirty="0" err="1" smtClean="0"/>
              <a:t>капельно</a:t>
            </a:r>
            <a:r>
              <a:rPr lang="ru-RU" sz="2400" dirty="0" smtClean="0"/>
              <a:t> 4-8 мг на дозу в 100 мл 0,9% </a:t>
            </a:r>
            <a:r>
              <a:rPr lang="en-US" sz="2400" dirty="0" err="1" smtClean="0"/>
              <a:t>NaCl</a:t>
            </a:r>
            <a:endParaRPr lang="en-US" sz="2400" dirty="0" smtClean="0"/>
          </a:p>
          <a:p>
            <a:pPr algn="just"/>
            <a:r>
              <a:rPr lang="ru-RU" sz="2400" dirty="0" err="1" smtClean="0"/>
              <a:t>Внутриартериально</a:t>
            </a:r>
            <a:r>
              <a:rPr lang="ru-RU" sz="2400" dirty="0" smtClean="0"/>
              <a:t> – по 4 мг на дозу в 10 мл </a:t>
            </a:r>
            <a:r>
              <a:rPr lang="ru-RU" sz="2400" dirty="0" err="1" smtClean="0"/>
              <a:t>физраствора</a:t>
            </a:r>
            <a:r>
              <a:rPr lang="ru-RU" sz="2400" dirty="0" smtClean="0"/>
              <a:t> в течение 2 минут.</a:t>
            </a:r>
          </a:p>
          <a:p>
            <a:pPr algn="just"/>
            <a:endParaRPr lang="ru-RU" sz="2400" dirty="0"/>
          </a:p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Nicergolini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0,004 – 5 ml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D.t.d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in amp. </a:t>
            </a:r>
          </a:p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Внутримышечно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раза вдень по 1 ампуле разведенной 5 мл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1586" y="5988202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ГРЛС. НИЦЕРГОЛИН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4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49382"/>
            <a:ext cx="11878056" cy="59546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Классификация </a:t>
            </a:r>
            <a:r>
              <a:rPr lang="el-GR" sz="4000" dirty="0" smtClean="0"/>
              <a:t>α</a:t>
            </a:r>
            <a:r>
              <a:rPr lang="ru-RU" sz="4000" dirty="0" smtClean="0"/>
              <a:t>-</a:t>
            </a:r>
            <a:r>
              <a:rPr lang="ru-RU" sz="4000" dirty="0" err="1" smtClean="0"/>
              <a:t>адренорецепторов</a:t>
            </a:r>
            <a:r>
              <a:rPr lang="ru-RU" sz="4000" dirty="0" smtClean="0"/>
              <a:t>: 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46888" y="1508760"/>
            <a:ext cx="11731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</a:t>
            </a:r>
            <a:r>
              <a:rPr lang="ru-RU" sz="2400" dirty="0"/>
              <a:t>-</a:t>
            </a:r>
            <a:r>
              <a:rPr lang="ru-RU" sz="2400" dirty="0" err="1"/>
              <a:t>адренорецепторы</a:t>
            </a:r>
            <a:r>
              <a:rPr lang="ru-RU" sz="2400" dirty="0"/>
              <a:t> чувствительны к норадреналину и адреналину. Они подразделяются на </a:t>
            </a:r>
            <a:r>
              <a:rPr lang="el-GR" sz="2400" b="1" dirty="0"/>
              <a:t>α</a:t>
            </a:r>
            <a:r>
              <a:rPr lang="ru-RU" sz="2400" b="1" dirty="0"/>
              <a:t>1</a:t>
            </a:r>
            <a:r>
              <a:rPr lang="ru-RU" sz="2400" dirty="0"/>
              <a:t> и </a:t>
            </a:r>
            <a:r>
              <a:rPr lang="el-GR" sz="2400" b="1" dirty="0"/>
              <a:t>α</a:t>
            </a:r>
            <a:r>
              <a:rPr lang="ru-RU" sz="2400" b="1" dirty="0"/>
              <a:t>2</a:t>
            </a:r>
            <a:r>
              <a:rPr lang="ru-RU" sz="2400" dirty="0"/>
              <a:t>-адренорецепторы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el-GR" sz="2400" b="1" dirty="0" smtClean="0"/>
              <a:t>α</a:t>
            </a:r>
            <a:r>
              <a:rPr lang="ru-RU" sz="2400" b="1" dirty="0" smtClean="0"/>
              <a:t>1-адренорецепторы (</a:t>
            </a:r>
            <a:r>
              <a:rPr lang="el-GR" sz="2400" b="1" dirty="0" smtClean="0"/>
              <a:t>α</a:t>
            </a:r>
            <a:r>
              <a:rPr lang="ru-RU" sz="2400" b="1" dirty="0" smtClean="0"/>
              <a:t>1-АР) </a:t>
            </a:r>
            <a:r>
              <a:rPr lang="ru-RU" sz="2400" dirty="0" smtClean="0"/>
              <a:t>являются </a:t>
            </a:r>
            <a:r>
              <a:rPr lang="ru-RU" sz="2400" u="sng" dirty="0" smtClean="0"/>
              <a:t>постсинаптическими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el-GR" sz="2400" b="1" dirty="0" smtClean="0"/>
              <a:t>α</a:t>
            </a:r>
            <a:r>
              <a:rPr lang="ru-RU" sz="2400" b="1" dirty="0" smtClean="0"/>
              <a:t>2-АР </a:t>
            </a:r>
            <a:r>
              <a:rPr lang="ru-RU" sz="2400" dirty="0" smtClean="0"/>
              <a:t>являются </a:t>
            </a:r>
            <a:r>
              <a:rPr lang="ru-RU" sz="2400" u="sng" dirty="0" err="1" smtClean="0"/>
              <a:t>пресинаптическими</a:t>
            </a:r>
            <a:r>
              <a:rPr lang="ru-RU" sz="2400" dirty="0" smtClean="0"/>
              <a:t> и </a:t>
            </a:r>
            <a:r>
              <a:rPr lang="ru-RU" sz="2400" u="sng" dirty="0" err="1" smtClean="0"/>
              <a:t>внесинаптическими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dirty="0" smtClean="0"/>
              <a:t>	</a:t>
            </a:r>
          </a:p>
          <a:p>
            <a:r>
              <a:rPr lang="ru-RU" sz="2400" dirty="0" smtClean="0"/>
              <a:t>	</a:t>
            </a:r>
            <a:r>
              <a:rPr lang="ru-RU" sz="2400" dirty="0" err="1" smtClean="0"/>
              <a:t>Пресинаптические</a:t>
            </a:r>
            <a:r>
              <a:rPr lang="ru-RU" sz="2400" dirty="0" smtClean="0"/>
              <a:t> </a:t>
            </a:r>
            <a:r>
              <a:rPr lang="el-GR" sz="2400" dirty="0" smtClean="0"/>
              <a:t>α</a:t>
            </a:r>
            <a:r>
              <a:rPr lang="ru-RU" sz="2400" dirty="0" smtClean="0"/>
              <a:t>2-АР регулируют высвобождение норадреналина по принципу отрицательной обратной связи. Возбуждение этих рецепторов норадреналином или другими </a:t>
            </a:r>
            <a:r>
              <a:rPr lang="el-GR" sz="2400" dirty="0" smtClean="0"/>
              <a:t>α</a:t>
            </a:r>
            <a:r>
              <a:rPr lang="ru-RU" sz="2400" dirty="0" smtClean="0"/>
              <a:t>2-адреномиметиками тормозит высвобождение норадреналина из окончаний симпатических нервов. </a:t>
            </a:r>
          </a:p>
          <a:p>
            <a:r>
              <a:rPr lang="ru-RU" sz="2400" dirty="0"/>
              <a:t>	</a:t>
            </a:r>
            <a:r>
              <a:rPr lang="ru-RU" sz="2400" dirty="0" err="1" smtClean="0"/>
              <a:t>Внесинаптические</a:t>
            </a:r>
            <a:r>
              <a:rPr lang="ru-RU" sz="2400" dirty="0" smtClean="0"/>
              <a:t> </a:t>
            </a:r>
            <a:r>
              <a:rPr lang="el-GR" sz="2400" dirty="0" smtClean="0"/>
              <a:t>α</a:t>
            </a:r>
            <a:r>
              <a:rPr lang="ru-RU" sz="2400" dirty="0" smtClean="0"/>
              <a:t>2-АР вызывают спазм сосудов, подавляют секрецию инсулина и повышают агрегацию тромбоцитов.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033075"/>
            <a:ext cx="487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2"/>
              </a:rPr>
              <a:t>Фармакология: учебник/под ред. А.А. </a:t>
            </a:r>
            <a:r>
              <a:rPr lang="ru-RU" sz="1400" dirty="0" err="1" smtClean="0">
                <a:hlinkClick r:id="rId2"/>
              </a:rPr>
              <a:t>Свистунова</a:t>
            </a:r>
            <a:r>
              <a:rPr lang="ru-RU" sz="1400" dirty="0" smtClean="0">
                <a:hlinkClick r:id="rId2"/>
              </a:rPr>
              <a:t>, В.В. </a:t>
            </a:r>
            <a:r>
              <a:rPr lang="ru-RU" sz="1400" dirty="0" err="1" smtClean="0">
                <a:hlinkClick r:id="rId2"/>
              </a:rPr>
              <a:t>Тарасовоа</a:t>
            </a:r>
            <a:r>
              <a:rPr lang="ru-RU" sz="1400" dirty="0" smtClean="0">
                <a:hlinkClick r:id="rId2"/>
              </a:rPr>
              <a:t>. -3-е изд. –М.: </a:t>
            </a:r>
            <a:r>
              <a:rPr lang="ru-RU" sz="1400" dirty="0" err="1" smtClean="0">
                <a:hlinkClick r:id="rId2"/>
              </a:rPr>
              <a:t>Лбаоратория</a:t>
            </a:r>
            <a:r>
              <a:rPr lang="ru-RU" sz="1400" dirty="0" smtClean="0">
                <a:hlinkClick r:id="rId2"/>
              </a:rPr>
              <a:t> знаний, 2020. – 768 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36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64" y="217714"/>
            <a:ext cx="11568193" cy="10368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СПАСИБО ЗА ВНИМАНИЕ!</a:t>
            </a:r>
            <a:br>
              <a:rPr lang="ru-RU" sz="3600" dirty="0" smtClean="0"/>
            </a:br>
            <a:r>
              <a:rPr lang="ru-RU" sz="3600" dirty="0" smtClean="0"/>
              <a:t>СПИСОК ИСПОЛЬЗУЕМЫХ ИСТОЧНИКОВ: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02688"/>
            <a:ext cx="118045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</a:t>
            </a:r>
            <a:r>
              <a:rPr lang="ru-RU" sz="1600" dirty="0" err="1" smtClean="0"/>
              <a:t>Аляутдин</a:t>
            </a:r>
            <a:r>
              <a:rPr lang="ru-RU" sz="1600" dirty="0" smtClean="0"/>
              <a:t> </a:t>
            </a:r>
            <a:r>
              <a:rPr lang="ru-RU" sz="1600" dirty="0"/>
              <a:t>Р.Н., Фармакология. </a:t>
            </a:r>
            <a:r>
              <a:rPr lang="en-US" sz="1600" dirty="0"/>
              <a:t>Ultra light </a:t>
            </a:r>
            <a:r>
              <a:rPr lang="ru-RU" sz="1600" dirty="0" smtClean="0"/>
              <a:t>- </a:t>
            </a:r>
            <a:r>
              <a:rPr lang="ru-RU" sz="1600" dirty="0"/>
              <a:t>М. : ГЭОТАР-Медиа, 2016. - 592 с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 Лекция </a:t>
            </a:r>
            <a:r>
              <a:rPr lang="ru-RU" sz="1600" dirty="0"/>
              <a:t>Кудряшова Н.В, доцента кафедры фармакологии </a:t>
            </a:r>
            <a:r>
              <a:rPr lang="ru-RU" sz="1600" dirty="0" err="1"/>
              <a:t>Сеченовского</a:t>
            </a:r>
            <a:r>
              <a:rPr lang="ru-RU" sz="1600" dirty="0"/>
              <a:t> Университета. Базисная фармакология альфа-</a:t>
            </a:r>
            <a:r>
              <a:rPr lang="ru-RU" sz="1600" dirty="0" err="1"/>
              <a:t>адреноблокаторов</a:t>
            </a:r>
            <a:r>
              <a:rPr lang="ru-RU" sz="1600" dirty="0"/>
              <a:t>.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www.youtube.com/watch?v=Eyt0e4h63tk&amp;list=PL06Z3D3DdnyemUYdktO4Ujj4TdZTk_EVT&amp;index=10</a:t>
            </a:r>
            <a:endParaRPr lang="ru-RU" sz="1600" dirty="0" smtClean="0"/>
          </a:p>
          <a:p>
            <a:r>
              <a:rPr lang="ru-RU" sz="1600" dirty="0" smtClean="0"/>
              <a:t>3. Фармакология</a:t>
            </a:r>
            <a:r>
              <a:rPr lang="ru-RU" sz="1600" dirty="0"/>
              <a:t>: учебник/под ред. А.А. </a:t>
            </a:r>
            <a:r>
              <a:rPr lang="ru-RU" sz="1600" dirty="0" err="1"/>
              <a:t>Свистунова</a:t>
            </a:r>
            <a:r>
              <a:rPr lang="ru-RU" sz="1600" dirty="0"/>
              <a:t>, В.В. </a:t>
            </a:r>
            <a:r>
              <a:rPr lang="ru-RU" sz="1600" dirty="0" err="1"/>
              <a:t>Тарасовоа</a:t>
            </a:r>
            <a:r>
              <a:rPr lang="ru-RU" sz="1600" dirty="0"/>
              <a:t>. -3-е изд. –М.: </a:t>
            </a:r>
            <a:r>
              <a:rPr lang="ru-RU" sz="1600" dirty="0" smtClean="0"/>
              <a:t>Лаборатория </a:t>
            </a:r>
            <a:r>
              <a:rPr lang="ru-RU" sz="1600" dirty="0"/>
              <a:t>знаний, 2020. – 768 с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4. Чазов </a:t>
            </a:r>
            <a:r>
              <a:rPr lang="ru-RU" sz="1600" dirty="0"/>
              <a:t>Е.И., Рациональная фармакотерапия сердечно-сосудистых заболеваний [Электронный ресурс]: руководство для практикующих врачей / под общ. ред. Е. И. Чазова, Ю. А. Карпова. - 2-е изд., </a:t>
            </a:r>
            <a:r>
              <a:rPr lang="ru-RU" sz="1600" dirty="0" err="1"/>
              <a:t>испр</a:t>
            </a:r>
            <a:r>
              <a:rPr lang="ru-RU" sz="1600" dirty="0"/>
              <a:t>. и доп. - М. : </a:t>
            </a:r>
            <a:r>
              <a:rPr lang="ru-RU" sz="1600" dirty="0" err="1"/>
              <a:t>Литтерра</a:t>
            </a:r>
            <a:r>
              <a:rPr lang="ru-RU" sz="1600" dirty="0"/>
              <a:t>, 2014. - 1056 с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5. Антагонисты </a:t>
            </a:r>
            <a:r>
              <a:rPr lang="ru-RU" sz="1600" dirty="0"/>
              <a:t>альфа-</a:t>
            </a:r>
            <a:r>
              <a:rPr lang="ru-RU" sz="1600" dirty="0" err="1"/>
              <a:t>адренорецепторов</a:t>
            </a:r>
            <a:r>
              <a:rPr lang="ru-RU" sz="1600" dirty="0"/>
              <a:t> : </a:t>
            </a:r>
            <a:r>
              <a:rPr lang="ru-RU" sz="1600" dirty="0" err="1"/>
              <a:t>видеолекция</a:t>
            </a:r>
            <a:r>
              <a:rPr lang="ru-RU" sz="1600" dirty="0"/>
              <a:t> / М. В. Анисимова ; Красноярский медицинский университет, Фармацевтический колледж. - Красноярск : </a:t>
            </a:r>
            <a:r>
              <a:rPr lang="ru-RU" sz="1600" dirty="0" err="1"/>
              <a:t>КрасГМУ</a:t>
            </a:r>
            <a:r>
              <a:rPr lang="ru-RU" sz="1600" dirty="0"/>
              <a:t>, 2019</a:t>
            </a:r>
            <a:r>
              <a:rPr lang="ru-RU" sz="1600" dirty="0" smtClean="0"/>
              <a:t>. </a:t>
            </a:r>
            <a:r>
              <a:rPr lang="en-US" sz="1600" dirty="0">
                <a:hlinkClick r:id="rId3"/>
              </a:rPr>
              <a:t>https://krasgmu.ru/index.php?page[common]=</a:t>
            </a:r>
            <a:r>
              <a:rPr lang="en-US" sz="1600" dirty="0" smtClean="0">
                <a:hlinkClick r:id="rId3"/>
              </a:rPr>
              <a:t>elib&amp;cat=catalog&amp;res_id=105899</a:t>
            </a:r>
            <a:endParaRPr lang="ru-RU" sz="1600" dirty="0"/>
          </a:p>
          <a:p>
            <a:r>
              <a:rPr lang="ru-RU" sz="1600" dirty="0" smtClean="0"/>
              <a:t>6. Эректильная </a:t>
            </a:r>
            <a:r>
              <a:rPr lang="ru-RU" sz="1600" dirty="0"/>
              <a:t>дисфункция: современное состояние проблемы. Н.Д. Ахвледиани, С.Н. Алленов, Медицинский совет №2, </a:t>
            </a:r>
            <a:r>
              <a:rPr lang="ru-RU" sz="1600" dirty="0" smtClean="0"/>
              <a:t>2015</a:t>
            </a:r>
          </a:p>
          <a:p>
            <a:r>
              <a:rPr lang="ru-RU" sz="1600" dirty="0" smtClean="0"/>
              <a:t>7. Эректильная </a:t>
            </a:r>
            <a:r>
              <a:rPr lang="ru-RU" sz="1600" dirty="0"/>
              <a:t>дисфункция: преимущества и недостатки регуляторов растительного происхождения. Д.М. Андреева, Е.Е. </a:t>
            </a:r>
            <a:r>
              <a:rPr lang="ru-RU" sz="1600" dirty="0" err="1"/>
              <a:t>Лесиовская</a:t>
            </a:r>
            <a:r>
              <a:rPr lang="ru-RU" sz="1600" dirty="0"/>
              <a:t> и др. Эффективная фармакотерапия. </a:t>
            </a:r>
            <a:r>
              <a:rPr lang="ru-RU" sz="1600" dirty="0" smtClean="0"/>
              <a:t>2\2016</a:t>
            </a:r>
            <a:endParaRPr lang="ru-RU" sz="1600" dirty="0"/>
          </a:p>
          <a:p>
            <a:r>
              <a:rPr lang="ru-RU" sz="1600" dirty="0" smtClean="0"/>
              <a:t>8. Урология</a:t>
            </a:r>
            <a:r>
              <a:rPr lang="ru-RU" sz="1600" dirty="0"/>
              <a:t>. Российские клинические рекомендации/под ред. Ю.Г. </a:t>
            </a:r>
            <a:r>
              <a:rPr lang="ru-RU" sz="1600" dirty="0" err="1"/>
              <a:t>Аляева</a:t>
            </a:r>
            <a:r>
              <a:rPr lang="ru-RU" sz="1600" dirty="0"/>
              <a:t>, П.В. </a:t>
            </a:r>
            <a:r>
              <a:rPr lang="ru-RU" sz="1600" dirty="0" err="1"/>
              <a:t>Глыбочко</a:t>
            </a:r>
            <a:r>
              <a:rPr lang="ru-RU" sz="1600" dirty="0"/>
              <a:t>, Д.Ю. Пушкаря. – 2017. – 544 с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9. </a:t>
            </a:r>
            <a:r>
              <a:rPr lang="ru-RU" sz="1600" dirty="0" err="1" smtClean="0"/>
              <a:t>Клиническкие</a:t>
            </a:r>
            <a:r>
              <a:rPr lang="ru-RU" sz="1600" dirty="0" smtClean="0"/>
              <a:t> рекомендации российского кардиологического </a:t>
            </a:r>
            <a:r>
              <a:rPr lang="ru-RU" sz="1600" dirty="0" err="1" smtClean="0"/>
              <a:t>одщества</a:t>
            </a:r>
            <a:r>
              <a:rPr lang="ru-RU" sz="1600" dirty="0" smtClean="0"/>
              <a:t>. Артериальная гипертензия у взрослых, 2020. </a:t>
            </a:r>
            <a:endParaRPr lang="ru-RU" sz="1600" dirty="0" smtClean="0">
              <a:hlinkClick r:id="rId4"/>
            </a:endParaRPr>
          </a:p>
          <a:p>
            <a:r>
              <a:rPr lang="en-US" sz="1600" dirty="0" smtClean="0">
                <a:hlinkClick r:id="rId4"/>
              </a:rPr>
              <a:t>https://scardio.ru/content/Guidelines/Clinic_rek_AG_2020.pdf</a:t>
            </a:r>
            <a:endParaRPr lang="ru-RU" sz="1600" dirty="0" smtClean="0"/>
          </a:p>
          <a:p>
            <a:r>
              <a:rPr lang="ru-RU" sz="1600" dirty="0" smtClean="0"/>
              <a:t>10. </a:t>
            </a:r>
            <a:r>
              <a:rPr lang="ru-RU" sz="1600" dirty="0"/>
              <a:t>Распоряжение Правительства РФ от 12.10.2019 № </a:t>
            </a:r>
            <a:r>
              <a:rPr lang="ru-RU" sz="1600" dirty="0" smtClean="0"/>
              <a:t>2406-р Об </a:t>
            </a:r>
            <a:r>
              <a:rPr lang="ru-RU" sz="1600" dirty="0"/>
              <a:t>утверждении перечня жизненно необходимых и важнейших лекарственных препаратов на 2020 год, а также перечней лекарственных препаратов для медицинского применения и минимального ассортимента лекарственных препаратов, необходимых для оказания медицинской </a:t>
            </a:r>
            <a:r>
              <a:rPr lang="ru-RU" sz="1600" dirty="0" smtClean="0"/>
              <a:t>помощи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://www.roszdravnadzor.ru/documents/64966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23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" y="126475"/>
            <a:ext cx="11850624" cy="1323511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эффекты, связанные со стимуляцией</a:t>
            </a:r>
            <a:br>
              <a:rPr lang="ru-RU" dirty="0" smtClean="0"/>
            </a:br>
            <a:r>
              <a:rPr lang="ru-RU" dirty="0" smtClean="0"/>
              <a:t>α-</a:t>
            </a:r>
            <a:r>
              <a:rPr lang="ru-RU" dirty="0" err="1" smtClean="0"/>
              <a:t>адренорецепторов</a:t>
            </a:r>
            <a:r>
              <a:rPr lang="ru-RU" dirty="0"/>
              <a:t> </a:t>
            </a:r>
            <a:r>
              <a:rPr lang="ru-RU" dirty="0" smtClean="0"/>
              <a:t>(блокировка приводит к обратным эффектам):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1503620"/>
            <a:ext cx="112543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• Сужение </a:t>
            </a:r>
            <a:r>
              <a:rPr lang="ru-RU" sz="2400" dirty="0"/>
              <a:t>сосудов (особенно сосудов кожи, почек, кишечника, коронарных и др</a:t>
            </a:r>
            <a:r>
              <a:rPr lang="ru-RU" sz="2400" dirty="0" smtClean="0"/>
              <a:t>.)</a:t>
            </a:r>
          </a:p>
          <a:p>
            <a:endParaRPr lang="ru-RU" sz="2400" dirty="0" smtClean="0"/>
          </a:p>
          <a:p>
            <a:pPr lvl="1"/>
            <a:r>
              <a:rPr lang="ru-RU" sz="2400" dirty="0" smtClean="0"/>
              <a:t>• Сокращение </a:t>
            </a:r>
            <a:r>
              <a:rPr lang="ru-RU" sz="2400" dirty="0"/>
              <a:t>радиальной мышцы радужной оболочки (</a:t>
            </a:r>
            <a:r>
              <a:rPr lang="ru-RU" sz="2400" dirty="0" err="1"/>
              <a:t>мидриаз</a:t>
            </a:r>
            <a:r>
              <a:rPr lang="ru-RU" sz="2400" dirty="0" smtClean="0"/>
              <a:t>)</a:t>
            </a:r>
          </a:p>
          <a:p>
            <a:pPr lvl="1"/>
            <a:endParaRPr lang="ru-RU" sz="2400" dirty="0" smtClean="0"/>
          </a:p>
          <a:p>
            <a:pPr lvl="2"/>
            <a:r>
              <a:rPr lang="ru-RU" sz="2400" dirty="0" smtClean="0"/>
              <a:t>• </a:t>
            </a:r>
            <a:r>
              <a:rPr lang="ru-RU" sz="2400" dirty="0"/>
              <a:t>Снижение моторики и тонуса </a:t>
            </a:r>
            <a:r>
              <a:rPr lang="ru-RU" sz="2400" dirty="0" smtClean="0"/>
              <a:t>кишечника</a:t>
            </a:r>
          </a:p>
          <a:p>
            <a:pPr lvl="2"/>
            <a:endParaRPr lang="ru-RU" sz="2400" dirty="0" smtClean="0"/>
          </a:p>
          <a:p>
            <a:pPr lvl="3"/>
            <a:r>
              <a:rPr lang="ru-RU" sz="2400" dirty="0" smtClean="0"/>
              <a:t>• </a:t>
            </a:r>
            <a:r>
              <a:rPr lang="ru-RU" sz="2400" dirty="0"/>
              <a:t>Сокращение сфинктеров желудочно-кишечного </a:t>
            </a:r>
            <a:r>
              <a:rPr lang="ru-RU" sz="2400" dirty="0" smtClean="0"/>
              <a:t>тракта</a:t>
            </a:r>
          </a:p>
          <a:p>
            <a:pPr lvl="3"/>
            <a:endParaRPr lang="ru-RU" sz="2400" dirty="0" smtClean="0"/>
          </a:p>
          <a:p>
            <a:pPr lvl="4"/>
            <a:r>
              <a:rPr lang="ru-RU" sz="2400" dirty="0" smtClean="0"/>
              <a:t>• </a:t>
            </a:r>
            <a:r>
              <a:rPr lang="ru-RU" sz="2400" dirty="0"/>
              <a:t>Сокращение капсулы </a:t>
            </a:r>
            <a:r>
              <a:rPr lang="ru-RU" sz="2400" dirty="0" smtClean="0"/>
              <a:t>селезенки</a:t>
            </a:r>
          </a:p>
          <a:p>
            <a:pPr lvl="4"/>
            <a:endParaRPr lang="ru-RU" sz="2400" dirty="0" smtClean="0"/>
          </a:p>
          <a:p>
            <a:pPr lvl="5"/>
            <a:r>
              <a:rPr lang="ru-RU" sz="2400" dirty="0" smtClean="0"/>
              <a:t>• </a:t>
            </a:r>
            <a:r>
              <a:rPr lang="ru-RU" sz="2400" dirty="0"/>
              <a:t>Сокращение </a:t>
            </a:r>
            <a:r>
              <a:rPr lang="ru-RU" sz="2400" dirty="0" err="1" smtClean="0"/>
              <a:t>миометрия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3964" y="6081569"/>
            <a:ext cx="98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hlinkClick r:id="rId2"/>
              </a:rPr>
              <a:t>Харкевич</a:t>
            </a:r>
            <a:r>
              <a:rPr lang="ru-RU" dirty="0">
                <a:hlinkClick r:id="rId2"/>
              </a:rPr>
              <a:t> Д.А., Фармакология </a:t>
            </a:r>
            <a:r>
              <a:rPr lang="ru-RU" dirty="0" smtClean="0">
                <a:hlinkClick r:id="rId2"/>
              </a:rPr>
              <a:t>: </a:t>
            </a:r>
            <a:r>
              <a:rPr lang="ru-RU" dirty="0">
                <a:hlinkClick r:id="rId2"/>
              </a:rPr>
              <a:t>учебник / Д. А. </a:t>
            </a:r>
            <a:r>
              <a:rPr lang="ru-RU" dirty="0" err="1">
                <a:hlinkClick r:id="rId2"/>
              </a:rPr>
              <a:t>Харкевич</a:t>
            </a:r>
            <a:r>
              <a:rPr lang="ru-RU" dirty="0">
                <a:hlinkClick r:id="rId2"/>
              </a:rPr>
              <a:t>. - 11-е изд., </a:t>
            </a:r>
            <a:r>
              <a:rPr lang="ru-RU" dirty="0" err="1">
                <a:hlinkClick r:id="rId2"/>
              </a:rPr>
              <a:t>испр</a:t>
            </a:r>
            <a:r>
              <a:rPr lang="ru-RU" dirty="0">
                <a:hlinkClick r:id="rId2"/>
              </a:rPr>
              <a:t>. и доп. - М. : ГЭОТАР-Медиа, 2015.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5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931" y="0"/>
            <a:ext cx="10214675" cy="486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Локализация и функции </a:t>
            </a:r>
            <a:r>
              <a:rPr lang="el-GR" dirty="0" smtClean="0"/>
              <a:t>α</a:t>
            </a:r>
            <a:r>
              <a:rPr lang="ru-RU" dirty="0" smtClean="0"/>
              <a:t>-</a:t>
            </a:r>
            <a:r>
              <a:rPr lang="ru-RU" dirty="0" err="1" smtClean="0"/>
              <a:t>адренорецепторов</a:t>
            </a:r>
            <a:r>
              <a:rPr lang="ru-RU" dirty="0"/>
              <a:t>:</a:t>
            </a:r>
          </a:p>
        </p:txBody>
      </p:sp>
      <p:pic>
        <p:nvPicPr>
          <p:cNvPr id="5122" name="Picture 2" descr="http://www.studmedlib.ru/cgi-bin/mb4x?usr_data=gd-image(doc,ISBN9785423500825-0012,POPUP-Xz17-pic_0031.jpg,-1,,00000000,)&amp;hide_Cookie=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86073"/>
            <a:ext cx="11776363" cy="59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6456219"/>
            <a:ext cx="1177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hlinkClick r:id="rId3"/>
              </a:rPr>
              <a:t>Чазов Е.И., Рациональная фармакотерапия сердечно-сосудистых </a:t>
            </a:r>
            <a:r>
              <a:rPr lang="ru-RU" sz="1400" dirty="0" smtClean="0">
                <a:hlinkClick r:id="rId3"/>
              </a:rPr>
              <a:t>заболеваний: руководство </a:t>
            </a:r>
            <a:r>
              <a:rPr lang="ru-RU" sz="1400" dirty="0">
                <a:hlinkClick r:id="rId3"/>
              </a:rPr>
              <a:t>для практикующих врачей / под общ. ред. Е. И. Чазова, Ю. А. Карпова. - 2-е изд., </a:t>
            </a:r>
            <a:r>
              <a:rPr lang="ru-RU" sz="1400" dirty="0" err="1">
                <a:hlinkClick r:id="rId3"/>
              </a:rPr>
              <a:t>испр</a:t>
            </a:r>
            <a:r>
              <a:rPr lang="ru-RU" sz="1400" dirty="0">
                <a:hlinkClick r:id="rId3"/>
              </a:rPr>
              <a:t>. и доп. - М. : </a:t>
            </a:r>
            <a:r>
              <a:rPr lang="ru-RU" sz="1400" dirty="0" err="1">
                <a:hlinkClick r:id="rId3"/>
              </a:rPr>
              <a:t>Литтерра</a:t>
            </a:r>
            <a:r>
              <a:rPr lang="ru-RU" sz="1400" dirty="0">
                <a:hlinkClick r:id="rId3"/>
              </a:rPr>
              <a:t>, 2014. - 1056 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14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10653793" cy="1036850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Классификация </a:t>
            </a:r>
            <a:r>
              <a:rPr lang="el-GR" sz="4400" dirty="0" smtClean="0"/>
              <a:t>α</a:t>
            </a:r>
            <a:r>
              <a:rPr lang="ru-RU" sz="4400" dirty="0" smtClean="0"/>
              <a:t>-</a:t>
            </a:r>
            <a:r>
              <a:rPr lang="ru-RU" sz="4400" dirty="0" err="1" smtClean="0"/>
              <a:t>адреноблокаторов</a:t>
            </a:r>
            <a:r>
              <a:rPr lang="ru-RU" sz="4400" dirty="0" smtClean="0"/>
              <a:t>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-41330" y="1477722"/>
            <a:ext cx="11990522" cy="564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u="sng" dirty="0" smtClean="0"/>
              <a:t>Неселективные </a:t>
            </a:r>
            <a:r>
              <a:rPr lang="el-GR" sz="2200" u="sng" dirty="0" smtClean="0"/>
              <a:t>α</a:t>
            </a:r>
            <a:r>
              <a:rPr lang="ru-RU" sz="2200" u="sng" dirty="0" smtClean="0"/>
              <a:t>1-, </a:t>
            </a:r>
            <a:r>
              <a:rPr lang="el-GR" sz="2200" u="sng" dirty="0" smtClean="0"/>
              <a:t>α</a:t>
            </a:r>
            <a:r>
              <a:rPr lang="ru-RU" sz="2200" u="sng" dirty="0" smtClean="0"/>
              <a:t>2-адреноблокаторы</a:t>
            </a:r>
            <a:r>
              <a:rPr lang="ru-RU" sz="2200" dirty="0" smtClean="0"/>
              <a:t>: </a:t>
            </a:r>
          </a:p>
          <a:p>
            <a:r>
              <a:rPr lang="ru-RU" sz="2200" dirty="0" smtClean="0"/>
              <a:t>	1.1. Синтетические </a:t>
            </a:r>
            <a:r>
              <a:rPr lang="el-GR" sz="2200" dirty="0" smtClean="0"/>
              <a:t>α</a:t>
            </a:r>
            <a:r>
              <a:rPr lang="ru-RU" sz="2200" dirty="0" smtClean="0"/>
              <a:t>-</a:t>
            </a:r>
            <a:r>
              <a:rPr lang="ru-RU" sz="2200" dirty="0" err="1" smtClean="0"/>
              <a:t>адреноблокаторы</a:t>
            </a:r>
            <a:r>
              <a:rPr lang="ru-RU" sz="2200" dirty="0" smtClean="0"/>
              <a:t> – </a:t>
            </a:r>
            <a:r>
              <a:rPr lang="ru-RU" sz="2200" dirty="0" err="1" smtClean="0"/>
              <a:t>Фентоламин</a:t>
            </a:r>
            <a:r>
              <a:rPr lang="ru-RU" sz="2200" dirty="0" smtClean="0"/>
              <a:t> (</a:t>
            </a:r>
            <a:r>
              <a:rPr lang="ru-RU" sz="2200" dirty="0" err="1" smtClean="0"/>
              <a:t>Регитин</a:t>
            </a:r>
            <a:r>
              <a:rPr lang="ru-RU" sz="2200" dirty="0" smtClean="0"/>
              <a:t> - в РФ не зарегистрирован в данное время), </a:t>
            </a:r>
            <a:r>
              <a:rPr lang="ru-RU" sz="2200" dirty="0" err="1" smtClean="0"/>
              <a:t>Пророксан</a:t>
            </a:r>
            <a:r>
              <a:rPr lang="ru-RU" sz="2200" dirty="0" smtClean="0"/>
              <a:t> (</a:t>
            </a:r>
            <a:r>
              <a:rPr lang="ru-RU" sz="2200" dirty="0" err="1" smtClean="0"/>
              <a:t>Пирроксан</a:t>
            </a:r>
            <a:r>
              <a:rPr lang="ru-RU" sz="2200" dirty="0" smtClean="0"/>
              <a:t>),  </a:t>
            </a:r>
            <a:r>
              <a:rPr lang="ru-RU" sz="2200" dirty="0" err="1" smtClean="0"/>
              <a:t>Урапидил</a:t>
            </a:r>
            <a:r>
              <a:rPr lang="ru-RU" sz="2200" dirty="0" smtClean="0"/>
              <a:t> (</a:t>
            </a:r>
            <a:r>
              <a:rPr lang="ru-RU" sz="2200" dirty="0" err="1" smtClean="0"/>
              <a:t>Эбрантил</a:t>
            </a:r>
            <a:r>
              <a:rPr lang="ru-RU" sz="2200" dirty="0" smtClean="0"/>
              <a:t>, </a:t>
            </a:r>
            <a:r>
              <a:rPr lang="ru-RU" sz="2200" dirty="0" err="1" smtClean="0"/>
              <a:t>Тахибен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	1.2. Производные алкалоидов спорыньи –</a:t>
            </a:r>
            <a:r>
              <a:rPr lang="ru-RU" sz="2200" dirty="0" err="1" smtClean="0"/>
              <a:t>Ницерголин</a:t>
            </a:r>
            <a:r>
              <a:rPr lang="ru-RU" sz="2200" dirty="0" smtClean="0"/>
              <a:t> (</a:t>
            </a:r>
            <a:r>
              <a:rPr lang="ru-RU" sz="2200" dirty="0" err="1" smtClean="0"/>
              <a:t>Сермион</a:t>
            </a:r>
            <a:r>
              <a:rPr lang="ru-RU" sz="2200" dirty="0" smtClean="0"/>
              <a:t>), Дигидроэргокриптин+кофеин (Вазобрал)</a:t>
            </a:r>
          </a:p>
          <a:p>
            <a:r>
              <a:rPr lang="ru-RU" sz="2200" dirty="0" smtClean="0"/>
              <a:t>2.   </a:t>
            </a:r>
            <a:r>
              <a:rPr lang="ru-RU" sz="2200" u="sng" dirty="0" smtClean="0"/>
              <a:t>Селективные:</a:t>
            </a:r>
          </a:p>
          <a:p>
            <a:r>
              <a:rPr lang="ru-RU" sz="2200" dirty="0"/>
              <a:t>	</a:t>
            </a:r>
            <a:r>
              <a:rPr lang="ru-RU" sz="2200" dirty="0" smtClean="0"/>
              <a:t>2.1. </a:t>
            </a:r>
            <a:r>
              <a:rPr lang="el-GR" sz="2200" u="sng" dirty="0" smtClean="0"/>
              <a:t>α</a:t>
            </a:r>
            <a:r>
              <a:rPr lang="ru-RU" sz="2200" u="sng" dirty="0" smtClean="0"/>
              <a:t>1 – </a:t>
            </a:r>
            <a:r>
              <a:rPr lang="ru-RU" sz="2200" u="sng" dirty="0" err="1" smtClean="0"/>
              <a:t>адреноблокаторы</a:t>
            </a:r>
            <a:r>
              <a:rPr lang="ru-RU" sz="2200" dirty="0" smtClean="0"/>
              <a:t>:</a:t>
            </a:r>
          </a:p>
          <a:p>
            <a:r>
              <a:rPr lang="ru-RU" sz="2200" dirty="0" smtClean="0"/>
              <a:t>	А) </a:t>
            </a:r>
            <a:r>
              <a:rPr lang="en-US" sz="2200" dirty="0" smtClean="0"/>
              <a:t>I </a:t>
            </a:r>
            <a:r>
              <a:rPr lang="ru-RU" sz="2200" dirty="0" smtClean="0"/>
              <a:t>поколение – Празозин</a:t>
            </a:r>
          </a:p>
          <a:p>
            <a:r>
              <a:rPr lang="ru-RU" sz="2200" dirty="0" smtClean="0"/>
              <a:t>	Б) </a:t>
            </a:r>
            <a:r>
              <a:rPr lang="en-US" sz="2200" dirty="0" smtClean="0"/>
              <a:t>II</a:t>
            </a:r>
            <a:r>
              <a:rPr lang="ru-RU" sz="2200" dirty="0" smtClean="0"/>
              <a:t> поколение -  </a:t>
            </a:r>
            <a:r>
              <a:rPr lang="ru-RU" sz="2200" dirty="0" err="1" smtClean="0"/>
              <a:t>Доксазозин</a:t>
            </a:r>
            <a:r>
              <a:rPr lang="ru-RU" sz="2200" dirty="0" smtClean="0"/>
              <a:t> (</a:t>
            </a:r>
            <a:r>
              <a:rPr lang="ru-RU" sz="2200" dirty="0" err="1" smtClean="0"/>
              <a:t>Артезин</a:t>
            </a:r>
            <a:r>
              <a:rPr lang="ru-RU" sz="2200" dirty="0" smtClean="0"/>
              <a:t>, </a:t>
            </a:r>
            <a:r>
              <a:rPr lang="ru-RU" sz="2200" dirty="0" err="1" smtClean="0"/>
              <a:t>Кардура</a:t>
            </a:r>
            <a:r>
              <a:rPr lang="ru-RU" sz="2200" dirty="0" smtClean="0"/>
              <a:t>, </a:t>
            </a:r>
            <a:r>
              <a:rPr lang="ru-RU" sz="2200" dirty="0" err="1" smtClean="0"/>
              <a:t>Тонокардин</a:t>
            </a:r>
            <a:r>
              <a:rPr lang="ru-RU" sz="2200" dirty="0" smtClean="0"/>
              <a:t>), </a:t>
            </a:r>
            <a:r>
              <a:rPr lang="ru-RU" sz="2200" dirty="0" err="1" smtClean="0"/>
              <a:t>Теразозин</a:t>
            </a:r>
            <a:r>
              <a:rPr lang="ru-RU" sz="2200" dirty="0" smtClean="0"/>
              <a:t> (Корнам, </a:t>
            </a:r>
            <a:r>
              <a:rPr lang="ru-RU" sz="2200" dirty="0" err="1" smtClean="0"/>
              <a:t>Сетегис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	В) </a:t>
            </a:r>
            <a:r>
              <a:rPr lang="ru-RU" sz="2200" dirty="0" err="1" smtClean="0"/>
              <a:t>Уроселективные</a:t>
            </a:r>
            <a:r>
              <a:rPr lang="ru-RU" sz="2200" dirty="0" smtClean="0"/>
              <a:t> - </a:t>
            </a:r>
            <a:r>
              <a:rPr lang="ru-RU" sz="2200" dirty="0" err="1" smtClean="0"/>
              <a:t>Тамсулозин</a:t>
            </a:r>
            <a:r>
              <a:rPr lang="ru-RU" sz="2200" dirty="0" smtClean="0"/>
              <a:t> (</a:t>
            </a:r>
            <a:r>
              <a:rPr lang="ru-RU" sz="2200" dirty="0" err="1" smtClean="0"/>
              <a:t>Омник</a:t>
            </a:r>
            <a:r>
              <a:rPr lang="ru-RU" sz="2200" dirty="0" smtClean="0"/>
              <a:t>), </a:t>
            </a:r>
            <a:r>
              <a:rPr lang="ru-RU" sz="2200" dirty="0" err="1" smtClean="0"/>
              <a:t>Алфузозин</a:t>
            </a:r>
            <a:r>
              <a:rPr lang="ru-RU" sz="2200" dirty="0" smtClean="0"/>
              <a:t> (</a:t>
            </a:r>
            <a:r>
              <a:rPr lang="ru-RU" sz="2200" dirty="0" err="1" smtClean="0"/>
              <a:t>Алфузозин</a:t>
            </a:r>
            <a:r>
              <a:rPr lang="ru-RU" sz="2200" dirty="0" smtClean="0"/>
              <a:t>, </a:t>
            </a:r>
            <a:r>
              <a:rPr lang="ru-RU" sz="2200" dirty="0" err="1" smtClean="0"/>
              <a:t>Дальфаз</a:t>
            </a:r>
            <a:r>
              <a:rPr lang="ru-RU" sz="2200" dirty="0" smtClean="0"/>
              <a:t> </a:t>
            </a:r>
            <a:r>
              <a:rPr lang="ru-RU" sz="2200" dirty="0" err="1" smtClean="0"/>
              <a:t>ретард</a:t>
            </a:r>
            <a:r>
              <a:rPr lang="ru-RU" sz="2200" dirty="0" smtClean="0"/>
              <a:t>), </a:t>
            </a:r>
            <a:r>
              <a:rPr lang="ru-RU" sz="2200" dirty="0" err="1" smtClean="0"/>
              <a:t>Дутастерид+тамсулозин</a:t>
            </a:r>
            <a:r>
              <a:rPr lang="ru-RU" sz="2200" dirty="0" smtClean="0"/>
              <a:t> (</a:t>
            </a:r>
            <a:r>
              <a:rPr lang="ru-RU" sz="2200" dirty="0" err="1" smtClean="0"/>
              <a:t>Дуодарт</a:t>
            </a:r>
            <a:r>
              <a:rPr lang="ru-RU" sz="2200" dirty="0" smtClean="0"/>
              <a:t>), </a:t>
            </a:r>
            <a:r>
              <a:rPr lang="ru-RU" sz="2200" dirty="0" err="1" smtClean="0"/>
              <a:t>Солифенацин+тамсулозин</a:t>
            </a:r>
            <a:r>
              <a:rPr lang="ru-RU" sz="2200" dirty="0" smtClean="0"/>
              <a:t> (</a:t>
            </a:r>
            <a:r>
              <a:rPr lang="ru-RU" sz="2200" dirty="0" err="1" smtClean="0"/>
              <a:t>Везомни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	2.2. </a:t>
            </a:r>
            <a:r>
              <a:rPr lang="el-GR" sz="2200" u="sng" dirty="0" smtClean="0"/>
              <a:t> α</a:t>
            </a:r>
            <a:r>
              <a:rPr lang="ru-RU" sz="2200" u="sng" dirty="0" smtClean="0"/>
              <a:t>2 – </a:t>
            </a:r>
            <a:r>
              <a:rPr lang="ru-RU" sz="2200" u="sng" dirty="0" err="1" smtClean="0"/>
              <a:t>адреноблокаторы</a:t>
            </a:r>
            <a:r>
              <a:rPr lang="ru-RU" sz="2200" dirty="0" smtClean="0"/>
              <a:t> - </a:t>
            </a:r>
            <a:r>
              <a:rPr lang="ru-RU" sz="2200" dirty="0" err="1" smtClean="0"/>
              <a:t>Иохимбин</a:t>
            </a:r>
            <a:endParaRPr lang="ru-RU" sz="2200" dirty="0" smtClean="0"/>
          </a:p>
          <a:p>
            <a:r>
              <a:rPr lang="ru-RU" sz="2400" dirty="0"/>
              <a:t>	</a:t>
            </a:r>
            <a:endParaRPr lang="ru-RU" sz="2400" dirty="0" smtClean="0"/>
          </a:p>
          <a:p>
            <a:r>
              <a:rPr lang="ru-RU" sz="1050" b="1" dirty="0">
                <a:hlinkClick r:id="rId2"/>
              </a:rPr>
              <a:t>Антагонисты альфа-</a:t>
            </a:r>
            <a:r>
              <a:rPr lang="ru-RU" sz="1050" b="1" dirty="0" err="1">
                <a:hlinkClick r:id="rId2"/>
              </a:rPr>
              <a:t>адренорецепторов</a:t>
            </a:r>
            <a:r>
              <a:rPr lang="ru-RU" sz="1050" b="1" dirty="0">
                <a:hlinkClick r:id="rId2"/>
              </a:rPr>
              <a:t> : </a:t>
            </a:r>
            <a:r>
              <a:rPr lang="ru-RU" sz="1050" b="1" dirty="0" err="1">
                <a:hlinkClick r:id="rId2"/>
              </a:rPr>
              <a:t>видеолекция</a:t>
            </a:r>
            <a:r>
              <a:rPr lang="ru-RU" sz="1050" b="1" dirty="0">
                <a:hlinkClick r:id="rId2"/>
              </a:rPr>
              <a:t> / М. В. Анисимова ; Красноярский медицинский университет, Фармацевтический колледж. - Красноярск : </a:t>
            </a:r>
            <a:r>
              <a:rPr lang="ru-RU" sz="1050" b="1" dirty="0" err="1">
                <a:hlinkClick r:id="rId2"/>
              </a:rPr>
              <a:t>КрасГМУ</a:t>
            </a:r>
            <a:r>
              <a:rPr lang="ru-RU" sz="1050" b="1" dirty="0">
                <a:hlinkClick r:id="rId2"/>
              </a:rPr>
              <a:t>, 2019.</a:t>
            </a:r>
            <a:endParaRPr lang="ru-RU" sz="105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833" y="256032"/>
            <a:ext cx="5120640" cy="67572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Эффекты </a:t>
            </a:r>
            <a:r>
              <a:rPr lang="el-GR" dirty="0" smtClean="0">
                <a:solidFill>
                  <a:schemeClr val="bg1"/>
                </a:solidFill>
              </a:rPr>
              <a:t>α</a:t>
            </a:r>
            <a:r>
              <a:rPr lang="ru-RU" dirty="0" smtClean="0">
                <a:solidFill>
                  <a:schemeClr val="bg1"/>
                </a:solidFill>
              </a:rPr>
              <a:t>-АБ: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24553"/>
          <a:stretch>
            <a:fillRect/>
          </a:stretch>
        </p:blipFill>
        <p:spPr/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453895"/>
            <a:ext cx="7424928" cy="532147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/>
              <a:t>•</a:t>
            </a:r>
            <a:r>
              <a:rPr lang="ru-RU" sz="3100" dirty="0" smtClean="0"/>
              <a:t>Уменьшают</a:t>
            </a:r>
            <a:r>
              <a:rPr lang="ru-RU" sz="3100" dirty="0"/>
              <a:t> </a:t>
            </a:r>
            <a:r>
              <a:rPr lang="ru-RU" sz="3100" dirty="0" smtClean="0"/>
              <a:t>действие 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Снижают агрегацию тромбоцитов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Уменьшают содержание фракций ЛПНП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Увеличивают содержание ЛПВП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Снижение уровня общего холестерина в плазме крови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</a:t>
            </a:r>
            <a:r>
              <a:rPr lang="ru-RU" sz="3100" dirty="0" err="1" smtClean="0"/>
              <a:t>Артерио</a:t>
            </a:r>
            <a:r>
              <a:rPr lang="ru-RU" sz="3100" dirty="0" smtClean="0"/>
              <a:t> – и вено- расширяющее действе.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Из-за </a:t>
            </a:r>
            <a:r>
              <a:rPr lang="ru-RU" sz="3100" dirty="0" err="1" smtClean="0"/>
              <a:t>венорасширяющего</a:t>
            </a:r>
            <a:r>
              <a:rPr lang="ru-RU" sz="3100" dirty="0" smtClean="0"/>
              <a:t> действия снижается венозный возврат к сердцу, т.е. снижается </a:t>
            </a:r>
            <a:r>
              <a:rPr lang="ru-RU" sz="3100" dirty="0" err="1" smtClean="0"/>
              <a:t>преднагрузка</a:t>
            </a:r>
            <a:r>
              <a:rPr lang="ru-RU" sz="3100" dirty="0" smtClean="0"/>
              <a:t> на сердце.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Уменьшение ОПСС</a:t>
            </a:r>
            <a:endParaRPr lang="ru-RU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Уменьшение нагрузки на левый желудочек</a:t>
            </a:r>
            <a:endParaRPr lang="ru-RU" sz="3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Снижение </a:t>
            </a:r>
            <a:r>
              <a:rPr lang="ru-RU" sz="3100" dirty="0" err="1" smtClean="0"/>
              <a:t>постнагрузки</a:t>
            </a:r>
            <a:r>
              <a:rPr lang="ru-RU" sz="3100" dirty="0" smtClean="0"/>
              <a:t> на сердце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Снижение АД (до 24-х часов действие)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100" dirty="0" smtClean="0"/>
              <a:t>• Облегчение мочеиспускания при ДГПЖ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7424928" y="5965576"/>
            <a:ext cx="4270248" cy="892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b="1" dirty="0">
                <a:hlinkClick r:id="rId3"/>
              </a:rPr>
              <a:t>Антагонисты альфа-</a:t>
            </a:r>
            <a:r>
              <a:rPr lang="ru-RU" sz="1100" b="1" dirty="0" err="1">
                <a:hlinkClick r:id="rId3"/>
              </a:rPr>
              <a:t>адренорецепторов</a:t>
            </a:r>
            <a:r>
              <a:rPr lang="ru-RU" sz="1100" b="1" dirty="0">
                <a:hlinkClick r:id="rId3"/>
              </a:rPr>
              <a:t> : </a:t>
            </a:r>
            <a:r>
              <a:rPr lang="ru-RU" sz="1100" b="1" dirty="0" err="1">
                <a:hlinkClick r:id="rId3"/>
              </a:rPr>
              <a:t>видеолекция</a:t>
            </a:r>
            <a:r>
              <a:rPr lang="ru-RU" sz="1100" b="1" dirty="0">
                <a:hlinkClick r:id="rId3"/>
              </a:rPr>
              <a:t> / М. В. Анисимова ; Красноярский медицинский университет, Фармацевтический колледж. - Красноярск : </a:t>
            </a:r>
            <a:r>
              <a:rPr lang="ru-RU" sz="1100" b="1" dirty="0" err="1">
                <a:hlinkClick r:id="rId3"/>
              </a:rPr>
              <a:t>КрасГМУ</a:t>
            </a:r>
            <a:r>
              <a:rPr lang="ru-RU" sz="1100" b="1" dirty="0">
                <a:hlinkClick r:id="rId3"/>
              </a:rPr>
              <a:t>, 2019.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421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6229350"/>
            <a:ext cx="1100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2"/>
              </a:rPr>
              <a:t>Лекция Кудряшова Н.В, доцента кафедры фармакологии </a:t>
            </a:r>
            <a:r>
              <a:rPr lang="ru-RU" sz="1400" dirty="0" err="1" smtClean="0">
                <a:hlinkClick r:id="rId2"/>
              </a:rPr>
              <a:t>Сеченовского</a:t>
            </a:r>
            <a:r>
              <a:rPr lang="ru-RU" sz="1400" dirty="0" smtClean="0">
                <a:hlinkClick r:id="rId2"/>
              </a:rPr>
              <a:t> Университета. Базисная фармакология альфа-</a:t>
            </a:r>
            <a:r>
              <a:rPr lang="ru-RU" sz="1400" dirty="0" err="1" smtClean="0">
                <a:hlinkClick r:id="rId2"/>
              </a:rPr>
              <a:t>адреноблокаторов</a:t>
            </a:r>
            <a:r>
              <a:rPr lang="ru-RU" sz="1400" dirty="0" smtClean="0">
                <a:hlinkClick r:id="rId2"/>
              </a:rPr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2926"/>
            <a:ext cx="12077700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800" dirty="0" smtClean="0"/>
              <a:t>ПОБОЧНЫЕ ЭФФЕКТЫ альфа-</a:t>
            </a:r>
            <a:r>
              <a:rPr lang="ru-RU" sz="3800" dirty="0" err="1" smtClean="0"/>
              <a:t>адреноблокаторов</a:t>
            </a:r>
            <a:endParaRPr lang="ru-RU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256671" y="1540031"/>
            <a:ext cx="11550317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</a:rPr>
              <a:t>ОТОСТАТИЧЕСКАЯ ГИПОТЕНЗИЯ. </a:t>
            </a:r>
            <a:r>
              <a:rPr lang="ru-RU" sz="2400" dirty="0" smtClean="0">
                <a:solidFill>
                  <a:schemeClr val="bg1"/>
                </a:solidFill>
              </a:rPr>
              <a:t>Так называемый эффект первой дозы. Поэтому </a:t>
            </a:r>
            <a:r>
              <a:rPr lang="ru-RU" sz="2400" dirty="0" err="1" smtClean="0">
                <a:solidFill>
                  <a:schemeClr val="bg1"/>
                </a:solidFill>
              </a:rPr>
              <a:t>нужн</a:t>
            </a:r>
            <a:r>
              <a:rPr lang="ru-RU" sz="2400" dirty="0" smtClean="0">
                <a:solidFill>
                  <a:schemeClr val="bg1"/>
                </a:solidFill>
              </a:rPr>
              <a:t> прибегнуть к титрованию дозы. При начале терапии нужно </a:t>
            </a:r>
            <a:r>
              <a:rPr lang="ru-RU" sz="2400" dirty="0" err="1" smtClean="0">
                <a:solidFill>
                  <a:schemeClr val="bg1"/>
                </a:solidFill>
              </a:rPr>
              <a:t>чачать</a:t>
            </a:r>
            <a:r>
              <a:rPr lang="ru-RU" sz="2400" dirty="0" smtClean="0">
                <a:solidFill>
                  <a:schemeClr val="bg1"/>
                </a:solidFill>
              </a:rPr>
              <a:t> с малой дозы в сутки препарата перед сном. И постепенно наращивать до средней </a:t>
            </a:r>
            <a:r>
              <a:rPr lang="ru-RU" sz="2400" dirty="0" err="1" smtClean="0">
                <a:solidFill>
                  <a:schemeClr val="bg1"/>
                </a:solidFill>
              </a:rPr>
              <a:t>терапетической</a:t>
            </a:r>
            <a:r>
              <a:rPr lang="ru-RU" sz="2400" dirty="0" smtClean="0">
                <a:solidFill>
                  <a:schemeClr val="bg1"/>
                </a:solidFill>
              </a:rPr>
              <a:t> дозы.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691" y="3204189"/>
            <a:ext cx="1155031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 </a:t>
            </a:r>
            <a:r>
              <a:rPr lang="ru-RU" sz="2400" b="1" dirty="0" smtClean="0">
                <a:solidFill>
                  <a:schemeClr val="bg1"/>
                </a:solidFill>
              </a:rPr>
              <a:t>ГОЛОВНАЯ БОЛЬ, ГОЛОВОКРУЖЕНИЕ. </a:t>
            </a:r>
            <a:r>
              <a:rPr lang="ru-RU" sz="2400" dirty="0" smtClean="0">
                <a:solidFill>
                  <a:schemeClr val="bg1"/>
                </a:solidFill>
              </a:rPr>
              <a:t>Как вторичный эффект из-за снижения АД.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91" y="5055179"/>
            <a:ext cx="1155031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4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РЕТРОГРАДНАЯ ЭЯКУЛЯЦИЯ. </a:t>
            </a:r>
            <a:r>
              <a:rPr lang="ru-RU" sz="2400" dirty="0" smtClean="0">
                <a:solidFill>
                  <a:schemeClr val="bg1"/>
                </a:solidFill>
              </a:rPr>
              <a:t>Заброс семенной жидкости в мочевой пузырь. Связано с блокадой альфа1-АР предстательной железы, нарушением ее клапанной функции.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670" y="4129684"/>
            <a:ext cx="11550317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ТАХИКАРДИЯ</a:t>
            </a:r>
            <a:r>
              <a:rPr lang="ru-RU" sz="2400" dirty="0" smtClean="0">
                <a:solidFill>
                  <a:schemeClr val="bg1"/>
                </a:solidFill>
              </a:rPr>
              <a:t>. Рефлекторная за счет активации </a:t>
            </a:r>
            <a:r>
              <a:rPr lang="ru-RU" sz="2400" dirty="0" err="1" smtClean="0">
                <a:solidFill>
                  <a:schemeClr val="bg1"/>
                </a:solidFill>
              </a:rPr>
              <a:t>баро</a:t>
            </a:r>
            <a:r>
              <a:rPr lang="ru-RU" sz="2400" dirty="0" smtClean="0">
                <a:solidFill>
                  <a:schemeClr val="bg1"/>
                </a:solidFill>
              </a:rPr>
              <a:t>-рефлекса при расширении сосудов.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направленным дизайном (широкоэкранный формат)</Template>
  <TotalTime>6776</TotalTime>
  <Words>4080</Words>
  <Application>Microsoft Office PowerPoint</Application>
  <PresentationFormat>Широкоэкранный</PresentationFormat>
  <Paragraphs>472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Book Antiqua</vt:lpstr>
      <vt:lpstr>Направление продаж 16 x 9</vt:lpstr>
      <vt:lpstr>Современные  α-адреноблокаторы в клинике внутренних болезней. </vt:lpstr>
      <vt:lpstr>α-адреноблокаторы (α-АБ) – нарушают передачу возбуждения в адренергических синапсах, блокируя α – адренорецепторы и препятствуют действию на них медиатора норадреналина и циркулирующего в крови адреналинана, влияя на органы, иннервируемые симпатической нервной системой. </vt:lpstr>
      <vt:lpstr>Пути биосинтеза дофамина, норадреналина, адреналина.  </vt:lpstr>
      <vt:lpstr> Классификация α-адренорецепторов: </vt:lpstr>
      <vt:lpstr>Основные эффекты, связанные со стимуляцией α-адренорецепторов (блокировка приводит к обратным эффектам):</vt:lpstr>
      <vt:lpstr>Локализация и функции α-адренорецепторов:</vt:lpstr>
      <vt:lpstr>Классификация α-адреноблокаторов:</vt:lpstr>
      <vt:lpstr>Эффекты α-АБ:</vt:lpstr>
      <vt:lpstr>Презентация PowerPoint</vt:lpstr>
      <vt:lpstr>Применение α-АБ в клинике внутренних болезней:</vt:lpstr>
      <vt:lpstr>Резистентная артериальная гипертензия – такая гипертензия, при которой на фоне приема трех и более антигипертензивных препаратов различных классов (один из которых диуретик) в дозах, близких к максимальным, не удается достичь целевого артериального давления (АД) &lt; 140/90 мм. рт.ст.</vt:lpstr>
      <vt:lpstr>Гипертонический криз - cостояние, при котором значительное повышение АД (до 3 степени) ассоциируется с острым поражением органов-мишеней, нередко жизнеугрожающим, требующее немедленных квалифицированных действий, направленных на снижение АД, обычно с помощью внутривенной терапии </vt:lpstr>
      <vt:lpstr>УРАПИДИЛ</vt:lpstr>
      <vt:lpstr>УРАПИДИЛ</vt:lpstr>
      <vt:lpstr>УРАПИДИЛ (ЭБРАНТИЛ) </vt:lpstr>
      <vt:lpstr>ДГПЖ – доброкачественная гиперплазия предстательной железы, полиэтиологическое заболевание, возникающее из-за разрастания периуретралной железизстой зоны предстательной железы. Приводит к обструкции нижних мочевыводящих путей. </vt:lpstr>
      <vt:lpstr>ТАМСУЛОЗИН</vt:lpstr>
      <vt:lpstr>ТАМСУЛОЗИН</vt:lpstr>
      <vt:lpstr>АЛФУЗОЗИН (АЛЬФУЗОЗИН) не предназначен для применения у женщин. </vt:lpstr>
      <vt:lpstr>АЛФУЗОЗИН (АЛЬФУЗОЗИН)</vt:lpstr>
      <vt:lpstr>СИЛОДОЗИН (УРОРЕК) </vt:lpstr>
      <vt:lpstr>СИЛОДОЗИН (УРОРЕК)  - предназначен только для мужчин. </vt:lpstr>
      <vt:lpstr>ТЕРАЗОЗИН</vt:lpstr>
      <vt:lpstr>Презентация PowerPoint</vt:lpstr>
      <vt:lpstr>Презентация PowerPoint</vt:lpstr>
      <vt:lpstr>ДОКСАЗОЗИН – безопасен при длительном применении до 48 месяцев. </vt:lpstr>
      <vt:lpstr>ДОКСАЗОЗИН (КАРДУРА)</vt:lpstr>
      <vt:lpstr>ДОКСАЗОЗИН (КАРДУРА)</vt:lpstr>
      <vt:lpstr>ФЕОХРОМОЦИТОМА-это опухоль из хромаффинных клеток мозгового вещества надпочечника или симпатических паравертебральных ганглиев (параганглиома), которые избыточно секретируют катехоламины.</vt:lpstr>
      <vt:lpstr>ДОКСАЗОЗИН, как препарат ПЕРВОЙ ЛИНИИ в предоперационном лечении феохромотитомы</vt:lpstr>
      <vt:lpstr>ФЕНТОЛАМИН – препарат, который не зарегистрирован в Государственном реестре ЛС РФ в настоящее время. </vt:lpstr>
      <vt:lpstr>ЛЕЧЕНИЕ ЭРЕКТИЛЬНОЙ ДИСФУНКЦИИ ЛЕЧЕНИЕ ЭРЕКТИЛЬНОЙ ДИСФУНКЦИИ ЙОХИМБИН – α2-АБ. Фитопрепарат, алкалоид из коры дерева йохимбе (Corynanthe johimbe)</vt:lpstr>
      <vt:lpstr>Лечение эректильной дисфункции ЙОХИМБИН – α2-АБ. </vt:lpstr>
      <vt:lpstr>Лечение эректильной дисфункции ЙОХИМБИН – α2-АБ. </vt:lpstr>
      <vt:lpstr>Цереброваскулярная недостаточность, снижение умственной активности, головокружение, шум в ушах и т.д. = Дигидроэргокриптин альфа-мезилат + кофеин</vt:lpstr>
      <vt:lpstr>Цереброваскулярная недостаточность, снижение умственной активности, головокружение, шум в ушах и т.д. = Дигидроэргокриптин альфа-мезилат + кофеин</vt:lpstr>
      <vt:lpstr>НИЦЕРГОЛИН (СЕРМИОН)</vt:lpstr>
      <vt:lpstr>НИЦЕРГОЛИН (СЕРМИОН)</vt:lpstr>
      <vt:lpstr>НИЦЕРГОЛИН (СЕРМИОН)</vt:lpstr>
      <vt:lpstr>    СПАСИБО ЗА ВНИМАНИЕ! СПИСОК ИСПОЛЬЗУЕМЫХ ИСТОЧНИКОВ: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Противопротозойные средства.  Лекарственные средства для лечения лямблиоза и трихомоноза.</dc:title>
  <dc:creator>админ</dc:creator>
  <cp:lastModifiedBy>админ</cp:lastModifiedBy>
  <cp:revision>141</cp:revision>
  <dcterms:created xsi:type="dcterms:W3CDTF">2020-04-28T15:01:16Z</dcterms:created>
  <dcterms:modified xsi:type="dcterms:W3CDTF">2020-05-18T07:28:32Z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