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заголовка"/>
          <p:cNvSpPr txBox="1"/>
          <p:nvPr>
            <p:ph type="title"/>
          </p:nvPr>
        </p:nvSpPr>
        <p:spPr>
          <a:xfrm>
            <a:off x="749300" y="470051"/>
            <a:ext cx="11506200" cy="103378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/>
          </p:nvPr>
        </p:nvSpPr>
        <p:spPr>
          <a:xfrm>
            <a:off x="1950720" y="5462015"/>
            <a:ext cx="9103360" cy="2438402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Уровень текста 1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half" idx="1"/>
          </p:nvPr>
        </p:nvSpPr>
        <p:spPr>
          <a:xfrm>
            <a:off x="650240" y="2243327"/>
            <a:ext cx="5657090" cy="6437379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1028700" y="849823"/>
            <a:ext cx="10947400" cy="1898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553307" y="2990413"/>
            <a:ext cx="11898187" cy="2204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12102098" y="9070847"/>
            <a:ext cx="252463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000000"/>
          </a:solidFill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8.jpeg"/><Relationship Id="rId4" Type="http://schemas.openxmlformats.org/officeDocument/2006/relationships/image" Target="../media/image5.png"/><Relationship Id="rId5" Type="http://schemas.openxmlformats.org/officeDocument/2006/relationships/image" Target="../media/image19.jpeg"/><Relationship Id="rId6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0.jpeg"/><Relationship Id="rId4" Type="http://schemas.openxmlformats.org/officeDocument/2006/relationships/image" Target="../media/image8.png"/><Relationship Id="rId5" Type="http://schemas.openxmlformats.org/officeDocument/2006/relationships/image" Target="../media/image21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4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dconfer.com/node/10691" TargetMode="External"/><Relationship Id="rId3" Type="http://schemas.openxmlformats.org/officeDocument/2006/relationships/hyperlink" Target="http://gnathology.ru/articulators.php" TargetMode="External"/><Relationship Id="rId4" Type="http://schemas.openxmlformats.org/officeDocument/2006/relationships/hyperlink" Target="https://studfiles.net/preview/3873201/" TargetMode="External"/><Relationship Id="rId5" Type="http://schemas.openxmlformats.org/officeDocument/2006/relationships/hyperlink" Target="https://vk.com/video22219298_456239018" TargetMode="External"/><Relationship Id="rId6" Type="http://schemas.openxmlformats.org/officeDocument/2006/relationships/hyperlink" Target="https://vk.com/video22219298_456239017" TargetMode="External"/><Relationship Id="rId7" Type="http://schemas.openxmlformats.org/officeDocument/2006/relationships/hyperlink" Target="http://smile-center.com.ua/ru/articles/ustanovka-modeley-celyustey-artikulyator-s-ispolz-lic-dugi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3" name="object 3"/>
          <p:cNvSpPr/>
          <p:nvPr/>
        </p:nvSpPr>
        <p:spPr>
          <a:xfrm>
            <a:off x="1485900" y="4838700"/>
            <a:ext cx="10033000" cy="88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4" name="object 4"/>
          <p:cNvSpPr txBox="1"/>
          <p:nvPr/>
        </p:nvSpPr>
        <p:spPr>
          <a:xfrm>
            <a:off x="229159" y="3319667"/>
            <a:ext cx="11967372" cy="2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7630" algn="ctr">
              <a:lnSpc>
                <a:spcPts val="3700"/>
              </a:lnSpc>
              <a:tabLst>
                <a:tab pos="2120900" algn="l"/>
              </a:tabLst>
              <a:defRPr spc="-5" sz="49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R="87630" algn="ctr">
              <a:lnSpc>
                <a:spcPts val="3700"/>
              </a:lnSpc>
              <a:tabLst>
                <a:tab pos="2120900" algn="l"/>
              </a:tabLst>
              <a:defRPr spc="-5" sz="4900">
                <a:latin typeface="+mn-lt"/>
                <a:ea typeface="+mn-ea"/>
                <a:cs typeface="+mn-cs"/>
                <a:sym typeface="Calibri"/>
              </a:defRPr>
            </a:pPr>
            <a:r>
              <a:t>ТЕМА:	ЗАГИПСОВКА МОДЕЛЕЙ</a:t>
            </a:r>
            <a:r>
              <a:rPr spc="-55"/>
              <a:t> </a:t>
            </a:r>
            <a:r>
              <a:rPr spc="0"/>
              <a:t>В</a:t>
            </a:r>
          </a:p>
          <a:p>
            <a:pPr marR="431800" indent="363220" algn="ctr">
              <a:lnSpc>
                <a:spcPct val="75700"/>
              </a:lnSpc>
              <a:spcBef>
                <a:spcPts val="700"/>
              </a:spcBef>
              <a:tabLst>
                <a:tab pos="5359400" algn="l"/>
              </a:tabLst>
              <a:defRPr spc="-5" sz="4900">
                <a:latin typeface="+mn-lt"/>
                <a:ea typeface="+mn-ea"/>
                <a:cs typeface="+mn-cs"/>
                <a:sym typeface="Calibri"/>
              </a:defRPr>
            </a:pPr>
            <a:r>
              <a:t>АРТИКУЛЯТОР</a:t>
            </a:r>
            <a:r>
              <a:t> </a:t>
            </a:r>
            <a:r>
              <a:rPr spc="0"/>
              <a:t>С</a:t>
            </a:r>
            <a:r>
              <a:t> </a:t>
            </a:r>
            <a:r>
              <a:t>ИСПОЛЬЗОВАНИЕМ</a:t>
            </a:r>
            <a:r>
              <a:rPr spc="-50"/>
              <a:t> </a:t>
            </a:r>
            <a:r>
              <a:t>ЛИЦЕВОЙ</a:t>
            </a:r>
            <a:r>
              <a:t> </a:t>
            </a:r>
            <a:r>
              <a:t> ДУГИ</a:t>
            </a:r>
          </a:p>
        </p:txBody>
      </p:sp>
      <p:sp>
        <p:nvSpPr>
          <p:cNvPr id="75" name="object 6"/>
          <p:cNvSpPr/>
          <p:nvPr/>
        </p:nvSpPr>
        <p:spPr>
          <a:xfrm>
            <a:off x="1537139" y="5996296"/>
            <a:ext cx="2819402" cy="26162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76" name="TextBox 1"/>
          <p:cNvSpPr txBox="1"/>
          <p:nvPr/>
        </p:nvSpPr>
        <p:spPr>
          <a:xfrm>
            <a:off x="3337674" y="320714"/>
            <a:ext cx="7200260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t>"Красноярский государственный медицинский университет имени профессора В. Ф. Войно-Ясенецкого"</a:t>
            </a:r>
          </a:p>
          <a:p>
            <a:pPr algn="ctr"/>
            <a:r>
              <a:t>Министерства здравоохранения Российской Федерации </a:t>
            </a:r>
          </a:p>
          <a:p>
            <a:pPr algn="ctr"/>
            <a:r>
              <a:t>Кафедра-клиника стоматологии ИПО</a:t>
            </a:r>
          </a:p>
        </p:txBody>
      </p:sp>
      <p:sp>
        <p:nvSpPr>
          <p:cNvPr id="77" name="Подзаголовок 2"/>
          <p:cNvSpPr txBox="1"/>
          <p:nvPr/>
        </p:nvSpPr>
        <p:spPr>
          <a:xfrm>
            <a:off x="5146976" y="7088774"/>
            <a:ext cx="7155903" cy="114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Выполнил ординатор</a:t>
            </a:r>
          </a:p>
          <a:p>
            <a: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Кафедры-клиники стоматологии ИПО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специальности "стоматология ортопедическая"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Попцов Михаил Валерьевич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2"/>
          <p:cNvSpPr/>
          <p:nvPr/>
        </p:nvSpPr>
        <p:spPr>
          <a:xfrm>
            <a:off x="317246" y="2438400"/>
            <a:ext cx="12383238" cy="1"/>
          </a:xfrm>
          <a:prstGeom prst="line">
            <a:avLst/>
          </a:prstGeom>
          <a:ln w="12700">
            <a:solidFill>
              <a:srgbClr val="99807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3" name="object 3"/>
          <p:cNvSpPr txBox="1"/>
          <p:nvPr>
            <p:ph type="title"/>
          </p:nvPr>
        </p:nvSpPr>
        <p:spPr>
          <a:xfrm>
            <a:off x="1041398" y="1033758"/>
            <a:ext cx="10915019" cy="1131980"/>
          </a:xfrm>
          <a:prstGeom prst="rect">
            <a:avLst/>
          </a:prstGeom>
        </p:spPr>
        <p:txBody>
          <a:bodyPr/>
          <a:lstStyle/>
          <a:p>
            <a:pPr marL="248665" marR="4520" indent="-237362" defTabSz="813816">
              <a:lnSpc>
                <a:spcPct val="75400"/>
              </a:lnSpc>
              <a:tabLst>
                <a:tab pos="355600" algn="l"/>
                <a:tab pos="2082800" algn="l"/>
              </a:tabLst>
              <a:defRPr sz="4200">
                <a:latin typeface="+mn-lt"/>
                <a:ea typeface="+mn-ea"/>
                <a:cs typeface="+mn-cs"/>
                <a:sym typeface="Calibri"/>
              </a:defRPr>
            </a:pPr>
            <a:r>
              <a:t>4	</a:t>
            </a:r>
            <a:r>
              <a:rPr spc="-100"/>
              <a:t>ЭТАП </a:t>
            </a:r>
            <a:r>
              <a:t>:	</a:t>
            </a:r>
            <a:r>
              <a:rPr spc="-100"/>
              <a:t>ПОДГОТОВКА  АРТИКУЛЯТОРА </a:t>
            </a:r>
            <a:r>
              <a:t>К  </a:t>
            </a:r>
            <a:r>
              <a:rPr spc="-100"/>
              <a:t>ИНДИВИДУАЛЬНЫМ НАСТРОЙКАМ</a:t>
            </a:r>
          </a:p>
        </p:txBody>
      </p:sp>
      <p:sp>
        <p:nvSpPr>
          <p:cNvPr id="134" name="object 4"/>
          <p:cNvSpPr/>
          <p:nvPr/>
        </p:nvSpPr>
        <p:spPr>
          <a:xfrm>
            <a:off x="901700" y="3370896"/>
            <a:ext cx="154307" cy="1543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5" name="object 5"/>
          <p:cNvSpPr/>
          <p:nvPr/>
        </p:nvSpPr>
        <p:spPr>
          <a:xfrm>
            <a:off x="901700" y="4607876"/>
            <a:ext cx="154307" cy="1543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6" name="object 6"/>
          <p:cNvSpPr/>
          <p:nvPr/>
        </p:nvSpPr>
        <p:spPr>
          <a:xfrm>
            <a:off x="901700" y="5844857"/>
            <a:ext cx="154307" cy="1543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7" name="object 7"/>
          <p:cNvSpPr/>
          <p:nvPr/>
        </p:nvSpPr>
        <p:spPr>
          <a:xfrm>
            <a:off x="901700" y="7081835"/>
            <a:ext cx="154307" cy="1543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8" name="object 8"/>
          <p:cNvSpPr txBox="1"/>
          <p:nvPr/>
        </p:nvSpPr>
        <p:spPr>
          <a:xfrm>
            <a:off x="1206500" y="3129325"/>
            <a:ext cx="4007485" cy="6148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57479" indent="12700">
              <a:lnSpc>
                <a:spcPct val="111099"/>
              </a:lnSpc>
              <a:defRPr sz="27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Переворачиваем модель  в исходное</a:t>
            </a:r>
            <a:r>
              <a:rPr spc="-100"/>
              <a:t> </a:t>
            </a:r>
            <a:r>
              <a:t>положение</a:t>
            </a:r>
          </a:p>
          <a:p>
            <a:pPr>
              <a:defRPr sz="23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R="149860" indent="12700">
              <a:lnSpc>
                <a:spcPct val="108000"/>
              </a:lnSpc>
              <a:defRPr sz="27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Вынимаем</a:t>
            </a:r>
            <a:r>
              <a:rPr spc="-90"/>
              <a:t> </a:t>
            </a:r>
            <a:r>
              <a:t>центральный  регистрат</a:t>
            </a:r>
          </a:p>
          <a:p>
            <a:pPr>
              <a:defRPr sz="23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R="83818" indent="12700">
              <a:lnSpc>
                <a:spcPct val="108000"/>
              </a:lnSpc>
              <a:defRPr sz="27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Устанавливаем опорный  штифт с </a:t>
            </a:r>
            <a:r>
              <a:rPr spc="-25"/>
              <a:t>0,2 </a:t>
            </a:r>
            <a:r>
              <a:t>на</a:t>
            </a:r>
            <a:r>
              <a:rPr spc="-70"/>
              <a:t> </a:t>
            </a:r>
            <a:r>
              <a:t>ноль</a:t>
            </a:r>
          </a:p>
          <a:p>
            <a:pPr>
              <a:defRPr sz="24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R="5080" indent="12700">
              <a:lnSpc>
                <a:spcPct val="108000"/>
              </a:lnSpc>
              <a:defRPr sz="27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Изготавливаем правый и  левый</a:t>
            </a:r>
            <a:r>
              <a:rPr spc="-100"/>
              <a:t> </a:t>
            </a:r>
            <a:r>
              <a:t>латеротрузионные  регистраты, а также  передний</a:t>
            </a:r>
            <a:r>
              <a:rPr spc="-100"/>
              <a:t> </a:t>
            </a:r>
            <a:r>
              <a:t>регистрат</a:t>
            </a:r>
          </a:p>
        </p:txBody>
      </p:sp>
      <p:sp>
        <p:nvSpPr>
          <p:cNvPr id="139" name="object 9"/>
          <p:cNvSpPr/>
          <p:nvPr/>
        </p:nvSpPr>
        <p:spPr>
          <a:xfrm>
            <a:off x="6680200" y="2527300"/>
            <a:ext cx="5537200" cy="375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40" name="object 10"/>
          <p:cNvSpPr/>
          <p:nvPr/>
        </p:nvSpPr>
        <p:spPr>
          <a:xfrm>
            <a:off x="5410200" y="5308600"/>
            <a:ext cx="6819900" cy="4000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bject 2"/>
          <p:cNvSpPr/>
          <p:nvPr/>
        </p:nvSpPr>
        <p:spPr>
          <a:xfrm>
            <a:off x="317246" y="2438400"/>
            <a:ext cx="12383238" cy="1"/>
          </a:xfrm>
          <a:prstGeom prst="line">
            <a:avLst/>
          </a:prstGeom>
          <a:ln w="12700">
            <a:solidFill>
              <a:srgbClr val="99807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object 3"/>
          <p:cNvSpPr txBox="1"/>
          <p:nvPr>
            <p:ph type="title"/>
          </p:nvPr>
        </p:nvSpPr>
        <p:spPr>
          <a:xfrm>
            <a:off x="2235200" y="987733"/>
            <a:ext cx="8535670" cy="1170834"/>
          </a:xfrm>
          <a:prstGeom prst="rect">
            <a:avLst/>
          </a:prstGeom>
        </p:spPr>
        <p:txBody>
          <a:bodyPr/>
          <a:lstStyle/>
          <a:p>
            <a:pPr marR="4673" indent="163576" defTabSz="841247">
              <a:lnSpc>
                <a:spcPct val="77700"/>
              </a:lnSpc>
              <a:tabLst>
                <a:tab pos="533400" algn="l"/>
                <a:tab pos="2413000" algn="l"/>
              </a:tabLst>
              <a:defRPr sz="4400">
                <a:latin typeface="+mn-lt"/>
                <a:ea typeface="+mn-ea"/>
                <a:cs typeface="+mn-cs"/>
                <a:sym typeface="Calibri"/>
              </a:defRPr>
            </a:pPr>
            <a:r>
              <a:t>5	</a:t>
            </a:r>
            <a:r>
              <a:rPr spc="-100"/>
              <a:t>ЭТАП</a:t>
            </a:r>
            <a:r>
              <a:t> :	</a:t>
            </a:r>
            <a:r>
              <a:rPr spc="-100"/>
              <a:t>ИНДИВИДУАЛЬНАЯ  НАСТРОЙКА АРТИКУЛЯТОРА</a:t>
            </a:r>
          </a:p>
        </p:txBody>
      </p:sp>
      <p:sp>
        <p:nvSpPr>
          <p:cNvPr id="144" name="object 4"/>
          <p:cNvSpPr txBox="1"/>
          <p:nvPr/>
        </p:nvSpPr>
        <p:spPr>
          <a:xfrm>
            <a:off x="888999" y="2459896"/>
            <a:ext cx="10857232" cy="1305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0598"/>
              </a:lnSpc>
              <a:defRPr sz="28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Юстировка с помощью переднего регистрата, который</a:t>
            </a:r>
            <a:r>
              <a:rPr spc="-100"/>
              <a:t> </a:t>
            </a:r>
            <a:r>
              <a:t>предварительно  был отснят с полости рта пациента, Камперовской и Франкфуртской  горизонталей</a:t>
            </a:r>
          </a:p>
        </p:txBody>
      </p:sp>
      <p:sp>
        <p:nvSpPr>
          <p:cNvPr id="145" name="object 5"/>
          <p:cNvSpPr/>
          <p:nvPr/>
        </p:nvSpPr>
        <p:spPr>
          <a:xfrm>
            <a:off x="3835400" y="3886200"/>
            <a:ext cx="4965700" cy="4089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46" name="object 6"/>
          <p:cNvSpPr txBox="1"/>
          <p:nvPr/>
        </p:nvSpPr>
        <p:spPr>
          <a:xfrm>
            <a:off x="990600" y="8049193"/>
            <a:ext cx="10967085" cy="117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62609" indent="12700">
              <a:lnSpc>
                <a:spcPct val="100899"/>
              </a:lnSpc>
              <a:defRPr sz="19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а) Франкфуртская горизонталь - линия, проходящая от нижнего края орбиты до верхнего</a:t>
            </a:r>
            <a:r>
              <a:rPr spc="-100"/>
              <a:t> </a:t>
            </a:r>
            <a:r>
              <a:t>края  наружного слухового</a:t>
            </a:r>
            <a:r>
              <a:rPr spc="-100"/>
              <a:t> </a:t>
            </a:r>
            <a:r>
              <a:t>прохода.</a:t>
            </a:r>
          </a:p>
          <a:p>
            <a:pPr marR="5080" indent="12700">
              <a:lnSpc>
                <a:spcPct val="100899"/>
              </a:lnSpc>
              <a:defRPr sz="19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б) Камперовская горизонталь - носоушная линия от середины козелка уха до наружного края</a:t>
            </a:r>
            <a:r>
              <a:rPr spc="-100"/>
              <a:t> </a:t>
            </a:r>
            <a:r>
              <a:t>крыла  носа.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bject 2"/>
          <p:cNvSpPr/>
          <p:nvPr/>
        </p:nvSpPr>
        <p:spPr>
          <a:xfrm>
            <a:off x="901700" y="1152037"/>
            <a:ext cx="211455" cy="21145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49" name="object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5080" indent="292100">
              <a:lnSpc>
                <a:spcPct val="109200"/>
              </a:lnSpc>
              <a:defRPr sz="37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Шаг </a:t>
            </a:r>
            <a:r>
              <a:rPr spc="-100"/>
              <a:t>№1. </a:t>
            </a:r>
            <a:r>
              <a:t>Необходимо освободить фиксаторы  суставных коробок и открыть оба</a:t>
            </a:r>
            <a:r>
              <a:rPr spc="-100"/>
              <a:t> </a:t>
            </a:r>
            <a:r>
              <a:t>центрирующих  замка</a:t>
            </a:r>
          </a:p>
        </p:txBody>
      </p:sp>
      <p:sp>
        <p:nvSpPr>
          <p:cNvPr id="150" name="object 4"/>
          <p:cNvSpPr/>
          <p:nvPr/>
        </p:nvSpPr>
        <p:spPr>
          <a:xfrm>
            <a:off x="812800" y="2794000"/>
            <a:ext cx="5854700" cy="425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1" name="object 5"/>
          <p:cNvSpPr/>
          <p:nvPr/>
        </p:nvSpPr>
        <p:spPr>
          <a:xfrm>
            <a:off x="2540000" y="3892550"/>
            <a:ext cx="1422400" cy="1422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2" name="object 6"/>
          <p:cNvSpPr/>
          <p:nvPr/>
        </p:nvSpPr>
        <p:spPr>
          <a:xfrm>
            <a:off x="2603500" y="396875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37" y="3163"/>
                </a:moveTo>
                <a:lnTo>
                  <a:pt x="18986" y="3754"/>
                </a:lnTo>
                <a:lnTo>
                  <a:pt x="19482" y="4375"/>
                </a:lnTo>
                <a:lnTo>
                  <a:pt x="19927" y="5022"/>
                </a:lnTo>
                <a:lnTo>
                  <a:pt x="20319" y="5692"/>
                </a:lnTo>
                <a:lnTo>
                  <a:pt x="20659" y="6383"/>
                </a:lnTo>
                <a:lnTo>
                  <a:pt x="20946" y="7092"/>
                </a:lnTo>
                <a:lnTo>
                  <a:pt x="21182" y="7816"/>
                </a:lnTo>
                <a:lnTo>
                  <a:pt x="21365" y="8552"/>
                </a:lnTo>
                <a:lnTo>
                  <a:pt x="21495" y="9296"/>
                </a:lnTo>
                <a:lnTo>
                  <a:pt x="21574" y="10047"/>
                </a:lnTo>
                <a:lnTo>
                  <a:pt x="21600" y="10800"/>
                </a:lnTo>
                <a:lnTo>
                  <a:pt x="21574" y="11553"/>
                </a:lnTo>
                <a:lnTo>
                  <a:pt x="21495" y="12304"/>
                </a:lnTo>
                <a:lnTo>
                  <a:pt x="21365" y="13048"/>
                </a:lnTo>
                <a:lnTo>
                  <a:pt x="21182" y="13784"/>
                </a:lnTo>
                <a:lnTo>
                  <a:pt x="20946" y="14507"/>
                </a:lnTo>
                <a:lnTo>
                  <a:pt x="20659" y="15217"/>
                </a:lnTo>
                <a:lnTo>
                  <a:pt x="20319" y="15908"/>
                </a:lnTo>
                <a:lnTo>
                  <a:pt x="19927" y="16578"/>
                </a:lnTo>
                <a:lnTo>
                  <a:pt x="19482" y="17225"/>
                </a:lnTo>
                <a:lnTo>
                  <a:pt x="18986" y="17846"/>
                </a:lnTo>
                <a:lnTo>
                  <a:pt x="18437" y="18437"/>
                </a:lnTo>
                <a:lnTo>
                  <a:pt x="17846" y="18986"/>
                </a:lnTo>
                <a:lnTo>
                  <a:pt x="17225" y="19482"/>
                </a:lnTo>
                <a:lnTo>
                  <a:pt x="16578" y="19927"/>
                </a:lnTo>
                <a:lnTo>
                  <a:pt x="15908" y="20319"/>
                </a:lnTo>
                <a:lnTo>
                  <a:pt x="15217" y="20659"/>
                </a:lnTo>
                <a:lnTo>
                  <a:pt x="14507" y="20946"/>
                </a:lnTo>
                <a:lnTo>
                  <a:pt x="13784" y="21182"/>
                </a:lnTo>
                <a:lnTo>
                  <a:pt x="13048" y="21365"/>
                </a:lnTo>
                <a:lnTo>
                  <a:pt x="12304" y="21495"/>
                </a:lnTo>
                <a:lnTo>
                  <a:pt x="11553" y="21574"/>
                </a:lnTo>
                <a:lnTo>
                  <a:pt x="10800" y="21600"/>
                </a:lnTo>
                <a:lnTo>
                  <a:pt x="10047" y="21574"/>
                </a:lnTo>
                <a:lnTo>
                  <a:pt x="9296" y="21495"/>
                </a:lnTo>
                <a:lnTo>
                  <a:pt x="8552" y="21365"/>
                </a:lnTo>
                <a:lnTo>
                  <a:pt x="7816" y="21182"/>
                </a:lnTo>
                <a:lnTo>
                  <a:pt x="7092" y="20946"/>
                </a:lnTo>
                <a:lnTo>
                  <a:pt x="6383" y="20659"/>
                </a:lnTo>
                <a:lnTo>
                  <a:pt x="5692" y="20319"/>
                </a:lnTo>
                <a:lnTo>
                  <a:pt x="5022" y="19927"/>
                </a:lnTo>
                <a:lnTo>
                  <a:pt x="4375" y="19482"/>
                </a:lnTo>
                <a:lnTo>
                  <a:pt x="3754" y="18986"/>
                </a:lnTo>
                <a:lnTo>
                  <a:pt x="3163" y="18437"/>
                </a:lnTo>
                <a:lnTo>
                  <a:pt x="2614" y="17846"/>
                </a:lnTo>
                <a:lnTo>
                  <a:pt x="2118" y="17225"/>
                </a:lnTo>
                <a:lnTo>
                  <a:pt x="1673" y="16578"/>
                </a:lnTo>
                <a:lnTo>
                  <a:pt x="1281" y="15908"/>
                </a:lnTo>
                <a:lnTo>
                  <a:pt x="941" y="15217"/>
                </a:lnTo>
                <a:lnTo>
                  <a:pt x="654" y="14507"/>
                </a:lnTo>
                <a:lnTo>
                  <a:pt x="418" y="13784"/>
                </a:lnTo>
                <a:lnTo>
                  <a:pt x="235" y="13048"/>
                </a:lnTo>
                <a:lnTo>
                  <a:pt x="105" y="12304"/>
                </a:lnTo>
                <a:lnTo>
                  <a:pt x="26" y="11553"/>
                </a:lnTo>
                <a:lnTo>
                  <a:pt x="0" y="10800"/>
                </a:lnTo>
                <a:lnTo>
                  <a:pt x="26" y="10047"/>
                </a:lnTo>
                <a:lnTo>
                  <a:pt x="105" y="9296"/>
                </a:lnTo>
                <a:lnTo>
                  <a:pt x="235" y="8552"/>
                </a:lnTo>
                <a:lnTo>
                  <a:pt x="418" y="7816"/>
                </a:lnTo>
                <a:lnTo>
                  <a:pt x="654" y="7092"/>
                </a:lnTo>
                <a:lnTo>
                  <a:pt x="941" y="6383"/>
                </a:lnTo>
                <a:lnTo>
                  <a:pt x="1281" y="5692"/>
                </a:lnTo>
                <a:lnTo>
                  <a:pt x="1673" y="5022"/>
                </a:lnTo>
                <a:lnTo>
                  <a:pt x="2118" y="4375"/>
                </a:lnTo>
                <a:lnTo>
                  <a:pt x="2614" y="3754"/>
                </a:lnTo>
                <a:lnTo>
                  <a:pt x="3163" y="3163"/>
                </a:lnTo>
                <a:lnTo>
                  <a:pt x="3754" y="2614"/>
                </a:lnTo>
                <a:lnTo>
                  <a:pt x="4375" y="2118"/>
                </a:lnTo>
                <a:lnTo>
                  <a:pt x="5022" y="1673"/>
                </a:lnTo>
                <a:lnTo>
                  <a:pt x="5692" y="1281"/>
                </a:lnTo>
                <a:lnTo>
                  <a:pt x="6383" y="941"/>
                </a:lnTo>
                <a:lnTo>
                  <a:pt x="7092" y="654"/>
                </a:lnTo>
                <a:lnTo>
                  <a:pt x="7816" y="418"/>
                </a:lnTo>
                <a:lnTo>
                  <a:pt x="8552" y="235"/>
                </a:lnTo>
                <a:lnTo>
                  <a:pt x="9296" y="105"/>
                </a:lnTo>
                <a:lnTo>
                  <a:pt x="10047" y="26"/>
                </a:lnTo>
                <a:lnTo>
                  <a:pt x="10800" y="0"/>
                </a:lnTo>
                <a:lnTo>
                  <a:pt x="11553" y="26"/>
                </a:lnTo>
                <a:lnTo>
                  <a:pt x="12304" y="105"/>
                </a:lnTo>
                <a:lnTo>
                  <a:pt x="13048" y="235"/>
                </a:lnTo>
                <a:lnTo>
                  <a:pt x="13784" y="418"/>
                </a:lnTo>
                <a:lnTo>
                  <a:pt x="14507" y="654"/>
                </a:lnTo>
                <a:lnTo>
                  <a:pt x="15217" y="941"/>
                </a:lnTo>
                <a:lnTo>
                  <a:pt x="15908" y="1281"/>
                </a:lnTo>
                <a:lnTo>
                  <a:pt x="16578" y="1673"/>
                </a:lnTo>
                <a:lnTo>
                  <a:pt x="17225" y="2118"/>
                </a:lnTo>
                <a:lnTo>
                  <a:pt x="17846" y="2614"/>
                </a:lnTo>
                <a:lnTo>
                  <a:pt x="18437" y="3163"/>
                </a:lnTo>
                <a:close/>
              </a:path>
            </a:pathLst>
          </a:custGeom>
          <a:ln w="50800">
            <a:solidFill>
              <a:srgbClr val="E93F3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3" name="object 7"/>
          <p:cNvSpPr/>
          <p:nvPr/>
        </p:nvSpPr>
        <p:spPr>
          <a:xfrm>
            <a:off x="6146800" y="4610100"/>
            <a:ext cx="6108700" cy="4445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4" name="object 8"/>
          <p:cNvSpPr/>
          <p:nvPr/>
        </p:nvSpPr>
        <p:spPr>
          <a:xfrm>
            <a:off x="7943798" y="5381575"/>
            <a:ext cx="1740745" cy="17367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5" name="object 9"/>
          <p:cNvSpPr/>
          <p:nvPr/>
        </p:nvSpPr>
        <p:spPr>
          <a:xfrm>
            <a:off x="8007618" y="5458092"/>
            <a:ext cx="1587708" cy="1583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40" y="3160"/>
                </a:moveTo>
                <a:lnTo>
                  <a:pt x="18891" y="3640"/>
                </a:lnTo>
                <a:lnTo>
                  <a:pt x="19308" y="4139"/>
                </a:lnTo>
                <a:lnTo>
                  <a:pt x="19690" y="4657"/>
                </a:lnTo>
                <a:lnTo>
                  <a:pt x="20037" y="5191"/>
                </a:lnTo>
                <a:lnTo>
                  <a:pt x="20350" y="5741"/>
                </a:lnTo>
                <a:lnTo>
                  <a:pt x="20628" y="6304"/>
                </a:lnTo>
                <a:lnTo>
                  <a:pt x="20871" y="6879"/>
                </a:lnTo>
                <a:lnTo>
                  <a:pt x="21079" y="7465"/>
                </a:lnTo>
                <a:lnTo>
                  <a:pt x="21253" y="8059"/>
                </a:lnTo>
                <a:lnTo>
                  <a:pt x="21392" y="8661"/>
                </a:lnTo>
                <a:lnTo>
                  <a:pt x="21496" y="9268"/>
                </a:lnTo>
                <a:lnTo>
                  <a:pt x="21565" y="9879"/>
                </a:lnTo>
                <a:lnTo>
                  <a:pt x="21600" y="10493"/>
                </a:lnTo>
                <a:lnTo>
                  <a:pt x="21600" y="11107"/>
                </a:lnTo>
                <a:lnTo>
                  <a:pt x="21565" y="11721"/>
                </a:lnTo>
                <a:lnTo>
                  <a:pt x="21496" y="12332"/>
                </a:lnTo>
                <a:lnTo>
                  <a:pt x="21392" y="12939"/>
                </a:lnTo>
                <a:lnTo>
                  <a:pt x="21253" y="13541"/>
                </a:lnTo>
                <a:lnTo>
                  <a:pt x="21079" y="14135"/>
                </a:lnTo>
                <a:lnTo>
                  <a:pt x="20871" y="14721"/>
                </a:lnTo>
                <a:lnTo>
                  <a:pt x="20628" y="15296"/>
                </a:lnTo>
                <a:lnTo>
                  <a:pt x="20350" y="15859"/>
                </a:lnTo>
                <a:lnTo>
                  <a:pt x="20037" y="16409"/>
                </a:lnTo>
                <a:lnTo>
                  <a:pt x="19690" y="16943"/>
                </a:lnTo>
                <a:lnTo>
                  <a:pt x="19308" y="17461"/>
                </a:lnTo>
                <a:lnTo>
                  <a:pt x="18891" y="17960"/>
                </a:lnTo>
                <a:lnTo>
                  <a:pt x="18440" y="18440"/>
                </a:lnTo>
                <a:lnTo>
                  <a:pt x="17960" y="18891"/>
                </a:lnTo>
                <a:lnTo>
                  <a:pt x="17461" y="19308"/>
                </a:lnTo>
                <a:lnTo>
                  <a:pt x="16943" y="19690"/>
                </a:lnTo>
                <a:lnTo>
                  <a:pt x="16409" y="20037"/>
                </a:lnTo>
                <a:lnTo>
                  <a:pt x="15859" y="20350"/>
                </a:lnTo>
                <a:lnTo>
                  <a:pt x="15296" y="20628"/>
                </a:lnTo>
                <a:lnTo>
                  <a:pt x="14721" y="20871"/>
                </a:lnTo>
                <a:lnTo>
                  <a:pt x="14135" y="21079"/>
                </a:lnTo>
                <a:lnTo>
                  <a:pt x="13541" y="21253"/>
                </a:lnTo>
                <a:lnTo>
                  <a:pt x="12939" y="21392"/>
                </a:lnTo>
                <a:lnTo>
                  <a:pt x="12332" y="21496"/>
                </a:lnTo>
                <a:lnTo>
                  <a:pt x="11721" y="21565"/>
                </a:lnTo>
                <a:lnTo>
                  <a:pt x="11107" y="21600"/>
                </a:lnTo>
                <a:lnTo>
                  <a:pt x="10493" y="21600"/>
                </a:lnTo>
                <a:lnTo>
                  <a:pt x="9879" y="21565"/>
                </a:lnTo>
                <a:lnTo>
                  <a:pt x="9268" y="21496"/>
                </a:lnTo>
                <a:lnTo>
                  <a:pt x="8661" y="21392"/>
                </a:lnTo>
                <a:lnTo>
                  <a:pt x="8059" y="21253"/>
                </a:lnTo>
                <a:lnTo>
                  <a:pt x="7465" y="21079"/>
                </a:lnTo>
                <a:lnTo>
                  <a:pt x="6879" y="20871"/>
                </a:lnTo>
                <a:lnTo>
                  <a:pt x="6304" y="20628"/>
                </a:lnTo>
                <a:lnTo>
                  <a:pt x="5741" y="20350"/>
                </a:lnTo>
                <a:lnTo>
                  <a:pt x="5191" y="20037"/>
                </a:lnTo>
                <a:lnTo>
                  <a:pt x="4657" y="19690"/>
                </a:lnTo>
                <a:lnTo>
                  <a:pt x="4139" y="19308"/>
                </a:lnTo>
                <a:lnTo>
                  <a:pt x="3640" y="18891"/>
                </a:lnTo>
                <a:lnTo>
                  <a:pt x="3160" y="18440"/>
                </a:lnTo>
                <a:lnTo>
                  <a:pt x="2709" y="17960"/>
                </a:lnTo>
                <a:lnTo>
                  <a:pt x="2292" y="17461"/>
                </a:lnTo>
                <a:lnTo>
                  <a:pt x="1910" y="16943"/>
                </a:lnTo>
                <a:lnTo>
                  <a:pt x="1563" y="16409"/>
                </a:lnTo>
                <a:lnTo>
                  <a:pt x="1250" y="15859"/>
                </a:lnTo>
                <a:lnTo>
                  <a:pt x="972" y="15296"/>
                </a:lnTo>
                <a:lnTo>
                  <a:pt x="729" y="14721"/>
                </a:lnTo>
                <a:lnTo>
                  <a:pt x="521" y="14135"/>
                </a:lnTo>
                <a:lnTo>
                  <a:pt x="347" y="13541"/>
                </a:lnTo>
                <a:lnTo>
                  <a:pt x="208" y="12939"/>
                </a:lnTo>
                <a:lnTo>
                  <a:pt x="104" y="12332"/>
                </a:lnTo>
                <a:lnTo>
                  <a:pt x="35" y="11721"/>
                </a:lnTo>
                <a:lnTo>
                  <a:pt x="0" y="11107"/>
                </a:lnTo>
                <a:lnTo>
                  <a:pt x="0" y="10493"/>
                </a:lnTo>
                <a:lnTo>
                  <a:pt x="35" y="9879"/>
                </a:lnTo>
                <a:lnTo>
                  <a:pt x="104" y="9268"/>
                </a:lnTo>
                <a:lnTo>
                  <a:pt x="208" y="8661"/>
                </a:lnTo>
                <a:lnTo>
                  <a:pt x="347" y="8059"/>
                </a:lnTo>
                <a:lnTo>
                  <a:pt x="521" y="7465"/>
                </a:lnTo>
                <a:lnTo>
                  <a:pt x="729" y="6879"/>
                </a:lnTo>
                <a:lnTo>
                  <a:pt x="972" y="6304"/>
                </a:lnTo>
                <a:lnTo>
                  <a:pt x="1250" y="5741"/>
                </a:lnTo>
                <a:lnTo>
                  <a:pt x="1563" y="5191"/>
                </a:lnTo>
                <a:lnTo>
                  <a:pt x="1910" y="4657"/>
                </a:lnTo>
                <a:lnTo>
                  <a:pt x="2292" y="4139"/>
                </a:lnTo>
                <a:lnTo>
                  <a:pt x="2709" y="3640"/>
                </a:lnTo>
                <a:lnTo>
                  <a:pt x="3160" y="3160"/>
                </a:lnTo>
                <a:lnTo>
                  <a:pt x="3640" y="2709"/>
                </a:lnTo>
                <a:lnTo>
                  <a:pt x="4139" y="2292"/>
                </a:lnTo>
                <a:lnTo>
                  <a:pt x="4657" y="1910"/>
                </a:lnTo>
                <a:lnTo>
                  <a:pt x="5191" y="1563"/>
                </a:lnTo>
                <a:lnTo>
                  <a:pt x="5741" y="1250"/>
                </a:lnTo>
                <a:lnTo>
                  <a:pt x="6304" y="972"/>
                </a:lnTo>
                <a:lnTo>
                  <a:pt x="6879" y="729"/>
                </a:lnTo>
                <a:lnTo>
                  <a:pt x="7465" y="521"/>
                </a:lnTo>
                <a:lnTo>
                  <a:pt x="8059" y="347"/>
                </a:lnTo>
                <a:lnTo>
                  <a:pt x="8661" y="208"/>
                </a:lnTo>
                <a:lnTo>
                  <a:pt x="9268" y="104"/>
                </a:lnTo>
                <a:lnTo>
                  <a:pt x="9879" y="35"/>
                </a:lnTo>
                <a:lnTo>
                  <a:pt x="10493" y="0"/>
                </a:lnTo>
                <a:lnTo>
                  <a:pt x="11107" y="0"/>
                </a:lnTo>
                <a:lnTo>
                  <a:pt x="11721" y="35"/>
                </a:lnTo>
                <a:lnTo>
                  <a:pt x="12332" y="104"/>
                </a:lnTo>
                <a:lnTo>
                  <a:pt x="12939" y="208"/>
                </a:lnTo>
                <a:lnTo>
                  <a:pt x="13541" y="347"/>
                </a:lnTo>
                <a:lnTo>
                  <a:pt x="14135" y="521"/>
                </a:lnTo>
                <a:lnTo>
                  <a:pt x="14721" y="729"/>
                </a:lnTo>
                <a:lnTo>
                  <a:pt x="15296" y="972"/>
                </a:lnTo>
                <a:lnTo>
                  <a:pt x="15859" y="1250"/>
                </a:lnTo>
                <a:lnTo>
                  <a:pt x="16409" y="1563"/>
                </a:lnTo>
                <a:lnTo>
                  <a:pt x="16943" y="1910"/>
                </a:lnTo>
                <a:lnTo>
                  <a:pt x="17461" y="2292"/>
                </a:lnTo>
                <a:lnTo>
                  <a:pt x="17960" y="2709"/>
                </a:lnTo>
                <a:lnTo>
                  <a:pt x="18440" y="3160"/>
                </a:lnTo>
                <a:close/>
              </a:path>
            </a:pathLst>
          </a:custGeom>
          <a:ln w="50800">
            <a:solidFill>
              <a:srgbClr val="E93F3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bject 2"/>
          <p:cNvSpPr/>
          <p:nvPr/>
        </p:nvSpPr>
        <p:spPr>
          <a:xfrm>
            <a:off x="436411" y="574732"/>
            <a:ext cx="160022" cy="1600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8" name="object 3"/>
          <p:cNvSpPr txBox="1"/>
          <p:nvPr>
            <p:ph type="title"/>
          </p:nvPr>
        </p:nvSpPr>
        <p:spPr>
          <a:xfrm>
            <a:off x="863599" y="381000"/>
            <a:ext cx="10720707" cy="430888"/>
          </a:xfrm>
          <a:prstGeom prst="rect">
            <a:avLst/>
          </a:prstGeom>
        </p:spPr>
        <p:txBody>
          <a:bodyPr/>
          <a:lstStyle/>
          <a:p>
            <a:pPr indent="12319" defTabSz="886967">
              <a:defRPr sz="27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Шаг </a:t>
            </a:r>
            <a:r>
              <a:rPr spc="-100"/>
              <a:t>№2. </a:t>
            </a:r>
            <a:r>
              <a:t>Укладываем передний регистрат между зубными</a:t>
            </a:r>
            <a:r>
              <a:rPr spc="-100"/>
              <a:t> </a:t>
            </a:r>
            <a:r>
              <a:t>рядами</a:t>
            </a:r>
          </a:p>
        </p:txBody>
      </p:sp>
      <p:sp>
        <p:nvSpPr>
          <p:cNvPr id="159" name="object 4"/>
          <p:cNvSpPr/>
          <p:nvPr/>
        </p:nvSpPr>
        <p:spPr>
          <a:xfrm>
            <a:off x="4089400" y="863600"/>
            <a:ext cx="5664200" cy="330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0" name="object 5"/>
          <p:cNvSpPr/>
          <p:nvPr/>
        </p:nvSpPr>
        <p:spPr>
          <a:xfrm>
            <a:off x="399055" y="4322762"/>
            <a:ext cx="142878" cy="14287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1" name="object 6"/>
          <p:cNvSpPr txBox="1"/>
          <p:nvPr/>
        </p:nvSpPr>
        <p:spPr>
          <a:xfrm>
            <a:off x="825498" y="4152900"/>
            <a:ext cx="11769094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defRPr sz="28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Шаг </a:t>
            </a:r>
            <a:r>
              <a:rPr spc="-10"/>
              <a:t>№3. </a:t>
            </a:r>
            <a:r>
              <a:t>Необходимо привести обе суставные коробки к контактированию с  соответствующим суставным шариком и закрыть фиксаторы суставных</a:t>
            </a:r>
            <a:r>
              <a:rPr spc="-100"/>
              <a:t> </a:t>
            </a:r>
            <a:r>
              <a:t>головок.</a:t>
            </a:r>
          </a:p>
        </p:txBody>
      </p:sp>
      <p:sp>
        <p:nvSpPr>
          <p:cNvPr id="162" name="object 7"/>
          <p:cNvSpPr/>
          <p:nvPr/>
        </p:nvSpPr>
        <p:spPr>
          <a:xfrm>
            <a:off x="3378200" y="5080000"/>
            <a:ext cx="7086600" cy="4292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3" name="object 8"/>
          <p:cNvSpPr/>
          <p:nvPr/>
        </p:nvSpPr>
        <p:spPr>
          <a:xfrm>
            <a:off x="3822700" y="5264150"/>
            <a:ext cx="2049167" cy="201706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4" name="object 9"/>
          <p:cNvSpPr/>
          <p:nvPr/>
        </p:nvSpPr>
        <p:spPr>
          <a:xfrm>
            <a:off x="3886200" y="5340350"/>
            <a:ext cx="1896767" cy="1864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37" y="3163"/>
                </a:moveTo>
                <a:lnTo>
                  <a:pt x="18820" y="3566"/>
                </a:lnTo>
                <a:lnTo>
                  <a:pt x="19178" y="3983"/>
                </a:lnTo>
                <a:lnTo>
                  <a:pt x="19512" y="4414"/>
                </a:lnTo>
                <a:lnTo>
                  <a:pt x="19821" y="4857"/>
                </a:lnTo>
                <a:lnTo>
                  <a:pt x="20105" y="5312"/>
                </a:lnTo>
                <a:lnTo>
                  <a:pt x="20364" y="5778"/>
                </a:lnTo>
                <a:lnTo>
                  <a:pt x="20599" y="6252"/>
                </a:lnTo>
                <a:lnTo>
                  <a:pt x="20809" y="6736"/>
                </a:lnTo>
                <a:lnTo>
                  <a:pt x="20995" y="7227"/>
                </a:lnTo>
                <a:lnTo>
                  <a:pt x="21155" y="7725"/>
                </a:lnTo>
                <a:lnTo>
                  <a:pt x="21291" y="8229"/>
                </a:lnTo>
                <a:lnTo>
                  <a:pt x="21402" y="8737"/>
                </a:lnTo>
                <a:lnTo>
                  <a:pt x="21489" y="9250"/>
                </a:lnTo>
                <a:lnTo>
                  <a:pt x="21551" y="9765"/>
                </a:lnTo>
                <a:lnTo>
                  <a:pt x="21588" y="10282"/>
                </a:lnTo>
                <a:lnTo>
                  <a:pt x="21600" y="10800"/>
                </a:lnTo>
                <a:lnTo>
                  <a:pt x="21588" y="11318"/>
                </a:lnTo>
                <a:lnTo>
                  <a:pt x="21551" y="11835"/>
                </a:lnTo>
                <a:lnTo>
                  <a:pt x="21489" y="12350"/>
                </a:lnTo>
                <a:lnTo>
                  <a:pt x="21402" y="12863"/>
                </a:lnTo>
                <a:lnTo>
                  <a:pt x="21291" y="13371"/>
                </a:lnTo>
                <a:lnTo>
                  <a:pt x="21155" y="13875"/>
                </a:lnTo>
                <a:lnTo>
                  <a:pt x="20995" y="14373"/>
                </a:lnTo>
                <a:lnTo>
                  <a:pt x="20809" y="14864"/>
                </a:lnTo>
                <a:lnTo>
                  <a:pt x="20599" y="15348"/>
                </a:lnTo>
                <a:lnTo>
                  <a:pt x="20364" y="15822"/>
                </a:lnTo>
                <a:lnTo>
                  <a:pt x="20105" y="16288"/>
                </a:lnTo>
                <a:lnTo>
                  <a:pt x="19821" y="16743"/>
                </a:lnTo>
                <a:lnTo>
                  <a:pt x="19512" y="17186"/>
                </a:lnTo>
                <a:lnTo>
                  <a:pt x="19178" y="17617"/>
                </a:lnTo>
                <a:lnTo>
                  <a:pt x="18820" y="18034"/>
                </a:lnTo>
                <a:lnTo>
                  <a:pt x="18437" y="18437"/>
                </a:lnTo>
                <a:lnTo>
                  <a:pt x="18034" y="18820"/>
                </a:lnTo>
                <a:lnTo>
                  <a:pt x="17617" y="19178"/>
                </a:lnTo>
                <a:lnTo>
                  <a:pt x="17186" y="19512"/>
                </a:lnTo>
                <a:lnTo>
                  <a:pt x="16743" y="19821"/>
                </a:lnTo>
                <a:lnTo>
                  <a:pt x="16288" y="20105"/>
                </a:lnTo>
                <a:lnTo>
                  <a:pt x="15822" y="20364"/>
                </a:lnTo>
                <a:lnTo>
                  <a:pt x="15348" y="20599"/>
                </a:lnTo>
                <a:lnTo>
                  <a:pt x="14864" y="20809"/>
                </a:lnTo>
                <a:lnTo>
                  <a:pt x="14373" y="20995"/>
                </a:lnTo>
                <a:lnTo>
                  <a:pt x="13875" y="21155"/>
                </a:lnTo>
                <a:lnTo>
                  <a:pt x="13371" y="21291"/>
                </a:lnTo>
                <a:lnTo>
                  <a:pt x="12863" y="21402"/>
                </a:lnTo>
                <a:lnTo>
                  <a:pt x="12350" y="21489"/>
                </a:lnTo>
                <a:lnTo>
                  <a:pt x="11835" y="21551"/>
                </a:lnTo>
                <a:lnTo>
                  <a:pt x="11318" y="21588"/>
                </a:lnTo>
                <a:lnTo>
                  <a:pt x="10800" y="21600"/>
                </a:lnTo>
                <a:lnTo>
                  <a:pt x="10282" y="21588"/>
                </a:lnTo>
                <a:lnTo>
                  <a:pt x="9765" y="21551"/>
                </a:lnTo>
                <a:lnTo>
                  <a:pt x="9250" y="21489"/>
                </a:lnTo>
                <a:lnTo>
                  <a:pt x="8737" y="21402"/>
                </a:lnTo>
                <a:lnTo>
                  <a:pt x="8229" y="21291"/>
                </a:lnTo>
                <a:lnTo>
                  <a:pt x="7725" y="21155"/>
                </a:lnTo>
                <a:lnTo>
                  <a:pt x="7227" y="20995"/>
                </a:lnTo>
                <a:lnTo>
                  <a:pt x="6736" y="20809"/>
                </a:lnTo>
                <a:lnTo>
                  <a:pt x="6252" y="20599"/>
                </a:lnTo>
                <a:lnTo>
                  <a:pt x="5778" y="20364"/>
                </a:lnTo>
                <a:lnTo>
                  <a:pt x="5312" y="20105"/>
                </a:lnTo>
                <a:lnTo>
                  <a:pt x="4857" y="19821"/>
                </a:lnTo>
                <a:lnTo>
                  <a:pt x="4414" y="19512"/>
                </a:lnTo>
                <a:lnTo>
                  <a:pt x="3983" y="19178"/>
                </a:lnTo>
                <a:lnTo>
                  <a:pt x="3566" y="18820"/>
                </a:lnTo>
                <a:lnTo>
                  <a:pt x="3163" y="18437"/>
                </a:lnTo>
                <a:lnTo>
                  <a:pt x="2780" y="18034"/>
                </a:lnTo>
                <a:lnTo>
                  <a:pt x="2422" y="17617"/>
                </a:lnTo>
                <a:lnTo>
                  <a:pt x="2088" y="17186"/>
                </a:lnTo>
                <a:lnTo>
                  <a:pt x="1779" y="16743"/>
                </a:lnTo>
                <a:lnTo>
                  <a:pt x="1495" y="16288"/>
                </a:lnTo>
                <a:lnTo>
                  <a:pt x="1236" y="15822"/>
                </a:lnTo>
                <a:lnTo>
                  <a:pt x="1001" y="15348"/>
                </a:lnTo>
                <a:lnTo>
                  <a:pt x="791" y="14864"/>
                </a:lnTo>
                <a:lnTo>
                  <a:pt x="605" y="14373"/>
                </a:lnTo>
                <a:lnTo>
                  <a:pt x="445" y="13875"/>
                </a:lnTo>
                <a:lnTo>
                  <a:pt x="309" y="13371"/>
                </a:lnTo>
                <a:lnTo>
                  <a:pt x="198" y="12863"/>
                </a:lnTo>
                <a:lnTo>
                  <a:pt x="111" y="12350"/>
                </a:lnTo>
                <a:lnTo>
                  <a:pt x="49" y="11835"/>
                </a:lnTo>
                <a:lnTo>
                  <a:pt x="12" y="11318"/>
                </a:lnTo>
                <a:lnTo>
                  <a:pt x="0" y="10800"/>
                </a:lnTo>
                <a:lnTo>
                  <a:pt x="12" y="10282"/>
                </a:lnTo>
                <a:lnTo>
                  <a:pt x="49" y="9765"/>
                </a:lnTo>
                <a:lnTo>
                  <a:pt x="111" y="9250"/>
                </a:lnTo>
                <a:lnTo>
                  <a:pt x="198" y="8737"/>
                </a:lnTo>
                <a:lnTo>
                  <a:pt x="309" y="8229"/>
                </a:lnTo>
                <a:lnTo>
                  <a:pt x="445" y="7725"/>
                </a:lnTo>
                <a:lnTo>
                  <a:pt x="605" y="7227"/>
                </a:lnTo>
                <a:lnTo>
                  <a:pt x="791" y="6736"/>
                </a:lnTo>
                <a:lnTo>
                  <a:pt x="1001" y="6252"/>
                </a:lnTo>
                <a:lnTo>
                  <a:pt x="1236" y="5778"/>
                </a:lnTo>
                <a:lnTo>
                  <a:pt x="1495" y="5312"/>
                </a:lnTo>
                <a:lnTo>
                  <a:pt x="1779" y="4857"/>
                </a:lnTo>
                <a:lnTo>
                  <a:pt x="2088" y="4414"/>
                </a:lnTo>
                <a:lnTo>
                  <a:pt x="2422" y="3983"/>
                </a:lnTo>
                <a:lnTo>
                  <a:pt x="2780" y="3566"/>
                </a:lnTo>
                <a:lnTo>
                  <a:pt x="3163" y="3163"/>
                </a:lnTo>
                <a:lnTo>
                  <a:pt x="3566" y="2780"/>
                </a:lnTo>
                <a:lnTo>
                  <a:pt x="3983" y="2422"/>
                </a:lnTo>
                <a:lnTo>
                  <a:pt x="4414" y="2088"/>
                </a:lnTo>
                <a:lnTo>
                  <a:pt x="4857" y="1779"/>
                </a:lnTo>
                <a:lnTo>
                  <a:pt x="5312" y="1495"/>
                </a:lnTo>
                <a:lnTo>
                  <a:pt x="5778" y="1236"/>
                </a:lnTo>
                <a:lnTo>
                  <a:pt x="6252" y="1001"/>
                </a:lnTo>
                <a:lnTo>
                  <a:pt x="6736" y="791"/>
                </a:lnTo>
                <a:lnTo>
                  <a:pt x="7227" y="605"/>
                </a:lnTo>
                <a:lnTo>
                  <a:pt x="7725" y="445"/>
                </a:lnTo>
                <a:lnTo>
                  <a:pt x="8229" y="309"/>
                </a:lnTo>
                <a:lnTo>
                  <a:pt x="8737" y="198"/>
                </a:lnTo>
                <a:lnTo>
                  <a:pt x="9250" y="111"/>
                </a:lnTo>
                <a:lnTo>
                  <a:pt x="9765" y="49"/>
                </a:lnTo>
                <a:lnTo>
                  <a:pt x="10282" y="12"/>
                </a:lnTo>
                <a:lnTo>
                  <a:pt x="10800" y="0"/>
                </a:lnTo>
                <a:lnTo>
                  <a:pt x="11318" y="12"/>
                </a:lnTo>
                <a:lnTo>
                  <a:pt x="11835" y="49"/>
                </a:lnTo>
                <a:lnTo>
                  <a:pt x="12350" y="111"/>
                </a:lnTo>
                <a:lnTo>
                  <a:pt x="12863" y="198"/>
                </a:lnTo>
                <a:lnTo>
                  <a:pt x="13371" y="309"/>
                </a:lnTo>
                <a:lnTo>
                  <a:pt x="13875" y="445"/>
                </a:lnTo>
                <a:lnTo>
                  <a:pt x="14373" y="605"/>
                </a:lnTo>
                <a:lnTo>
                  <a:pt x="14864" y="791"/>
                </a:lnTo>
                <a:lnTo>
                  <a:pt x="15348" y="1001"/>
                </a:lnTo>
                <a:lnTo>
                  <a:pt x="15822" y="1236"/>
                </a:lnTo>
                <a:lnTo>
                  <a:pt x="16288" y="1495"/>
                </a:lnTo>
                <a:lnTo>
                  <a:pt x="16743" y="1779"/>
                </a:lnTo>
                <a:lnTo>
                  <a:pt x="17186" y="2088"/>
                </a:lnTo>
                <a:lnTo>
                  <a:pt x="17617" y="2422"/>
                </a:lnTo>
                <a:lnTo>
                  <a:pt x="18034" y="2780"/>
                </a:lnTo>
                <a:lnTo>
                  <a:pt x="18437" y="3163"/>
                </a:lnTo>
                <a:close/>
              </a:path>
            </a:pathLst>
          </a:custGeom>
          <a:ln w="50800">
            <a:solidFill>
              <a:srgbClr val="E93F3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5" name="object 10"/>
          <p:cNvSpPr/>
          <p:nvPr/>
        </p:nvSpPr>
        <p:spPr>
          <a:xfrm>
            <a:off x="5624341" y="5449018"/>
            <a:ext cx="950290" cy="152793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66" name="object 11"/>
          <p:cNvSpPr/>
          <p:nvPr/>
        </p:nvSpPr>
        <p:spPr>
          <a:xfrm>
            <a:off x="5875130" y="5527964"/>
            <a:ext cx="486827" cy="1221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65" y="12239"/>
                </a:moveTo>
                <a:lnTo>
                  <a:pt x="0" y="12854"/>
                </a:lnTo>
                <a:lnTo>
                  <a:pt x="15791" y="21600"/>
                </a:lnTo>
                <a:lnTo>
                  <a:pt x="21600" y="11076"/>
                </a:lnTo>
                <a:lnTo>
                  <a:pt x="14134" y="11690"/>
                </a:lnTo>
                <a:lnTo>
                  <a:pt x="8079" y="0"/>
                </a:lnTo>
                <a:lnTo>
                  <a:pt x="1410" y="549"/>
                </a:lnTo>
                <a:lnTo>
                  <a:pt x="7465" y="12239"/>
                </a:lnTo>
                <a:close/>
              </a:path>
            </a:pathLst>
          </a:custGeom>
          <a:ln w="50800">
            <a:solidFill>
              <a:srgbClr val="E93F3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ject 2"/>
          <p:cNvSpPr txBox="1"/>
          <p:nvPr>
            <p:ph type="ctrTitle"/>
          </p:nvPr>
        </p:nvSpPr>
        <p:spPr>
          <a:xfrm>
            <a:off x="749300" y="470050"/>
            <a:ext cx="11506200" cy="1168977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08300"/>
              </a:lnSpc>
              <a:defRPr sz="3600">
                <a:latin typeface="+mn-lt"/>
                <a:ea typeface="+mn-ea"/>
                <a:cs typeface="+mn-cs"/>
                <a:sym typeface="Calibri"/>
              </a:defRPr>
            </a:pPr>
            <a:r>
              <a:t>Юстировка угла Беннета при помощи правого</a:t>
            </a:r>
            <a:r>
              <a:rPr spc="-100"/>
              <a:t> </a:t>
            </a:r>
            <a:r>
              <a:t>и</a:t>
            </a:r>
            <a:r>
              <a:rPr spc="-100"/>
              <a:t> </a:t>
            </a:r>
            <a:r>
              <a:t>левого  латеротрузионного</a:t>
            </a:r>
            <a:r>
              <a:rPr spc="-100"/>
              <a:t> </a:t>
            </a:r>
            <a:r>
              <a:t>регистрата.</a:t>
            </a:r>
          </a:p>
        </p:txBody>
      </p:sp>
      <p:sp>
        <p:nvSpPr>
          <p:cNvPr id="169" name="object 3"/>
          <p:cNvSpPr txBox="1"/>
          <p:nvPr/>
        </p:nvSpPr>
        <p:spPr>
          <a:xfrm>
            <a:off x="581974" y="1764406"/>
            <a:ext cx="10953119" cy="1420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676275" marR="5080" indent="-664209">
              <a:lnSpc>
                <a:spcPct val="101200"/>
              </a:lnSpc>
              <a:tabLst>
                <a:tab pos="698500" algn="l"/>
              </a:tabLst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1.	Уложить правый латеротрузионный регистрат</a:t>
            </a:r>
            <a:r>
              <a:rPr spc="-80"/>
              <a:t> </a:t>
            </a:r>
            <a:r>
              <a:t>между</a:t>
            </a:r>
            <a:r>
              <a:rPr spc="-20"/>
              <a:t> </a:t>
            </a:r>
            <a:r>
              <a:t>зубными  рядами и открыть болт фиксации угла</a:t>
            </a:r>
            <a:r>
              <a:rPr spc="-100"/>
              <a:t> </a:t>
            </a:r>
            <a:r>
              <a:t>Беннета.</a:t>
            </a:r>
          </a:p>
        </p:txBody>
      </p:sp>
      <p:sp>
        <p:nvSpPr>
          <p:cNvPr id="170" name="object 4"/>
          <p:cNvSpPr/>
          <p:nvPr/>
        </p:nvSpPr>
        <p:spPr>
          <a:xfrm>
            <a:off x="2082800" y="2819400"/>
            <a:ext cx="9766300" cy="6324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1" name="object 5"/>
          <p:cNvSpPr/>
          <p:nvPr/>
        </p:nvSpPr>
        <p:spPr>
          <a:xfrm>
            <a:off x="8489950" y="3638550"/>
            <a:ext cx="1422400" cy="1422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2" name="object 6"/>
          <p:cNvSpPr/>
          <p:nvPr/>
        </p:nvSpPr>
        <p:spPr>
          <a:xfrm>
            <a:off x="8553450" y="371475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37" y="3163"/>
                </a:moveTo>
                <a:lnTo>
                  <a:pt x="18986" y="3754"/>
                </a:lnTo>
                <a:lnTo>
                  <a:pt x="19482" y="4375"/>
                </a:lnTo>
                <a:lnTo>
                  <a:pt x="19927" y="5022"/>
                </a:lnTo>
                <a:lnTo>
                  <a:pt x="20319" y="5692"/>
                </a:lnTo>
                <a:lnTo>
                  <a:pt x="20659" y="6383"/>
                </a:lnTo>
                <a:lnTo>
                  <a:pt x="20946" y="7092"/>
                </a:lnTo>
                <a:lnTo>
                  <a:pt x="21182" y="7816"/>
                </a:lnTo>
                <a:lnTo>
                  <a:pt x="21365" y="8552"/>
                </a:lnTo>
                <a:lnTo>
                  <a:pt x="21495" y="9296"/>
                </a:lnTo>
                <a:lnTo>
                  <a:pt x="21574" y="10047"/>
                </a:lnTo>
                <a:lnTo>
                  <a:pt x="21600" y="10800"/>
                </a:lnTo>
                <a:lnTo>
                  <a:pt x="21574" y="11553"/>
                </a:lnTo>
                <a:lnTo>
                  <a:pt x="21495" y="12304"/>
                </a:lnTo>
                <a:lnTo>
                  <a:pt x="21365" y="13048"/>
                </a:lnTo>
                <a:lnTo>
                  <a:pt x="21182" y="13784"/>
                </a:lnTo>
                <a:lnTo>
                  <a:pt x="20946" y="14507"/>
                </a:lnTo>
                <a:lnTo>
                  <a:pt x="20659" y="15217"/>
                </a:lnTo>
                <a:lnTo>
                  <a:pt x="20319" y="15908"/>
                </a:lnTo>
                <a:lnTo>
                  <a:pt x="19927" y="16578"/>
                </a:lnTo>
                <a:lnTo>
                  <a:pt x="19482" y="17225"/>
                </a:lnTo>
                <a:lnTo>
                  <a:pt x="18986" y="17846"/>
                </a:lnTo>
                <a:lnTo>
                  <a:pt x="18437" y="18437"/>
                </a:lnTo>
                <a:lnTo>
                  <a:pt x="17846" y="18986"/>
                </a:lnTo>
                <a:lnTo>
                  <a:pt x="17225" y="19482"/>
                </a:lnTo>
                <a:lnTo>
                  <a:pt x="16578" y="19927"/>
                </a:lnTo>
                <a:lnTo>
                  <a:pt x="15908" y="20319"/>
                </a:lnTo>
                <a:lnTo>
                  <a:pt x="15217" y="20659"/>
                </a:lnTo>
                <a:lnTo>
                  <a:pt x="14507" y="20946"/>
                </a:lnTo>
                <a:lnTo>
                  <a:pt x="13784" y="21182"/>
                </a:lnTo>
                <a:lnTo>
                  <a:pt x="13048" y="21365"/>
                </a:lnTo>
                <a:lnTo>
                  <a:pt x="12304" y="21495"/>
                </a:lnTo>
                <a:lnTo>
                  <a:pt x="11553" y="21574"/>
                </a:lnTo>
                <a:lnTo>
                  <a:pt x="10800" y="21600"/>
                </a:lnTo>
                <a:lnTo>
                  <a:pt x="10047" y="21574"/>
                </a:lnTo>
                <a:lnTo>
                  <a:pt x="9296" y="21495"/>
                </a:lnTo>
                <a:lnTo>
                  <a:pt x="8552" y="21365"/>
                </a:lnTo>
                <a:lnTo>
                  <a:pt x="7816" y="21182"/>
                </a:lnTo>
                <a:lnTo>
                  <a:pt x="7092" y="20946"/>
                </a:lnTo>
                <a:lnTo>
                  <a:pt x="6383" y="20659"/>
                </a:lnTo>
                <a:lnTo>
                  <a:pt x="5692" y="20319"/>
                </a:lnTo>
                <a:lnTo>
                  <a:pt x="5022" y="19927"/>
                </a:lnTo>
                <a:lnTo>
                  <a:pt x="4375" y="19482"/>
                </a:lnTo>
                <a:lnTo>
                  <a:pt x="3754" y="18986"/>
                </a:lnTo>
                <a:lnTo>
                  <a:pt x="3163" y="18437"/>
                </a:lnTo>
                <a:lnTo>
                  <a:pt x="2614" y="17846"/>
                </a:lnTo>
                <a:lnTo>
                  <a:pt x="2118" y="17225"/>
                </a:lnTo>
                <a:lnTo>
                  <a:pt x="1673" y="16578"/>
                </a:lnTo>
                <a:lnTo>
                  <a:pt x="1281" y="15908"/>
                </a:lnTo>
                <a:lnTo>
                  <a:pt x="941" y="15217"/>
                </a:lnTo>
                <a:lnTo>
                  <a:pt x="654" y="14507"/>
                </a:lnTo>
                <a:lnTo>
                  <a:pt x="418" y="13784"/>
                </a:lnTo>
                <a:lnTo>
                  <a:pt x="235" y="13048"/>
                </a:lnTo>
                <a:lnTo>
                  <a:pt x="105" y="12304"/>
                </a:lnTo>
                <a:lnTo>
                  <a:pt x="26" y="11553"/>
                </a:lnTo>
                <a:lnTo>
                  <a:pt x="0" y="10800"/>
                </a:lnTo>
                <a:lnTo>
                  <a:pt x="26" y="10047"/>
                </a:lnTo>
                <a:lnTo>
                  <a:pt x="105" y="9296"/>
                </a:lnTo>
                <a:lnTo>
                  <a:pt x="235" y="8552"/>
                </a:lnTo>
                <a:lnTo>
                  <a:pt x="418" y="7816"/>
                </a:lnTo>
                <a:lnTo>
                  <a:pt x="654" y="7092"/>
                </a:lnTo>
                <a:lnTo>
                  <a:pt x="941" y="6383"/>
                </a:lnTo>
                <a:lnTo>
                  <a:pt x="1281" y="5692"/>
                </a:lnTo>
                <a:lnTo>
                  <a:pt x="1673" y="5022"/>
                </a:lnTo>
                <a:lnTo>
                  <a:pt x="2118" y="4375"/>
                </a:lnTo>
                <a:lnTo>
                  <a:pt x="2614" y="3754"/>
                </a:lnTo>
                <a:lnTo>
                  <a:pt x="3163" y="3163"/>
                </a:lnTo>
                <a:lnTo>
                  <a:pt x="3754" y="2614"/>
                </a:lnTo>
                <a:lnTo>
                  <a:pt x="4375" y="2118"/>
                </a:lnTo>
                <a:lnTo>
                  <a:pt x="5022" y="1673"/>
                </a:lnTo>
                <a:lnTo>
                  <a:pt x="5692" y="1281"/>
                </a:lnTo>
                <a:lnTo>
                  <a:pt x="6383" y="941"/>
                </a:lnTo>
                <a:lnTo>
                  <a:pt x="7092" y="654"/>
                </a:lnTo>
                <a:lnTo>
                  <a:pt x="7816" y="418"/>
                </a:lnTo>
                <a:lnTo>
                  <a:pt x="8552" y="235"/>
                </a:lnTo>
                <a:lnTo>
                  <a:pt x="9296" y="105"/>
                </a:lnTo>
                <a:lnTo>
                  <a:pt x="10047" y="26"/>
                </a:lnTo>
                <a:lnTo>
                  <a:pt x="10800" y="0"/>
                </a:lnTo>
                <a:lnTo>
                  <a:pt x="11553" y="26"/>
                </a:lnTo>
                <a:lnTo>
                  <a:pt x="12304" y="105"/>
                </a:lnTo>
                <a:lnTo>
                  <a:pt x="13048" y="235"/>
                </a:lnTo>
                <a:lnTo>
                  <a:pt x="13784" y="418"/>
                </a:lnTo>
                <a:lnTo>
                  <a:pt x="14507" y="654"/>
                </a:lnTo>
                <a:lnTo>
                  <a:pt x="15217" y="941"/>
                </a:lnTo>
                <a:lnTo>
                  <a:pt x="15908" y="1281"/>
                </a:lnTo>
                <a:lnTo>
                  <a:pt x="16578" y="1673"/>
                </a:lnTo>
                <a:lnTo>
                  <a:pt x="17225" y="2118"/>
                </a:lnTo>
                <a:lnTo>
                  <a:pt x="17846" y="2614"/>
                </a:lnTo>
                <a:lnTo>
                  <a:pt x="18437" y="3163"/>
                </a:lnTo>
                <a:close/>
              </a:path>
            </a:pathLst>
          </a:custGeom>
          <a:ln w="50800">
            <a:solidFill>
              <a:srgbClr val="E93F3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ject 2"/>
          <p:cNvSpPr txBox="1"/>
          <p:nvPr>
            <p:ph type="title"/>
          </p:nvPr>
        </p:nvSpPr>
        <p:spPr>
          <a:xfrm>
            <a:off x="482598" y="383438"/>
            <a:ext cx="11927844" cy="916727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09000"/>
              </a:lnSpc>
              <a:defRPr sz="28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2. Провернуть вставку правой суставной коробки до прикосновения</a:t>
            </a:r>
            <a:r>
              <a:rPr spc="-100"/>
              <a:t> </a:t>
            </a:r>
            <a:r>
              <a:t>суставного  шарика к вставке и затянуть</a:t>
            </a:r>
            <a:r>
              <a:rPr spc="-100"/>
              <a:t> </a:t>
            </a:r>
            <a:r>
              <a:t>фиксатор.</a:t>
            </a:r>
          </a:p>
        </p:txBody>
      </p:sp>
      <p:sp>
        <p:nvSpPr>
          <p:cNvPr id="175" name="object 3"/>
          <p:cNvSpPr/>
          <p:nvPr/>
        </p:nvSpPr>
        <p:spPr>
          <a:xfrm>
            <a:off x="2400300" y="1460500"/>
            <a:ext cx="8204200" cy="5689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6" name="object 4"/>
          <p:cNvSpPr/>
          <p:nvPr/>
        </p:nvSpPr>
        <p:spPr>
          <a:xfrm>
            <a:off x="7156450" y="3105150"/>
            <a:ext cx="1422400" cy="1422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7" name="object 5"/>
          <p:cNvSpPr/>
          <p:nvPr/>
        </p:nvSpPr>
        <p:spPr>
          <a:xfrm>
            <a:off x="7219950" y="318135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37" y="3163"/>
                </a:moveTo>
                <a:lnTo>
                  <a:pt x="18986" y="3754"/>
                </a:lnTo>
                <a:lnTo>
                  <a:pt x="19482" y="4375"/>
                </a:lnTo>
                <a:lnTo>
                  <a:pt x="19927" y="5022"/>
                </a:lnTo>
                <a:lnTo>
                  <a:pt x="20319" y="5692"/>
                </a:lnTo>
                <a:lnTo>
                  <a:pt x="20659" y="6383"/>
                </a:lnTo>
                <a:lnTo>
                  <a:pt x="20946" y="7092"/>
                </a:lnTo>
                <a:lnTo>
                  <a:pt x="21182" y="7816"/>
                </a:lnTo>
                <a:lnTo>
                  <a:pt x="21365" y="8552"/>
                </a:lnTo>
                <a:lnTo>
                  <a:pt x="21495" y="9296"/>
                </a:lnTo>
                <a:lnTo>
                  <a:pt x="21574" y="10047"/>
                </a:lnTo>
                <a:lnTo>
                  <a:pt x="21600" y="10800"/>
                </a:lnTo>
                <a:lnTo>
                  <a:pt x="21574" y="11553"/>
                </a:lnTo>
                <a:lnTo>
                  <a:pt x="21495" y="12304"/>
                </a:lnTo>
                <a:lnTo>
                  <a:pt x="21365" y="13048"/>
                </a:lnTo>
                <a:lnTo>
                  <a:pt x="21182" y="13784"/>
                </a:lnTo>
                <a:lnTo>
                  <a:pt x="20946" y="14507"/>
                </a:lnTo>
                <a:lnTo>
                  <a:pt x="20659" y="15217"/>
                </a:lnTo>
                <a:lnTo>
                  <a:pt x="20319" y="15908"/>
                </a:lnTo>
                <a:lnTo>
                  <a:pt x="19927" y="16578"/>
                </a:lnTo>
                <a:lnTo>
                  <a:pt x="19482" y="17225"/>
                </a:lnTo>
                <a:lnTo>
                  <a:pt x="18986" y="17846"/>
                </a:lnTo>
                <a:lnTo>
                  <a:pt x="18437" y="18437"/>
                </a:lnTo>
                <a:lnTo>
                  <a:pt x="17846" y="18986"/>
                </a:lnTo>
                <a:lnTo>
                  <a:pt x="17225" y="19482"/>
                </a:lnTo>
                <a:lnTo>
                  <a:pt x="16578" y="19927"/>
                </a:lnTo>
                <a:lnTo>
                  <a:pt x="15908" y="20319"/>
                </a:lnTo>
                <a:lnTo>
                  <a:pt x="15217" y="20659"/>
                </a:lnTo>
                <a:lnTo>
                  <a:pt x="14507" y="20946"/>
                </a:lnTo>
                <a:lnTo>
                  <a:pt x="13784" y="21182"/>
                </a:lnTo>
                <a:lnTo>
                  <a:pt x="13048" y="21365"/>
                </a:lnTo>
                <a:lnTo>
                  <a:pt x="12304" y="21495"/>
                </a:lnTo>
                <a:lnTo>
                  <a:pt x="11553" y="21574"/>
                </a:lnTo>
                <a:lnTo>
                  <a:pt x="10800" y="21600"/>
                </a:lnTo>
                <a:lnTo>
                  <a:pt x="10047" y="21574"/>
                </a:lnTo>
                <a:lnTo>
                  <a:pt x="9296" y="21495"/>
                </a:lnTo>
                <a:lnTo>
                  <a:pt x="8552" y="21365"/>
                </a:lnTo>
                <a:lnTo>
                  <a:pt x="7816" y="21182"/>
                </a:lnTo>
                <a:lnTo>
                  <a:pt x="7092" y="20946"/>
                </a:lnTo>
                <a:lnTo>
                  <a:pt x="6383" y="20659"/>
                </a:lnTo>
                <a:lnTo>
                  <a:pt x="5692" y="20319"/>
                </a:lnTo>
                <a:lnTo>
                  <a:pt x="5022" y="19927"/>
                </a:lnTo>
                <a:lnTo>
                  <a:pt x="4375" y="19482"/>
                </a:lnTo>
                <a:lnTo>
                  <a:pt x="3754" y="18986"/>
                </a:lnTo>
                <a:lnTo>
                  <a:pt x="3163" y="18437"/>
                </a:lnTo>
                <a:lnTo>
                  <a:pt x="2614" y="17846"/>
                </a:lnTo>
                <a:lnTo>
                  <a:pt x="2118" y="17225"/>
                </a:lnTo>
                <a:lnTo>
                  <a:pt x="1673" y="16578"/>
                </a:lnTo>
                <a:lnTo>
                  <a:pt x="1281" y="15908"/>
                </a:lnTo>
                <a:lnTo>
                  <a:pt x="941" y="15217"/>
                </a:lnTo>
                <a:lnTo>
                  <a:pt x="654" y="14507"/>
                </a:lnTo>
                <a:lnTo>
                  <a:pt x="418" y="13784"/>
                </a:lnTo>
                <a:lnTo>
                  <a:pt x="235" y="13048"/>
                </a:lnTo>
                <a:lnTo>
                  <a:pt x="105" y="12304"/>
                </a:lnTo>
                <a:lnTo>
                  <a:pt x="26" y="11553"/>
                </a:lnTo>
                <a:lnTo>
                  <a:pt x="0" y="10800"/>
                </a:lnTo>
                <a:lnTo>
                  <a:pt x="26" y="10047"/>
                </a:lnTo>
                <a:lnTo>
                  <a:pt x="105" y="9296"/>
                </a:lnTo>
                <a:lnTo>
                  <a:pt x="235" y="8552"/>
                </a:lnTo>
                <a:lnTo>
                  <a:pt x="418" y="7816"/>
                </a:lnTo>
                <a:lnTo>
                  <a:pt x="654" y="7092"/>
                </a:lnTo>
                <a:lnTo>
                  <a:pt x="941" y="6383"/>
                </a:lnTo>
                <a:lnTo>
                  <a:pt x="1281" y="5692"/>
                </a:lnTo>
                <a:lnTo>
                  <a:pt x="1673" y="5022"/>
                </a:lnTo>
                <a:lnTo>
                  <a:pt x="2118" y="4375"/>
                </a:lnTo>
                <a:lnTo>
                  <a:pt x="2614" y="3754"/>
                </a:lnTo>
                <a:lnTo>
                  <a:pt x="3163" y="3163"/>
                </a:lnTo>
                <a:lnTo>
                  <a:pt x="3754" y="2614"/>
                </a:lnTo>
                <a:lnTo>
                  <a:pt x="4375" y="2118"/>
                </a:lnTo>
                <a:lnTo>
                  <a:pt x="5022" y="1673"/>
                </a:lnTo>
                <a:lnTo>
                  <a:pt x="5692" y="1281"/>
                </a:lnTo>
                <a:lnTo>
                  <a:pt x="6383" y="941"/>
                </a:lnTo>
                <a:lnTo>
                  <a:pt x="7092" y="654"/>
                </a:lnTo>
                <a:lnTo>
                  <a:pt x="7816" y="418"/>
                </a:lnTo>
                <a:lnTo>
                  <a:pt x="8552" y="235"/>
                </a:lnTo>
                <a:lnTo>
                  <a:pt x="9296" y="105"/>
                </a:lnTo>
                <a:lnTo>
                  <a:pt x="10047" y="26"/>
                </a:lnTo>
                <a:lnTo>
                  <a:pt x="10800" y="0"/>
                </a:lnTo>
                <a:lnTo>
                  <a:pt x="11553" y="26"/>
                </a:lnTo>
                <a:lnTo>
                  <a:pt x="12304" y="105"/>
                </a:lnTo>
                <a:lnTo>
                  <a:pt x="13048" y="235"/>
                </a:lnTo>
                <a:lnTo>
                  <a:pt x="13784" y="418"/>
                </a:lnTo>
                <a:lnTo>
                  <a:pt x="14507" y="654"/>
                </a:lnTo>
                <a:lnTo>
                  <a:pt x="15217" y="941"/>
                </a:lnTo>
                <a:lnTo>
                  <a:pt x="15908" y="1281"/>
                </a:lnTo>
                <a:lnTo>
                  <a:pt x="16578" y="1673"/>
                </a:lnTo>
                <a:lnTo>
                  <a:pt x="17225" y="2118"/>
                </a:lnTo>
                <a:lnTo>
                  <a:pt x="17846" y="2614"/>
                </a:lnTo>
                <a:lnTo>
                  <a:pt x="18437" y="3163"/>
                </a:lnTo>
                <a:close/>
              </a:path>
            </a:pathLst>
          </a:custGeom>
          <a:ln w="50800">
            <a:solidFill>
              <a:srgbClr val="E93F3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8" name="object 6"/>
          <p:cNvSpPr/>
          <p:nvPr/>
        </p:nvSpPr>
        <p:spPr>
          <a:xfrm>
            <a:off x="2654300" y="787400"/>
            <a:ext cx="1320800" cy="139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9" name="object 7"/>
          <p:cNvSpPr txBox="1"/>
          <p:nvPr/>
        </p:nvSpPr>
        <p:spPr>
          <a:xfrm>
            <a:off x="609598" y="7315200"/>
            <a:ext cx="9394194" cy="178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2700">
              <a:buSzPct val="100000"/>
              <a:buAutoNum type="arabicPeriod" startAt="3"/>
              <a:tabLst>
                <a:tab pos="342900" algn="l"/>
              </a:tabLst>
              <a:defRPr sz="30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Закрыть левый центрирующий</a:t>
            </a:r>
            <a:r>
              <a:rPr spc="-100"/>
              <a:t> </a:t>
            </a:r>
            <a:r>
              <a:t>замок.</a:t>
            </a:r>
          </a:p>
          <a:p>
            <a:pPr>
              <a:buClr>
                <a:srgbClr val="57554B"/>
              </a:buClr>
              <a:buSzPct val="100000"/>
              <a:buAutoNum type="arabicPeriod" startAt="3"/>
              <a:defRPr sz="30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12700" marR="5080">
              <a:lnSpc>
                <a:spcPct val="100600"/>
              </a:lnSpc>
              <a:buSzPct val="100000"/>
              <a:buAutoNum type="arabicPeriod" startAt="4"/>
              <a:tabLst>
                <a:tab pos="393700" algn="l"/>
              </a:tabLst>
              <a:defRPr sz="30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Предварительно те же процедуры были выполнены</a:t>
            </a:r>
            <a:r>
              <a:rPr spc="-100"/>
              <a:t> </a:t>
            </a:r>
            <a:r>
              <a:t>с  противоположной</a:t>
            </a:r>
            <a:r>
              <a:rPr spc="-100"/>
              <a:t> </a:t>
            </a:r>
            <a:r>
              <a:t>стороны.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ject 2"/>
          <p:cNvSpPr/>
          <p:nvPr/>
        </p:nvSpPr>
        <p:spPr>
          <a:xfrm>
            <a:off x="901700" y="576895"/>
            <a:ext cx="154307" cy="1543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2" name="object 3"/>
          <p:cNvSpPr txBox="1"/>
          <p:nvPr>
            <p:ph type="title"/>
          </p:nvPr>
        </p:nvSpPr>
        <p:spPr>
          <a:xfrm>
            <a:off x="1193799" y="398779"/>
            <a:ext cx="9885048" cy="840106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3200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Установка </a:t>
            </a:r>
            <a:r>
              <a:rPr spc="-100"/>
              <a:t>Immediate </a:t>
            </a:r>
            <a:r>
              <a:t>Side Shift (ISS) (англ.: «начальный</a:t>
            </a:r>
            <a:r>
              <a:rPr spc="-100"/>
              <a:t> </a:t>
            </a:r>
            <a:r>
              <a:t>боковой  сдвиг»)</a:t>
            </a:r>
          </a:p>
        </p:txBody>
      </p:sp>
      <p:sp>
        <p:nvSpPr>
          <p:cNvPr id="183" name="object 4"/>
          <p:cNvSpPr txBox="1"/>
          <p:nvPr/>
        </p:nvSpPr>
        <p:spPr>
          <a:xfrm>
            <a:off x="863600" y="1437439"/>
            <a:ext cx="11138535" cy="2085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100" indent="-25400">
              <a:buSzPct val="100000"/>
              <a:buAutoNum type="arabicPeriod" startAt="1"/>
              <a:tabLst>
                <a:tab pos="330200" algn="l"/>
              </a:tabLst>
              <a:defRPr sz="31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Открутить болт фиксации угла Беннета примерно на 1/4</a:t>
            </a:r>
            <a:r>
              <a:rPr spc="-100"/>
              <a:t> </a:t>
            </a:r>
            <a:r>
              <a:t>оборота.</a:t>
            </a:r>
          </a:p>
          <a:p>
            <a:pPr marL="12700" marR="5080">
              <a:lnSpc>
                <a:spcPct val="100600"/>
              </a:lnSpc>
              <a:spcBef>
                <a:spcPts val="2000"/>
              </a:spcBef>
              <a:buSzPct val="100000"/>
              <a:buAutoNum type="arabicPeriod" startAt="1"/>
              <a:tabLst>
                <a:tab pos="355600" algn="l"/>
              </a:tabLst>
              <a:defRPr sz="31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Установить ISS по среднеанатомическим показателям, в</a:t>
            </a:r>
            <a:r>
              <a:rPr spc="-100"/>
              <a:t> </a:t>
            </a:r>
            <a:r>
              <a:t>данном  случае на </a:t>
            </a:r>
            <a:r>
              <a:rPr spc="-40"/>
              <a:t>0,</a:t>
            </a:r>
            <a:r>
              <a:rPr spc="-95"/>
              <a:t> </a:t>
            </a:r>
            <a:r>
              <a:rPr spc="-45"/>
              <a:t>5.</a:t>
            </a:r>
          </a:p>
        </p:txBody>
      </p:sp>
      <p:sp>
        <p:nvSpPr>
          <p:cNvPr id="184" name="object 5"/>
          <p:cNvSpPr/>
          <p:nvPr/>
        </p:nvSpPr>
        <p:spPr>
          <a:xfrm>
            <a:off x="2692400" y="3835400"/>
            <a:ext cx="8305800" cy="5461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5" name="object 6"/>
          <p:cNvSpPr/>
          <p:nvPr/>
        </p:nvSpPr>
        <p:spPr>
          <a:xfrm>
            <a:off x="4857748" y="4832350"/>
            <a:ext cx="1876132" cy="18021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6" name="object 7"/>
          <p:cNvSpPr/>
          <p:nvPr/>
        </p:nvSpPr>
        <p:spPr>
          <a:xfrm>
            <a:off x="4921548" y="4908837"/>
            <a:ext cx="1723129" cy="164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439" y="3161"/>
                </a:moveTo>
                <a:lnTo>
                  <a:pt x="18861" y="3606"/>
                </a:lnTo>
                <a:lnTo>
                  <a:pt x="19252" y="4069"/>
                </a:lnTo>
                <a:lnTo>
                  <a:pt x="19613" y="4548"/>
                </a:lnTo>
                <a:lnTo>
                  <a:pt x="19944" y="5042"/>
                </a:lnTo>
                <a:lnTo>
                  <a:pt x="20245" y="5550"/>
                </a:lnTo>
                <a:lnTo>
                  <a:pt x="20516" y="6070"/>
                </a:lnTo>
                <a:lnTo>
                  <a:pt x="20757" y="6600"/>
                </a:lnTo>
                <a:lnTo>
                  <a:pt x="20968" y="7141"/>
                </a:lnTo>
                <a:lnTo>
                  <a:pt x="21148" y="7689"/>
                </a:lnTo>
                <a:lnTo>
                  <a:pt x="21299" y="8245"/>
                </a:lnTo>
                <a:lnTo>
                  <a:pt x="21419" y="8807"/>
                </a:lnTo>
                <a:lnTo>
                  <a:pt x="21510" y="9373"/>
                </a:lnTo>
                <a:lnTo>
                  <a:pt x="21570" y="9943"/>
                </a:lnTo>
                <a:lnTo>
                  <a:pt x="21600" y="10514"/>
                </a:lnTo>
                <a:lnTo>
                  <a:pt x="21600" y="11086"/>
                </a:lnTo>
                <a:lnTo>
                  <a:pt x="21570" y="11657"/>
                </a:lnTo>
                <a:lnTo>
                  <a:pt x="21510" y="12227"/>
                </a:lnTo>
                <a:lnTo>
                  <a:pt x="21419" y="12793"/>
                </a:lnTo>
                <a:lnTo>
                  <a:pt x="21299" y="13355"/>
                </a:lnTo>
                <a:lnTo>
                  <a:pt x="21148" y="13911"/>
                </a:lnTo>
                <a:lnTo>
                  <a:pt x="20968" y="14459"/>
                </a:lnTo>
                <a:lnTo>
                  <a:pt x="20757" y="15000"/>
                </a:lnTo>
                <a:lnTo>
                  <a:pt x="20516" y="15530"/>
                </a:lnTo>
                <a:lnTo>
                  <a:pt x="20245" y="16050"/>
                </a:lnTo>
                <a:lnTo>
                  <a:pt x="19944" y="16558"/>
                </a:lnTo>
                <a:lnTo>
                  <a:pt x="19613" y="17052"/>
                </a:lnTo>
                <a:lnTo>
                  <a:pt x="19252" y="17531"/>
                </a:lnTo>
                <a:lnTo>
                  <a:pt x="18861" y="17994"/>
                </a:lnTo>
                <a:lnTo>
                  <a:pt x="18439" y="18439"/>
                </a:lnTo>
                <a:lnTo>
                  <a:pt x="17994" y="18861"/>
                </a:lnTo>
                <a:lnTo>
                  <a:pt x="17531" y="19252"/>
                </a:lnTo>
                <a:lnTo>
                  <a:pt x="17052" y="19613"/>
                </a:lnTo>
                <a:lnTo>
                  <a:pt x="16558" y="19944"/>
                </a:lnTo>
                <a:lnTo>
                  <a:pt x="16050" y="20245"/>
                </a:lnTo>
                <a:lnTo>
                  <a:pt x="15530" y="20516"/>
                </a:lnTo>
                <a:lnTo>
                  <a:pt x="15000" y="20757"/>
                </a:lnTo>
                <a:lnTo>
                  <a:pt x="14459" y="20968"/>
                </a:lnTo>
                <a:lnTo>
                  <a:pt x="13911" y="21148"/>
                </a:lnTo>
                <a:lnTo>
                  <a:pt x="13355" y="21299"/>
                </a:lnTo>
                <a:lnTo>
                  <a:pt x="12793" y="21419"/>
                </a:lnTo>
                <a:lnTo>
                  <a:pt x="12227" y="21510"/>
                </a:lnTo>
                <a:lnTo>
                  <a:pt x="11657" y="21570"/>
                </a:lnTo>
                <a:lnTo>
                  <a:pt x="11086" y="21600"/>
                </a:lnTo>
                <a:lnTo>
                  <a:pt x="10514" y="21600"/>
                </a:lnTo>
                <a:lnTo>
                  <a:pt x="9943" y="21570"/>
                </a:lnTo>
                <a:lnTo>
                  <a:pt x="9373" y="21510"/>
                </a:lnTo>
                <a:lnTo>
                  <a:pt x="8807" y="21419"/>
                </a:lnTo>
                <a:lnTo>
                  <a:pt x="8245" y="21299"/>
                </a:lnTo>
                <a:lnTo>
                  <a:pt x="7689" y="21148"/>
                </a:lnTo>
                <a:lnTo>
                  <a:pt x="7141" y="20968"/>
                </a:lnTo>
                <a:lnTo>
                  <a:pt x="6600" y="20757"/>
                </a:lnTo>
                <a:lnTo>
                  <a:pt x="6070" y="20516"/>
                </a:lnTo>
                <a:lnTo>
                  <a:pt x="5550" y="20245"/>
                </a:lnTo>
                <a:lnTo>
                  <a:pt x="5042" y="19944"/>
                </a:lnTo>
                <a:lnTo>
                  <a:pt x="4548" y="19613"/>
                </a:lnTo>
                <a:lnTo>
                  <a:pt x="4069" y="19252"/>
                </a:lnTo>
                <a:lnTo>
                  <a:pt x="3606" y="18861"/>
                </a:lnTo>
                <a:lnTo>
                  <a:pt x="3161" y="18439"/>
                </a:lnTo>
                <a:lnTo>
                  <a:pt x="2739" y="17994"/>
                </a:lnTo>
                <a:lnTo>
                  <a:pt x="2348" y="17531"/>
                </a:lnTo>
                <a:lnTo>
                  <a:pt x="1987" y="17052"/>
                </a:lnTo>
                <a:lnTo>
                  <a:pt x="1656" y="16558"/>
                </a:lnTo>
                <a:lnTo>
                  <a:pt x="1355" y="16050"/>
                </a:lnTo>
                <a:lnTo>
                  <a:pt x="1084" y="15530"/>
                </a:lnTo>
                <a:lnTo>
                  <a:pt x="843" y="15000"/>
                </a:lnTo>
                <a:lnTo>
                  <a:pt x="632" y="14459"/>
                </a:lnTo>
                <a:lnTo>
                  <a:pt x="452" y="13911"/>
                </a:lnTo>
                <a:lnTo>
                  <a:pt x="301" y="13355"/>
                </a:lnTo>
                <a:lnTo>
                  <a:pt x="181" y="12793"/>
                </a:lnTo>
                <a:lnTo>
                  <a:pt x="90" y="12227"/>
                </a:lnTo>
                <a:lnTo>
                  <a:pt x="30" y="11657"/>
                </a:lnTo>
                <a:lnTo>
                  <a:pt x="0" y="11086"/>
                </a:lnTo>
                <a:lnTo>
                  <a:pt x="0" y="10514"/>
                </a:lnTo>
                <a:lnTo>
                  <a:pt x="30" y="9943"/>
                </a:lnTo>
                <a:lnTo>
                  <a:pt x="90" y="9373"/>
                </a:lnTo>
                <a:lnTo>
                  <a:pt x="181" y="8807"/>
                </a:lnTo>
                <a:lnTo>
                  <a:pt x="301" y="8245"/>
                </a:lnTo>
                <a:lnTo>
                  <a:pt x="452" y="7689"/>
                </a:lnTo>
                <a:lnTo>
                  <a:pt x="632" y="7141"/>
                </a:lnTo>
                <a:lnTo>
                  <a:pt x="843" y="6600"/>
                </a:lnTo>
                <a:lnTo>
                  <a:pt x="1084" y="6070"/>
                </a:lnTo>
                <a:lnTo>
                  <a:pt x="1355" y="5550"/>
                </a:lnTo>
                <a:lnTo>
                  <a:pt x="1656" y="5042"/>
                </a:lnTo>
                <a:lnTo>
                  <a:pt x="1987" y="4548"/>
                </a:lnTo>
                <a:lnTo>
                  <a:pt x="2348" y="4069"/>
                </a:lnTo>
                <a:lnTo>
                  <a:pt x="2739" y="3606"/>
                </a:lnTo>
                <a:lnTo>
                  <a:pt x="3161" y="3161"/>
                </a:lnTo>
                <a:lnTo>
                  <a:pt x="3606" y="2739"/>
                </a:lnTo>
                <a:lnTo>
                  <a:pt x="4069" y="2348"/>
                </a:lnTo>
                <a:lnTo>
                  <a:pt x="4548" y="1987"/>
                </a:lnTo>
                <a:lnTo>
                  <a:pt x="5042" y="1656"/>
                </a:lnTo>
                <a:lnTo>
                  <a:pt x="5550" y="1355"/>
                </a:lnTo>
                <a:lnTo>
                  <a:pt x="6070" y="1084"/>
                </a:lnTo>
                <a:lnTo>
                  <a:pt x="6600" y="843"/>
                </a:lnTo>
                <a:lnTo>
                  <a:pt x="7141" y="632"/>
                </a:lnTo>
                <a:lnTo>
                  <a:pt x="7689" y="452"/>
                </a:lnTo>
                <a:lnTo>
                  <a:pt x="8245" y="301"/>
                </a:lnTo>
                <a:lnTo>
                  <a:pt x="8807" y="181"/>
                </a:lnTo>
                <a:lnTo>
                  <a:pt x="9373" y="90"/>
                </a:lnTo>
                <a:lnTo>
                  <a:pt x="9943" y="30"/>
                </a:lnTo>
                <a:lnTo>
                  <a:pt x="10514" y="0"/>
                </a:lnTo>
                <a:lnTo>
                  <a:pt x="11086" y="0"/>
                </a:lnTo>
                <a:lnTo>
                  <a:pt x="11657" y="30"/>
                </a:lnTo>
                <a:lnTo>
                  <a:pt x="12227" y="90"/>
                </a:lnTo>
                <a:lnTo>
                  <a:pt x="12793" y="181"/>
                </a:lnTo>
                <a:lnTo>
                  <a:pt x="13355" y="301"/>
                </a:lnTo>
                <a:lnTo>
                  <a:pt x="13911" y="452"/>
                </a:lnTo>
                <a:lnTo>
                  <a:pt x="14459" y="632"/>
                </a:lnTo>
                <a:lnTo>
                  <a:pt x="15000" y="843"/>
                </a:lnTo>
                <a:lnTo>
                  <a:pt x="15530" y="1084"/>
                </a:lnTo>
                <a:lnTo>
                  <a:pt x="16050" y="1355"/>
                </a:lnTo>
                <a:lnTo>
                  <a:pt x="16558" y="1656"/>
                </a:lnTo>
                <a:lnTo>
                  <a:pt x="17052" y="1987"/>
                </a:lnTo>
                <a:lnTo>
                  <a:pt x="17531" y="2348"/>
                </a:lnTo>
                <a:lnTo>
                  <a:pt x="17994" y="2739"/>
                </a:lnTo>
                <a:lnTo>
                  <a:pt x="18439" y="3161"/>
                </a:lnTo>
                <a:close/>
              </a:path>
            </a:pathLst>
          </a:custGeom>
          <a:ln w="50800">
            <a:solidFill>
              <a:srgbClr val="E93F3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7" name="object 8"/>
          <p:cNvSpPr/>
          <p:nvPr/>
        </p:nvSpPr>
        <p:spPr>
          <a:xfrm>
            <a:off x="2921000" y="3060700"/>
            <a:ext cx="889000" cy="1397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2"/>
          <p:cNvSpPr txBox="1"/>
          <p:nvPr>
            <p:ph type="title"/>
          </p:nvPr>
        </p:nvSpPr>
        <p:spPr>
          <a:xfrm>
            <a:off x="888998" y="1008424"/>
            <a:ext cx="10962644" cy="1201358"/>
          </a:xfrm>
          <a:prstGeom prst="rect">
            <a:avLst/>
          </a:prstGeom>
        </p:spPr>
        <p:txBody>
          <a:bodyPr/>
          <a:lstStyle/>
          <a:p>
            <a:pPr marR="4926" indent="12319" defTabSz="886967">
              <a:lnSpc>
                <a:spcPct val="108100"/>
              </a:lnSpc>
              <a:defRPr sz="35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Установка моделей в артикулятор с помощью  лицевой дуги и настройка артикулятора</a:t>
            </a:r>
            <a:r>
              <a:rPr spc="-100"/>
              <a:t> </a:t>
            </a:r>
            <a:r>
              <a:t>окончены.</a:t>
            </a:r>
          </a:p>
        </p:txBody>
      </p:sp>
      <p:sp>
        <p:nvSpPr>
          <p:cNvPr id="190" name="object 3"/>
          <p:cNvSpPr/>
          <p:nvPr/>
        </p:nvSpPr>
        <p:spPr>
          <a:xfrm>
            <a:off x="2171700" y="2324100"/>
            <a:ext cx="8661400" cy="6769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93" name="object 4"/>
          <p:cNvSpPr txBox="1"/>
          <p:nvPr>
            <p:ph type="title"/>
          </p:nvPr>
        </p:nvSpPr>
        <p:spPr>
          <a:xfrm>
            <a:off x="1028700" y="849823"/>
            <a:ext cx="10947400" cy="1373259"/>
          </a:xfrm>
          <a:prstGeom prst="rect">
            <a:avLst/>
          </a:prstGeom>
        </p:spPr>
        <p:txBody>
          <a:bodyPr/>
          <a:lstStyle>
            <a:lvl1pPr indent="3822700">
              <a:defRPr spc="-1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ВЫВОД</a:t>
            </a:r>
          </a:p>
        </p:txBody>
      </p:sp>
      <p:sp>
        <p:nvSpPr>
          <p:cNvPr id="194" name="TextBox 3"/>
          <p:cNvSpPr txBox="1"/>
          <p:nvPr/>
        </p:nvSpPr>
        <p:spPr>
          <a:xfrm>
            <a:off x="3392027" y="2864124"/>
            <a:ext cx="6321336" cy="222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Была осуществлена загипсовка моделей в артикулятор с помощью лицевой дуги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Литература</a:t>
            </a:r>
          </a:p>
        </p:txBody>
      </p:sp>
      <p:sp>
        <p:nvSpPr>
          <p:cNvPr id="197" name="Текст 2"/>
          <p:cNvSpPr txBox="1"/>
          <p:nvPr>
            <p:ph type="body" idx="1"/>
          </p:nvPr>
        </p:nvSpPr>
        <p:spPr>
          <a:xfrm>
            <a:off x="553306" y="2990413"/>
            <a:ext cx="11898188" cy="4544826"/>
          </a:xfrm>
          <a:prstGeom prst="rect">
            <a:avLst/>
          </a:prstGeom>
        </p:spPr>
        <p:txBody>
          <a:bodyPr/>
          <a:lstStyle/>
          <a:p>
            <a:pPr/>
            <a:r>
              <a:t>Руководство по пользованию артикулятором KaVo</a:t>
            </a:r>
          </a:p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https://medconfer.com/node/10691</a:t>
            </a:r>
          </a:p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http://gnathology.ru/articulators.php</a:t>
            </a:r>
          </a:p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https://studfiles.net/preview/3873201/</a:t>
            </a:r>
          </a:p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https://vk.com/video22219298_456239018</a:t>
            </a:r>
          </a:p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https://vk.com/video22219298_456239017</a:t>
            </a:r>
          </a:p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http://smile-center.com.ua/ru/articles/ustanovka-modeley-celyustey-artikulyator-s-ispolz-lic-dugi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2"/>
          <p:cNvSpPr/>
          <p:nvPr/>
        </p:nvSpPr>
        <p:spPr>
          <a:xfrm>
            <a:off x="317246" y="2438400"/>
            <a:ext cx="12383238" cy="1"/>
          </a:xfrm>
          <a:prstGeom prst="line">
            <a:avLst/>
          </a:prstGeom>
          <a:ln w="12700">
            <a:solidFill>
              <a:srgbClr val="99807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" name="object 3"/>
          <p:cNvSpPr txBox="1"/>
          <p:nvPr>
            <p:ph type="title"/>
          </p:nvPr>
        </p:nvSpPr>
        <p:spPr>
          <a:xfrm>
            <a:off x="1422400" y="849823"/>
            <a:ext cx="10947400" cy="1077218"/>
          </a:xfrm>
          <a:prstGeom prst="rect">
            <a:avLst/>
          </a:prstGeom>
        </p:spPr>
        <p:txBody>
          <a:bodyPr/>
          <a:lstStyle>
            <a:lvl1pPr indent="1714500">
              <a:defRPr spc="-1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АКТУАЛЬНОСТЬ</a:t>
            </a:r>
          </a:p>
        </p:txBody>
      </p:sp>
      <p:sp>
        <p:nvSpPr>
          <p:cNvPr id="81" name="object 4"/>
          <p:cNvSpPr/>
          <p:nvPr/>
        </p:nvSpPr>
        <p:spPr>
          <a:xfrm>
            <a:off x="901700" y="3480751"/>
            <a:ext cx="188594" cy="1885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82" name="object 6"/>
          <p:cNvSpPr txBox="1"/>
          <p:nvPr/>
        </p:nvSpPr>
        <p:spPr>
          <a:xfrm>
            <a:off x="1269999" y="3195373"/>
            <a:ext cx="10119998" cy="202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defRPr sz="33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Данный материал сложен для понимания и</a:t>
            </a:r>
            <a:r>
              <a:rPr spc="-100"/>
              <a:t> </a:t>
            </a:r>
            <a:r>
              <a:t>изучения</a:t>
            </a:r>
            <a:r>
              <a:t>, </a:t>
            </a:r>
          </a:p>
          <a:p>
            <a:pPr>
              <a:defRPr sz="3200">
                <a:latin typeface="+mn-lt"/>
                <a:ea typeface="+mn-ea"/>
                <a:cs typeface="+mn-cs"/>
                <a:sym typeface="Calibri"/>
              </a:defRPr>
            </a:pPr>
          </a:p>
          <a:p>
            <a:pPr indent="12700">
              <a:defRPr sz="33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По этой теме мало наглядных</a:t>
            </a:r>
            <a:r>
              <a:rPr spc="-100"/>
              <a:t> </a:t>
            </a:r>
            <a:r>
              <a:t>пособий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Заголовок 1"/>
          <p:cNvSpPr txBox="1"/>
          <p:nvPr>
            <p:ph type="title"/>
          </p:nvPr>
        </p:nvSpPr>
        <p:spPr>
          <a:xfrm>
            <a:off x="1535826" y="3403567"/>
            <a:ext cx="10947401" cy="1898016"/>
          </a:xfrm>
          <a:prstGeom prst="rect">
            <a:avLst/>
          </a:prstGeom>
        </p:spPr>
        <p:txBody>
          <a:bodyPr/>
          <a:lstStyle/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2"/>
          <p:cNvSpPr/>
          <p:nvPr/>
        </p:nvSpPr>
        <p:spPr>
          <a:xfrm>
            <a:off x="901700" y="691434"/>
            <a:ext cx="194309" cy="19431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85" name="object 3"/>
          <p:cNvSpPr/>
          <p:nvPr/>
        </p:nvSpPr>
        <p:spPr>
          <a:xfrm>
            <a:off x="901700" y="3998514"/>
            <a:ext cx="194309" cy="19431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86" name="object 4"/>
          <p:cNvSpPr txBox="1"/>
          <p:nvPr/>
        </p:nvSpPr>
        <p:spPr>
          <a:xfrm>
            <a:off x="888999" y="629372"/>
            <a:ext cx="10981057" cy="539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42900">
              <a:defRPr b="1" spc="-40" sz="3600" u="sng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Цель:</a:t>
            </a:r>
          </a:p>
          <a:p>
            <a:pPr>
              <a:defRPr sz="32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R="5080" indent="12700" algn="just">
              <a:lnSpc>
                <a:spcPct val="110300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Научиться загипсовке моделей в артикулятор</a:t>
            </a:r>
            <a:r>
              <a:rPr spc="-100"/>
              <a:t> </a:t>
            </a:r>
            <a:r>
              <a:t>с  помощью лицевой дуги.</a:t>
            </a:r>
          </a:p>
          <a:p>
            <a:pPr>
              <a:defRPr sz="3200">
                <a:latin typeface="+mn-lt"/>
                <a:ea typeface="+mn-ea"/>
                <a:cs typeface="+mn-cs"/>
                <a:sym typeface="Calibri"/>
              </a:defRPr>
            </a:pPr>
          </a:p>
          <a:p>
            <a:pPr indent="342900">
              <a:defRPr b="1" sz="3600" u="sng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Задачи:</a:t>
            </a:r>
          </a:p>
          <a:p>
            <a:pPr>
              <a:defRPr sz="32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571500" indent="-558800">
              <a:buSzPct val="100000"/>
              <a:buAutoNum type="arabicPeriod" startAt="1"/>
              <a:tabLst>
                <a:tab pos="571500" algn="l"/>
              </a:tabLst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Постановка лицевой дуги в</a:t>
            </a:r>
            <a:r>
              <a:rPr spc="-100"/>
              <a:t> </a:t>
            </a:r>
            <a:r>
              <a:t>артикулятор.</a:t>
            </a:r>
          </a:p>
          <a:p>
            <a:pPr marL="571500" indent="-558800">
              <a:buClr>
                <a:srgbClr val="57554B"/>
              </a:buClr>
              <a:buSzPct val="100000"/>
              <a:buAutoNum type="arabicPeriod" startAt="1"/>
              <a:defRPr sz="3200">
                <a:latin typeface="+mn-lt"/>
                <a:ea typeface="+mn-ea"/>
                <a:cs typeface="+mn-cs"/>
                <a:sym typeface="Calibri"/>
              </a:defRPr>
            </a:pPr>
            <a:r>
              <a:t>Настройка артикулятора.</a:t>
            </a:r>
          </a:p>
          <a:p>
            <a:pPr>
              <a:buSzPct val="100000"/>
              <a:buAutoNum type="arabicPeriod" startAt="1"/>
              <a:tabLst>
                <a:tab pos="571500" algn="l"/>
              </a:tabLst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/>
          <p:nvPr/>
        </p:nvSpPr>
        <p:spPr>
          <a:xfrm>
            <a:off x="317246" y="2438400"/>
            <a:ext cx="12383238" cy="1"/>
          </a:xfrm>
          <a:prstGeom prst="line">
            <a:avLst/>
          </a:prstGeom>
          <a:ln w="12700">
            <a:solidFill>
              <a:srgbClr val="99807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9" name="object 3"/>
          <p:cNvSpPr txBox="1"/>
          <p:nvPr>
            <p:ph type="title"/>
          </p:nvPr>
        </p:nvSpPr>
        <p:spPr>
          <a:xfrm>
            <a:off x="1527808" y="876300"/>
            <a:ext cx="11146794" cy="1093470"/>
          </a:xfrm>
          <a:prstGeom prst="rect">
            <a:avLst/>
          </a:prstGeom>
        </p:spPr>
        <p:txBody>
          <a:bodyPr/>
          <a:lstStyle/>
          <a:p>
            <a:pPr indent="12700">
              <a:defRPr spc="-100">
                <a:latin typeface="+mn-lt"/>
                <a:ea typeface="+mn-ea"/>
                <a:cs typeface="+mn-cs"/>
                <a:sym typeface="Calibri"/>
              </a:defRPr>
            </a:pPr>
            <a:r>
              <a:t>ПОДГОТОВКА </a:t>
            </a:r>
            <a:r>
              <a:rPr spc="0"/>
              <a:t>К</a:t>
            </a:r>
            <a:r>
              <a:t> РАБОТЕ</a:t>
            </a:r>
          </a:p>
        </p:txBody>
      </p:sp>
      <p:sp>
        <p:nvSpPr>
          <p:cNvPr id="90" name="object 4"/>
          <p:cNvSpPr txBox="1"/>
          <p:nvPr/>
        </p:nvSpPr>
        <p:spPr>
          <a:xfrm>
            <a:off x="598170" y="2807947"/>
            <a:ext cx="4456430" cy="573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18110" indent="12700">
              <a:lnSpc>
                <a:spcPct val="109000"/>
              </a:lnSpc>
              <a:defRPr sz="28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Для выполнения данной  работы предварительно  были отсняты слепки с  верхней и нижней</a:t>
            </a:r>
            <a:r>
              <a:rPr spc="-100"/>
              <a:t> </a:t>
            </a:r>
            <a:r>
              <a:t>челюстей,  а также была установлена  лицевая дуга для получения  отпечатка верхней челюсти  на прикуской вилке</a:t>
            </a:r>
            <a:r>
              <a:rPr spc="-100"/>
              <a:t> </a:t>
            </a:r>
            <a:r>
              <a:t>для</a:t>
            </a:r>
          </a:p>
          <a:p>
            <a:pPr marR="5080" indent="12700">
              <a:lnSpc>
                <a:spcPct val="109000"/>
              </a:lnSpc>
              <a:spcBef>
                <a:spcPts val="100"/>
              </a:spcBef>
              <a:defRPr sz="28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правильного переноса  ориентиров верхней</a:t>
            </a:r>
            <a:r>
              <a:rPr spc="-100"/>
              <a:t> </a:t>
            </a:r>
            <a:r>
              <a:t>челюсти  в</a:t>
            </a:r>
            <a:r>
              <a:rPr spc="-100"/>
              <a:t> </a:t>
            </a:r>
            <a:r>
              <a:t>артикулятор.</a:t>
            </a:r>
          </a:p>
        </p:txBody>
      </p:sp>
      <p:sp>
        <p:nvSpPr>
          <p:cNvPr id="91" name="object 5"/>
          <p:cNvSpPr/>
          <p:nvPr/>
        </p:nvSpPr>
        <p:spPr>
          <a:xfrm>
            <a:off x="8534400" y="2501900"/>
            <a:ext cx="3975100" cy="35433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2" name="object 6"/>
          <p:cNvSpPr/>
          <p:nvPr/>
        </p:nvSpPr>
        <p:spPr>
          <a:xfrm>
            <a:off x="7810500" y="6108700"/>
            <a:ext cx="4711700" cy="3162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93" name="object 7"/>
          <p:cNvSpPr/>
          <p:nvPr/>
        </p:nvSpPr>
        <p:spPr>
          <a:xfrm>
            <a:off x="4953000" y="2501900"/>
            <a:ext cx="3530600" cy="4749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"/>
          <p:cNvSpPr/>
          <p:nvPr/>
        </p:nvSpPr>
        <p:spPr>
          <a:xfrm>
            <a:off x="317246" y="2438400"/>
            <a:ext cx="12383238" cy="1"/>
          </a:xfrm>
          <a:prstGeom prst="line">
            <a:avLst/>
          </a:prstGeom>
          <a:ln w="12700">
            <a:solidFill>
              <a:srgbClr val="99807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6" name="object 3"/>
          <p:cNvSpPr txBox="1"/>
          <p:nvPr>
            <p:ph type="title"/>
          </p:nvPr>
        </p:nvSpPr>
        <p:spPr>
          <a:xfrm>
            <a:off x="1244599" y="987733"/>
            <a:ext cx="10504807" cy="1170834"/>
          </a:xfrm>
          <a:prstGeom prst="rect">
            <a:avLst/>
          </a:prstGeom>
        </p:spPr>
        <p:txBody>
          <a:bodyPr/>
          <a:lstStyle/>
          <a:p>
            <a:pPr marL="2815844" marR="4673" indent="-2804161" defTabSz="841247">
              <a:lnSpc>
                <a:spcPct val="77700"/>
              </a:lnSpc>
              <a:tabLst>
                <a:tab pos="381000" algn="l"/>
                <a:tab pos="2260600" algn="l"/>
              </a:tabLst>
              <a:defRPr sz="4400">
                <a:latin typeface="+mn-lt"/>
                <a:ea typeface="+mn-ea"/>
                <a:cs typeface="+mn-cs"/>
                <a:sym typeface="Calibri"/>
              </a:defRPr>
            </a:pPr>
            <a:r>
              <a:t>1	</a:t>
            </a:r>
            <a:r>
              <a:rPr spc="-100"/>
              <a:t>ЭТАП</a:t>
            </a:r>
            <a:r>
              <a:t> :	</a:t>
            </a:r>
            <a:r>
              <a:rPr spc="-100"/>
              <a:t>ПЕРЕНОС ЛИЦЕВОЙ ДУГИ </a:t>
            </a:r>
            <a:r>
              <a:t>В  </a:t>
            </a:r>
            <a:r>
              <a:rPr spc="-100"/>
              <a:t>АРТИКУЛЯТОР</a:t>
            </a:r>
          </a:p>
        </p:txBody>
      </p:sp>
      <p:sp>
        <p:nvSpPr>
          <p:cNvPr id="97" name="object 4"/>
          <p:cNvSpPr txBox="1"/>
          <p:nvPr/>
        </p:nvSpPr>
        <p:spPr>
          <a:xfrm>
            <a:off x="888999" y="2743200"/>
            <a:ext cx="4164968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34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Для этого</a:t>
            </a:r>
            <a:r>
              <a:rPr spc="-100"/>
              <a:t> </a:t>
            </a:r>
            <a:r>
              <a:t>необходимо:</a:t>
            </a:r>
          </a:p>
        </p:txBody>
      </p:sp>
      <p:sp>
        <p:nvSpPr>
          <p:cNvPr id="98" name="object 5"/>
          <p:cNvSpPr txBox="1"/>
          <p:nvPr/>
        </p:nvSpPr>
        <p:spPr>
          <a:xfrm>
            <a:off x="889000" y="3924944"/>
            <a:ext cx="6604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31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1.</a:t>
            </a:r>
          </a:p>
        </p:txBody>
      </p:sp>
      <p:sp>
        <p:nvSpPr>
          <p:cNvPr id="99" name="object 6"/>
          <p:cNvSpPr txBox="1"/>
          <p:nvPr/>
        </p:nvSpPr>
        <p:spPr>
          <a:xfrm>
            <a:off x="1498600" y="3882252"/>
            <a:ext cx="4730750" cy="1493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8900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Вставить опорный</a:t>
            </a:r>
            <a:r>
              <a:rPr spc="-100"/>
              <a:t> </a:t>
            </a:r>
            <a:r>
              <a:t>штифт  в артикулятор и  установить его на</a:t>
            </a:r>
            <a:r>
              <a:rPr spc="-100"/>
              <a:t> </a:t>
            </a:r>
            <a:r>
              <a:t>ноль.</a:t>
            </a:r>
          </a:p>
        </p:txBody>
      </p:sp>
      <p:sp>
        <p:nvSpPr>
          <p:cNvPr id="100" name="object 7"/>
          <p:cNvSpPr txBox="1"/>
          <p:nvPr/>
        </p:nvSpPr>
        <p:spPr>
          <a:xfrm>
            <a:off x="889000" y="5869313"/>
            <a:ext cx="6604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31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2.</a:t>
            </a:r>
          </a:p>
        </p:txBody>
      </p:sp>
      <p:sp>
        <p:nvSpPr>
          <p:cNvPr id="101" name="object 8"/>
          <p:cNvSpPr txBox="1"/>
          <p:nvPr/>
        </p:nvSpPr>
        <p:spPr>
          <a:xfrm>
            <a:off x="1498600" y="5819211"/>
            <a:ext cx="4580255" cy="150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0200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Установить лицевую</a:t>
            </a:r>
            <a:r>
              <a:rPr spc="-100"/>
              <a:t> </a:t>
            </a:r>
            <a:r>
              <a:t>дугу  в крепежные и опорные  штифты.</a:t>
            </a:r>
          </a:p>
        </p:txBody>
      </p:sp>
      <p:sp>
        <p:nvSpPr>
          <p:cNvPr id="102" name="object 9"/>
          <p:cNvSpPr txBox="1"/>
          <p:nvPr/>
        </p:nvSpPr>
        <p:spPr>
          <a:xfrm>
            <a:off x="889000" y="7813685"/>
            <a:ext cx="6604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31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3.</a:t>
            </a:r>
          </a:p>
        </p:txBody>
      </p:sp>
      <p:sp>
        <p:nvSpPr>
          <p:cNvPr id="103" name="object 10"/>
          <p:cNvSpPr txBox="1"/>
          <p:nvPr/>
        </p:nvSpPr>
        <p:spPr>
          <a:xfrm>
            <a:off x="1498600" y="7762309"/>
            <a:ext cx="4354196" cy="154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0200"/>
              </a:lnSpc>
              <a:defRPr sz="3200">
                <a:solidFill>
                  <a:srgbClr val="57554B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Зафиксировать  контрольные</a:t>
            </a:r>
            <a:r>
              <a:rPr spc="-100"/>
              <a:t> </a:t>
            </a:r>
            <a:r>
              <a:t>пластины.</a:t>
            </a:r>
          </a:p>
        </p:txBody>
      </p:sp>
      <p:sp>
        <p:nvSpPr>
          <p:cNvPr id="104" name="object 11"/>
          <p:cNvSpPr/>
          <p:nvPr/>
        </p:nvSpPr>
        <p:spPr>
          <a:xfrm>
            <a:off x="6375400" y="2540000"/>
            <a:ext cx="6146800" cy="39243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05" name="object 12"/>
          <p:cNvSpPr/>
          <p:nvPr/>
        </p:nvSpPr>
        <p:spPr>
          <a:xfrm>
            <a:off x="6375400" y="5981700"/>
            <a:ext cx="6146800" cy="3378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2"/>
          <p:cNvSpPr/>
          <p:nvPr/>
        </p:nvSpPr>
        <p:spPr>
          <a:xfrm>
            <a:off x="317246" y="2438400"/>
            <a:ext cx="12383238" cy="1"/>
          </a:xfrm>
          <a:prstGeom prst="line">
            <a:avLst/>
          </a:prstGeom>
          <a:ln w="12700">
            <a:solidFill>
              <a:srgbClr val="99807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8" name="object 3"/>
          <p:cNvSpPr txBox="1"/>
          <p:nvPr>
            <p:ph type="title"/>
          </p:nvPr>
        </p:nvSpPr>
        <p:spPr>
          <a:xfrm>
            <a:off x="1930400" y="987733"/>
            <a:ext cx="9147810" cy="1170834"/>
          </a:xfrm>
          <a:prstGeom prst="rect">
            <a:avLst/>
          </a:prstGeom>
        </p:spPr>
        <p:txBody>
          <a:bodyPr/>
          <a:lstStyle/>
          <a:p>
            <a:pPr marL="1483867" marR="4673" indent="-1472183" defTabSz="841247">
              <a:lnSpc>
                <a:spcPct val="77700"/>
              </a:lnSpc>
              <a:tabLst>
                <a:tab pos="381000" algn="l"/>
                <a:tab pos="2260600" algn="l"/>
              </a:tabLst>
              <a:defRPr sz="4400">
                <a:latin typeface="+mn-lt"/>
                <a:ea typeface="+mn-ea"/>
                <a:cs typeface="+mn-cs"/>
                <a:sym typeface="Calibri"/>
              </a:defRPr>
            </a:pPr>
            <a:r>
              <a:t>2	</a:t>
            </a:r>
            <a:r>
              <a:rPr spc="-100"/>
              <a:t>ЭТАП</a:t>
            </a:r>
            <a:r>
              <a:t> :	</a:t>
            </a:r>
            <a:r>
              <a:rPr spc="-100"/>
              <a:t>ЗАГИПСОВКА МОДЕЛИ </a:t>
            </a:r>
            <a:r>
              <a:t> </a:t>
            </a:r>
            <a:r>
              <a:rPr spc="-100"/>
              <a:t>ВЕРХНЕЙ ЧЕЛЮСТИ</a:t>
            </a:r>
          </a:p>
        </p:txBody>
      </p:sp>
      <p:sp>
        <p:nvSpPr>
          <p:cNvPr id="109" name="object 4"/>
          <p:cNvSpPr/>
          <p:nvPr/>
        </p:nvSpPr>
        <p:spPr>
          <a:xfrm>
            <a:off x="901700" y="4280851"/>
            <a:ext cx="188594" cy="1885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0" name="object 5"/>
          <p:cNvSpPr/>
          <p:nvPr/>
        </p:nvSpPr>
        <p:spPr>
          <a:xfrm>
            <a:off x="901700" y="6376351"/>
            <a:ext cx="188594" cy="1885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1" name="object 6"/>
          <p:cNvSpPr txBox="1"/>
          <p:nvPr/>
        </p:nvSpPr>
        <p:spPr>
          <a:xfrm>
            <a:off x="1269999" y="3995475"/>
            <a:ext cx="4697098" cy="4072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889000" indent="12700">
              <a:lnSpc>
                <a:spcPct val="111099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Помещаем модель  верхней челюсти</a:t>
            </a:r>
            <a:r>
              <a:rPr spc="-100"/>
              <a:t> </a:t>
            </a:r>
            <a:r>
              <a:t>на  прикусную</a:t>
            </a:r>
            <a:r>
              <a:rPr spc="-100"/>
              <a:t> </a:t>
            </a:r>
            <a:r>
              <a:t>вилку</a:t>
            </a:r>
          </a:p>
          <a:p>
            <a:pPr>
              <a:defRPr sz="32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R="5080" indent="12700">
              <a:lnSpc>
                <a:spcPct val="111099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Замешиваем гипс и  наносим его на модель</a:t>
            </a:r>
            <a:r>
              <a:rPr spc="-100"/>
              <a:t> </a:t>
            </a:r>
            <a:r>
              <a:t>и  контрольную</a:t>
            </a:r>
            <a:r>
              <a:rPr spc="-100"/>
              <a:t> </a:t>
            </a:r>
            <a:r>
              <a:t>пластину</a:t>
            </a:r>
          </a:p>
        </p:txBody>
      </p:sp>
      <p:sp>
        <p:nvSpPr>
          <p:cNvPr id="112" name="object 7"/>
          <p:cNvSpPr/>
          <p:nvPr/>
        </p:nvSpPr>
        <p:spPr>
          <a:xfrm>
            <a:off x="6146800" y="2476500"/>
            <a:ext cx="6311900" cy="414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3" name="object 8"/>
          <p:cNvSpPr/>
          <p:nvPr/>
        </p:nvSpPr>
        <p:spPr>
          <a:xfrm>
            <a:off x="6159500" y="5943600"/>
            <a:ext cx="6299200" cy="3429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2"/>
          <p:cNvSpPr/>
          <p:nvPr/>
        </p:nvSpPr>
        <p:spPr>
          <a:xfrm>
            <a:off x="622298" y="1537651"/>
            <a:ext cx="188597" cy="1885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6" name="object 3"/>
          <p:cNvSpPr/>
          <p:nvPr/>
        </p:nvSpPr>
        <p:spPr>
          <a:xfrm>
            <a:off x="622298" y="2515549"/>
            <a:ext cx="188597" cy="1885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7" name="object 4"/>
          <p:cNvSpPr txBox="1"/>
          <p:nvPr/>
        </p:nvSpPr>
        <p:spPr>
          <a:xfrm>
            <a:off x="990598" y="1219200"/>
            <a:ext cx="11099169" cy="2192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36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Закрываем верхнюю часть</a:t>
            </a:r>
            <a:r>
              <a:rPr spc="-100"/>
              <a:t> </a:t>
            </a:r>
            <a:r>
              <a:t>артикулятора</a:t>
            </a:r>
          </a:p>
          <a:p>
            <a:pPr>
              <a:defRPr sz="36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R="5080" indent="12700">
              <a:lnSpc>
                <a:spcPct val="111099"/>
              </a:lnSpc>
              <a:defRPr sz="36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После затвердения вынимаем прикусную вилку с</a:t>
            </a:r>
            <a:r>
              <a:rPr spc="-100"/>
              <a:t> </a:t>
            </a:r>
            <a:r>
              <a:t>лицевой  дугой из</a:t>
            </a:r>
            <a:r>
              <a:rPr spc="-100"/>
              <a:t> </a:t>
            </a:r>
            <a:r>
              <a:t>артикулятора</a:t>
            </a:r>
          </a:p>
        </p:txBody>
      </p:sp>
      <p:sp>
        <p:nvSpPr>
          <p:cNvPr id="118" name="object 5"/>
          <p:cNvSpPr/>
          <p:nvPr/>
        </p:nvSpPr>
        <p:spPr>
          <a:xfrm>
            <a:off x="6388100" y="5207000"/>
            <a:ext cx="6248400" cy="3911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9" name="object 6"/>
          <p:cNvSpPr/>
          <p:nvPr/>
        </p:nvSpPr>
        <p:spPr>
          <a:xfrm>
            <a:off x="393700" y="3721100"/>
            <a:ext cx="6007100" cy="3670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ject 2"/>
          <p:cNvSpPr/>
          <p:nvPr/>
        </p:nvSpPr>
        <p:spPr>
          <a:xfrm>
            <a:off x="317246" y="2438400"/>
            <a:ext cx="12383238" cy="1"/>
          </a:xfrm>
          <a:prstGeom prst="line">
            <a:avLst/>
          </a:prstGeom>
          <a:ln w="12700">
            <a:solidFill>
              <a:srgbClr val="998074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object 3"/>
          <p:cNvSpPr txBox="1"/>
          <p:nvPr>
            <p:ph type="title"/>
          </p:nvPr>
        </p:nvSpPr>
        <p:spPr>
          <a:xfrm>
            <a:off x="1930400" y="987733"/>
            <a:ext cx="9147810" cy="1170834"/>
          </a:xfrm>
          <a:prstGeom prst="rect">
            <a:avLst/>
          </a:prstGeom>
        </p:spPr>
        <p:txBody>
          <a:bodyPr/>
          <a:lstStyle/>
          <a:p>
            <a:pPr marL="1437132" marR="4673" indent="-1425448" defTabSz="841247">
              <a:lnSpc>
                <a:spcPct val="77700"/>
              </a:lnSpc>
              <a:tabLst>
                <a:tab pos="381000" algn="l"/>
                <a:tab pos="2260600" algn="l"/>
              </a:tabLst>
              <a:defRPr sz="4400">
                <a:latin typeface="+mn-lt"/>
                <a:ea typeface="+mn-ea"/>
                <a:cs typeface="+mn-cs"/>
                <a:sym typeface="Calibri"/>
              </a:defRPr>
            </a:pPr>
            <a:r>
              <a:t>3	</a:t>
            </a:r>
            <a:r>
              <a:rPr spc="-100"/>
              <a:t>ЭТАП</a:t>
            </a:r>
            <a:r>
              <a:t> :	</a:t>
            </a:r>
            <a:r>
              <a:rPr spc="-100"/>
              <a:t>ЗАГИПСОВКА МОДЕЛИ </a:t>
            </a:r>
            <a:r>
              <a:t> </a:t>
            </a:r>
            <a:r>
              <a:rPr spc="-100"/>
              <a:t>НИЖНЕЙ ЧЕЛЮСТИ</a:t>
            </a:r>
          </a:p>
        </p:txBody>
      </p:sp>
      <p:sp>
        <p:nvSpPr>
          <p:cNvPr id="123" name="object 4"/>
          <p:cNvSpPr txBox="1"/>
          <p:nvPr/>
        </p:nvSpPr>
        <p:spPr>
          <a:xfrm>
            <a:off x="863600" y="7239000"/>
            <a:ext cx="11281410" cy="2029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6509" algn="ctr">
              <a:lnSpc>
                <a:spcPct val="110598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Для более точного соотношения челюстей предварительно  изготавливаем центральный регистрат, который получаем при  помощи прикусывания восковой пластины в полости рта</a:t>
            </a:r>
            <a:r>
              <a:rPr spc="-100"/>
              <a:t> </a:t>
            </a:r>
            <a:r>
              <a:t>пациента</a:t>
            </a:r>
          </a:p>
        </p:txBody>
      </p:sp>
      <p:sp>
        <p:nvSpPr>
          <p:cNvPr id="124" name="object 5"/>
          <p:cNvSpPr/>
          <p:nvPr/>
        </p:nvSpPr>
        <p:spPr>
          <a:xfrm>
            <a:off x="2997200" y="2438400"/>
            <a:ext cx="77597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2"/>
          <p:cNvSpPr/>
          <p:nvPr/>
        </p:nvSpPr>
        <p:spPr>
          <a:xfrm>
            <a:off x="901700" y="2655252"/>
            <a:ext cx="188594" cy="1885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27" name="object 3"/>
          <p:cNvSpPr/>
          <p:nvPr/>
        </p:nvSpPr>
        <p:spPr>
          <a:xfrm>
            <a:off x="901700" y="4750751"/>
            <a:ext cx="188594" cy="1885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28" name="object 4"/>
          <p:cNvSpPr txBox="1"/>
          <p:nvPr/>
        </p:nvSpPr>
        <p:spPr>
          <a:xfrm>
            <a:off x="1270000" y="2369873"/>
            <a:ext cx="4946650" cy="459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797559" indent="12700" algn="just">
              <a:lnSpc>
                <a:spcPct val="111099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Опорный штифт</a:t>
            </a:r>
            <a:r>
              <a:rPr spc="-100"/>
              <a:t> </a:t>
            </a:r>
            <a:r>
              <a:t>при  этом устанавливаем с  нуля на</a:t>
            </a:r>
            <a:r>
              <a:rPr spc="-95"/>
              <a:t> </a:t>
            </a:r>
            <a:r>
              <a:rPr spc="-30"/>
              <a:t>0,2</a:t>
            </a:r>
          </a:p>
          <a:p>
            <a:pPr>
              <a:defRPr spc="-30" sz="3200">
                <a:latin typeface="+mn-lt"/>
                <a:ea typeface="+mn-ea"/>
                <a:cs typeface="+mn-cs"/>
                <a:sym typeface="Calibri"/>
              </a:defRPr>
            </a:pPr>
          </a:p>
          <a:p>
            <a:pPr marR="5080" indent="12700">
              <a:lnSpc>
                <a:spcPct val="111099"/>
              </a:lnSpc>
              <a:defRPr sz="3200">
                <a:solidFill>
                  <a:srgbClr val="57554B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Помещаем модель  нижней челюсти на  центральный регистрат</a:t>
            </a:r>
            <a:r>
              <a:rPr spc="-100"/>
              <a:t> </a:t>
            </a:r>
            <a:r>
              <a:t>и  повторяем процедуру  загипсовки</a:t>
            </a:r>
            <a:r>
              <a:rPr spc="-100"/>
              <a:t> </a:t>
            </a:r>
            <a:r>
              <a:t>модели</a:t>
            </a:r>
          </a:p>
        </p:txBody>
      </p:sp>
      <p:sp>
        <p:nvSpPr>
          <p:cNvPr id="129" name="object 5"/>
          <p:cNvSpPr/>
          <p:nvPr/>
        </p:nvSpPr>
        <p:spPr>
          <a:xfrm>
            <a:off x="6477000" y="508000"/>
            <a:ext cx="5892800" cy="4711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30" name="object 6"/>
          <p:cNvSpPr/>
          <p:nvPr/>
        </p:nvSpPr>
        <p:spPr>
          <a:xfrm>
            <a:off x="6477000" y="5283200"/>
            <a:ext cx="5892800" cy="381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