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5" r:id="rId3"/>
    <p:sldId id="257" r:id="rId4"/>
    <p:sldId id="327" r:id="rId5"/>
    <p:sldId id="259" r:id="rId6"/>
    <p:sldId id="260" r:id="rId7"/>
    <p:sldId id="262" r:id="rId8"/>
    <p:sldId id="318" r:id="rId9"/>
    <p:sldId id="329" r:id="rId10"/>
    <p:sldId id="309" r:id="rId11"/>
    <p:sldId id="311" r:id="rId12"/>
    <p:sldId id="313" r:id="rId13"/>
    <p:sldId id="316" r:id="rId14"/>
    <p:sldId id="317" r:id="rId15"/>
    <p:sldId id="263" r:id="rId16"/>
    <p:sldId id="264" r:id="rId17"/>
    <p:sldId id="277" r:id="rId18"/>
    <p:sldId id="265" r:id="rId19"/>
    <p:sldId id="266" r:id="rId20"/>
    <p:sldId id="267" r:id="rId21"/>
    <p:sldId id="330" r:id="rId22"/>
    <p:sldId id="331" r:id="rId23"/>
    <p:sldId id="332" r:id="rId24"/>
    <p:sldId id="333" r:id="rId25"/>
    <p:sldId id="334" r:id="rId26"/>
    <p:sldId id="335" r:id="rId27"/>
    <p:sldId id="336" r:id="rId28"/>
    <p:sldId id="269" r:id="rId29"/>
    <p:sldId id="337" r:id="rId30"/>
    <p:sldId id="270" r:id="rId31"/>
    <p:sldId id="338" r:id="rId32"/>
    <p:sldId id="271" r:id="rId33"/>
    <p:sldId id="339" r:id="rId34"/>
    <p:sldId id="274" r:id="rId35"/>
    <p:sldId id="278" r:id="rId36"/>
    <p:sldId id="279" r:id="rId37"/>
    <p:sldId id="326" r:id="rId38"/>
    <p:sldId id="280" r:id="rId39"/>
    <p:sldId id="341" r:id="rId40"/>
    <p:sldId id="343" r:id="rId41"/>
    <p:sldId id="340" r:id="rId42"/>
    <p:sldId id="320" r:id="rId43"/>
    <p:sldId id="342" r:id="rId44"/>
    <p:sldId id="321" r:id="rId45"/>
    <p:sldId id="344" r:id="rId46"/>
    <p:sldId id="323" r:id="rId47"/>
    <p:sldId id="345" r:id="rId48"/>
    <p:sldId id="324" r:id="rId49"/>
    <p:sldId id="346" r:id="rId50"/>
    <p:sldId id="322" r:id="rId51"/>
    <p:sldId id="347" r:id="rId52"/>
    <p:sldId id="348" r:id="rId53"/>
    <p:sldId id="349" r:id="rId54"/>
    <p:sldId id="325" r:id="rId55"/>
    <p:sldId id="328" r:id="rId56"/>
    <p:sldId id="285" r:id="rId57"/>
    <p:sldId id="351" r:id="rId58"/>
    <p:sldId id="305" r:id="rId59"/>
    <p:sldId id="352" r:id="rId60"/>
    <p:sldId id="289" r:id="rId61"/>
    <p:sldId id="353" r:id="rId62"/>
    <p:sldId id="290" r:id="rId63"/>
    <p:sldId id="354" r:id="rId64"/>
    <p:sldId id="286" r:id="rId65"/>
    <p:sldId id="355" r:id="rId66"/>
    <p:sldId id="306" r:id="rId67"/>
    <p:sldId id="356" r:id="rId68"/>
    <p:sldId id="292" r:id="rId69"/>
    <p:sldId id="293" r:id="rId70"/>
    <p:sldId id="295" r:id="rId71"/>
    <p:sldId id="296" r:id="rId72"/>
    <p:sldId id="297" r:id="rId73"/>
    <p:sldId id="298" r:id="rId74"/>
    <p:sldId id="300" r:id="rId75"/>
    <p:sldId id="294" r:id="rId7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15" autoAdjust="0"/>
    <p:restoredTop sz="94660"/>
  </p:normalViewPr>
  <p:slideViewPr>
    <p:cSldViewPr>
      <p:cViewPr>
        <p:scale>
          <a:sx n="100" d="100"/>
          <a:sy n="100" d="100"/>
        </p:scale>
        <p:origin x="-1518"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23.12.2020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23.12.2020</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23.12.2020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23.12.2020</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23.12.2020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23.12.2020</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23.12.2020</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23.12.2020</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643702" y="3714752"/>
            <a:ext cx="2000264" cy="1714512"/>
          </a:xfrm>
        </p:spPr>
        <p:txBody>
          <a:bodyPr>
            <a:normAutofit fontScale="92500"/>
          </a:bodyPr>
          <a:lstStyle/>
          <a:p>
            <a:pPr algn="r"/>
            <a:r>
              <a:rPr lang="ru-RU" dirty="0" smtClean="0"/>
              <a:t>Выполнила </a:t>
            </a:r>
          </a:p>
          <a:p>
            <a:pPr algn="r"/>
            <a:r>
              <a:rPr lang="ru-RU" dirty="0" smtClean="0"/>
              <a:t>ординатор 2 года обучения </a:t>
            </a:r>
          </a:p>
          <a:p>
            <a:pPr algn="r"/>
            <a:r>
              <a:rPr lang="ru-RU" dirty="0" err="1" smtClean="0"/>
              <a:t>Суняйкина</a:t>
            </a:r>
            <a:r>
              <a:rPr lang="ru-RU" dirty="0" smtClean="0"/>
              <a:t> К.С.</a:t>
            </a:r>
            <a:endParaRPr lang="ru-RU" dirty="0"/>
          </a:p>
        </p:txBody>
      </p:sp>
      <p:sp>
        <p:nvSpPr>
          <p:cNvPr id="2" name="Заголовок 1"/>
          <p:cNvSpPr>
            <a:spLocks noGrp="1"/>
          </p:cNvSpPr>
          <p:nvPr>
            <p:ph type="ctrTitle"/>
          </p:nvPr>
        </p:nvSpPr>
        <p:spPr/>
        <p:txBody>
          <a:bodyPr>
            <a:normAutofit/>
          </a:bodyPr>
          <a:lstStyle/>
          <a:p>
            <a:r>
              <a:rPr lang="ru-RU" sz="6000" dirty="0" smtClean="0"/>
              <a:t>Опухоли костей</a:t>
            </a:r>
            <a:endParaRPr lang="ru-RU" sz="6000" dirty="0"/>
          </a:p>
        </p:txBody>
      </p:sp>
      <p:pic>
        <p:nvPicPr>
          <p:cNvPr id="68610" name="Picture 2" descr="https://radiographia.info/storage/presentations/322/590a04e73969d.jpg"/>
          <p:cNvPicPr>
            <a:picLocks noChangeAspect="1" noChangeArrowheads="1"/>
          </p:cNvPicPr>
          <p:nvPr/>
        </p:nvPicPr>
        <p:blipFill>
          <a:blip r:embed="rId2"/>
          <a:srcRect/>
          <a:stretch>
            <a:fillRect/>
          </a:stretch>
        </p:blipFill>
        <p:spPr bwMode="auto">
          <a:xfrm>
            <a:off x="1500166" y="2857496"/>
            <a:ext cx="5048285" cy="378621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 Коли (1960)</a:t>
            </a:r>
            <a:endParaRPr lang="ru-RU" dirty="0"/>
          </a:p>
        </p:txBody>
      </p:sp>
      <p:sp>
        <p:nvSpPr>
          <p:cNvPr id="3" name="Содержимое 2"/>
          <p:cNvSpPr>
            <a:spLocks noGrp="1"/>
          </p:cNvSpPr>
          <p:nvPr>
            <p:ph sz="half" idx="1"/>
          </p:nvPr>
        </p:nvSpPr>
        <p:spPr/>
        <p:txBody>
          <a:bodyPr>
            <a:normAutofit fontScale="85000" lnSpcReduction="20000"/>
          </a:bodyPr>
          <a:lstStyle/>
          <a:p>
            <a:pPr>
              <a:buNone/>
            </a:pPr>
            <a:r>
              <a:rPr lang="ru-RU" dirty="0" smtClean="0"/>
              <a:t>Злокачественные опухоли</a:t>
            </a:r>
          </a:p>
          <a:p>
            <a:r>
              <a:rPr lang="ru-RU" dirty="0" err="1" smtClean="0"/>
              <a:t>Остеосаркома</a:t>
            </a:r>
            <a:endParaRPr lang="ru-RU" dirty="0" smtClean="0"/>
          </a:p>
          <a:p>
            <a:r>
              <a:rPr lang="ru-RU" dirty="0" err="1" smtClean="0"/>
              <a:t>Хондросаркома</a:t>
            </a:r>
            <a:r>
              <a:rPr lang="ru-RU" dirty="0" smtClean="0"/>
              <a:t> первичная</a:t>
            </a:r>
          </a:p>
          <a:p>
            <a:r>
              <a:rPr lang="ru-RU" dirty="0" err="1" smtClean="0"/>
              <a:t>Хондросаркома</a:t>
            </a:r>
            <a:r>
              <a:rPr lang="ru-RU" dirty="0" smtClean="0"/>
              <a:t> вторичная</a:t>
            </a:r>
          </a:p>
          <a:p>
            <a:r>
              <a:rPr lang="ru-RU" dirty="0" err="1" smtClean="0"/>
              <a:t>Фибросаркома</a:t>
            </a:r>
            <a:endParaRPr lang="ru-RU" dirty="0" smtClean="0"/>
          </a:p>
          <a:p>
            <a:r>
              <a:rPr lang="ru-RU" dirty="0" smtClean="0"/>
              <a:t>Саркома </a:t>
            </a:r>
            <a:r>
              <a:rPr lang="ru-RU" dirty="0" err="1" smtClean="0"/>
              <a:t>юинга</a:t>
            </a:r>
            <a:r>
              <a:rPr lang="ru-RU" dirty="0" smtClean="0"/>
              <a:t> (</a:t>
            </a:r>
            <a:r>
              <a:rPr lang="ru-RU" dirty="0" err="1" smtClean="0"/>
              <a:t>эндотелтоиа</a:t>
            </a:r>
            <a:r>
              <a:rPr lang="ru-RU" dirty="0" smtClean="0"/>
              <a:t>)</a:t>
            </a:r>
          </a:p>
          <a:p>
            <a:r>
              <a:rPr lang="ru-RU" dirty="0" err="1" smtClean="0"/>
              <a:t>Ретикулоклеточная</a:t>
            </a:r>
            <a:r>
              <a:rPr lang="ru-RU" dirty="0" smtClean="0"/>
              <a:t> саркома</a:t>
            </a:r>
          </a:p>
          <a:p>
            <a:r>
              <a:rPr lang="ru-RU" dirty="0" smtClean="0"/>
              <a:t>Гигантоклеточная опухоль</a:t>
            </a:r>
          </a:p>
          <a:p>
            <a:r>
              <a:rPr lang="ru-RU" dirty="0" err="1" smtClean="0"/>
              <a:t>Ангиосаркома</a:t>
            </a:r>
            <a:endParaRPr lang="ru-RU" dirty="0" smtClean="0"/>
          </a:p>
          <a:p>
            <a:r>
              <a:rPr lang="ru-RU" dirty="0" err="1" smtClean="0"/>
              <a:t>Ангиобластома</a:t>
            </a:r>
            <a:endParaRPr lang="ru-RU" dirty="0" smtClean="0"/>
          </a:p>
          <a:p>
            <a:r>
              <a:rPr lang="ru-RU" dirty="0" smtClean="0"/>
              <a:t>Плазмоклеточная миелома</a:t>
            </a:r>
          </a:p>
          <a:p>
            <a:r>
              <a:rPr lang="ru-RU" dirty="0" smtClean="0"/>
              <a:t>Метастатический рак</a:t>
            </a:r>
            <a:endParaRPr lang="ru-RU" dirty="0"/>
          </a:p>
        </p:txBody>
      </p:sp>
      <p:sp>
        <p:nvSpPr>
          <p:cNvPr id="4" name="Содержимое 3"/>
          <p:cNvSpPr>
            <a:spLocks noGrp="1"/>
          </p:cNvSpPr>
          <p:nvPr>
            <p:ph sz="half" idx="2"/>
          </p:nvPr>
        </p:nvSpPr>
        <p:spPr/>
        <p:txBody>
          <a:bodyPr>
            <a:normAutofit fontScale="85000" lnSpcReduction="20000"/>
          </a:bodyPr>
          <a:lstStyle/>
          <a:p>
            <a:pPr>
              <a:buNone/>
            </a:pPr>
            <a:r>
              <a:rPr lang="ru-RU" dirty="0" smtClean="0"/>
              <a:t>Доброкачественные опухоли</a:t>
            </a:r>
          </a:p>
          <a:p>
            <a:r>
              <a:rPr lang="ru-RU" dirty="0" smtClean="0"/>
              <a:t>Остеома</a:t>
            </a:r>
          </a:p>
          <a:p>
            <a:r>
              <a:rPr lang="ru-RU" dirty="0" err="1" smtClean="0"/>
              <a:t>Остеод</a:t>
            </a:r>
            <a:r>
              <a:rPr lang="ru-RU" dirty="0" smtClean="0"/>
              <a:t>- остеома</a:t>
            </a:r>
          </a:p>
          <a:p>
            <a:r>
              <a:rPr lang="ru-RU" dirty="0" err="1" smtClean="0"/>
              <a:t>Хондрабластома</a:t>
            </a:r>
            <a:endParaRPr lang="ru-RU" dirty="0" smtClean="0"/>
          </a:p>
          <a:p>
            <a:r>
              <a:rPr lang="ru-RU" dirty="0" smtClean="0"/>
              <a:t>Хондрома</a:t>
            </a:r>
          </a:p>
          <a:p>
            <a:r>
              <a:rPr lang="ru-RU" dirty="0" err="1" smtClean="0"/>
              <a:t>Остеохондрома</a:t>
            </a:r>
            <a:endParaRPr lang="ru-RU" dirty="0" smtClean="0"/>
          </a:p>
          <a:p>
            <a:r>
              <a:rPr lang="ru-RU" dirty="0" err="1" smtClean="0"/>
              <a:t>Хондрамиксоидная</a:t>
            </a:r>
            <a:r>
              <a:rPr lang="ru-RU" dirty="0" smtClean="0"/>
              <a:t> фиброма</a:t>
            </a:r>
          </a:p>
          <a:p>
            <a:r>
              <a:rPr lang="ru-RU" dirty="0" err="1" smtClean="0"/>
              <a:t>Неостеогенная</a:t>
            </a:r>
            <a:r>
              <a:rPr lang="ru-RU" dirty="0" smtClean="0"/>
              <a:t> фиброма костей</a:t>
            </a:r>
          </a:p>
          <a:p>
            <a:r>
              <a:rPr lang="ru-RU" dirty="0" smtClean="0"/>
              <a:t>Фиброзная дисплазия</a:t>
            </a:r>
          </a:p>
          <a:p>
            <a:r>
              <a:rPr lang="ru-RU" dirty="0" smtClean="0"/>
              <a:t>Гигантоклеточная опухоль</a:t>
            </a:r>
          </a:p>
          <a:p>
            <a:r>
              <a:rPr lang="ru-RU" dirty="0" smtClean="0"/>
              <a:t>Кавернозная опухоль</a:t>
            </a:r>
          </a:p>
          <a:p>
            <a:r>
              <a:rPr lang="ru-RU" dirty="0" err="1" smtClean="0"/>
              <a:t>Плексиформенная</a:t>
            </a:r>
            <a:r>
              <a:rPr lang="ru-RU" dirty="0" smtClean="0"/>
              <a:t> ангиома</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785818"/>
          </a:xfrm>
        </p:spPr>
        <p:txBody>
          <a:bodyPr>
            <a:noAutofit/>
          </a:bodyPr>
          <a:lstStyle/>
          <a:p>
            <a:r>
              <a:rPr lang="ru-RU" sz="2000" dirty="0" smtClean="0"/>
              <a:t>Классификация </a:t>
            </a:r>
            <a:r>
              <a:rPr lang="ru-RU" sz="2000" dirty="0" err="1" smtClean="0"/>
              <a:t>рервичных</a:t>
            </a:r>
            <a:r>
              <a:rPr lang="ru-RU" sz="2000" dirty="0" smtClean="0"/>
              <a:t> опухолей костей, в основу которой положен эмбриогенез тканей (</a:t>
            </a:r>
            <a:r>
              <a:rPr lang="ru-RU" sz="2000" dirty="0" err="1" smtClean="0"/>
              <a:t>Виногроадов</a:t>
            </a:r>
            <a:r>
              <a:rPr lang="ru-RU" sz="2000" dirty="0" smtClean="0"/>
              <a:t> Т.В. 1960)</a:t>
            </a:r>
            <a:endParaRPr lang="ru-RU" sz="2000" dirty="0"/>
          </a:p>
        </p:txBody>
      </p:sp>
      <p:graphicFrame>
        <p:nvGraphicFramePr>
          <p:cNvPr id="4" name="Содержимое 3"/>
          <p:cNvGraphicFramePr>
            <a:graphicFrameLocks noGrp="1"/>
          </p:cNvGraphicFramePr>
          <p:nvPr>
            <p:ph sz="quarter" idx="1"/>
          </p:nvPr>
        </p:nvGraphicFramePr>
        <p:xfrm>
          <a:off x="357158" y="1000107"/>
          <a:ext cx="8429685" cy="8869680"/>
        </p:xfrm>
        <a:graphic>
          <a:graphicData uri="http://schemas.openxmlformats.org/drawingml/2006/table">
            <a:tbl>
              <a:tblPr firstRow="1" bandRow="1">
                <a:tableStyleId>{5C22544A-7EE6-4342-B048-85BDC9FD1C3A}</a:tableStyleId>
              </a:tblPr>
              <a:tblGrid>
                <a:gridCol w="2809895"/>
                <a:gridCol w="2809895"/>
                <a:gridCol w="2809895"/>
              </a:tblGrid>
              <a:tr h="434574">
                <a:tc>
                  <a:txBody>
                    <a:bodyPr/>
                    <a:lstStyle/>
                    <a:p>
                      <a:r>
                        <a:rPr lang="ru-RU" dirty="0" smtClean="0"/>
                        <a:t>Исходная ткань</a:t>
                      </a:r>
                      <a:endParaRPr lang="ru-RU" dirty="0"/>
                    </a:p>
                  </a:txBody>
                  <a:tcPr/>
                </a:tc>
                <a:tc>
                  <a:txBody>
                    <a:bodyPr/>
                    <a:lstStyle/>
                    <a:p>
                      <a:r>
                        <a:rPr lang="ru-RU" dirty="0" smtClean="0"/>
                        <a:t>Доброкачественные опухоли</a:t>
                      </a:r>
                      <a:endParaRPr lang="ru-RU" dirty="0"/>
                    </a:p>
                  </a:txBody>
                  <a:tcPr/>
                </a:tc>
                <a:tc>
                  <a:txBody>
                    <a:bodyPr/>
                    <a:lstStyle/>
                    <a:p>
                      <a:r>
                        <a:rPr lang="ru-RU" dirty="0" smtClean="0"/>
                        <a:t>Злокачественные опухоли</a:t>
                      </a:r>
                      <a:endParaRPr lang="ru-RU" dirty="0"/>
                    </a:p>
                  </a:txBody>
                  <a:tcPr/>
                </a:tc>
              </a:tr>
              <a:tr h="1217309">
                <a:tc>
                  <a:txBody>
                    <a:bodyPr/>
                    <a:lstStyle/>
                    <a:p>
                      <a:r>
                        <a:rPr lang="ru-RU" dirty="0" smtClean="0"/>
                        <a:t>Хрящевая ткань</a:t>
                      </a:r>
                      <a:endParaRPr lang="ru-RU" dirty="0"/>
                    </a:p>
                  </a:txBody>
                  <a:tcPr/>
                </a:tc>
                <a:tc>
                  <a:txBody>
                    <a:bodyPr/>
                    <a:lstStyle/>
                    <a:p>
                      <a:r>
                        <a:rPr lang="ru-RU" dirty="0" smtClean="0"/>
                        <a:t>Хондрома</a:t>
                      </a:r>
                    </a:p>
                    <a:p>
                      <a:r>
                        <a:rPr lang="ru-RU" dirty="0" err="1" smtClean="0"/>
                        <a:t>Остеохондрома</a:t>
                      </a:r>
                      <a:endParaRPr lang="ru-RU" dirty="0" smtClean="0"/>
                    </a:p>
                    <a:p>
                      <a:r>
                        <a:rPr lang="ru-RU" dirty="0" err="1" smtClean="0"/>
                        <a:t>Хондрабластома</a:t>
                      </a:r>
                      <a:endParaRPr lang="ru-RU" dirty="0" smtClean="0"/>
                    </a:p>
                    <a:p>
                      <a:r>
                        <a:rPr lang="ru-RU" dirty="0" err="1" smtClean="0"/>
                        <a:t>Хондрамиксоидная</a:t>
                      </a:r>
                      <a:r>
                        <a:rPr lang="ru-RU" dirty="0" smtClean="0"/>
                        <a:t> фиброма</a:t>
                      </a:r>
                    </a:p>
                    <a:p>
                      <a:endParaRPr lang="ru-RU" dirty="0"/>
                    </a:p>
                  </a:txBody>
                  <a:tcPr/>
                </a:tc>
                <a:tc>
                  <a:txBody>
                    <a:bodyPr/>
                    <a:lstStyle/>
                    <a:p>
                      <a:r>
                        <a:rPr lang="ru-RU" dirty="0" err="1" smtClean="0"/>
                        <a:t>Хондрасаркома</a:t>
                      </a:r>
                      <a:endParaRPr lang="ru-RU" dirty="0"/>
                    </a:p>
                  </a:txBody>
                  <a:tcPr/>
                </a:tc>
              </a:tr>
              <a:tr h="1182862">
                <a:tc>
                  <a:txBody>
                    <a:bodyPr/>
                    <a:lstStyle/>
                    <a:p>
                      <a:r>
                        <a:rPr lang="ru-RU" dirty="0" smtClean="0"/>
                        <a:t>Костная ткань</a:t>
                      </a:r>
                      <a:endParaRPr lang="ru-RU" dirty="0"/>
                    </a:p>
                  </a:txBody>
                  <a:tcPr/>
                </a:tc>
                <a:tc>
                  <a:txBody>
                    <a:bodyPr/>
                    <a:lstStyle/>
                    <a:p>
                      <a:r>
                        <a:rPr lang="ru-RU" dirty="0" smtClean="0"/>
                        <a:t>Остеома</a:t>
                      </a:r>
                    </a:p>
                    <a:p>
                      <a:r>
                        <a:rPr lang="ru-RU" dirty="0" err="1" smtClean="0"/>
                        <a:t>Остеодная</a:t>
                      </a:r>
                      <a:r>
                        <a:rPr lang="ru-RU" dirty="0" smtClean="0"/>
                        <a:t> остеома</a:t>
                      </a:r>
                    </a:p>
                    <a:p>
                      <a:r>
                        <a:rPr lang="ru-RU" dirty="0" err="1" smtClean="0"/>
                        <a:t>Остеобластокластома</a:t>
                      </a:r>
                      <a:r>
                        <a:rPr lang="ru-RU" dirty="0" smtClean="0"/>
                        <a:t> (гигантоклеточная опухоль)</a:t>
                      </a:r>
                      <a:endParaRPr lang="ru-RU" dirty="0"/>
                    </a:p>
                  </a:txBody>
                  <a:tcPr/>
                </a:tc>
                <a:tc>
                  <a:txBody>
                    <a:bodyPr/>
                    <a:lstStyle/>
                    <a:p>
                      <a:r>
                        <a:rPr lang="ru-RU" dirty="0" err="1" smtClean="0"/>
                        <a:t>Остеогенная</a:t>
                      </a:r>
                      <a:r>
                        <a:rPr lang="ru-RU" dirty="0" smtClean="0"/>
                        <a:t> саркома</a:t>
                      </a:r>
                    </a:p>
                    <a:p>
                      <a:r>
                        <a:rPr lang="ru-RU" dirty="0" err="1" smtClean="0"/>
                        <a:t>Злокач</a:t>
                      </a:r>
                      <a:r>
                        <a:rPr lang="ru-RU" dirty="0" smtClean="0"/>
                        <a:t>. </a:t>
                      </a:r>
                      <a:r>
                        <a:rPr lang="ru-RU" dirty="0" err="1" smtClean="0"/>
                        <a:t>остеобластокластома</a:t>
                      </a:r>
                      <a:endParaRPr lang="ru-RU" dirty="0"/>
                    </a:p>
                  </a:txBody>
                  <a:tcPr/>
                </a:tc>
              </a:tr>
              <a:tr h="636926">
                <a:tc>
                  <a:txBody>
                    <a:bodyPr/>
                    <a:lstStyle/>
                    <a:p>
                      <a:r>
                        <a:rPr lang="ru-RU" dirty="0" smtClean="0"/>
                        <a:t>Соединительная ткань</a:t>
                      </a:r>
                      <a:endParaRPr lang="ru-RU" dirty="0"/>
                    </a:p>
                  </a:txBody>
                  <a:tcPr/>
                </a:tc>
                <a:tc>
                  <a:txBody>
                    <a:bodyPr/>
                    <a:lstStyle/>
                    <a:p>
                      <a:r>
                        <a:rPr lang="ru-RU" dirty="0" err="1" smtClean="0"/>
                        <a:t>Фиброиа</a:t>
                      </a:r>
                      <a:endParaRPr lang="ru-RU" dirty="0" smtClean="0"/>
                    </a:p>
                    <a:p>
                      <a:r>
                        <a:rPr lang="ru-RU" dirty="0" err="1" smtClean="0"/>
                        <a:t>миксома</a:t>
                      </a:r>
                      <a:endParaRPr lang="ru-RU" dirty="0"/>
                    </a:p>
                  </a:txBody>
                  <a:tcPr/>
                </a:tc>
                <a:tc>
                  <a:txBody>
                    <a:bodyPr/>
                    <a:lstStyle/>
                    <a:p>
                      <a:r>
                        <a:rPr lang="ru-RU" dirty="0" err="1" smtClean="0"/>
                        <a:t>Фибросаркома</a:t>
                      </a:r>
                      <a:endParaRPr lang="ru-RU" dirty="0" smtClean="0"/>
                    </a:p>
                    <a:p>
                      <a:r>
                        <a:rPr lang="ru-RU" dirty="0" err="1" smtClean="0"/>
                        <a:t>миксосаркома</a:t>
                      </a:r>
                      <a:endParaRPr lang="ru-RU" dirty="0"/>
                    </a:p>
                  </a:txBody>
                  <a:tcPr/>
                </a:tc>
              </a:tr>
              <a:tr h="363957">
                <a:tc>
                  <a:txBody>
                    <a:bodyPr/>
                    <a:lstStyle/>
                    <a:p>
                      <a:r>
                        <a:rPr lang="ru-RU" dirty="0" smtClean="0"/>
                        <a:t>Жировая ткань</a:t>
                      </a:r>
                      <a:endParaRPr lang="ru-RU" dirty="0"/>
                    </a:p>
                  </a:txBody>
                  <a:tcPr/>
                </a:tc>
                <a:tc>
                  <a:txBody>
                    <a:bodyPr/>
                    <a:lstStyle/>
                    <a:p>
                      <a:r>
                        <a:rPr lang="ru-RU" dirty="0" smtClean="0"/>
                        <a:t>Липома</a:t>
                      </a:r>
                    </a:p>
                  </a:txBody>
                  <a:tcPr/>
                </a:tc>
                <a:tc>
                  <a:txBody>
                    <a:bodyPr/>
                    <a:lstStyle/>
                    <a:p>
                      <a:r>
                        <a:rPr lang="ru-RU" dirty="0" err="1" smtClean="0"/>
                        <a:t>липосаркома</a:t>
                      </a:r>
                      <a:endParaRPr lang="ru-RU" dirty="0"/>
                    </a:p>
                  </a:txBody>
                  <a:tcPr/>
                </a:tc>
              </a:tr>
              <a:tr h="797283">
                <a:tc>
                  <a:txBody>
                    <a:bodyPr/>
                    <a:lstStyle/>
                    <a:p>
                      <a:r>
                        <a:rPr lang="ru-RU" dirty="0" smtClean="0"/>
                        <a:t>Сосудистые элементы</a:t>
                      </a:r>
                      <a:endParaRPr lang="ru-RU" dirty="0"/>
                    </a:p>
                  </a:txBody>
                  <a:tcPr/>
                </a:tc>
                <a:tc>
                  <a:txBody>
                    <a:bodyPr/>
                    <a:lstStyle/>
                    <a:p>
                      <a:r>
                        <a:rPr lang="ru-RU" dirty="0" err="1" smtClean="0"/>
                        <a:t>Гемангиоэндотелиома</a:t>
                      </a:r>
                      <a:endParaRPr lang="ru-RU" dirty="0" smtClean="0"/>
                    </a:p>
                    <a:p>
                      <a:r>
                        <a:rPr lang="ru-RU" dirty="0" smtClean="0"/>
                        <a:t>ангиома</a:t>
                      </a:r>
                      <a:endParaRPr lang="ru-RU" dirty="0"/>
                    </a:p>
                  </a:txBody>
                  <a:tcPr/>
                </a:tc>
                <a:tc>
                  <a:txBody>
                    <a:bodyPr/>
                    <a:lstStyle/>
                    <a:p>
                      <a:r>
                        <a:rPr lang="ru-RU" dirty="0" err="1" smtClean="0"/>
                        <a:t>Ангисаркома</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Злокач</a:t>
                      </a:r>
                      <a:r>
                        <a:rPr lang="ru-RU" dirty="0" smtClean="0"/>
                        <a:t>.</a:t>
                      </a:r>
                      <a:r>
                        <a:rPr lang="ru-RU" baseline="0" dirty="0" smtClean="0"/>
                        <a:t> </a:t>
                      </a:r>
                      <a:r>
                        <a:rPr lang="ru-RU" dirty="0" err="1" smtClean="0"/>
                        <a:t>Гемангиоэндотелиома</a:t>
                      </a:r>
                      <a:endParaRPr lang="ru-RU" dirty="0" smtClean="0"/>
                    </a:p>
                    <a:p>
                      <a:endParaRPr lang="ru-RU" dirty="0"/>
                    </a:p>
                  </a:txBody>
                  <a:tcPr/>
                </a:tc>
              </a:tr>
              <a:tr h="363957">
                <a:tc>
                  <a:txBody>
                    <a:bodyPr/>
                    <a:lstStyle/>
                    <a:p>
                      <a:r>
                        <a:rPr lang="ru-RU" dirty="0" smtClean="0"/>
                        <a:t>Ретикулярная ткань</a:t>
                      </a:r>
                      <a:endParaRPr lang="ru-RU" dirty="0"/>
                    </a:p>
                  </a:txBody>
                  <a:tcPr/>
                </a:tc>
                <a:tc>
                  <a:txBody>
                    <a:bodyPr/>
                    <a:lstStyle/>
                    <a:p>
                      <a:r>
                        <a:rPr lang="ru-RU" dirty="0" smtClean="0"/>
                        <a:t>Не известны</a:t>
                      </a:r>
                      <a:endParaRPr lang="ru-RU" dirty="0"/>
                    </a:p>
                  </a:txBody>
                  <a:tcPr/>
                </a:tc>
                <a:tc>
                  <a:txBody>
                    <a:bodyPr/>
                    <a:lstStyle/>
                    <a:p>
                      <a:r>
                        <a:rPr lang="ru-RU" dirty="0" smtClean="0"/>
                        <a:t>Опухоль </a:t>
                      </a:r>
                      <a:r>
                        <a:rPr lang="ru-RU" dirty="0" err="1" smtClean="0"/>
                        <a:t>Юинга</a:t>
                      </a:r>
                      <a:endParaRPr lang="ru-RU" dirty="0"/>
                    </a:p>
                  </a:txBody>
                  <a:tcPr/>
                </a:tc>
              </a:tr>
              <a:tr h="636926">
                <a:tc>
                  <a:txBody>
                    <a:bodyPr/>
                    <a:lstStyle/>
                    <a:p>
                      <a:r>
                        <a:rPr lang="ru-RU" dirty="0" smtClean="0"/>
                        <a:t>Нервная ткань</a:t>
                      </a:r>
                      <a:endParaRPr lang="ru-RU" dirty="0"/>
                    </a:p>
                  </a:txBody>
                  <a:tcPr/>
                </a:tc>
                <a:tc>
                  <a:txBody>
                    <a:bodyPr/>
                    <a:lstStyle/>
                    <a:p>
                      <a:r>
                        <a:rPr lang="ru-RU" dirty="0" err="1" smtClean="0"/>
                        <a:t>Неврофиброма</a:t>
                      </a:r>
                      <a:endParaRPr lang="ru-RU" dirty="0" smtClean="0"/>
                    </a:p>
                    <a:p>
                      <a:r>
                        <a:rPr lang="ru-RU" dirty="0" err="1" smtClean="0"/>
                        <a:t>Невролеммома</a:t>
                      </a:r>
                      <a:endParaRPr lang="ru-RU" dirty="0"/>
                    </a:p>
                  </a:txBody>
                  <a:tcPr/>
                </a:tc>
                <a:tc>
                  <a:txBody>
                    <a:bodyPr/>
                    <a:lstStyle/>
                    <a:p>
                      <a:r>
                        <a:rPr lang="ru-RU" dirty="0" err="1" smtClean="0"/>
                        <a:t>невролемомма</a:t>
                      </a:r>
                      <a:endParaRPr lang="ru-RU" dirty="0"/>
                    </a:p>
                  </a:txBody>
                  <a:tcPr/>
                </a:tc>
              </a:tr>
              <a:tr h="636926">
                <a:tc>
                  <a:txBody>
                    <a:bodyPr/>
                    <a:lstStyle/>
                    <a:p>
                      <a:r>
                        <a:rPr lang="ru-RU" dirty="0" smtClean="0"/>
                        <a:t>Эпителиальная ткань</a:t>
                      </a:r>
                      <a:endParaRPr lang="ru-RU" dirty="0"/>
                    </a:p>
                  </a:txBody>
                  <a:tcPr/>
                </a:tc>
                <a:tc>
                  <a:txBody>
                    <a:bodyPr/>
                    <a:lstStyle/>
                    <a:p>
                      <a:r>
                        <a:rPr lang="ru-RU" dirty="0" err="1" smtClean="0"/>
                        <a:t>Адамантинома</a:t>
                      </a:r>
                      <a:r>
                        <a:rPr lang="ru-RU" baseline="0" dirty="0" smtClean="0"/>
                        <a:t> длинных трубчатых костей</a:t>
                      </a:r>
                      <a:endParaRPr lang="ru-RU" dirty="0"/>
                    </a:p>
                  </a:txBody>
                  <a:tcPr/>
                </a:tc>
                <a:tc>
                  <a:txBody>
                    <a:bodyPr/>
                    <a:lstStyle/>
                    <a:p>
                      <a:endParaRPr lang="ru-RU"/>
                    </a:p>
                  </a:txBody>
                  <a:tcPr/>
                </a:tc>
              </a:tr>
              <a:tr h="909894">
                <a:tc>
                  <a:txBody>
                    <a:bodyPr/>
                    <a:lstStyle/>
                    <a:p>
                      <a:r>
                        <a:rPr lang="ru-RU" dirty="0" err="1" smtClean="0"/>
                        <a:t>Одонтогенная</a:t>
                      </a:r>
                      <a:r>
                        <a:rPr lang="ru-RU" dirty="0" smtClean="0"/>
                        <a:t> ткань</a:t>
                      </a:r>
                      <a:endParaRPr lang="ru-RU" dirty="0"/>
                    </a:p>
                  </a:txBody>
                  <a:tcPr/>
                </a:tc>
                <a:tc>
                  <a:txBody>
                    <a:bodyPr/>
                    <a:lstStyle/>
                    <a:p>
                      <a:r>
                        <a:rPr lang="ru-RU" dirty="0" err="1" smtClean="0"/>
                        <a:t>Адамантинома</a:t>
                      </a:r>
                      <a:endParaRPr lang="ru-RU" dirty="0" smtClean="0"/>
                    </a:p>
                    <a:p>
                      <a:r>
                        <a:rPr lang="ru-RU" dirty="0" smtClean="0"/>
                        <a:t>Одонтома мягкая</a:t>
                      </a:r>
                    </a:p>
                    <a:p>
                      <a:r>
                        <a:rPr lang="ru-RU" dirty="0" smtClean="0"/>
                        <a:t>Одонтома твердая</a:t>
                      </a:r>
                      <a:endParaRPr lang="ru-RU" dirty="0"/>
                    </a:p>
                  </a:txBody>
                  <a:tcPr/>
                </a:tc>
                <a:tc>
                  <a:txBody>
                    <a:bodyPr/>
                    <a:lstStyle/>
                    <a:p>
                      <a:endParaRPr lang="ru-RU"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571480"/>
            <a:ext cx="8786874" cy="6572296"/>
          </a:xfrm>
        </p:spPr>
        <p:txBody>
          <a:bodyPr>
            <a:normAutofit fontScale="40000" lnSpcReduction="20000"/>
          </a:bodyPr>
          <a:lstStyle/>
          <a:p>
            <a:pPr algn="ctr" fontAlgn="base">
              <a:buNone/>
            </a:pPr>
            <a:r>
              <a:rPr lang="ru-RU" sz="3500" b="1" dirty="0" smtClean="0"/>
              <a:t>Широкое практическое применение находит французская номенклатура опухолей костей (1966).</a:t>
            </a:r>
          </a:p>
          <a:p>
            <a:pPr fontAlgn="base">
              <a:buNone/>
            </a:pPr>
            <a:r>
              <a:rPr lang="ru-RU" dirty="0" smtClean="0"/>
              <a:t>A. Первичные опухоли Злокачественные </a:t>
            </a:r>
          </a:p>
          <a:p>
            <a:pPr fontAlgn="base"/>
            <a:r>
              <a:rPr lang="ru-RU" dirty="0" smtClean="0"/>
              <a:t>Саркома </a:t>
            </a:r>
            <a:r>
              <a:rPr lang="ru-RU" dirty="0" err="1" smtClean="0"/>
              <a:t>юкстакортикальная</a:t>
            </a:r>
            <a:r>
              <a:rPr lang="ru-RU" dirty="0" smtClean="0"/>
              <a:t> </a:t>
            </a:r>
          </a:p>
          <a:p>
            <a:pPr fontAlgn="base"/>
            <a:r>
              <a:rPr lang="ru-RU" dirty="0" err="1" smtClean="0"/>
              <a:t>Хондросаркома</a:t>
            </a:r>
            <a:r>
              <a:rPr lang="ru-RU" dirty="0" smtClean="0"/>
              <a:t> </a:t>
            </a:r>
          </a:p>
          <a:p>
            <a:pPr fontAlgn="base"/>
            <a:r>
              <a:rPr lang="ru-RU" dirty="0" err="1" smtClean="0"/>
              <a:t>Фибросаркома</a:t>
            </a:r>
            <a:r>
              <a:rPr lang="ru-RU" dirty="0" smtClean="0"/>
              <a:t> </a:t>
            </a:r>
          </a:p>
          <a:p>
            <a:pPr fontAlgn="base"/>
            <a:r>
              <a:rPr lang="ru-RU" dirty="0" smtClean="0"/>
              <a:t>Саркома </a:t>
            </a:r>
            <a:r>
              <a:rPr lang="ru-RU" dirty="0" err="1" smtClean="0"/>
              <a:t>Юинга</a:t>
            </a:r>
            <a:r>
              <a:rPr lang="ru-RU" dirty="0" smtClean="0"/>
              <a:t> </a:t>
            </a:r>
          </a:p>
          <a:p>
            <a:pPr fontAlgn="base"/>
            <a:r>
              <a:rPr lang="ru-RU" dirty="0" err="1" smtClean="0"/>
              <a:t>Ретикулосаркома</a:t>
            </a:r>
            <a:r>
              <a:rPr lang="ru-RU" dirty="0" smtClean="0"/>
              <a:t> </a:t>
            </a:r>
          </a:p>
          <a:p>
            <a:pPr fontAlgn="base"/>
            <a:r>
              <a:rPr lang="ru-RU" dirty="0" smtClean="0"/>
              <a:t>Миелома </a:t>
            </a:r>
          </a:p>
          <a:p>
            <a:pPr fontAlgn="base"/>
            <a:r>
              <a:rPr lang="ru-RU" dirty="0" err="1" smtClean="0"/>
              <a:t>Солитарная</a:t>
            </a:r>
            <a:r>
              <a:rPr lang="ru-RU" dirty="0" smtClean="0"/>
              <a:t> </a:t>
            </a:r>
            <a:r>
              <a:rPr lang="ru-RU" dirty="0" err="1" smtClean="0"/>
              <a:t>плазмацитома</a:t>
            </a:r>
            <a:endParaRPr lang="ru-RU" dirty="0" smtClean="0"/>
          </a:p>
          <a:p>
            <a:pPr fontAlgn="base">
              <a:buNone/>
            </a:pPr>
            <a:r>
              <a:rPr lang="ru-RU" dirty="0" smtClean="0"/>
              <a:t>Б. Метастатические опухоли</a:t>
            </a:r>
          </a:p>
          <a:p>
            <a:pPr fontAlgn="base"/>
            <a:r>
              <a:rPr lang="ru-RU" dirty="0" smtClean="0"/>
              <a:t>Сосудистые</a:t>
            </a:r>
          </a:p>
          <a:p>
            <a:pPr fontAlgn="base"/>
            <a:r>
              <a:rPr lang="ru-RU" dirty="0" smtClean="0"/>
              <a:t>Ангиома</a:t>
            </a:r>
          </a:p>
          <a:p>
            <a:pPr fontAlgn="base"/>
            <a:r>
              <a:rPr lang="ru-RU" dirty="0" err="1" smtClean="0"/>
              <a:t>Ангиосаркома</a:t>
            </a:r>
            <a:endParaRPr lang="ru-RU" dirty="0" smtClean="0"/>
          </a:p>
          <a:p>
            <a:pPr fontAlgn="base"/>
            <a:r>
              <a:rPr lang="ru-RU" dirty="0" err="1" smtClean="0"/>
              <a:t>Гемангиоперецитома</a:t>
            </a:r>
            <a:endParaRPr lang="ru-RU" dirty="0" smtClean="0"/>
          </a:p>
          <a:p>
            <a:pPr fontAlgn="base"/>
            <a:r>
              <a:rPr lang="ru-RU" dirty="0" smtClean="0"/>
              <a:t>Из нервной ткани</a:t>
            </a:r>
          </a:p>
          <a:p>
            <a:pPr fontAlgn="base"/>
            <a:r>
              <a:rPr lang="ru-RU" dirty="0" err="1" smtClean="0"/>
              <a:t>Нейрофиброматоз</a:t>
            </a:r>
            <a:endParaRPr lang="ru-RU" dirty="0" smtClean="0"/>
          </a:p>
          <a:p>
            <a:pPr fontAlgn="base"/>
            <a:r>
              <a:rPr lang="ru-RU" dirty="0" err="1" smtClean="0"/>
              <a:t>Адамантинома</a:t>
            </a:r>
            <a:endParaRPr lang="ru-RU" dirty="0" smtClean="0"/>
          </a:p>
          <a:p>
            <a:pPr fontAlgn="base"/>
            <a:r>
              <a:rPr lang="ru-RU" dirty="0" smtClean="0"/>
              <a:t>Г. Заболевания кроветворного</a:t>
            </a:r>
          </a:p>
          <a:p>
            <a:pPr fontAlgn="base"/>
            <a:r>
              <a:rPr lang="ru-RU" dirty="0" smtClean="0"/>
              <a:t>аппарата костей</a:t>
            </a:r>
          </a:p>
          <a:p>
            <a:pPr fontAlgn="base"/>
            <a:r>
              <a:rPr lang="ru-RU" dirty="0" smtClean="0"/>
              <a:t>Лейкозы</a:t>
            </a:r>
          </a:p>
          <a:p>
            <a:pPr fontAlgn="base"/>
            <a:r>
              <a:rPr lang="ru-RU" dirty="0" smtClean="0"/>
              <a:t>Болезни костей при анемии и </a:t>
            </a:r>
            <a:r>
              <a:rPr lang="ru-RU" dirty="0" err="1" smtClean="0"/>
              <a:t>полиглобуленемии</a:t>
            </a:r>
            <a:endParaRPr lang="ru-RU" dirty="0" smtClean="0"/>
          </a:p>
          <a:p>
            <a:pPr fontAlgn="base">
              <a:buNone/>
            </a:pPr>
            <a:r>
              <a:rPr lang="ru-RU" dirty="0" smtClean="0"/>
              <a:t>B. Доброкачественные опухоли</a:t>
            </a:r>
          </a:p>
          <a:p>
            <a:pPr fontAlgn="base"/>
            <a:r>
              <a:rPr lang="ru-RU" dirty="0" err="1" smtClean="0"/>
              <a:t>Гигиантоклеточная</a:t>
            </a:r>
            <a:r>
              <a:rPr lang="ru-RU" dirty="0" smtClean="0"/>
              <a:t> опухоль (</a:t>
            </a:r>
            <a:r>
              <a:rPr lang="ru-RU" dirty="0" err="1" smtClean="0"/>
              <a:t>остеобластокластома</a:t>
            </a:r>
            <a:r>
              <a:rPr lang="ru-RU" dirty="0" smtClean="0"/>
              <a:t> по Т.П. Виноградовой)</a:t>
            </a:r>
          </a:p>
          <a:p>
            <a:pPr fontAlgn="base"/>
            <a:r>
              <a:rPr lang="ru-RU" dirty="0" smtClean="0"/>
              <a:t>Остеома</a:t>
            </a:r>
          </a:p>
          <a:p>
            <a:pPr fontAlgn="base"/>
            <a:r>
              <a:rPr lang="ru-RU" dirty="0" err="1" smtClean="0"/>
              <a:t>Остоид-остеома</a:t>
            </a:r>
            <a:r>
              <a:rPr lang="ru-RU" dirty="0" smtClean="0"/>
              <a:t> и </a:t>
            </a:r>
            <a:r>
              <a:rPr lang="ru-RU" dirty="0" err="1" smtClean="0"/>
              <a:t>остеобластома</a:t>
            </a:r>
            <a:r>
              <a:rPr lang="ru-RU" dirty="0" smtClean="0"/>
              <a:t> </a:t>
            </a:r>
            <a:r>
              <a:rPr lang="ru-RU" dirty="0" err="1" smtClean="0"/>
              <a:t>Солитарный</a:t>
            </a:r>
            <a:r>
              <a:rPr lang="ru-RU" dirty="0" smtClean="0"/>
              <a:t> экзостоз Множественный экзостоз </a:t>
            </a:r>
            <a:r>
              <a:rPr lang="ru-RU" dirty="0" err="1" smtClean="0"/>
              <a:t>Солитарная</a:t>
            </a:r>
            <a:r>
              <a:rPr lang="ru-RU" dirty="0" smtClean="0"/>
              <a:t> хондрома</a:t>
            </a:r>
          </a:p>
          <a:p>
            <a:pPr fontAlgn="base"/>
            <a:r>
              <a:rPr lang="ru-RU" dirty="0" smtClean="0"/>
              <a:t>Болезнь Коли</a:t>
            </a:r>
          </a:p>
          <a:p>
            <a:pPr fontAlgn="base"/>
            <a:r>
              <a:rPr lang="ru-RU" dirty="0" smtClean="0"/>
              <a:t>Анемия с </a:t>
            </a:r>
            <a:r>
              <a:rPr lang="ru-RU" dirty="0" err="1" smtClean="0"/>
              <a:t>фальциформными</a:t>
            </a:r>
            <a:r>
              <a:rPr lang="ru-RU" dirty="0" smtClean="0"/>
              <a:t> клетками</a:t>
            </a:r>
          </a:p>
          <a:p>
            <a:pPr fontAlgn="base"/>
            <a:r>
              <a:rPr lang="ru-RU" dirty="0" smtClean="0"/>
              <a:t>Гемолитическая болезнь </a:t>
            </a:r>
            <a:r>
              <a:rPr lang="ru-RU" dirty="0" err="1" smtClean="0"/>
              <a:t>Минковского</a:t>
            </a:r>
            <a:r>
              <a:rPr lang="ru-RU" dirty="0" smtClean="0"/>
              <a:t> - </a:t>
            </a:r>
            <a:r>
              <a:rPr lang="ru-RU" dirty="0" err="1" smtClean="0"/>
              <a:t>Шоффарда</a:t>
            </a:r>
            <a:r>
              <a:rPr lang="ru-RU" dirty="0" smtClean="0"/>
              <a:t> </a:t>
            </a:r>
            <a:r>
              <a:rPr lang="ru-RU" dirty="0" err="1" smtClean="0"/>
              <a:t>Ретикулез</a:t>
            </a:r>
            <a:r>
              <a:rPr lang="ru-RU" dirty="0" smtClean="0"/>
              <a:t> костей Поражение костей при болезни </a:t>
            </a:r>
            <a:r>
              <a:rPr lang="ru-RU" dirty="0" err="1" smtClean="0"/>
              <a:t>Ходжикина</a:t>
            </a:r>
            <a:endParaRPr lang="ru-RU" dirty="0" smtClean="0"/>
          </a:p>
          <a:p>
            <a:pPr fontAlgn="base"/>
            <a:r>
              <a:rPr lang="ru-RU" dirty="0" smtClean="0"/>
              <a:t>Поражение костей при болезни</a:t>
            </a:r>
          </a:p>
          <a:p>
            <a:pPr fontAlgn="base"/>
            <a:r>
              <a:rPr lang="ru-RU" dirty="0" err="1" smtClean="0"/>
              <a:t>Хондраматоз</a:t>
            </a:r>
            <a:r>
              <a:rPr lang="ru-RU" dirty="0" smtClean="0"/>
              <a:t> костей (болезнь </a:t>
            </a:r>
            <a:r>
              <a:rPr lang="ru-RU" dirty="0" err="1" smtClean="0"/>
              <a:t>Олье</a:t>
            </a:r>
            <a:r>
              <a:rPr lang="ru-RU" dirty="0" smtClean="0"/>
              <a:t>)</a:t>
            </a:r>
          </a:p>
          <a:p>
            <a:pPr fontAlgn="base"/>
            <a:r>
              <a:rPr lang="ru-RU" dirty="0" err="1" smtClean="0"/>
              <a:t>Хондробластома</a:t>
            </a:r>
            <a:r>
              <a:rPr lang="ru-RU" dirty="0" smtClean="0"/>
              <a:t> </a:t>
            </a:r>
            <a:r>
              <a:rPr lang="ru-RU" dirty="0" err="1" smtClean="0"/>
              <a:t>Хондрамиксоидная</a:t>
            </a:r>
            <a:r>
              <a:rPr lang="ru-RU" dirty="0" smtClean="0"/>
              <a:t> фиброма Фиброма (</a:t>
            </a:r>
            <a:r>
              <a:rPr lang="ru-RU" dirty="0" err="1" smtClean="0"/>
              <a:t>неоссифицирующая</a:t>
            </a:r>
            <a:r>
              <a:rPr lang="ru-RU" dirty="0" smtClean="0"/>
              <a:t> </a:t>
            </a:r>
            <a:r>
              <a:rPr lang="ru-RU" dirty="0" err="1" smtClean="0"/>
              <a:t>Метафизар</a:t>
            </a:r>
            <a:r>
              <a:rPr lang="ru-RU" dirty="0" smtClean="0"/>
              <a:t>)</a:t>
            </a:r>
          </a:p>
          <a:p>
            <a:pPr fontAlgn="base"/>
            <a:r>
              <a:rPr lang="ru-RU" dirty="0" smtClean="0"/>
              <a:t>Фиброма </a:t>
            </a:r>
            <a:r>
              <a:rPr lang="ru-RU" dirty="0" err="1" smtClean="0"/>
              <a:t>оссифицирующая</a:t>
            </a:r>
            <a:endParaRPr lang="ru-RU" dirty="0" smtClean="0"/>
          </a:p>
          <a:p>
            <a:pPr fontAlgn="base"/>
            <a:r>
              <a:rPr lang="ru-RU" dirty="0" err="1" smtClean="0"/>
              <a:t>Десмоидная</a:t>
            </a:r>
            <a:r>
              <a:rPr lang="ru-RU" dirty="0" smtClean="0"/>
              <a:t> фиброма (</a:t>
            </a:r>
            <a:r>
              <a:rPr lang="ru-RU" dirty="0" err="1" smtClean="0"/>
              <a:t>диаффизарная</a:t>
            </a:r>
            <a:r>
              <a:rPr lang="ru-RU" dirty="0" smtClean="0"/>
              <a:t>) </a:t>
            </a:r>
            <a:r>
              <a:rPr lang="ru-RU" dirty="0" err="1" smtClean="0"/>
              <a:t>Бенье</a:t>
            </a:r>
            <a:r>
              <a:rPr lang="ru-RU" dirty="0" smtClean="0"/>
              <a:t> - </a:t>
            </a:r>
            <a:r>
              <a:rPr lang="ru-RU" dirty="0" err="1" smtClean="0"/>
              <a:t>Бекашаумана</a:t>
            </a:r>
            <a:r>
              <a:rPr lang="ru-RU" dirty="0" smtClean="0"/>
              <a:t> Первичная киста Поражение костей при болезни</a:t>
            </a:r>
          </a:p>
          <a:p>
            <a:pPr fontAlgn="base"/>
            <a:r>
              <a:rPr lang="ru-RU" dirty="0" smtClean="0"/>
              <a:t>Гоше</a:t>
            </a:r>
          </a:p>
          <a:p>
            <a:pPr fontAlgn="base"/>
            <a:r>
              <a:rPr lang="ru-RU" dirty="0" err="1" smtClean="0"/>
              <a:t>Аневризматическая</a:t>
            </a:r>
            <a:r>
              <a:rPr lang="ru-RU" dirty="0" smtClean="0"/>
              <a:t> киста.</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42852"/>
            <a:ext cx="8534400" cy="1357322"/>
          </a:xfrm>
        </p:spPr>
        <p:txBody>
          <a:bodyPr>
            <a:normAutofit fontScale="90000"/>
          </a:bodyPr>
          <a:lstStyle/>
          <a:p>
            <a:r>
              <a:rPr lang="ru-RU" sz="2400" dirty="0" smtClean="0"/>
              <a:t>С клинической точки зрения лучше систематизированы злокачественные новообразования костей в классификации </a:t>
            </a:r>
            <a:r>
              <a:rPr lang="ru-RU" sz="2400" dirty="0" err="1" smtClean="0"/>
              <a:t>Шайвича</a:t>
            </a:r>
            <a:r>
              <a:rPr lang="ru-RU" sz="2400" dirty="0" smtClean="0"/>
              <a:t> и </a:t>
            </a:r>
            <a:r>
              <a:rPr lang="ru-RU" sz="2400" dirty="0" err="1" smtClean="0"/>
              <a:t>Мондольфо</a:t>
            </a:r>
            <a:r>
              <a:rPr lang="ru-RU" sz="2400" dirty="0" smtClean="0"/>
              <a:t>.</a:t>
            </a:r>
            <a:br>
              <a:rPr lang="ru-RU" sz="2400" dirty="0" smtClean="0"/>
            </a:br>
            <a:endParaRPr lang="ru-RU" sz="2400" dirty="0"/>
          </a:p>
        </p:txBody>
      </p:sp>
      <p:sp>
        <p:nvSpPr>
          <p:cNvPr id="3" name="Содержимое 2"/>
          <p:cNvSpPr>
            <a:spLocks noGrp="1"/>
          </p:cNvSpPr>
          <p:nvPr>
            <p:ph sz="half" idx="1"/>
          </p:nvPr>
        </p:nvSpPr>
        <p:spPr>
          <a:xfrm>
            <a:off x="285720" y="1600200"/>
            <a:ext cx="4210080" cy="4972072"/>
          </a:xfrm>
        </p:spPr>
        <p:txBody>
          <a:bodyPr>
            <a:normAutofit fontScale="47500" lnSpcReduction="20000"/>
          </a:bodyPr>
          <a:lstStyle/>
          <a:p>
            <a:pPr fontAlgn="base"/>
            <a:r>
              <a:rPr lang="ru-RU" dirty="0" smtClean="0"/>
              <a:t>Злокачественные опухоли</a:t>
            </a:r>
          </a:p>
          <a:p>
            <a:pPr fontAlgn="base"/>
            <a:r>
              <a:rPr lang="ru-RU" b="1" dirty="0" smtClean="0"/>
              <a:t>Опухоли </a:t>
            </a:r>
            <a:r>
              <a:rPr lang="ru-RU" b="1" dirty="0" err="1" smtClean="0"/>
              <a:t>остеобластической</a:t>
            </a:r>
            <a:r>
              <a:rPr lang="ru-RU" b="1" dirty="0" smtClean="0"/>
              <a:t> дифференциации.</a:t>
            </a:r>
          </a:p>
          <a:p>
            <a:pPr fontAlgn="base"/>
            <a:r>
              <a:rPr lang="ru-RU" dirty="0" err="1" smtClean="0"/>
              <a:t>Остеосаркома</a:t>
            </a:r>
            <a:r>
              <a:rPr lang="ru-RU" dirty="0" smtClean="0"/>
              <a:t> (</a:t>
            </a:r>
            <a:r>
              <a:rPr lang="ru-RU" dirty="0" err="1" smtClean="0"/>
              <a:t>остеобластическая</a:t>
            </a:r>
            <a:endParaRPr lang="ru-RU" dirty="0" smtClean="0"/>
          </a:p>
          <a:p>
            <a:pPr fontAlgn="base"/>
            <a:r>
              <a:rPr lang="ru-RU" dirty="0" smtClean="0"/>
              <a:t>саркома или </a:t>
            </a:r>
            <a:r>
              <a:rPr lang="ru-RU" dirty="0" err="1" smtClean="0"/>
              <a:t>склезирующая</a:t>
            </a:r>
            <a:r>
              <a:rPr lang="ru-RU" dirty="0" smtClean="0"/>
              <a:t> </a:t>
            </a:r>
            <a:r>
              <a:rPr lang="ru-RU" dirty="0" err="1" smtClean="0"/>
              <a:t>остеогенная</a:t>
            </a:r>
            <a:r>
              <a:rPr lang="ru-RU" dirty="0" smtClean="0"/>
              <a:t> саркома)</a:t>
            </a:r>
          </a:p>
          <a:p>
            <a:pPr fontAlgn="base"/>
            <a:r>
              <a:rPr lang="ru-RU" b="1" dirty="0" smtClean="0"/>
              <a:t>Опухоли с </a:t>
            </a:r>
            <a:r>
              <a:rPr lang="ru-RU" b="1" dirty="0" err="1" smtClean="0"/>
              <a:t>хондробластической</a:t>
            </a:r>
            <a:r>
              <a:rPr lang="ru-RU" b="1" dirty="0" smtClean="0"/>
              <a:t> дифференциацией.</a:t>
            </a:r>
          </a:p>
          <a:p>
            <a:pPr fontAlgn="base"/>
            <a:r>
              <a:rPr lang="ru-RU" dirty="0" err="1" smtClean="0"/>
              <a:t>Ходросаркома</a:t>
            </a:r>
            <a:r>
              <a:rPr lang="ru-RU" dirty="0" smtClean="0"/>
              <a:t> (</a:t>
            </a:r>
            <a:r>
              <a:rPr lang="ru-RU" dirty="0" err="1" smtClean="0"/>
              <a:t>хондрабластическая</a:t>
            </a:r>
            <a:r>
              <a:rPr lang="ru-RU" dirty="0" smtClean="0"/>
              <a:t> </a:t>
            </a:r>
            <a:r>
              <a:rPr lang="ru-RU" dirty="0" err="1" smtClean="0"/>
              <a:t>остеохондрома</a:t>
            </a:r>
            <a:r>
              <a:rPr lang="ru-RU" dirty="0" smtClean="0"/>
              <a:t> саркома)</a:t>
            </a:r>
          </a:p>
          <a:p>
            <a:pPr fontAlgn="base"/>
            <a:r>
              <a:rPr lang="ru-RU" b="1" dirty="0" smtClean="0"/>
              <a:t>Опухоли с гигантоклеточной дифференциацией.</a:t>
            </a:r>
          </a:p>
          <a:p>
            <a:pPr fontAlgn="base"/>
            <a:r>
              <a:rPr lang="ru-RU" dirty="0" smtClean="0"/>
              <a:t>Гигантоклеточная опухоль</a:t>
            </a:r>
          </a:p>
          <a:p>
            <a:pPr fontAlgn="base"/>
            <a:r>
              <a:rPr lang="ru-RU" b="1" dirty="0" smtClean="0"/>
              <a:t>Опухоли с </a:t>
            </a:r>
            <a:r>
              <a:rPr lang="ru-RU" b="1" dirty="0" err="1" smtClean="0"/>
              <a:t>ретикулолимфацитарной</a:t>
            </a:r>
            <a:r>
              <a:rPr lang="ru-RU" b="1" dirty="0" smtClean="0"/>
              <a:t> дифференциацией.</a:t>
            </a:r>
          </a:p>
          <a:p>
            <a:pPr fontAlgn="base"/>
            <a:r>
              <a:rPr lang="ru-RU" dirty="0" smtClean="0"/>
              <a:t>Первичная </a:t>
            </a:r>
            <a:r>
              <a:rPr lang="ru-RU" dirty="0" err="1" smtClean="0"/>
              <a:t>ретикулоклеточная</a:t>
            </a:r>
            <a:r>
              <a:rPr lang="ru-RU" dirty="0" smtClean="0"/>
              <a:t> саркома костей</a:t>
            </a:r>
          </a:p>
          <a:p>
            <a:pPr fontAlgn="base"/>
            <a:r>
              <a:rPr lang="ru-RU" b="1" dirty="0" smtClean="0"/>
              <a:t>Опухоли с миелоидной дифференциацией.</a:t>
            </a:r>
          </a:p>
          <a:p>
            <a:pPr fontAlgn="base"/>
            <a:r>
              <a:rPr lang="ru-RU" dirty="0" smtClean="0"/>
              <a:t>Миелома</a:t>
            </a:r>
          </a:p>
          <a:p>
            <a:pPr fontAlgn="base"/>
            <a:r>
              <a:rPr lang="ru-RU" b="1" dirty="0" smtClean="0"/>
              <a:t>Опухоли с </a:t>
            </a:r>
            <a:r>
              <a:rPr lang="ru-RU" b="1" dirty="0" err="1" smtClean="0"/>
              <a:t>фибробластической</a:t>
            </a:r>
            <a:r>
              <a:rPr lang="ru-RU" b="1" dirty="0" smtClean="0"/>
              <a:t> </a:t>
            </a:r>
            <a:r>
              <a:rPr lang="ru-RU" b="1" dirty="0" err="1" smtClean="0"/>
              <a:t>дифференцией</a:t>
            </a:r>
            <a:r>
              <a:rPr lang="ru-RU" b="1" dirty="0" smtClean="0"/>
              <a:t>.</a:t>
            </a:r>
          </a:p>
          <a:p>
            <a:pPr fontAlgn="base"/>
            <a:r>
              <a:rPr lang="ru-RU" dirty="0" err="1" smtClean="0"/>
              <a:t>Фибросаркома</a:t>
            </a:r>
            <a:endParaRPr lang="ru-RU" dirty="0" smtClean="0"/>
          </a:p>
          <a:p>
            <a:pPr fontAlgn="base"/>
            <a:r>
              <a:rPr lang="ru-RU" b="1" dirty="0" smtClean="0"/>
              <a:t>Опухоли с </a:t>
            </a:r>
            <a:r>
              <a:rPr lang="ru-RU" b="1" dirty="0" err="1" smtClean="0"/>
              <a:t>липобластической</a:t>
            </a:r>
            <a:r>
              <a:rPr lang="ru-RU" b="1" dirty="0" smtClean="0"/>
              <a:t> дифференциацией </a:t>
            </a:r>
            <a:r>
              <a:rPr lang="ru-RU" dirty="0" err="1" smtClean="0"/>
              <a:t>Липосаркома</a:t>
            </a:r>
            <a:endParaRPr lang="ru-RU" dirty="0" smtClean="0"/>
          </a:p>
          <a:p>
            <a:pPr fontAlgn="base"/>
            <a:r>
              <a:rPr lang="ru-RU" b="1" dirty="0" smtClean="0"/>
              <a:t>Опухоли с </a:t>
            </a:r>
            <a:r>
              <a:rPr lang="ru-RU" b="1" dirty="0" err="1" smtClean="0"/>
              <a:t>ангибластической</a:t>
            </a:r>
            <a:r>
              <a:rPr lang="ru-RU" b="1" dirty="0" smtClean="0"/>
              <a:t> дифференциацией </a:t>
            </a:r>
            <a:r>
              <a:rPr lang="ru-RU" dirty="0" err="1" smtClean="0"/>
              <a:t>Ангиосаркома</a:t>
            </a:r>
            <a:endParaRPr lang="ru-RU" dirty="0" smtClean="0"/>
          </a:p>
          <a:p>
            <a:pPr fontAlgn="base"/>
            <a:r>
              <a:rPr lang="ru-RU" dirty="0" err="1" smtClean="0"/>
              <a:t>Хордома</a:t>
            </a:r>
            <a:endParaRPr lang="ru-RU" dirty="0" smtClean="0"/>
          </a:p>
          <a:p>
            <a:pPr fontAlgn="base"/>
            <a:r>
              <a:rPr lang="ru-RU" dirty="0" err="1" smtClean="0"/>
              <a:t>Адамантинома</a:t>
            </a:r>
            <a:endParaRPr lang="ru-RU" dirty="0" smtClean="0"/>
          </a:p>
          <a:p>
            <a:endParaRPr lang="ru-RU" dirty="0"/>
          </a:p>
        </p:txBody>
      </p:sp>
      <p:sp>
        <p:nvSpPr>
          <p:cNvPr id="4" name="Содержимое 3"/>
          <p:cNvSpPr>
            <a:spLocks noGrp="1"/>
          </p:cNvSpPr>
          <p:nvPr>
            <p:ph sz="half" idx="2"/>
          </p:nvPr>
        </p:nvSpPr>
        <p:spPr>
          <a:xfrm>
            <a:off x="4648200" y="1600200"/>
            <a:ext cx="4352956" cy="5043510"/>
          </a:xfrm>
        </p:spPr>
        <p:txBody>
          <a:bodyPr>
            <a:normAutofit fontScale="47500" lnSpcReduction="20000"/>
          </a:bodyPr>
          <a:lstStyle/>
          <a:p>
            <a:r>
              <a:rPr lang="ru-RU" dirty="0" smtClean="0"/>
              <a:t>Доброкачественные опухоли</a:t>
            </a:r>
          </a:p>
          <a:p>
            <a:r>
              <a:rPr lang="ru-RU" dirty="0" smtClean="0"/>
              <a:t>Остеома</a:t>
            </a:r>
          </a:p>
          <a:p>
            <a:r>
              <a:rPr lang="ru-RU" dirty="0" err="1" smtClean="0"/>
              <a:t>Остеоид</a:t>
            </a:r>
            <a:r>
              <a:rPr lang="ru-RU" dirty="0" smtClean="0"/>
              <a:t>- остеома</a:t>
            </a:r>
          </a:p>
          <a:p>
            <a:r>
              <a:rPr lang="ru-RU" dirty="0" err="1" smtClean="0"/>
              <a:t>Остеобластома</a:t>
            </a:r>
            <a:endParaRPr lang="ru-RU" dirty="0" smtClean="0"/>
          </a:p>
          <a:p>
            <a:endParaRPr lang="ru-RU" dirty="0" smtClean="0"/>
          </a:p>
          <a:p>
            <a:pPr>
              <a:buNone/>
            </a:pPr>
            <a:r>
              <a:rPr lang="ru-RU" dirty="0" smtClean="0"/>
              <a:t>             Хондрома</a:t>
            </a:r>
          </a:p>
          <a:p>
            <a:pPr>
              <a:buNone/>
            </a:pPr>
            <a:r>
              <a:rPr lang="ru-RU" dirty="0" smtClean="0"/>
              <a:t>             </a:t>
            </a:r>
            <a:r>
              <a:rPr lang="ru-RU" dirty="0" err="1" smtClean="0"/>
              <a:t>Эпифизарная</a:t>
            </a:r>
            <a:r>
              <a:rPr lang="ru-RU" dirty="0" smtClean="0"/>
              <a:t> </a:t>
            </a:r>
            <a:r>
              <a:rPr lang="ru-RU" dirty="0" err="1" smtClean="0"/>
              <a:t>хондрабластома</a:t>
            </a:r>
            <a:r>
              <a:rPr lang="ru-RU" dirty="0" smtClean="0"/>
              <a:t> </a:t>
            </a:r>
          </a:p>
          <a:p>
            <a:pPr>
              <a:buNone/>
            </a:pPr>
            <a:r>
              <a:rPr lang="ru-RU" dirty="0" smtClean="0"/>
              <a:t>             </a:t>
            </a:r>
            <a:r>
              <a:rPr lang="ru-RU" dirty="0" err="1" smtClean="0"/>
              <a:t>Хондромиксоидная</a:t>
            </a:r>
            <a:r>
              <a:rPr lang="ru-RU" dirty="0" smtClean="0"/>
              <a:t> фиброма</a:t>
            </a:r>
          </a:p>
          <a:p>
            <a:r>
              <a:rPr lang="ru-RU" dirty="0" smtClean="0"/>
              <a:t>Гигантоклеточная опухоль</a:t>
            </a:r>
          </a:p>
          <a:p>
            <a:endParaRPr lang="ru-RU" dirty="0" smtClean="0"/>
          </a:p>
          <a:p>
            <a:endParaRPr lang="ru-RU" dirty="0" smtClean="0"/>
          </a:p>
          <a:p>
            <a:endParaRPr lang="ru-RU" dirty="0" smtClean="0"/>
          </a:p>
          <a:p>
            <a:endParaRPr lang="ru-RU" dirty="0" smtClean="0"/>
          </a:p>
          <a:p>
            <a:endParaRPr lang="ru-RU" dirty="0" smtClean="0"/>
          </a:p>
          <a:p>
            <a:r>
              <a:rPr lang="ru-RU" dirty="0" smtClean="0"/>
              <a:t>Фиброма</a:t>
            </a:r>
          </a:p>
          <a:p>
            <a:endParaRPr lang="ru-RU" dirty="0" smtClean="0"/>
          </a:p>
          <a:p>
            <a:r>
              <a:rPr lang="ru-RU" dirty="0" smtClean="0"/>
              <a:t>Липома</a:t>
            </a:r>
          </a:p>
          <a:p>
            <a:r>
              <a:rPr lang="ru-RU" dirty="0" smtClean="0"/>
              <a:t>Ангиома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2"/>
          </p:nvPr>
        </p:nvSpPr>
        <p:spPr>
          <a:xfrm>
            <a:off x="214282" y="1214422"/>
            <a:ext cx="4429156" cy="5643578"/>
          </a:xfrm>
        </p:spPr>
        <p:txBody>
          <a:bodyPr>
            <a:normAutofit fontScale="32500" lnSpcReduction="20000"/>
          </a:bodyPr>
          <a:lstStyle/>
          <a:p>
            <a:pPr fontAlgn="base"/>
            <a:r>
              <a:rPr lang="ru-RU" dirty="0" smtClean="0"/>
              <a:t>I. Костеобразующие опухоли.</a:t>
            </a:r>
          </a:p>
          <a:p>
            <a:pPr fontAlgn="base"/>
            <a:r>
              <a:rPr lang="ru-RU" dirty="0" smtClean="0"/>
              <a:t>А. Доброкачественные</a:t>
            </a:r>
          </a:p>
          <a:p>
            <a:pPr fontAlgn="base"/>
            <a:r>
              <a:rPr lang="ru-RU" dirty="0" smtClean="0"/>
              <a:t>1. Остеома.</a:t>
            </a:r>
          </a:p>
          <a:p>
            <a:pPr fontAlgn="base"/>
            <a:r>
              <a:rPr lang="ru-RU" dirty="0" smtClean="0"/>
              <a:t>2. </a:t>
            </a:r>
            <a:r>
              <a:rPr lang="ru-RU" dirty="0" err="1" smtClean="0"/>
              <a:t>Остеоид-остеома</a:t>
            </a:r>
            <a:r>
              <a:rPr lang="ru-RU" dirty="0" smtClean="0"/>
              <a:t> и </a:t>
            </a:r>
            <a:r>
              <a:rPr lang="ru-RU" dirty="0" err="1" smtClean="0"/>
              <a:t>остеобластома</a:t>
            </a:r>
            <a:r>
              <a:rPr lang="ru-RU" dirty="0" smtClean="0"/>
              <a:t> (доброкачественная </a:t>
            </a:r>
            <a:r>
              <a:rPr lang="ru-RU" dirty="0" err="1" smtClean="0"/>
              <a:t>остеобластома</a:t>
            </a:r>
            <a:r>
              <a:rPr lang="ru-RU" dirty="0" smtClean="0"/>
              <a:t>). </a:t>
            </a:r>
          </a:p>
          <a:p>
            <a:pPr fontAlgn="base"/>
            <a:r>
              <a:rPr lang="ru-RU" dirty="0" smtClean="0"/>
              <a:t>Б. Злокачественные</a:t>
            </a:r>
          </a:p>
          <a:p>
            <a:pPr fontAlgn="base"/>
            <a:r>
              <a:rPr lang="ru-RU" dirty="0" smtClean="0"/>
              <a:t>1. </a:t>
            </a:r>
            <a:r>
              <a:rPr lang="ru-RU" dirty="0" err="1" smtClean="0"/>
              <a:t>Остеосаркома</a:t>
            </a:r>
            <a:r>
              <a:rPr lang="ru-RU" dirty="0" smtClean="0"/>
              <a:t> (</a:t>
            </a:r>
            <a:r>
              <a:rPr lang="ru-RU" dirty="0" err="1" smtClean="0"/>
              <a:t>остеогенная</a:t>
            </a:r>
            <a:r>
              <a:rPr lang="ru-RU" dirty="0" smtClean="0"/>
              <a:t> саркома)</a:t>
            </a:r>
          </a:p>
          <a:p>
            <a:pPr fontAlgn="base"/>
            <a:r>
              <a:rPr lang="ru-RU" dirty="0" smtClean="0"/>
              <a:t>2. </a:t>
            </a:r>
            <a:r>
              <a:rPr lang="ru-RU" dirty="0" err="1" smtClean="0"/>
              <a:t>Юкста</a:t>
            </a:r>
            <a:r>
              <a:rPr lang="ru-RU" dirty="0" smtClean="0"/>
              <a:t> кортикальная </a:t>
            </a:r>
            <a:r>
              <a:rPr lang="ru-RU" dirty="0" err="1" smtClean="0"/>
              <a:t>остеосаркома</a:t>
            </a:r>
            <a:r>
              <a:rPr lang="ru-RU" dirty="0" smtClean="0"/>
              <a:t> (</a:t>
            </a:r>
            <a:r>
              <a:rPr lang="ru-RU" dirty="0" err="1" smtClean="0"/>
              <a:t>паростальная</a:t>
            </a:r>
            <a:r>
              <a:rPr lang="ru-RU" dirty="0" smtClean="0"/>
              <a:t> </a:t>
            </a:r>
            <a:r>
              <a:rPr lang="ru-RU" dirty="0" err="1" smtClean="0"/>
              <a:t>остеосаркома</a:t>
            </a:r>
            <a:r>
              <a:rPr lang="ru-RU" dirty="0" smtClean="0"/>
              <a:t>).</a:t>
            </a:r>
          </a:p>
          <a:p>
            <a:pPr fontAlgn="base"/>
            <a:r>
              <a:rPr lang="ru-RU" dirty="0" smtClean="0"/>
              <a:t>II. </a:t>
            </a:r>
            <a:r>
              <a:rPr lang="ru-RU" dirty="0" err="1" smtClean="0"/>
              <a:t>Хрящеобразующие</a:t>
            </a:r>
            <a:r>
              <a:rPr lang="ru-RU" dirty="0" smtClean="0"/>
              <a:t> опухоли.</a:t>
            </a:r>
          </a:p>
          <a:p>
            <a:pPr fontAlgn="base"/>
            <a:r>
              <a:rPr lang="ru-RU" dirty="0" smtClean="0"/>
              <a:t>А. Доброкачественные</a:t>
            </a:r>
          </a:p>
          <a:p>
            <a:pPr fontAlgn="base"/>
            <a:r>
              <a:rPr lang="ru-RU" dirty="0" smtClean="0"/>
              <a:t>1. Хондрома</a:t>
            </a:r>
          </a:p>
          <a:p>
            <a:pPr fontAlgn="base"/>
            <a:r>
              <a:rPr lang="ru-RU" dirty="0" smtClean="0"/>
              <a:t>2. </a:t>
            </a:r>
            <a:r>
              <a:rPr lang="ru-RU" dirty="0" err="1" smtClean="0"/>
              <a:t>Остеохондрома</a:t>
            </a:r>
            <a:r>
              <a:rPr lang="ru-RU" dirty="0" smtClean="0"/>
              <a:t> (костно-хрящевой экзостоз)</a:t>
            </a:r>
          </a:p>
          <a:p>
            <a:pPr fontAlgn="base"/>
            <a:r>
              <a:rPr lang="ru-RU" dirty="0" smtClean="0"/>
              <a:t>3. </a:t>
            </a:r>
            <a:r>
              <a:rPr lang="ru-RU" dirty="0" err="1" smtClean="0"/>
              <a:t>Хондробластома</a:t>
            </a:r>
            <a:r>
              <a:rPr lang="ru-RU" dirty="0" smtClean="0"/>
              <a:t> (доброкачественная </a:t>
            </a:r>
            <a:r>
              <a:rPr lang="ru-RU" dirty="0" err="1" smtClean="0"/>
              <a:t>хондробластома</a:t>
            </a:r>
            <a:r>
              <a:rPr lang="ru-RU" dirty="0" smtClean="0"/>
              <a:t>, </a:t>
            </a:r>
            <a:r>
              <a:rPr lang="ru-RU" dirty="0" err="1" smtClean="0"/>
              <a:t>эпидиафизар</a:t>
            </a:r>
            <a:r>
              <a:rPr lang="ru-RU" dirty="0" smtClean="0"/>
              <a:t> </a:t>
            </a:r>
            <a:r>
              <a:rPr lang="ru-RU" dirty="0" err="1" smtClean="0"/>
              <a:t>ная</a:t>
            </a:r>
            <a:r>
              <a:rPr lang="ru-RU" dirty="0" smtClean="0"/>
              <a:t> </a:t>
            </a:r>
            <a:r>
              <a:rPr lang="ru-RU" dirty="0" err="1" smtClean="0"/>
              <a:t>хондробластома</a:t>
            </a:r>
            <a:r>
              <a:rPr lang="ru-RU" dirty="0" smtClean="0"/>
              <a:t>)</a:t>
            </a:r>
          </a:p>
          <a:p>
            <a:pPr fontAlgn="base"/>
            <a:r>
              <a:rPr lang="ru-RU" dirty="0" smtClean="0"/>
              <a:t>4. </a:t>
            </a:r>
            <a:r>
              <a:rPr lang="ru-RU" dirty="0" err="1" smtClean="0"/>
              <a:t>Хондромиксоидная</a:t>
            </a:r>
            <a:r>
              <a:rPr lang="ru-RU" dirty="0" smtClean="0"/>
              <a:t> фиброма</a:t>
            </a:r>
          </a:p>
          <a:p>
            <a:pPr fontAlgn="base"/>
            <a:r>
              <a:rPr lang="ru-RU" dirty="0" smtClean="0"/>
              <a:t> Б. Злокачественные</a:t>
            </a:r>
          </a:p>
          <a:p>
            <a:pPr fontAlgn="base"/>
            <a:r>
              <a:rPr lang="ru-RU" dirty="0" smtClean="0"/>
              <a:t>1. </a:t>
            </a:r>
            <a:r>
              <a:rPr lang="ru-RU" dirty="0" err="1" smtClean="0"/>
              <a:t>Хондросаркома</a:t>
            </a:r>
            <a:endParaRPr lang="ru-RU" dirty="0" smtClean="0"/>
          </a:p>
          <a:p>
            <a:pPr fontAlgn="base"/>
            <a:r>
              <a:rPr lang="ru-RU" dirty="0" smtClean="0"/>
              <a:t>2. </a:t>
            </a:r>
            <a:r>
              <a:rPr lang="ru-RU" dirty="0" err="1" smtClean="0"/>
              <a:t>Юкстакортикальная</a:t>
            </a:r>
            <a:r>
              <a:rPr lang="ru-RU" dirty="0" smtClean="0"/>
              <a:t> </a:t>
            </a:r>
            <a:r>
              <a:rPr lang="ru-RU" dirty="0" err="1" smtClean="0"/>
              <a:t>хондросаркома</a:t>
            </a:r>
            <a:endParaRPr lang="ru-RU" dirty="0" smtClean="0"/>
          </a:p>
          <a:p>
            <a:pPr fontAlgn="base"/>
            <a:r>
              <a:rPr lang="ru-RU" dirty="0" smtClean="0"/>
              <a:t>3. </a:t>
            </a:r>
            <a:r>
              <a:rPr lang="ru-RU" dirty="0" err="1" smtClean="0"/>
              <a:t>Мезенхимальная</a:t>
            </a:r>
            <a:r>
              <a:rPr lang="ru-RU" dirty="0" smtClean="0"/>
              <a:t> </a:t>
            </a:r>
            <a:r>
              <a:rPr lang="ru-RU" dirty="0" err="1" smtClean="0"/>
              <a:t>хондросаркома</a:t>
            </a:r>
            <a:endParaRPr lang="ru-RU" dirty="0" smtClean="0"/>
          </a:p>
          <a:p>
            <a:pPr fontAlgn="base"/>
            <a:r>
              <a:rPr lang="ru-RU" dirty="0" smtClean="0"/>
              <a:t>III. Гигантоклеточная опухоль.</a:t>
            </a:r>
          </a:p>
          <a:p>
            <a:pPr fontAlgn="base"/>
            <a:r>
              <a:rPr lang="ru-RU" dirty="0" smtClean="0"/>
              <a:t>IV. Костномозговые опухоли</a:t>
            </a:r>
          </a:p>
          <a:p>
            <a:pPr fontAlgn="base"/>
            <a:r>
              <a:rPr lang="ru-RU" dirty="0" smtClean="0"/>
              <a:t>1. Саркома </a:t>
            </a:r>
            <a:r>
              <a:rPr lang="ru-RU" dirty="0" err="1" smtClean="0"/>
              <a:t>Юинга</a:t>
            </a:r>
            <a:endParaRPr lang="ru-RU" dirty="0" smtClean="0"/>
          </a:p>
          <a:p>
            <a:pPr fontAlgn="base"/>
            <a:r>
              <a:rPr lang="ru-RU" dirty="0" smtClean="0"/>
              <a:t>2. </a:t>
            </a:r>
            <a:r>
              <a:rPr lang="ru-RU" dirty="0" err="1" smtClean="0"/>
              <a:t>Ретикулосаркома</a:t>
            </a:r>
            <a:r>
              <a:rPr lang="ru-RU" dirty="0" smtClean="0"/>
              <a:t> кости</a:t>
            </a:r>
          </a:p>
          <a:p>
            <a:pPr fontAlgn="base"/>
            <a:r>
              <a:rPr lang="ru-RU" dirty="0" smtClean="0"/>
              <a:t>3. </a:t>
            </a:r>
            <a:r>
              <a:rPr lang="ru-RU" dirty="0" err="1" smtClean="0"/>
              <a:t>Лимфосаркома</a:t>
            </a:r>
            <a:r>
              <a:rPr lang="ru-RU" dirty="0" smtClean="0"/>
              <a:t> кости</a:t>
            </a:r>
          </a:p>
          <a:p>
            <a:pPr fontAlgn="base"/>
            <a:r>
              <a:rPr lang="ru-RU" dirty="0" smtClean="0"/>
              <a:t>4. Миелома</a:t>
            </a:r>
          </a:p>
          <a:p>
            <a:pPr fontAlgn="base"/>
            <a:r>
              <a:rPr lang="ru-RU" dirty="0" smtClean="0"/>
              <a:t>V. Сосудистые опухоли</a:t>
            </a:r>
          </a:p>
          <a:p>
            <a:pPr fontAlgn="base"/>
            <a:r>
              <a:rPr lang="ru-RU" dirty="0" smtClean="0"/>
              <a:t>A. Доброкачественные</a:t>
            </a:r>
          </a:p>
          <a:p>
            <a:pPr fontAlgn="base"/>
            <a:r>
              <a:rPr lang="ru-RU" dirty="0" smtClean="0"/>
              <a:t>1. </a:t>
            </a:r>
            <a:r>
              <a:rPr lang="ru-RU" dirty="0" err="1" smtClean="0"/>
              <a:t>Гемангиома</a:t>
            </a:r>
            <a:endParaRPr lang="ru-RU" dirty="0" smtClean="0"/>
          </a:p>
          <a:p>
            <a:pPr fontAlgn="base"/>
            <a:r>
              <a:rPr lang="ru-RU" dirty="0" smtClean="0"/>
              <a:t>2. </a:t>
            </a:r>
            <a:r>
              <a:rPr lang="ru-RU" dirty="0" err="1" smtClean="0"/>
              <a:t>Лимфангиома</a:t>
            </a:r>
            <a:endParaRPr lang="ru-RU" dirty="0" smtClean="0"/>
          </a:p>
          <a:p>
            <a:pPr fontAlgn="base"/>
            <a:r>
              <a:rPr lang="ru-RU" dirty="0" smtClean="0"/>
              <a:t>3. </a:t>
            </a:r>
            <a:r>
              <a:rPr lang="ru-RU" dirty="0" err="1" smtClean="0"/>
              <a:t>Гломусная</a:t>
            </a:r>
            <a:r>
              <a:rPr lang="ru-RU" dirty="0" smtClean="0"/>
              <a:t> опухоль (</a:t>
            </a:r>
            <a:r>
              <a:rPr lang="ru-RU" dirty="0" err="1" smtClean="0"/>
              <a:t>гломангиома</a:t>
            </a:r>
            <a:r>
              <a:rPr lang="ru-RU" dirty="0" smtClean="0"/>
              <a:t>)</a:t>
            </a:r>
          </a:p>
          <a:p>
            <a:pPr fontAlgn="base"/>
            <a:r>
              <a:rPr lang="ru-RU" dirty="0" smtClean="0"/>
              <a:t>Б. Промежуточные</a:t>
            </a:r>
          </a:p>
          <a:p>
            <a:pPr fontAlgn="base"/>
            <a:r>
              <a:rPr lang="ru-RU" dirty="0" smtClean="0"/>
              <a:t>1. </a:t>
            </a:r>
            <a:r>
              <a:rPr lang="ru-RU" dirty="0" err="1" smtClean="0"/>
              <a:t>Гемангиоэндотелиома</a:t>
            </a:r>
            <a:endParaRPr lang="ru-RU" dirty="0" smtClean="0"/>
          </a:p>
          <a:p>
            <a:pPr fontAlgn="base"/>
            <a:r>
              <a:rPr lang="ru-RU" dirty="0" smtClean="0"/>
              <a:t>2. </a:t>
            </a:r>
            <a:r>
              <a:rPr lang="ru-RU" dirty="0" err="1" smtClean="0"/>
              <a:t>Гемангиоперицитома</a:t>
            </a:r>
            <a:endParaRPr lang="ru-RU" dirty="0" smtClean="0"/>
          </a:p>
          <a:p>
            <a:pPr fontAlgn="base"/>
            <a:r>
              <a:rPr lang="ru-RU" dirty="0" smtClean="0"/>
              <a:t>B. Злокачественные</a:t>
            </a:r>
          </a:p>
          <a:p>
            <a:pPr fontAlgn="base"/>
            <a:r>
              <a:rPr lang="ru-RU" dirty="0" smtClean="0"/>
              <a:t>1. </a:t>
            </a:r>
            <a:r>
              <a:rPr lang="ru-RU" dirty="0" err="1" smtClean="0"/>
              <a:t>Ангиосаркома</a:t>
            </a:r>
            <a:endParaRPr lang="ru-RU" dirty="0" smtClean="0"/>
          </a:p>
          <a:p>
            <a:endParaRPr lang="ru-RU" dirty="0"/>
          </a:p>
        </p:txBody>
      </p:sp>
      <p:sp>
        <p:nvSpPr>
          <p:cNvPr id="6" name="Содержимое 5"/>
          <p:cNvSpPr>
            <a:spLocks noGrp="1"/>
          </p:cNvSpPr>
          <p:nvPr>
            <p:ph sz="quarter" idx="4"/>
          </p:nvPr>
        </p:nvSpPr>
        <p:spPr>
          <a:xfrm>
            <a:off x="4645025" y="1214422"/>
            <a:ext cx="4284693" cy="5214974"/>
          </a:xfrm>
        </p:spPr>
        <p:txBody>
          <a:bodyPr>
            <a:normAutofit fontScale="40000" lnSpcReduction="20000"/>
          </a:bodyPr>
          <a:lstStyle/>
          <a:p>
            <a:pPr fontAlgn="base"/>
            <a:r>
              <a:rPr lang="ru-RU" dirty="0" smtClean="0"/>
              <a:t>VI. Другие соединительные опухоли.</a:t>
            </a:r>
          </a:p>
          <a:p>
            <a:pPr fontAlgn="base"/>
            <a:r>
              <a:rPr lang="ru-RU" dirty="0" smtClean="0"/>
              <a:t>А. Доброкачественные</a:t>
            </a:r>
          </a:p>
          <a:p>
            <a:pPr fontAlgn="base"/>
            <a:r>
              <a:rPr lang="ru-RU" dirty="0" smtClean="0"/>
              <a:t>1. </a:t>
            </a:r>
            <a:r>
              <a:rPr lang="ru-RU" dirty="0" err="1" smtClean="0"/>
              <a:t>Десмопластическая</a:t>
            </a:r>
            <a:endParaRPr lang="ru-RU" dirty="0" smtClean="0"/>
          </a:p>
          <a:p>
            <a:pPr fontAlgn="base"/>
            <a:r>
              <a:rPr lang="ru-RU" dirty="0" smtClean="0"/>
              <a:t>2. Липома</a:t>
            </a:r>
          </a:p>
          <a:p>
            <a:pPr fontAlgn="base"/>
            <a:r>
              <a:rPr lang="ru-RU" dirty="0" smtClean="0"/>
              <a:t>Б. Злокачественные</a:t>
            </a:r>
          </a:p>
          <a:p>
            <a:pPr fontAlgn="base"/>
            <a:r>
              <a:rPr lang="ru-RU" dirty="0" smtClean="0"/>
              <a:t>1. </a:t>
            </a:r>
            <a:r>
              <a:rPr lang="ru-RU" dirty="0" err="1" smtClean="0"/>
              <a:t>Фибросаркома</a:t>
            </a:r>
            <a:endParaRPr lang="ru-RU" dirty="0" smtClean="0"/>
          </a:p>
          <a:p>
            <a:pPr fontAlgn="base"/>
            <a:r>
              <a:rPr lang="ru-RU" dirty="0" smtClean="0"/>
              <a:t>2. </a:t>
            </a:r>
            <a:r>
              <a:rPr lang="ru-RU" dirty="0" err="1" smtClean="0"/>
              <a:t>Липосаркома</a:t>
            </a:r>
            <a:endParaRPr lang="ru-RU" dirty="0" smtClean="0"/>
          </a:p>
          <a:p>
            <a:pPr fontAlgn="base"/>
            <a:r>
              <a:rPr lang="ru-RU" dirty="0" smtClean="0"/>
              <a:t>3. Злокачественная </a:t>
            </a:r>
            <a:r>
              <a:rPr lang="ru-RU" dirty="0" err="1" smtClean="0"/>
              <a:t>мезенхимома</a:t>
            </a:r>
            <a:endParaRPr lang="ru-RU" dirty="0" smtClean="0"/>
          </a:p>
          <a:p>
            <a:pPr fontAlgn="base"/>
            <a:r>
              <a:rPr lang="ru-RU" dirty="0" smtClean="0"/>
              <a:t>4. Недифференцированная саркома</a:t>
            </a:r>
          </a:p>
          <a:p>
            <a:pPr fontAlgn="base"/>
            <a:r>
              <a:rPr lang="ru-RU" dirty="0" smtClean="0"/>
              <a:t>VII. Прочие опухоли.</a:t>
            </a:r>
          </a:p>
          <a:p>
            <a:pPr fontAlgn="base"/>
            <a:r>
              <a:rPr lang="ru-RU" dirty="0" smtClean="0"/>
              <a:t>1. </a:t>
            </a:r>
            <a:r>
              <a:rPr lang="ru-RU" dirty="0" err="1" smtClean="0"/>
              <a:t>Хордома</a:t>
            </a:r>
            <a:endParaRPr lang="ru-RU" dirty="0" smtClean="0"/>
          </a:p>
          <a:p>
            <a:pPr fontAlgn="base"/>
            <a:r>
              <a:rPr lang="ru-RU" dirty="0" smtClean="0"/>
              <a:t>2. «</a:t>
            </a:r>
            <a:r>
              <a:rPr lang="ru-RU" dirty="0" err="1" smtClean="0"/>
              <a:t>Адамантимома</a:t>
            </a:r>
            <a:r>
              <a:rPr lang="ru-RU" dirty="0" smtClean="0"/>
              <a:t>» длинных костей</a:t>
            </a:r>
          </a:p>
          <a:p>
            <a:pPr fontAlgn="base"/>
            <a:r>
              <a:rPr lang="ru-RU" dirty="0" smtClean="0"/>
              <a:t>3. </a:t>
            </a:r>
            <a:r>
              <a:rPr lang="ru-RU" dirty="0" err="1" smtClean="0"/>
              <a:t>Неврилемомма</a:t>
            </a:r>
            <a:r>
              <a:rPr lang="ru-RU" dirty="0" smtClean="0"/>
              <a:t> (</a:t>
            </a:r>
            <a:r>
              <a:rPr lang="ru-RU" dirty="0" err="1" smtClean="0"/>
              <a:t>шванннома</a:t>
            </a:r>
            <a:r>
              <a:rPr lang="ru-RU" dirty="0" smtClean="0"/>
              <a:t>, невринома)</a:t>
            </a:r>
          </a:p>
          <a:p>
            <a:pPr fontAlgn="base"/>
            <a:r>
              <a:rPr lang="ru-RU" dirty="0" smtClean="0"/>
              <a:t>4. </a:t>
            </a:r>
            <a:r>
              <a:rPr lang="ru-RU" dirty="0" err="1" smtClean="0"/>
              <a:t>Нейрофиброма</a:t>
            </a:r>
            <a:endParaRPr lang="ru-RU" dirty="0" smtClean="0"/>
          </a:p>
          <a:p>
            <a:pPr fontAlgn="base"/>
            <a:r>
              <a:rPr lang="ru-RU" dirty="0" smtClean="0"/>
              <a:t>VIII. </a:t>
            </a:r>
            <a:r>
              <a:rPr lang="ru-RU" dirty="0" err="1" smtClean="0"/>
              <a:t>Неклассифицируемые</a:t>
            </a:r>
            <a:r>
              <a:rPr lang="ru-RU" dirty="0" smtClean="0"/>
              <a:t> опухоли.</a:t>
            </a:r>
          </a:p>
          <a:p>
            <a:pPr fontAlgn="base"/>
            <a:r>
              <a:rPr lang="ru-RU" dirty="0" smtClean="0"/>
              <a:t>IX. Опухолеподобные поражения.</a:t>
            </a:r>
          </a:p>
          <a:p>
            <a:pPr fontAlgn="base"/>
            <a:r>
              <a:rPr lang="ru-RU" dirty="0" smtClean="0"/>
              <a:t>1. </a:t>
            </a:r>
            <a:r>
              <a:rPr lang="ru-RU" dirty="0" err="1" smtClean="0"/>
              <a:t>Солитарные</a:t>
            </a:r>
            <a:r>
              <a:rPr lang="ru-RU" dirty="0" smtClean="0"/>
              <a:t> поражения.</a:t>
            </a:r>
          </a:p>
          <a:p>
            <a:pPr fontAlgn="base"/>
            <a:r>
              <a:rPr lang="ru-RU" dirty="0" smtClean="0"/>
              <a:t>2. </a:t>
            </a:r>
            <a:r>
              <a:rPr lang="ru-RU" dirty="0" err="1" smtClean="0"/>
              <a:t>Солитарная</a:t>
            </a:r>
            <a:r>
              <a:rPr lang="ru-RU" dirty="0" smtClean="0"/>
              <a:t> костная киста (простая или однокамерная костная киста).</a:t>
            </a:r>
          </a:p>
          <a:p>
            <a:pPr fontAlgn="base"/>
            <a:r>
              <a:rPr lang="ru-RU" dirty="0" smtClean="0"/>
              <a:t>3. </a:t>
            </a:r>
            <a:r>
              <a:rPr lang="ru-RU" dirty="0" err="1" smtClean="0"/>
              <a:t>Юкстакортикальная</a:t>
            </a:r>
            <a:r>
              <a:rPr lang="ru-RU" dirty="0" smtClean="0"/>
              <a:t> (околосуставная) костная киста (внутри суставной </a:t>
            </a:r>
            <a:r>
              <a:rPr lang="ru-RU" dirty="0" err="1" smtClean="0"/>
              <a:t>ганглион</a:t>
            </a:r>
            <a:r>
              <a:rPr lang="ru-RU" dirty="0" smtClean="0"/>
              <a:t>).</a:t>
            </a:r>
          </a:p>
          <a:p>
            <a:pPr fontAlgn="base"/>
            <a:r>
              <a:rPr lang="ru-RU" dirty="0" smtClean="0"/>
              <a:t>4. </a:t>
            </a:r>
            <a:r>
              <a:rPr lang="ru-RU" dirty="0" err="1" smtClean="0"/>
              <a:t>Метаэпифизарный</a:t>
            </a:r>
            <a:r>
              <a:rPr lang="ru-RU" dirty="0" smtClean="0"/>
              <a:t> костный дефект (</a:t>
            </a:r>
            <a:r>
              <a:rPr lang="ru-RU" dirty="0" err="1" smtClean="0"/>
              <a:t>неоссифицирующая</a:t>
            </a:r>
            <a:r>
              <a:rPr lang="ru-RU" dirty="0" smtClean="0"/>
              <a:t> фиброма).</a:t>
            </a:r>
          </a:p>
          <a:p>
            <a:pPr fontAlgn="base"/>
            <a:r>
              <a:rPr lang="ru-RU" dirty="0" smtClean="0"/>
              <a:t>5. Эозинофильная гранулема.</a:t>
            </a:r>
          </a:p>
          <a:p>
            <a:pPr fontAlgn="base"/>
            <a:r>
              <a:rPr lang="ru-RU" dirty="0" smtClean="0"/>
              <a:t>6. Фиброзная дисплазия.</a:t>
            </a:r>
          </a:p>
          <a:p>
            <a:pPr fontAlgn="base"/>
            <a:r>
              <a:rPr lang="ru-RU" dirty="0" smtClean="0"/>
              <a:t>7. </a:t>
            </a:r>
            <a:r>
              <a:rPr lang="ru-RU" dirty="0" err="1" smtClean="0"/>
              <a:t>Оссифицирующий</a:t>
            </a:r>
            <a:r>
              <a:rPr lang="ru-RU" dirty="0" smtClean="0"/>
              <a:t> миозит.</a:t>
            </a:r>
          </a:p>
          <a:p>
            <a:pPr fontAlgn="base"/>
            <a:r>
              <a:rPr lang="ru-RU" dirty="0" smtClean="0"/>
              <a:t>8. Коричневая опухоль </a:t>
            </a:r>
            <a:r>
              <a:rPr lang="ru-RU" dirty="0" err="1" smtClean="0"/>
              <a:t>гиперпаратиреоидизма</a:t>
            </a:r>
            <a:r>
              <a:rPr lang="ru-RU" dirty="0" smtClean="0"/>
              <a:t>.</a:t>
            </a:r>
          </a:p>
          <a:p>
            <a:endParaRPr lang="ru-RU" dirty="0"/>
          </a:p>
        </p:txBody>
      </p:sp>
      <p:sp>
        <p:nvSpPr>
          <p:cNvPr id="2" name="Заголовок 1"/>
          <p:cNvSpPr>
            <a:spLocks noGrp="1"/>
          </p:cNvSpPr>
          <p:nvPr>
            <p:ph type="title"/>
          </p:nvPr>
        </p:nvSpPr>
        <p:spPr>
          <a:xfrm>
            <a:off x="357158" y="214290"/>
            <a:ext cx="8329642" cy="1143008"/>
          </a:xfrm>
        </p:spPr>
        <p:txBody>
          <a:bodyPr>
            <a:normAutofit fontScale="90000"/>
          </a:bodyPr>
          <a:lstStyle/>
          <a:p>
            <a:r>
              <a:rPr lang="ru-RU" sz="1800" dirty="0" smtClean="0"/>
              <a:t>В настоящее время как для практической, так и для научной деятельности наиболее удобна классификация опухолей костей, изданная ВОЗ в 1972 г.</a:t>
            </a:r>
            <a:br>
              <a:rPr lang="ru-RU" sz="1800" dirty="0" smtClean="0"/>
            </a:br>
            <a:r>
              <a:rPr lang="ru-RU" sz="1800" dirty="0" smtClean="0"/>
              <a:t/>
            </a:r>
            <a:br>
              <a:rPr lang="ru-RU" sz="1800" dirty="0" smtClean="0"/>
            </a:br>
            <a:r>
              <a:rPr lang="ru-RU" sz="1600" dirty="0" smtClean="0"/>
              <a:t>Гистологическая классификация первичных опухолей костей и опухолеподобных поражений.</a:t>
            </a:r>
            <a:br>
              <a:rPr lang="ru-RU" sz="1600" dirty="0" smtClean="0"/>
            </a:br>
            <a:endParaRPr lang="ru-RU"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472518" cy="796908"/>
          </a:xfrm>
        </p:spPr>
        <p:txBody>
          <a:bodyPr>
            <a:noAutofit/>
          </a:bodyPr>
          <a:lstStyle/>
          <a:p>
            <a:r>
              <a:rPr lang="ru-RU" sz="2400" dirty="0" smtClean="0"/>
              <a:t>Гистологическая классификация </a:t>
            </a:r>
            <a:br>
              <a:rPr lang="ru-RU" sz="2400" dirty="0" smtClean="0"/>
            </a:br>
            <a:endParaRPr lang="ru-RU" sz="2400" dirty="0"/>
          </a:p>
        </p:txBody>
      </p:sp>
      <p:sp>
        <p:nvSpPr>
          <p:cNvPr id="3" name="Содержимое 2"/>
          <p:cNvSpPr>
            <a:spLocks noGrp="1"/>
          </p:cNvSpPr>
          <p:nvPr>
            <p:ph sz="quarter" idx="1"/>
          </p:nvPr>
        </p:nvSpPr>
        <p:spPr>
          <a:xfrm>
            <a:off x="142844" y="1428736"/>
            <a:ext cx="8786874" cy="5643602"/>
          </a:xfrm>
        </p:spPr>
        <p:txBody>
          <a:bodyPr>
            <a:normAutofit fontScale="32500" lnSpcReduction="20000"/>
          </a:bodyPr>
          <a:lstStyle/>
          <a:p>
            <a:pPr>
              <a:buNone/>
            </a:pPr>
            <a:r>
              <a:rPr lang="ru-RU" dirty="0" smtClean="0"/>
              <a:t>I. Хрящевые опухоли: </a:t>
            </a:r>
          </a:p>
          <a:p>
            <a:r>
              <a:rPr lang="ru-RU" dirty="0" err="1" smtClean="0"/>
              <a:t>Хондросаркома</a:t>
            </a:r>
            <a:r>
              <a:rPr lang="ru-RU" dirty="0" smtClean="0"/>
              <a:t>: </a:t>
            </a:r>
          </a:p>
          <a:p>
            <a:r>
              <a:rPr lang="ru-RU" dirty="0" smtClean="0"/>
              <a:t>• центральная, первичная и вторичная; </a:t>
            </a:r>
          </a:p>
          <a:p>
            <a:r>
              <a:rPr lang="ru-RU" dirty="0" smtClean="0"/>
              <a:t>• периферическая;</a:t>
            </a:r>
          </a:p>
          <a:p>
            <a:r>
              <a:rPr lang="ru-RU" dirty="0" smtClean="0"/>
              <a:t> • </a:t>
            </a:r>
            <a:r>
              <a:rPr lang="ru-RU" dirty="0" err="1" smtClean="0"/>
              <a:t>дедифференцированная</a:t>
            </a:r>
            <a:r>
              <a:rPr lang="ru-RU" dirty="0" smtClean="0"/>
              <a:t>; </a:t>
            </a:r>
          </a:p>
          <a:p>
            <a:r>
              <a:rPr lang="ru-RU" dirty="0" smtClean="0"/>
              <a:t>• </a:t>
            </a:r>
            <a:r>
              <a:rPr lang="ru-RU" dirty="0" err="1" smtClean="0"/>
              <a:t>мезенхимальная</a:t>
            </a:r>
            <a:r>
              <a:rPr lang="ru-RU" dirty="0" smtClean="0"/>
              <a:t>;</a:t>
            </a:r>
          </a:p>
          <a:p>
            <a:r>
              <a:rPr lang="ru-RU" dirty="0" smtClean="0"/>
              <a:t> • светлоклеточная. </a:t>
            </a:r>
          </a:p>
          <a:p>
            <a:pPr>
              <a:buNone/>
            </a:pPr>
            <a:r>
              <a:rPr lang="en-US" dirty="0" smtClean="0"/>
              <a:t>II</a:t>
            </a:r>
            <a:r>
              <a:rPr lang="ru-RU" dirty="0" smtClean="0"/>
              <a:t>. </a:t>
            </a:r>
            <a:r>
              <a:rPr lang="ru-RU" dirty="0" err="1" smtClean="0"/>
              <a:t>Остеогенные</a:t>
            </a:r>
            <a:r>
              <a:rPr lang="ru-RU" dirty="0" smtClean="0"/>
              <a:t> опухоли: </a:t>
            </a:r>
          </a:p>
          <a:p>
            <a:r>
              <a:rPr lang="ru-RU" dirty="0" err="1" smtClean="0"/>
              <a:t>Остеосаркома</a:t>
            </a:r>
            <a:r>
              <a:rPr lang="ru-RU" dirty="0" smtClean="0"/>
              <a:t>;</a:t>
            </a:r>
          </a:p>
          <a:p>
            <a:r>
              <a:rPr lang="ru-RU" dirty="0" smtClean="0"/>
              <a:t> • классическая: </a:t>
            </a:r>
            <a:r>
              <a:rPr lang="ru-RU" dirty="0" err="1" smtClean="0"/>
              <a:t>хондробластическая</a:t>
            </a:r>
            <a:r>
              <a:rPr lang="ru-RU" dirty="0" smtClean="0"/>
              <a:t>; </a:t>
            </a:r>
            <a:r>
              <a:rPr lang="ru-RU" dirty="0" err="1" smtClean="0"/>
              <a:t>фибробластическая</a:t>
            </a:r>
            <a:r>
              <a:rPr lang="ru-RU" dirty="0" smtClean="0"/>
              <a:t>; </a:t>
            </a:r>
            <a:r>
              <a:rPr lang="ru-RU" dirty="0" err="1" smtClean="0"/>
              <a:t>остеобластическая</a:t>
            </a:r>
            <a:r>
              <a:rPr lang="ru-RU" dirty="0" smtClean="0"/>
              <a:t>;</a:t>
            </a:r>
          </a:p>
          <a:p>
            <a:r>
              <a:rPr lang="ru-RU" dirty="0" smtClean="0"/>
              <a:t> • телангиэктатическая; </a:t>
            </a:r>
          </a:p>
          <a:p>
            <a:r>
              <a:rPr lang="ru-RU" dirty="0" smtClean="0"/>
              <a:t>• мелкоклеточная; </a:t>
            </a:r>
          </a:p>
          <a:p>
            <a:r>
              <a:rPr lang="ru-RU" dirty="0" smtClean="0"/>
              <a:t>• центральная </a:t>
            </a:r>
            <a:r>
              <a:rPr lang="ru-RU" dirty="0" err="1" smtClean="0"/>
              <a:t>низкозлокачественная</a:t>
            </a:r>
            <a:r>
              <a:rPr lang="ru-RU" dirty="0" smtClean="0"/>
              <a:t>; </a:t>
            </a:r>
          </a:p>
          <a:p>
            <a:r>
              <a:rPr lang="ru-RU" dirty="0" smtClean="0"/>
              <a:t>• вторичная;</a:t>
            </a:r>
          </a:p>
          <a:p>
            <a:r>
              <a:rPr lang="ru-RU" dirty="0" smtClean="0"/>
              <a:t> • </a:t>
            </a:r>
            <a:r>
              <a:rPr lang="ru-RU" dirty="0" err="1" smtClean="0"/>
              <a:t>паростальная</a:t>
            </a:r>
            <a:r>
              <a:rPr lang="ru-RU" dirty="0" smtClean="0"/>
              <a:t>;</a:t>
            </a:r>
          </a:p>
          <a:p>
            <a:r>
              <a:rPr lang="ru-RU" dirty="0" smtClean="0"/>
              <a:t> • </a:t>
            </a:r>
            <a:r>
              <a:rPr lang="ru-RU" dirty="0" err="1" smtClean="0"/>
              <a:t>периостальная</a:t>
            </a:r>
            <a:r>
              <a:rPr lang="ru-RU" dirty="0" smtClean="0"/>
              <a:t>; </a:t>
            </a:r>
          </a:p>
          <a:p>
            <a:r>
              <a:rPr lang="ru-RU" dirty="0" smtClean="0"/>
              <a:t>• </a:t>
            </a:r>
            <a:r>
              <a:rPr lang="ru-RU" dirty="0" err="1" smtClean="0"/>
              <a:t>высокозлокачественная</a:t>
            </a:r>
            <a:r>
              <a:rPr lang="ru-RU" dirty="0" smtClean="0"/>
              <a:t> поверхностная. </a:t>
            </a:r>
          </a:p>
          <a:p>
            <a:pPr>
              <a:buNone/>
            </a:pPr>
            <a:r>
              <a:rPr lang="en-US" dirty="0" smtClean="0"/>
              <a:t>III</a:t>
            </a:r>
            <a:r>
              <a:rPr lang="ru-RU" dirty="0" smtClean="0"/>
              <a:t>. Соединительнотканные опухоли: </a:t>
            </a:r>
          </a:p>
          <a:p>
            <a:r>
              <a:rPr lang="ru-RU" dirty="0" err="1" smtClean="0"/>
              <a:t>Фибросаркома</a:t>
            </a:r>
            <a:r>
              <a:rPr lang="ru-RU" dirty="0" smtClean="0"/>
              <a:t>. </a:t>
            </a:r>
          </a:p>
          <a:p>
            <a:pPr>
              <a:buNone/>
            </a:pPr>
            <a:r>
              <a:rPr lang="ru-RU" dirty="0" smtClean="0"/>
              <a:t>IV </a:t>
            </a:r>
            <a:r>
              <a:rPr lang="ru-RU" dirty="0" err="1" smtClean="0"/>
              <a:t>Фиброгистиоцитарные</a:t>
            </a:r>
            <a:r>
              <a:rPr lang="ru-RU" dirty="0" smtClean="0"/>
              <a:t> опухоли: </a:t>
            </a:r>
          </a:p>
          <a:p>
            <a:r>
              <a:rPr lang="ru-RU" dirty="0" smtClean="0"/>
              <a:t>Злокачественная фиброзная </a:t>
            </a:r>
            <a:r>
              <a:rPr lang="ru-RU" dirty="0" err="1" smtClean="0"/>
              <a:t>гистиоцитома</a:t>
            </a:r>
            <a:r>
              <a:rPr lang="ru-RU" dirty="0" smtClean="0"/>
              <a:t>. </a:t>
            </a:r>
          </a:p>
          <a:p>
            <a:pPr>
              <a:buNone/>
            </a:pPr>
            <a:r>
              <a:rPr lang="ru-RU" dirty="0" smtClean="0"/>
              <a:t>V. Саркома </a:t>
            </a:r>
            <a:r>
              <a:rPr lang="ru-RU" dirty="0" err="1" smtClean="0"/>
              <a:t>Юинга</a:t>
            </a:r>
            <a:endParaRPr lang="ru-RU" dirty="0" smtClean="0"/>
          </a:p>
          <a:p>
            <a:pPr>
              <a:buNone/>
            </a:pPr>
            <a:r>
              <a:rPr lang="ru-RU" dirty="0" smtClean="0"/>
              <a:t> VI. </a:t>
            </a:r>
            <a:r>
              <a:rPr lang="ru-RU" dirty="0" err="1" smtClean="0"/>
              <a:t>Гематопоэтические</a:t>
            </a:r>
            <a:r>
              <a:rPr lang="ru-RU" dirty="0" smtClean="0"/>
              <a:t> опухоли: </a:t>
            </a:r>
          </a:p>
          <a:p>
            <a:r>
              <a:rPr lang="ru-RU" dirty="0" err="1" smtClean="0"/>
              <a:t>Плазмоцитарная</a:t>
            </a:r>
            <a:r>
              <a:rPr lang="ru-RU" dirty="0" smtClean="0"/>
              <a:t> миелома. Злокачественная </a:t>
            </a:r>
            <a:r>
              <a:rPr lang="ru-RU" dirty="0" err="1" smtClean="0"/>
              <a:t>лимфома</a:t>
            </a:r>
            <a:r>
              <a:rPr lang="ru-RU" dirty="0" smtClean="0"/>
              <a:t>, БДУ.</a:t>
            </a:r>
          </a:p>
          <a:p>
            <a:pPr>
              <a:buNone/>
            </a:pPr>
            <a:r>
              <a:rPr lang="ru-RU" dirty="0" smtClean="0"/>
              <a:t> VII. Гигантоклеточные опухоли: </a:t>
            </a:r>
            <a:endParaRPr lang="en-US" dirty="0" smtClean="0"/>
          </a:p>
          <a:p>
            <a:r>
              <a:rPr lang="ru-RU" dirty="0" smtClean="0"/>
              <a:t>Злокачественная гигантоклеточная опухоль. </a:t>
            </a:r>
          </a:p>
          <a:p>
            <a:pPr>
              <a:buNone/>
            </a:pPr>
            <a:r>
              <a:rPr lang="ru-RU" dirty="0" smtClean="0"/>
              <a:t>VIII. </a:t>
            </a:r>
            <a:r>
              <a:rPr lang="ru-RU" dirty="0" err="1" smtClean="0"/>
              <a:t>Нотохордальные</a:t>
            </a:r>
            <a:r>
              <a:rPr lang="ru-RU" dirty="0" smtClean="0"/>
              <a:t> опухоли: </a:t>
            </a:r>
            <a:endParaRPr lang="en-US" dirty="0" smtClean="0"/>
          </a:p>
          <a:p>
            <a:r>
              <a:rPr lang="ru-RU" dirty="0" err="1" smtClean="0"/>
              <a:t>Хордома</a:t>
            </a:r>
            <a:r>
              <a:rPr lang="ru-RU" dirty="0" smtClean="0"/>
              <a:t>. </a:t>
            </a:r>
          </a:p>
          <a:p>
            <a:pPr>
              <a:buNone/>
            </a:pPr>
            <a:r>
              <a:rPr lang="ru-RU" dirty="0" smtClean="0"/>
              <a:t>IX. Сосудистые опухоли:</a:t>
            </a:r>
          </a:p>
          <a:p>
            <a:r>
              <a:rPr lang="ru-RU" dirty="0" smtClean="0"/>
              <a:t> </a:t>
            </a:r>
            <a:r>
              <a:rPr lang="ru-RU" dirty="0" err="1" smtClean="0"/>
              <a:t>Ангиосаркома</a:t>
            </a:r>
            <a:r>
              <a:rPr lang="ru-RU" dirty="0" smtClean="0"/>
              <a:t>.</a:t>
            </a:r>
          </a:p>
          <a:p>
            <a:pPr>
              <a:buNone/>
            </a:pPr>
            <a:r>
              <a:rPr lang="ru-RU" dirty="0" smtClean="0"/>
              <a:t> X. Гладкомышечные опухоли:</a:t>
            </a:r>
          </a:p>
          <a:p>
            <a:r>
              <a:rPr lang="ru-RU" dirty="0" smtClean="0"/>
              <a:t> </a:t>
            </a:r>
            <a:r>
              <a:rPr lang="ru-RU" dirty="0" err="1" smtClean="0"/>
              <a:t>Лейомиосаркома</a:t>
            </a:r>
            <a:r>
              <a:rPr lang="ru-RU" dirty="0" smtClean="0"/>
              <a:t>. </a:t>
            </a:r>
          </a:p>
          <a:p>
            <a:pPr>
              <a:buNone/>
            </a:pPr>
            <a:r>
              <a:rPr lang="ru-RU" dirty="0" smtClean="0"/>
              <a:t>XI. Жировые опухоли: </a:t>
            </a:r>
            <a:endParaRPr lang="en-US" dirty="0" smtClean="0"/>
          </a:p>
          <a:p>
            <a:r>
              <a:rPr lang="ru-RU" dirty="0" err="1" smtClean="0"/>
              <a:t>Липосаркома</a:t>
            </a:r>
            <a:r>
              <a:rPr lang="ru-RU" dirty="0" smtClean="0"/>
              <a:t>. </a:t>
            </a:r>
          </a:p>
          <a:p>
            <a:pPr>
              <a:buNone/>
            </a:pPr>
            <a:r>
              <a:rPr lang="ru-RU" dirty="0" smtClean="0"/>
              <a:t>XII. Разнообразные опухоли:</a:t>
            </a:r>
          </a:p>
          <a:p>
            <a:r>
              <a:rPr lang="ru-RU" dirty="0" smtClean="0"/>
              <a:t> Метастатические злокачественные опухоли.</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ΤΝΜ-классификация</a:t>
            </a:r>
            <a:endParaRPr lang="ru-RU" dirty="0"/>
          </a:p>
        </p:txBody>
      </p:sp>
      <p:sp>
        <p:nvSpPr>
          <p:cNvPr id="3" name="Содержимое 2"/>
          <p:cNvSpPr>
            <a:spLocks noGrp="1"/>
          </p:cNvSpPr>
          <p:nvPr>
            <p:ph sz="quarter" idx="1"/>
          </p:nvPr>
        </p:nvSpPr>
        <p:spPr/>
        <p:txBody>
          <a:bodyPr>
            <a:normAutofit/>
          </a:bodyPr>
          <a:lstStyle/>
          <a:p>
            <a:r>
              <a:rPr lang="ru-RU" dirty="0" smtClean="0"/>
              <a:t>Система </a:t>
            </a:r>
            <a:r>
              <a:rPr lang="ru-RU" dirty="0" err="1" smtClean="0"/>
              <a:t>стадирования</a:t>
            </a:r>
            <a:r>
              <a:rPr lang="ru-RU" dirty="0" smtClean="0"/>
              <a:t> опухолей кости по TNM положена в основу алгоритма выбора тактики лечения, вида операции, оценке прогноза выживаемости пациента.</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62500" lnSpcReduction="20000"/>
          </a:bodyPr>
          <a:lstStyle/>
          <a:p>
            <a:pPr>
              <a:buNone/>
            </a:pPr>
            <a:r>
              <a:rPr lang="ru-RU" b="1" dirty="0" smtClean="0"/>
              <a:t>I стадия </a:t>
            </a:r>
            <a:r>
              <a:rPr lang="ru-RU" dirty="0" smtClean="0"/>
              <a:t>растущая опухоль не выходит за пределы кости, а распространение процесса, как правило, не превышает 3-5 см. </a:t>
            </a:r>
          </a:p>
          <a:p>
            <a:pPr>
              <a:buNone/>
            </a:pPr>
            <a:r>
              <a:rPr lang="en-US" b="1" dirty="0" smtClean="0"/>
              <a:t>II</a:t>
            </a:r>
            <a:r>
              <a:rPr lang="ru-RU" b="1" dirty="0" smtClean="0"/>
              <a:t> стадия </a:t>
            </a:r>
            <a:r>
              <a:rPr lang="ru-RU" dirty="0" smtClean="0"/>
              <a:t>(Прорастает  в пределах пораженного органа ), опухоль находится в пределах первичного </a:t>
            </a:r>
            <a:r>
              <a:rPr lang="ru-RU" dirty="0" err="1" smtClean="0"/>
              <a:t>мышечно-фасциального</a:t>
            </a:r>
            <a:r>
              <a:rPr lang="ru-RU" dirty="0" smtClean="0"/>
              <a:t> футляра, в котором располагается пораженная кость. Распространённость процесса вдоль кости обычно не превышает 10 см.</a:t>
            </a:r>
          </a:p>
          <a:p>
            <a:pPr>
              <a:buNone/>
            </a:pPr>
            <a:r>
              <a:rPr lang="ru-RU" b="1" dirty="0" smtClean="0"/>
              <a:t>III стадия </a:t>
            </a:r>
            <a:r>
              <a:rPr lang="ru-RU" dirty="0" smtClean="0"/>
              <a:t>(выходит за пределы пораженного органа в подлежащие ткани), опухоль разрушает или прорастает в стенки первичного </a:t>
            </a:r>
            <a:r>
              <a:rPr lang="ru-RU" dirty="0" err="1" smtClean="0"/>
              <a:t>мышечно-фасциального</a:t>
            </a:r>
            <a:r>
              <a:rPr lang="ru-RU" dirty="0" smtClean="0"/>
              <a:t> футляра и переходит на соседний </a:t>
            </a:r>
            <a:r>
              <a:rPr lang="ru-RU" dirty="0" err="1" smtClean="0"/>
              <a:t>мышечно-фасциальный</a:t>
            </a:r>
            <a:r>
              <a:rPr lang="ru-RU" dirty="0" smtClean="0"/>
              <a:t> футляр. Распространение опухоли вдоль кости часто превышает 10 см. </a:t>
            </a:r>
          </a:p>
          <a:p>
            <a:pPr>
              <a:buNone/>
            </a:pPr>
            <a:r>
              <a:rPr lang="ru-RU" b="1" dirty="0" smtClean="0"/>
              <a:t>IV стадия </a:t>
            </a:r>
            <a:r>
              <a:rPr lang="ru-RU" dirty="0" smtClean="0"/>
              <a:t>(дает отдаленные метастазы). Для местных изменений  может наблюдаться прорастание опухолью кожи и/или сосудисто-нервного пучка.</a:t>
            </a:r>
          </a:p>
          <a:p>
            <a:r>
              <a:rPr lang="ru-RU" dirty="0" smtClean="0"/>
              <a:t>При оценке местных изменений очень важное значение имеет отношение опухоли к первичному </a:t>
            </a:r>
            <a:r>
              <a:rPr lang="ru-RU" dirty="0" err="1" smtClean="0"/>
              <a:t>мышечно-фасциальному</a:t>
            </a:r>
            <a:r>
              <a:rPr lang="ru-RU" dirty="0" smtClean="0"/>
              <a:t> футляру конечности, в пределах которого она возникает и распространяется в </a:t>
            </a:r>
            <a:r>
              <a:rPr lang="ru-RU" dirty="0" err="1" smtClean="0"/>
              <a:t>ортоградном</a:t>
            </a:r>
            <a:r>
              <a:rPr lang="ru-RU" dirty="0" smtClean="0"/>
              <a:t> направлении (от периферии к центру). </a:t>
            </a:r>
          </a:p>
          <a:p>
            <a:r>
              <a:rPr lang="ru-RU" dirty="0" smtClean="0"/>
              <a:t>Футляр - это естественные барьеры, ограничивающие анатомические структуры. Например, кость сама по себе является футляром, футляром может быть </a:t>
            </a:r>
            <a:r>
              <a:rPr lang="ru-RU" dirty="0" err="1" smtClean="0"/>
              <a:t>фасциальное</a:t>
            </a:r>
            <a:r>
              <a:rPr lang="ru-RU" dirty="0" smtClean="0"/>
              <a:t> ложе определённой группы мышц.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t>Международная классификация по системе TNM (VIII–</a:t>
            </a:r>
            <a:r>
              <a:rPr lang="ru-RU" sz="3200" b="1" dirty="0" err="1" smtClean="0"/>
              <a:t>й</a:t>
            </a:r>
            <a:r>
              <a:rPr lang="ru-RU" sz="3200" b="1" dirty="0" smtClean="0"/>
              <a:t> пересмотр, 2017 г.</a:t>
            </a:r>
            <a:endParaRPr lang="ru-RU" sz="3200" dirty="0"/>
          </a:p>
        </p:txBody>
      </p:sp>
      <p:sp>
        <p:nvSpPr>
          <p:cNvPr id="3" name="Содержимое 2"/>
          <p:cNvSpPr>
            <a:spLocks noGrp="1"/>
          </p:cNvSpPr>
          <p:nvPr>
            <p:ph sz="quarter" idx="1"/>
          </p:nvPr>
        </p:nvSpPr>
        <p:spPr/>
        <p:txBody>
          <a:bodyPr>
            <a:normAutofit fontScale="55000" lnSpcReduction="20000"/>
          </a:bodyPr>
          <a:lstStyle/>
          <a:p>
            <a:r>
              <a:rPr lang="ru-RU" dirty="0" smtClean="0"/>
              <a:t>Т — первичная опухоль </a:t>
            </a:r>
          </a:p>
          <a:p>
            <a:r>
              <a:rPr lang="ru-RU" dirty="0" smtClean="0"/>
              <a:t>ТХ — первичная опухоль не может быть оценена.</a:t>
            </a:r>
          </a:p>
          <a:p>
            <a:r>
              <a:rPr lang="ru-RU" dirty="0" smtClean="0"/>
              <a:t>ТО — отсутствие данных о первичной опухоли</a:t>
            </a:r>
          </a:p>
          <a:p>
            <a:r>
              <a:rPr lang="ru-RU" dirty="0" smtClean="0"/>
              <a:t>Т1 — опухоль до 8 см в наибольшем измерении. </a:t>
            </a:r>
          </a:p>
          <a:p>
            <a:r>
              <a:rPr lang="ru-RU" dirty="0" smtClean="0"/>
              <a:t>Т2 — опухоль более 8 см в наибольшем измерении. </a:t>
            </a:r>
          </a:p>
          <a:p>
            <a:r>
              <a:rPr lang="ru-RU" dirty="0" smtClean="0"/>
              <a:t>ТЗ — прерывистая опухоль в первично пораженной кости. </a:t>
            </a:r>
          </a:p>
          <a:p>
            <a:r>
              <a:rPr lang="ru-RU" dirty="0" smtClean="0"/>
              <a:t>N — регионарные лимфатические узлы </a:t>
            </a:r>
          </a:p>
          <a:p>
            <a:r>
              <a:rPr lang="ru-RU" dirty="0" smtClean="0"/>
              <a:t>К регионарным лимфатическим узлам относятся узлы, соответствующие локализации первичной опухоли. Поражение регионарных лимфатических узлов наблюдается редко и в случае, когда их состояние невозможно определить клинически или </a:t>
            </a:r>
            <a:r>
              <a:rPr lang="ru-RU" dirty="0" err="1" smtClean="0"/>
              <a:t>патологоанатомически</a:t>
            </a:r>
            <a:r>
              <a:rPr lang="ru-RU" dirty="0" smtClean="0"/>
              <a:t>, они классифицируются как N0.</a:t>
            </a:r>
            <a:endParaRPr lang="en-US" dirty="0" smtClean="0"/>
          </a:p>
          <a:p>
            <a:r>
              <a:rPr lang="ru-RU" dirty="0" err="1" smtClean="0"/>
              <a:t>Nx</a:t>
            </a:r>
            <a:r>
              <a:rPr lang="ru-RU" dirty="0" smtClean="0"/>
              <a:t> –региональные лимфатические узлы не могут быть оценены.</a:t>
            </a:r>
            <a:br>
              <a:rPr lang="ru-RU" dirty="0" smtClean="0"/>
            </a:br>
            <a:r>
              <a:rPr lang="ru-RU" dirty="0" smtClean="0"/>
              <a:t>N0 – нет метастазов в региональных лимфатических узлах.</a:t>
            </a:r>
            <a:br>
              <a:rPr lang="ru-RU" dirty="0" smtClean="0"/>
            </a:br>
            <a:r>
              <a:rPr lang="ru-RU" dirty="0" smtClean="0"/>
              <a:t>N1 – есть метастазы в региональных лимфатических узлах.</a:t>
            </a:r>
          </a:p>
          <a:p>
            <a:r>
              <a:rPr lang="ru-RU" dirty="0" smtClean="0"/>
              <a:t> М — отдаленные метастазы</a:t>
            </a:r>
          </a:p>
          <a:p>
            <a:r>
              <a:rPr lang="ru-RU" dirty="0" smtClean="0"/>
              <a:t> MX —недостаточно данных для определения отдаленных метастазов. </a:t>
            </a:r>
          </a:p>
          <a:p>
            <a:r>
              <a:rPr lang="ru-RU" dirty="0" smtClean="0"/>
              <a:t>МО — нет признаков отдаленных метастазов.</a:t>
            </a:r>
          </a:p>
          <a:p>
            <a:r>
              <a:rPr lang="ru-RU" dirty="0" smtClean="0"/>
              <a:t> </a:t>
            </a:r>
            <a:r>
              <a:rPr lang="ru-RU" dirty="0" err="1" smtClean="0"/>
              <a:t>Ml</a:t>
            </a:r>
            <a:r>
              <a:rPr lang="ru-RU" dirty="0" smtClean="0"/>
              <a:t> —имеются отдаленные метастазы. </a:t>
            </a:r>
          </a:p>
          <a:p>
            <a:r>
              <a:rPr lang="ru-RU" dirty="0" smtClean="0"/>
              <a:t>Μ 1 а — метастазы в легком. </a:t>
            </a:r>
          </a:p>
          <a:p>
            <a:r>
              <a:rPr lang="ru-RU" dirty="0" smtClean="0"/>
              <a:t>М1Ъ — метастазы в других органах и тканях.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186766" cy="928670"/>
          </a:xfrm>
        </p:spPr>
        <p:txBody>
          <a:bodyPr>
            <a:normAutofit/>
          </a:bodyPr>
          <a:lstStyle/>
          <a:p>
            <a:r>
              <a:rPr lang="ru-RU" sz="2400" dirty="0" smtClean="0"/>
              <a:t>Клиническая картина, диагностика опухолей и опухолеподобных поражений костей. </a:t>
            </a:r>
            <a:endParaRPr lang="ru-RU" sz="2400" dirty="0"/>
          </a:p>
        </p:txBody>
      </p:sp>
      <p:sp>
        <p:nvSpPr>
          <p:cNvPr id="3" name="Содержимое 2"/>
          <p:cNvSpPr>
            <a:spLocks noGrp="1"/>
          </p:cNvSpPr>
          <p:nvPr>
            <p:ph sz="quarter" idx="1"/>
          </p:nvPr>
        </p:nvSpPr>
        <p:spPr>
          <a:xfrm>
            <a:off x="214282" y="1357298"/>
            <a:ext cx="8472518" cy="5500702"/>
          </a:xfrm>
        </p:spPr>
        <p:txBody>
          <a:bodyPr>
            <a:normAutofit fontScale="47500" lnSpcReduction="20000"/>
          </a:bodyPr>
          <a:lstStyle/>
          <a:p>
            <a:pPr>
              <a:buNone/>
            </a:pPr>
            <a:r>
              <a:rPr lang="ru-RU" dirty="0" smtClean="0"/>
              <a:t>Основным клиническим признаком опухолей костей является триада симптомов:</a:t>
            </a:r>
          </a:p>
          <a:p>
            <a:r>
              <a:rPr lang="ru-RU" dirty="0" smtClean="0"/>
              <a:t> 1. Боль</a:t>
            </a:r>
          </a:p>
          <a:p>
            <a:r>
              <a:rPr lang="ru-RU" dirty="0" smtClean="0"/>
              <a:t> 2. Опухолевидное образование, следует обратить внимание на размеры опухоли, ее плотность, подвижность. </a:t>
            </a:r>
          </a:p>
          <a:p>
            <a:pPr>
              <a:buNone/>
            </a:pPr>
            <a:r>
              <a:rPr lang="ru-RU" dirty="0" smtClean="0"/>
              <a:t>Для ЗНО скелета характерно наличие плотного, неподвижного, безболезненного новообразования, увеличивающегося в размерах. ЗО отличаются быстрыми темпами роста. </a:t>
            </a:r>
          </a:p>
          <a:p>
            <a:pPr>
              <a:buNone/>
            </a:pPr>
            <a:r>
              <a:rPr lang="ru-RU" dirty="0" smtClean="0"/>
              <a:t>ДНО растут медленно, иногда в течение нескольких лет. Следует обратить внимание на то, что больные часто указывают на наличие травмы в анамнезе, что может обусловить неправильный диагноз. </a:t>
            </a:r>
          </a:p>
          <a:p>
            <a:r>
              <a:rPr lang="ru-RU" dirty="0" smtClean="0"/>
              <a:t>3.  Нарушение функции в ближайшем суставе.</a:t>
            </a:r>
          </a:p>
          <a:p>
            <a:pPr>
              <a:buNone/>
            </a:pPr>
            <a:r>
              <a:rPr lang="ru-RU" dirty="0" smtClean="0"/>
              <a:t>ДО имеют маловыраженные проявления без нарушения общего состояния человека:</a:t>
            </a:r>
          </a:p>
          <a:p>
            <a:r>
              <a:rPr lang="ru-RU" dirty="0" smtClean="0"/>
              <a:t> болевой синдром не выражен или отсутствует;</a:t>
            </a:r>
          </a:p>
          <a:p>
            <a:r>
              <a:rPr lang="ru-RU" dirty="0" smtClean="0"/>
              <a:t> может определяться припухлость и деформация с неизмененными мягкими тканями над ней; </a:t>
            </a:r>
          </a:p>
          <a:p>
            <a:r>
              <a:rPr lang="ru-RU" dirty="0" smtClean="0"/>
              <a:t>наблюдается ограничение подвижности сустава при больших размерах и околосуставном расположении опухоли;</a:t>
            </a:r>
          </a:p>
          <a:p>
            <a:r>
              <a:rPr lang="ru-RU" dirty="0" smtClean="0"/>
              <a:t> рост опухоли отсутствует или очень медленный;</a:t>
            </a:r>
          </a:p>
          <a:p>
            <a:r>
              <a:rPr lang="ru-RU" dirty="0" smtClean="0"/>
              <a:t> может возникнуть патологический перелом. </a:t>
            </a:r>
          </a:p>
          <a:p>
            <a:pPr>
              <a:buNone/>
            </a:pPr>
            <a:r>
              <a:rPr lang="ru-RU" dirty="0" smtClean="0"/>
              <a:t>Злокачественные опухоли имеют более богатую клиническую симптоматику и местные признаки:</a:t>
            </a:r>
          </a:p>
          <a:p>
            <a:r>
              <a:rPr lang="ru-RU" dirty="0" smtClean="0"/>
              <a:t>слабость и потеря аппетита; </a:t>
            </a:r>
          </a:p>
          <a:p>
            <a:r>
              <a:rPr lang="ru-RU" dirty="0" smtClean="0"/>
              <a:t>повышение температуры тела; </a:t>
            </a:r>
          </a:p>
          <a:p>
            <a:r>
              <a:rPr lang="ru-RU" dirty="0" smtClean="0"/>
              <a:t>истощение, анемия на поздних стадиях заболевания, вялость, адинамия; </a:t>
            </a:r>
          </a:p>
          <a:p>
            <a:r>
              <a:rPr lang="ru-RU" dirty="0" smtClean="0"/>
              <a:t>сильная боль, нарушающая сон;</a:t>
            </a:r>
          </a:p>
          <a:p>
            <a:r>
              <a:rPr lang="ru-RU" dirty="0" smtClean="0"/>
              <a:t>нарушение функции сустава при околосуставном расположении процесса; </a:t>
            </a:r>
          </a:p>
          <a:p>
            <a:r>
              <a:rPr lang="ru-RU" dirty="0" smtClean="0"/>
              <a:t>нередко возникает патологический перелом;</a:t>
            </a:r>
          </a:p>
          <a:p>
            <a:r>
              <a:rPr lang="ru-RU" dirty="0" smtClean="0"/>
              <a:t>расширение венозной сети над опухолью;</a:t>
            </a:r>
          </a:p>
          <a:p>
            <a:r>
              <a:rPr lang="ru-RU" dirty="0" smtClean="0"/>
              <a:t>повышение местной температуры над опухолью.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Содержимое 2"/>
          <p:cNvSpPr>
            <a:spLocks noGrp="1"/>
          </p:cNvSpPr>
          <p:nvPr>
            <p:ph sz="quarter" idx="1"/>
          </p:nvPr>
        </p:nvSpPr>
        <p:spPr/>
        <p:txBody>
          <a:bodyPr>
            <a:normAutofit fontScale="92500" lnSpcReduction="10000"/>
          </a:bodyPr>
          <a:lstStyle/>
          <a:p>
            <a:r>
              <a:rPr lang="ru-RU" dirty="0" smtClean="0"/>
              <a:t>За последние десятилетия онкология достигла больших успехов в области патологии и профилактики рака, и в  современном выявлении ЗНО. Значительно улучшены методы ранней диагностики и лечения рака. Однако, несмотря на достигнутые успехи, онкологические заболевания по сей день остаются одной из актуальных и трудно разрешимых проблем медицины. Это прежде всего связано, с неуклонным ростом заболеваемости и смертности от ЗНО, в большинстве случаев выявление болезни в поздней стадии и, в этой связи, невозможностью делать прогноз в радикальности проводимого лечения и выздоровления больных.</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472518" cy="939784"/>
          </a:xfrm>
        </p:spPr>
        <p:txBody>
          <a:bodyPr>
            <a:normAutofit/>
          </a:bodyPr>
          <a:lstStyle/>
          <a:p>
            <a:r>
              <a:rPr lang="ru-RU" sz="2400" dirty="0" smtClean="0"/>
              <a:t>Инструментальные методы исследования</a:t>
            </a:r>
            <a:br>
              <a:rPr lang="ru-RU" sz="2400" dirty="0" smtClean="0"/>
            </a:br>
            <a:endParaRPr lang="ru-RU" sz="2800" dirty="0"/>
          </a:p>
        </p:txBody>
      </p:sp>
      <p:sp>
        <p:nvSpPr>
          <p:cNvPr id="3" name="Содержимое 2"/>
          <p:cNvSpPr>
            <a:spLocks noGrp="1"/>
          </p:cNvSpPr>
          <p:nvPr>
            <p:ph sz="quarter" idx="1"/>
          </p:nvPr>
        </p:nvSpPr>
        <p:spPr>
          <a:xfrm>
            <a:off x="0" y="1428736"/>
            <a:ext cx="9001156" cy="5429264"/>
          </a:xfrm>
        </p:spPr>
        <p:txBody>
          <a:bodyPr>
            <a:normAutofit fontScale="62500" lnSpcReduction="20000"/>
          </a:bodyPr>
          <a:lstStyle/>
          <a:p>
            <a:pPr>
              <a:buNone/>
            </a:pPr>
            <a:r>
              <a:rPr lang="ru-RU" dirty="0" smtClean="0"/>
              <a:t> I. Рентгенография</a:t>
            </a:r>
            <a:r>
              <a:rPr lang="en-US" dirty="0" smtClean="0"/>
              <a:t> </a:t>
            </a:r>
            <a:r>
              <a:rPr lang="ru-RU" dirty="0" smtClean="0"/>
              <a:t>производится в двух проекциях.</a:t>
            </a:r>
          </a:p>
          <a:p>
            <a:r>
              <a:rPr lang="ru-RU" dirty="0" smtClean="0"/>
              <a:t>Злокачественные опухоли характеризуются нечеткостью, неоднородностью структуры из-за происходящих процессов деструкции и ранним разрушением кортикального слоя с выходом опухоли за пределы кости.</a:t>
            </a:r>
          </a:p>
          <a:p>
            <a:r>
              <a:rPr lang="ru-RU" dirty="0" smtClean="0"/>
              <a:t> Оценка </a:t>
            </a:r>
            <a:r>
              <a:rPr lang="ru-RU" dirty="0" err="1" smtClean="0"/>
              <a:t>периостальной</a:t>
            </a:r>
            <a:r>
              <a:rPr lang="ru-RU" dirty="0" smtClean="0"/>
              <a:t> реакции (реакция надкостницы) по рентгенограммам имеет особое значение для дифференциальной диагностики ДО и ЗО. </a:t>
            </a:r>
          </a:p>
          <a:p>
            <a:r>
              <a:rPr lang="ru-RU" dirty="0" smtClean="0"/>
              <a:t>Если отмечается </a:t>
            </a:r>
            <a:r>
              <a:rPr lang="ru-RU" dirty="0" err="1" smtClean="0"/>
              <a:t>периостальная</a:t>
            </a:r>
            <a:r>
              <a:rPr lang="ru-RU" dirty="0" smtClean="0"/>
              <a:t> реакция по типу формирования </a:t>
            </a:r>
            <a:r>
              <a:rPr lang="ru-RU" b="1" dirty="0" smtClean="0"/>
              <a:t>«луковой скорлупы», </a:t>
            </a:r>
            <a:r>
              <a:rPr lang="ru-RU" dirty="0" smtClean="0"/>
              <a:t>когда надкостница в результате быстрого роста опухоли представлена несколькими слоями, реакция надкостницы в виде </a:t>
            </a:r>
            <a:r>
              <a:rPr lang="ru-RU" b="1" dirty="0" smtClean="0"/>
              <a:t>козырька шляпы (треугольника </a:t>
            </a:r>
            <a:r>
              <a:rPr lang="ru-RU" b="1" dirty="0" err="1" smtClean="0"/>
              <a:t>Кодмана</a:t>
            </a:r>
            <a:r>
              <a:rPr lang="ru-RU" b="1" dirty="0" smtClean="0"/>
              <a:t>) </a:t>
            </a:r>
            <a:r>
              <a:rPr lang="ru-RU" dirty="0" smtClean="0"/>
              <a:t>характеризует очень быстрый рост опухоли, образование </a:t>
            </a:r>
            <a:r>
              <a:rPr lang="ru-RU" b="1" dirty="0" err="1" smtClean="0"/>
              <a:t>спикул</a:t>
            </a:r>
            <a:r>
              <a:rPr lang="ru-RU" b="1" dirty="0" smtClean="0"/>
              <a:t> или солнечных протуберанцев</a:t>
            </a:r>
            <a:r>
              <a:rPr lang="ru-RU" dirty="0" smtClean="0"/>
              <a:t>, очевидно, следует думать о злокачественном течении процесса. </a:t>
            </a:r>
          </a:p>
          <a:p>
            <a:r>
              <a:rPr lang="ru-RU" dirty="0" smtClean="0"/>
              <a:t>По рентгенограммам проводится также оценка распространения опухоли на мягкие ткани. ЗО и быстро растущие ДО могут иметь заметный мягкотканый элемент. Рентгенологическая картина позволяет сделать заключение о минерализации матрикса опухоли, выделяя </a:t>
            </a:r>
            <a:r>
              <a:rPr lang="ru-RU" dirty="0" err="1" smtClean="0"/>
              <a:t>литический</a:t>
            </a:r>
            <a:r>
              <a:rPr lang="ru-RU" dirty="0" smtClean="0"/>
              <a:t> или </a:t>
            </a:r>
            <a:r>
              <a:rPr lang="ru-RU" dirty="0" err="1" smtClean="0"/>
              <a:t>оссифицирующий</a:t>
            </a:r>
            <a:r>
              <a:rPr lang="ru-RU" dirty="0" smtClean="0"/>
              <a:t> тип развития процесса. Как правило, с более злокачественной стороны проявляют себя </a:t>
            </a:r>
            <a:r>
              <a:rPr lang="ru-RU" dirty="0" err="1" smtClean="0"/>
              <a:t>литические</a:t>
            </a:r>
            <a:r>
              <a:rPr lang="ru-RU" dirty="0" smtClean="0"/>
              <a:t> опухоли. </a:t>
            </a:r>
          </a:p>
          <a:p>
            <a:r>
              <a:rPr lang="ru-RU" dirty="0" smtClean="0"/>
              <a:t> </a:t>
            </a:r>
          </a:p>
          <a:p>
            <a:endParaRPr lang="ru-RU" dirty="0"/>
          </a:p>
        </p:txBody>
      </p:sp>
      <p:pic>
        <p:nvPicPr>
          <p:cNvPr id="4" name="Рисунок 3" descr="https://present5.com/presentacii/20170505/17-dobrokachestvennye_opuholi_kostey.ppt_images/17-dobrokachestvennye_opuholi_kostey.ppt_10.jpg"/>
          <p:cNvPicPr/>
          <p:nvPr/>
        </p:nvPicPr>
        <p:blipFill>
          <a:blip r:embed="rId2" cstate="print"/>
          <a:srcRect/>
          <a:stretch>
            <a:fillRect/>
          </a:stretch>
        </p:blipFill>
        <p:spPr bwMode="auto">
          <a:xfrm>
            <a:off x="6858016" y="714356"/>
            <a:ext cx="2071702" cy="928694"/>
          </a:xfrm>
          <a:prstGeom prst="rect">
            <a:avLst/>
          </a:prstGeom>
          <a:noFill/>
          <a:ln w="9525">
            <a:noFill/>
            <a:miter lim="800000"/>
            <a:headEnd/>
            <a:tailEnd/>
          </a:ln>
        </p:spPr>
      </p:pic>
      <p:pic>
        <p:nvPicPr>
          <p:cNvPr id="5" name="Рисунок 4" descr="https://studfile.net/html/1598/365/html_a2PbVqhoIl.YTLw/img-ljE42h.jpg"/>
          <p:cNvPicPr/>
          <p:nvPr/>
        </p:nvPicPr>
        <p:blipFill>
          <a:blip r:embed="rId3"/>
          <a:srcRect/>
          <a:stretch>
            <a:fillRect/>
          </a:stretch>
        </p:blipFill>
        <p:spPr bwMode="auto">
          <a:xfrm>
            <a:off x="3571869" y="5286388"/>
            <a:ext cx="5572132" cy="15716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Доброкачественные опухоли </a:t>
            </a:r>
            <a:endParaRPr lang="ru-RU" dirty="0"/>
          </a:p>
        </p:txBody>
      </p:sp>
      <p:sp>
        <p:nvSpPr>
          <p:cNvPr id="3" name="Содержимое 2"/>
          <p:cNvSpPr>
            <a:spLocks noGrp="1"/>
          </p:cNvSpPr>
          <p:nvPr>
            <p:ph sz="half" idx="1"/>
          </p:nvPr>
        </p:nvSpPr>
        <p:spPr/>
        <p:txBody>
          <a:bodyPr>
            <a:normAutofit fontScale="92500" lnSpcReduction="20000"/>
          </a:bodyPr>
          <a:lstStyle/>
          <a:p>
            <a:r>
              <a:rPr lang="ru-RU" dirty="0" smtClean="0"/>
              <a:t>Отличаются четкостью границ, сохранением кортикального слоя на всем протяжении опухоли, с отсутствием </a:t>
            </a:r>
            <a:r>
              <a:rPr lang="ru-RU" dirty="0" err="1" smtClean="0"/>
              <a:t>периостальной</a:t>
            </a:r>
            <a:r>
              <a:rPr lang="ru-RU" dirty="0" smtClean="0"/>
              <a:t> реакции. В связи с медленным ростом опухоли костная ткань и надкостница вокруг неё успевает перестраиваться и опухоль остается окруженной уплотнённой </a:t>
            </a:r>
            <a:r>
              <a:rPr lang="ru-RU" dirty="0" err="1" smtClean="0"/>
              <a:t>склерозированной</a:t>
            </a:r>
            <a:r>
              <a:rPr lang="ru-RU" dirty="0" smtClean="0"/>
              <a:t> костью. </a:t>
            </a:r>
          </a:p>
          <a:p>
            <a:endParaRPr lang="ru-RU" dirty="0"/>
          </a:p>
        </p:txBody>
      </p:sp>
      <p:pic>
        <p:nvPicPr>
          <p:cNvPr id="5" name="Содержимое 4" descr="Клиника Симптомокомплекс костных опухолей складывается из трех кардинальных признаков: 1) болей в пораженном отделе"/>
          <p:cNvPicPr>
            <a:picLocks noGrp="1"/>
          </p:cNvPicPr>
          <p:nvPr>
            <p:ph sz="half" idx="2"/>
          </p:nvPr>
        </p:nvPicPr>
        <p:blipFill>
          <a:blip r:embed="rId2"/>
          <a:srcRect/>
          <a:stretch>
            <a:fillRect/>
          </a:stretch>
        </p:blipFill>
        <p:spPr bwMode="auto">
          <a:xfrm>
            <a:off x="4429124" y="1500174"/>
            <a:ext cx="4714876" cy="464347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Радиоизотопная диагностика </a:t>
            </a:r>
            <a:endParaRPr lang="ru-RU" dirty="0"/>
          </a:p>
        </p:txBody>
      </p:sp>
      <p:sp>
        <p:nvSpPr>
          <p:cNvPr id="3" name="Содержимое 2"/>
          <p:cNvSpPr>
            <a:spLocks noGrp="1"/>
          </p:cNvSpPr>
          <p:nvPr>
            <p:ph sz="half" idx="1"/>
          </p:nvPr>
        </p:nvSpPr>
        <p:spPr/>
        <p:txBody>
          <a:bodyPr>
            <a:normAutofit fontScale="77500" lnSpcReduction="20000"/>
          </a:bodyPr>
          <a:lstStyle/>
          <a:p>
            <a:r>
              <a:rPr lang="ru-RU" dirty="0" smtClean="0"/>
              <a:t> Основана на активной способности костей избирательно поглощать </a:t>
            </a:r>
            <a:r>
              <a:rPr lang="ru-RU" dirty="0" err="1" smtClean="0"/>
              <a:t>Са</a:t>
            </a:r>
            <a:r>
              <a:rPr lang="ru-RU" dirty="0" smtClean="0"/>
              <a:t>, родий, стронций, сера, особенно при патологических процессах, сопровождающихся усилением обмена веществ. Радиоактивная диагностика позволяет раньше рентгенологических изменений диагностировать опухоль, ее размеры, наличие метастазов. </a:t>
            </a:r>
          </a:p>
          <a:p>
            <a:pPr>
              <a:buNone/>
            </a:pPr>
            <a:endParaRPr lang="ru-RU" dirty="0" smtClean="0"/>
          </a:p>
          <a:p>
            <a:r>
              <a:rPr lang="ru-RU" dirty="0" smtClean="0"/>
              <a:t>Горячие или положительные зоны, в которых скопился радиоактивный индикатор, что является признаком поражения.</a:t>
            </a:r>
            <a:endParaRPr lang="ru-RU" dirty="0"/>
          </a:p>
        </p:txBody>
      </p:sp>
      <p:pic>
        <p:nvPicPr>
          <p:cNvPr id="5" name="Содержимое 4" descr="https://www.spbsverdlovka.ru/images/stories/photo_4/2-001.jpg"/>
          <p:cNvPicPr>
            <a:picLocks noGrp="1"/>
          </p:cNvPicPr>
          <p:nvPr>
            <p:ph sz="half" idx="2"/>
          </p:nvPr>
        </p:nvPicPr>
        <p:blipFill>
          <a:blip r:embed="rId2"/>
          <a:srcRect/>
          <a:stretch>
            <a:fillRect/>
          </a:stretch>
        </p:blipFill>
        <p:spPr bwMode="auto">
          <a:xfrm>
            <a:off x="4714876" y="1571612"/>
            <a:ext cx="4143404" cy="464347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КТ и МРТ </a:t>
            </a:r>
            <a:endParaRPr lang="ru-RU" dirty="0"/>
          </a:p>
        </p:txBody>
      </p:sp>
      <p:sp>
        <p:nvSpPr>
          <p:cNvPr id="3" name="Содержимое 2"/>
          <p:cNvSpPr>
            <a:spLocks noGrp="1"/>
          </p:cNvSpPr>
          <p:nvPr>
            <p:ph sz="half" idx="1"/>
          </p:nvPr>
        </p:nvSpPr>
        <p:spPr/>
        <p:txBody>
          <a:bodyPr>
            <a:normAutofit fontScale="85000" lnSpcReduction="10000"/>
          </a:bodyPr>
          <a:lstStyle/>
          <a:p>
            <a:r>
              <a:rPr lang="ru-RU" dirty="0" smtClean="0"/>
              <a:t>Дают прекрасную возможность для получения более четкого представление о размерах, форме, контурах очага, позволяют выявить разрыв коркового слоя и выход опухоли в окружающие мягкие ткани. Кроме этого по данным томографии можно судить о положении сосудисто-нервного пучка, осуществить выбор оптимального хирургического доступа.</a:t>
            </a:r>
          </a:p>
          <a:p>
            <a:endParaRPr lang="ru-RU" dirty="0"/>
          </a:p>
        </p:txBody>
      </p:sp>
      <p:pic>
        <p:nvPicPr>
          <p:cNvPr id="5" name="Содержимое 4" descr="http://www.mrtspb.info/images/%D0%BE%D1%81%D1%82%D0%B5%D0%BE%D0%B8%D0%B4-%D0%BE%D1%81%D1%82%D0%B5%D0%BE%D0%BC%D0%B0-%D0%9A%D0%A2.JPG"/>
          <p:cNvPicPr>
            <a:picLocks noGrp="1"/>
          </p:cNvPicPr>
          <p:nvPr>
            <p:ph sz="half" idx="2"/>
          </p:nvPr>
        </p:nvPicPr>
        <p:blipFill>
          <a:blip r:embed="rId2"/>
          <a:srcRect/>
          <a:stretch>
            <a:fillRect/>
          </a:stretch>
        </p:blipFill>
        <p:spPr bwMode="auto">
          <a:xfrm>
            <a:off x="4572000" y="1571612"/>
            <a:ext cx="4181476" cy="1390432"/>
          </a:xfrm>
          <a:prstGeom prst="rect">
            <a:avLst/>
          </a:prstGeom>
          <a:noFill/>
          <a:ln w="9525">
            <a:noFill/>
            <a:miter lim="800000"/>
            <a:headEnd/>
            <a:tailEnd/>
          </a:ln>
        </p:spPr>
      </p:pic>
      <p:pic>
        <p:nvPicPr>
          <p:cNvPr id="6" name="Рисунок 5" descr="http://www.mrtspb.info/images/%D0%9E%D1%81%D1%82%D0%B5%D0%BE%D0%B8%D0%B4-%D0%BE%D1%81%D1%82%D0%B5%D0%BE%D0%BB%D0%BC%D0%B0-%D0%9C%D0%A0%D0%A2.JPG"/>
          <p:cNvPicPr/>
          <p:nvPr/>
        </p:nvPicPr>
        <p:blipFill>
          <a:blip r:embed="rId3"/>
          <a:srcRect/>
          <a:stretch>
            <a:fillRect/>
          </a:stretch>
        </p:blipFill>
        <p:spPr bwMode="auto">
          <a:xfrm>
            <a:off x="4500562" y="3286123"/>
            <a:ext cx="4429156" cy="264320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Позитронно-эмисионная</a:t>
            </a:r>
            <a:r>
              <a:rPr lang="ru-RU" b="1" dirty="0" smtClean="0"/>
              <a:t> томография </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В последнее время становится все более популярным методом исследования, используемым для обнаружения, </a:t>
            </a:r>
            <a:r>
              <a:rPr lang="ru-RU" dirty="0" err="1" smtClean="0"/>
              <a:t>стадирования</a:t>
            </a:r>
            <a:r>
              <a:rPr lang="ru-RU" dirty="0" smtClean="0"/>
              <a:t> и контроля различных злокачественных </a:t>
            </a:r>
            <a:r>
              <a:rPr lang="ru-RU" dirty="0" smtClean="0"/>
              <a:t>опухолей.</a:t>
            </a:r>
            <a:endParaRPr lang="en-US" dirty="0" smtClean="0"/>
          </a:p>
          <a:p>
            <a:r>
              <a:rPr lang="ru-RU" dirty="0" smtClean="0"/>
              <a:t>Метод </a:t>
            </a:r>
            <a:r>
              <a:rPr lang="ru-RU" dirty="0" smtClean="0"/>
              <a:t>основан на регистрации гамма-излучения, испускаемого радиоактивными элементами (радионуклидами), которые вводятся в организм человека в составе специальных меченых веществ —</a:t>
            </a:r>
            <a:r>
              <a:rPr lang="ru-RU" dirty="0" err="1" smtClean="0"/>
              <a:t>радиофармпрепаратов</a:t>
            </a:r>
            <a:r>
              <a:rPr lang="ru-RU" dirty="0" smtClean="0"/>
              <a:t> (РФП). При совмещении ПЭТ-сканера с компьютерным томографом (КТ) говорят о комбинированной </a:t>
            </a:r>
            <a:r>
              <a:rPr lang="ru-RU" dirty="0" err="1" smtClean="0"/>
              <a:t>позитронно-эмиссионной</a:t>
            </a:r>
            <a:r>
              <a:rPr lang="ru-RU" dirty="0" smtClean="0"/>
              <a:t> и компьютерной томографии (ПЭТ-КТ).</a:t>
            </a:r>
            <a:endParaRPr lang="ru-RU" dirty="0"/>
          </a:p>
        </p:txBody>
      </p:sp>
      <p:pic>
        <p:nvPicPr>
          <p:cNvPr id="5" name="Содержимое 4" descr="https://teleradiologia.ru/wp-content/uploads/2017/10/%D0%9F%D0%AD%D0%A2-%D0%9A%D0%A2.jpg"/>
          <p:cNvPicPr>
            <a:picLocks noGrp="1"/>
          </p:cNvPicPr>
          <p:nvPr>
            <p:ph sz="half" idx="2"/>
          </p:nvPr>
        </p:nvPicPr>
        <p:blipFill>
          <a:blip r:embed="rId2"/>
          <a:srcRect/>
          <a:stretch>
            <a:fillRect/>
          </a:stretch>
        </p:blipFill>
        <p:spPr bwMode="auto">
          <a:xfrm>
            <a:off x="4572000" y="1428736"/>
            <a:ext cx="4357718" cy="2500330"/>
          </a:xfrm>
          <a:prstGeom prst="rect">
            <a:avLst/>
          </a:prstGeom>
          <a:noFill/>
          <a:ln w="9525">
            <a:noFill/>
            <a:miter lim="800000"/>
            <a:headEnd/>
            <a:tailEnd/>
          </a:ln>
        </p:spPr>
      </p:pic>
      <p:pic>
        <p:nvPicPr>
          <p:cNvPr id="6" name="Рисунок 5" descr="https://teleradiologia.ru/wp-content/uploads/2017/10/image005.jpg"/>
          <p:cNvPicPr/>
          <p:nvPr/>
        </p:nvPicPr>
        <p:blipFill>
          <a:blip r:embed="rId3"/>
          <a:srcRect/>
          <a:stretch>
            <a:fillRect/>
          </a:stretch>
        </p:blipFill>
        <p:spPr bwMode="auto">
          <a:xfrm>
            <a:off x="4572000" y="3929067"/>
            <a:ext cx="4357718" cy="271464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Ангиография</a:t>
            </a:r>
            <a:endParaRPr lang="ru-RU" dirty="0"/>
          </a:p>
        </p:txBody>
      </p:sp>
      <p:sp>
        <p:nvSpPr>
          <p:cNvPr id="3" name="Содержимое 2"/>
          <p:cNvSpPr>
            <a:spLocks noGrp="1"/>
          </p:cNvSpPr>
          <p:nvPr>
            <p:ph sz="half" idx="1"/>
          </p:nvPr>
        </p:nvSpPr>
        <p:spPr/>
        <p:txBody>
          <a:bodyPr>
            <a:normAutofit lnSpcReduction="10000"/>
          </a:bodyPr>
          <a:lstStyle/>
          <a:p>
            <a:r>
              <a:rPr lang="ru-RU" dirty="0" smtClean="0"/>
              <a:t>При злокачественном течение процесса выявляет беспорядочный характер артериальной сети с сосудами неравномерного калибра и неправильного сплетения. Ангиография дает также представление о размерах опухоли. </a:t>
            </a:r>
          </a:p>
          <a:p>
            <a:endParaRPr lang="ru-RU" dirty="0"/>
          </a:p>
        </p:txBody>
      </p:sp>
      <p:pic>
        <p:nvPicPr>
          <p:cNvPr id="5" name="Содержимое 4" descr="http://eesg.ru/fileadmin/user_upload/2017/page/specialist/jpg/pic04_02.jpg"/>
          <p:cNvPicPr>
            <a:picLocks noGrp="1"/>
          </p:cNvPicPr>
          <p:nvPr>
            <p:ph sz="half" idx="2"/>
          </p:nvPr>
        </p:nvPicPr>
        <p:blipFill>
          <a:blip r:embed="rId2"/>
          <a:srcRect/>
          <a:stretch>
            <a:fillRect/>
          </a:stretch>
        </p:blipFill>
        <p:spPr bwMode="auto">
          <a:xfrm>
            <a:off x="5500694" y="1785926"/>
            <a:ext cx="2428891" cy="421484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Сонография</a:t>
            </a:r>
            <a:endParaRPr lang="ru-RU" dirty="0"/>
          </a:p>
        </p:txBody>
      </p:sp>
      <p:sp>
        <p:nvSpPr>
          <p:cNvPr id="3" name="Содержимое 2"/>
          <p:cNvSpPr>
            <a:spLocks noGrp="1"/>
          </p:cNvSpPr>
          <p:nvPr>
            <p:ph sz="half" idx="1"/>
          </p:nvPr>
        </p:nvSpPr>
        <p:spPr/>
        <p:txBody>
          <a:bodyPr/>
          <a:lstStyle/>
          <a:p>
            <a:r>
              <a:rPr lang="ru-RU" dirty="0" smtClean="0"/>
              <a:t>При злокачественных костных опухолях применяется для изучения состояния внутренних органов с целью выявления метастатического поражения. </a:t>
            </a:r>
          </a:p>
          <a:p>
            <a:endParaRPr lang="ru-RU" dirty="0"/>
          </a:p>
        </p:txBody>
      </p:sp>
      <p:pic>
        <p:nvPicPr>
          <p:cNvPr id="5" name="Содержимое 4" descr="http://dishadiagnostics.com/images/disha_sonography.JPG"/>
          <p:cNvPicPr>
            <a:picLocks noGrp="1"/>
          </p:cNvPicPr>
          <p:nvPr>
            <p:ph sz="half" idx="2"/>
          </p:nvPr>
        </p:nvPicPr>
        <p:blipFill>
          <a:blip r:embed="rId2"/>
          <a:srcRect/>
          <a:stretch>
            <a:fillRect/>
          </a:stretch>
        </p:blipFill>
        <p:spPr bwMode="auto">
          <a:xfrm>
            <a:off x="4500562" y="2428868"/>
            <a:ext cx="4500594" cy="188210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лабораторных методов исследования</a:t>
            </a:r>
            <a:endParaRPr lang="ru-RU" dirty="0"/>
          </a:p>
        </p:txBody>
      </p:sp>
      <p:sp>
        <p:nvSpPr>
          <p:cNvPr id="3" name="Содержимое 2"/>
          <p:cNvSpPr>
            <a:spLocks noGrp="1"/>
          </p:cNvSpPr>
          <p:nvPr>
            <p:ph sz="quarter" idx="1"/>
          </p:nvPr>
        </p:nvSpPr>
        <p:spPr/>
        <p:txBody>
          <a:bodyPr>
            <a:normAutofit fontScale="92500" lnSpcReduction="20000"/>
          </a:bodyPr>
          <a:lstStyle/>
          <a:p>
            <a:pPr>
              <a:buNone/>
            </a:pPr>
            <a:r>
              <a:rPr lang="ru-RU" dirty="0" smtClean="0"/>
              <a:t>Обычно не содержат специфичного для костных опухолей изменения показателей, но по совокупности полученной информации способствуют дифференциальной диагностике. </a:t>
            </a:r>
          </a:p>
          <a:p>
            <a:pPr>
              <a:buNone/>
            </a:pPr>
            <a:r>
              <a:rPr lang="ru-RU" dirty="0" smtClean="0"/>
              <a:t>При доброкачественных опухолях изменения со стороны показателей крови не характерны. Напротив, при злокачественных опухолях наблюдается: лейкоцитоз (лимфоцитоз, </a:t>
            </a:r>
            <a:r>
              <a:rPr lang="ru-RU" dirty="0" err="1" smtClean="0"/>
              <a:t>моноцитоз</a:t>
            </a:r>
            <a:r>
              <a:rPr lang="ru-RU" dirty="0" smtClean="0"/>
              <a:t>), ускоренная СОЭ, снижение белка крови, снижение </a:t>
            </a:r>
            <a:r>
              <a:rPr lang="ru-RU" dirty="0" err="1" smtClean="0"/>
              <a:t>негемоглобинового</a:t>
            </a:r>
            <a:r>
              <a:rPr lang="ru-RU" dirty="0" smtClean="0"/>
              <a:t> железа, увеличение </a:t>
            </a:r>
            <a:r>
              <a:rPr lang="ru-RU" dirty="0" err="1" smtClean="0"/>
              <a:t>сиаловых</a:t>
            </a:r>
            <a:r>
              <a:rPr lang="ru-RU" dirty="0" smtClean="0"/>
              <a:t> кислот, повышение щелочной фосфатазы, появление в моче </a:t>
            </a:r>
            <a:r>
              <a:rPr lang="ru-RU" dirty="0" err="1" smtClean="0"/>
              <a:t>оксипролина</a:t>
            </a:r>
            <a:r>
              <a:rPr lang="ru-RU" dirty="0" smtClean="0"/>
              <a:t>, </a:t>
            </a:r>
            <a:r>
              <a:rPr lang="ru-RU" dirty="0" err="1" smtClean="0"/>
              <a:t>гексокиназы</a:t>
            </a:r>
            <a:r>
              <a:rPr lang="ru-RU" dirty="0" smtClean="0"/>
              <a:t>, увеличение в сыворотке крови уровня кальция и фосфора.</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1428736"/>
            <a:ext cx="8472518" cy="4697427"/>
          </a:xfrm>
        </p:spPr>
        <p:txBody>
          <a:bodyPr>
            <a:normAutofit fontScale="92500"/>
          </a:bodyPr>
          <a:lstStyle/>
          <a:p>
            <a:pPr>
              <a:buNone/>
            </a:pPr>
            <a:r>
              <a:rPr lang="ru-RU" dirty="0" smtClean="0"/>
              <a:t>Заключительным шагом в диагностике костных опухолей является </a:t>
            </a:r>
            <a:r>
              <a:rPr lang="ru-RU" b="1" dirty="0" smtClean="0"/>
              <a:t>их гистологическая верификация и цитологическое исследование</a:t>
            </a:r>
            <a:r>
              <a:rPr lang="ru-RU" dirty="0" smtClean="0"/>
              <a:t>  мазков-отпечатков. </a:t>
            </a:r>
          </a:p>
          <a:p>
            <a:r>
              <a:rPr lang="ru-RU" dirty="0" smtClean="0"/>
              <a:t>Материал для гистологического и цитологического исследования предоставляет биопсия. </a:t>
            </a:r>
          </a:p>
          <a:p>
            <a:r>
              <a:rPr lang="ru-RU" dirty="0" smtClean="0"/>
              <a:t>Необходимо отметить, что </a:t>
            </a:r>
            <a:r>
              <a:rPr lang="ru-RU" i="1" dirty="0" smtClean="0"/>
              <a:t>небольшое</a:t>
            </a:r>
            <a:r>
              <a:rPr lang="ru-RU" dirty="0" smtClean="0"/>
              <a:t> количество тканей, полученное при пункционной биопсии, может привести к ошибочной гистологической верификации диагноза, поскольку костные опухоли имеют многовариантную тканевую структуру. </a:t>
            </a:r>
          </a:p>
          <a:p>
            <a:endParaRPr lang="ru-RU"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Биопсия</a:t>
            </a:r>
            <a:endParaRPr lang="ru-RU" dirty="0"/>
          </a:p>
        </p:txBody>
      </p:sp>
      <p:sp>
        <p:nvSpPr>
          <p:cNvPr id="3" name="Содержимое 2"/>
          <p:cNvSpPr>
            <a:spLocks noGrp="1"/>
          </p:cNvSpPr>
          <p:nvPr>
            <p:ph sz="half" idx="1"/>
          </p:nvPr>
        </p:nvSpPr>
        <p:spPr>
          <a:xfrm>
            <a:off x="301752" y="1371600"/>
            <a:ext cx="4127372" cy="5700738"/>
          </a:xfrm>
        </p:spPr>
        <p:txBody>
          <a:bodyPr>
            <a:normAutofit fontScale="47500" lnSpcReduction="20000"/>
          </a:bodyPr>
          <a:lstStyle/>
          <a:p>
            <a:r>
              <a:rPr lang="ru-RU" dirty="0" smtClean="0"/>
              <a:t>Открытая </a:t>
            </a:r>
          </a:p>
          <a:p>
            <a:r>
              <a:rPr lang="ru-RU" dirty="0" smtClean="0"/>
              <a:t>Считается более достоверной, однако она не безразлична для больного и может явиться очередным толчком и прогрессивному росту и к метастазированию. </a:t>
            </a:r>
          </a:p>
          <a:p>
            <a:r>
              <a:rPr lang="ru-RU" dirty="0" smtClean="0"/>
              <a:t>При выполнении открытой биопсии соблюдается несколько условий: операция проводится на обескровленной турникетом конечности в пределах возможного последующего оперативного доступа, осуществляется очень тщательный гемостаз для исключения формирования послеоперационной гематомы, провоцирующей быстрый рост опухоли.</a:t>
            </a:r>
          </a:p>
          <a:p>
            <a:r>
              <a:rPr lang="ru-RU" dirty="0" smtClean="0"/>
              <a:t> Доступ к опухоли выполняется через мышечное брюшко, а не по межмышечным </a:t>
            </a:r>
            <a:r>
              <a:rPr lang="ru-RU" dirty="0" err="1" smtClean="0"/>
              <a:t>фасциальным</a:t>
            </a:r>
            <a:r>
              <a:rPr lang="ru-RU" dirty="0" smtClean="0"/>
              <a:t> перегородкам, тем самым уменьшая риск распространения опухоли вдоль </a:t>
            </a:r>
            <a:r>
              <a:rPr lang="ru-RU" dirty="0" err="1" smtClean="0"/>
              <a:t>фасциальных</a:t>
            </a:r>
            <a:r>
              <a:rPr lang="ru-RU" dirty="0" smtClean="0"/>
              <a:t> футляров мышц.</a:t>
            </a:r>
          </a:p>
          <a:p>
            <a:r>
              <a:rPr lang="ru-RU" dirty="0" smtClean="0"/>
              <a:t> Идеальным местом для взятия </a:t>
            </a:r>
            <a:r>
              <a:rPr lang="ru-RU" dirty="0" err="1" smtClean="0"/>
              <a:t>биопсийного</a:t>
            </a:r>
            <a:r>
              <a:rPr lang="ru-RU" dirty="0" smtClean="0"/>
              <a:t> материала считается край опухоли, поскольку в центре её, как правило, обнаруживается некротическая ткань.</a:t>
            </a:r>
            <a:endParaRPr lang="ru-RU" smtClean="0"/>
          </a:p>
          <a:p>
            <a:r>
              <a:rPr lang="ru-RU" smtClean="0"/>
              <a:t> </a:t>
            </a:r>
            <a:r>
              <a:rPr lang="ru-RU" dirty="0" smtClean="0"/>
              <a:t>Дренирование операционной раны при биопсии не рекомендуется из-за опасности образования свищей. </a:t>
            </a:r>
          </a:p>
          <a:p>
            <a:r>
              <a:rPr lang="ru-RU" dirty="0" smtClean="0"/>
              <a:t>Одной из форм открытой биопсии является так называемая </a:t>
            </a:r>
            <a:r>
              <a:rPr lang="ru-RU" b="1" dirty="0" smtClean="0"/>
              <a:t>резекционная биопсия</a:t>
            </a:r>
            <a:r>
              <a:rPr lang="ru-RU" dirty="0" smtClean="0"/>
              <a:t>, сочетающая и диагностическую и лечебную процедуры. Резекционная биопсия обычно проводится при очевидно доброкачественных опухолях, при локализации опухоли в костях, не подвергающихся значительной осевой нагрузке (малоберцовая кость, ребро, лопатка), при вовлечении в патологический процесс незначительной части кости.</a:t>
            </a:r>
          </a:p>
          <a:p>
            <a:endParaRPr lang="ru-RU" dirty="0" smtClean="0"/>
          </a:p>
          <a:p>
            <a:pPr>
              <a:buNone/>
            </a:pPr>
            <a:endParaRPr lang="ru-RU" dirty="0" smtClean="0"/>
          </a:p>
          <a:p>
            <a:endParaRPr lang="ru-RU" dirty="0"/>
          </a:p>
        </p:txBody>
      </p:sp>
      <p:sp>
        <p:nvSpPr>
          <p:cNvPr id="4" name="Содержимое 3"/>
          <p:cNvSpPr>
            <a:spLocks noGrp="1"/>
          </p:cNvSpPr>
          <p:nvPr>
            <p:ph sz="half" idx="2"/>
          </p:nvPr>
        </p:nvSpPr>
        <p:spPr/>
        <p:txBody>
          <a:bodyPr>
            <a:normAutofit fontScale="47500" lnSpcReduction="20000"/>
          </a:bodyPr>
          <a:lstStyle/>
          <a:p>
            <a:r>
              <a:rPr lang="ru-RU" dirty="0" smtClean="0"/>
              <a:t>Пункционная</a:t>
            </a:r>
          </a:p>
          <a:p>
            <a:pPr>
              <a:buNone/>
            </a:pPr>
            <a:r>
              <a:rPr lang="ru-RU" dirty="0" smtClean="0"/>
              <a:t> </a:t>
            </a:r>
          </a:p>
          <a:p>
            <a:r>
              <a:rPr lang="ru-RU" dirty="0" smtClean="0"/>
              <a:t>Пункционная биопсия осуществляется при локализации опухолей в труднодоступных отделах опорно-двигательного аппарата, доступ к которым представляется весьма </a:t>
            </a:r>
            <a:r>
              <a:rPr lang="ru-RU" dirty="0" err="1" smtClean="0"/>
              <a:t>травматичным</a:t>
            </a:r>
            <a:r>
              <a:rPr lang="ru-RU" dirty="0" smtClean="0"/>
              <a:t> (таз, позвоночник). Пункционная биопсия проводится под </a:t>
            </a:r>
            <a:r>
              <a:rPr lang="ru-RU" dirty="0" err="1" smtClean="0"/>
              <a:t>флюороскопическим</a:t>
            </a:r>
            <a:r>
              <a:rPr lang="ru-RU" dirty="0" smtClean="0"/>
              <a:t> контролем. </a:t>
            </a:r>
          </a:p>
        </p:txBody>
      </p:sp>
      <p:pic>
        <p:nvPicPr>
          <p:cNvPr id="5" name="Рисунок 4" descr="https://present5.com/presentation/14142924_177441626/image-27.jpg"/>
          <p:cNvPicPr/>
          <p:nvPr/>
        </p:nvPicPr>
        <p:blipFill>
          <a:blip r:embed="rId2"/>
          <a:srcRect/>
          <a:stretch>
            <a:fillRect/>
          </a:stretch>
        </p:blipFill>
        <p:spPr bwMode="auto">
          <a:xfrm>
            <a:off x="214282" y="142852"/>
            <a:ext cx="3357554" cy="1214446"/>
          </a:xfrm>
          <a:prstGeom prst="rect">
            <a:avLst/>
          </a:prstGeom>
          <a:noFill/>
          <a:ln w="9525">
            <a:noFill/>
            <a:miter lim="800000"/>
            <a:headEnd/>
            <a:tailEnd/>
          </a:ln>
        </p:spPr>
      </p:pic>
      <p:pic>
        <p:nvPicPr>
          <p:cNvPr id="70658" name="Picture 2" descr="https://www.klinika29.ru/uploads/img/175.jpg"/>
          <p:cNvPicPr>
            <a:picLocks noChangeAspect="1" noChangeArrowheads="1"/>
          </p:cNvPicPr>
          <p:nvPr/>
        </p:nvPicPr>
        <p:blipFill>
          <a:blip r:embed="rId3" cstate="print"/>
          <a:srcRect/>
          <a:stretch>
            <a:fillRect/>
          </a:stretch>
        </p:blipFill>
        <p:spPr bwMode="auto">
          <a:xfrm>
            <a:off x="4572000" y="3357562"/>
            <a:ext cx="4458058" cy="14287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6000" dirty="0" smtClean="0"/>
              <a:t>Опухоль</a:t>
            </a:r>
            <a:endParaRPr lang="ru-RU" sz="6000" dirty="0"/>
          </a:p>
        </p:txBody>
      </p:sp>
      <p:sp>
        <p:nvSpPr>
          <p:cNvPr id="3" name="Содержимое 2"/>
          <p:cNvSpPr>
            <a:spLocks noGrp="1"/>
          </p:cNvSpPr>
          <p:nvPr>
            <p:ph sz="quarter" idx="1"/>
          </p:nvPr>
        </p:nvSpPr>
        <p:spPr/>
        <p:txBody>
          <a:bodyPr/>
          <a:lstStyle/>
          <a:p>
            <a:r>
              <a:rPr lang="ru-RU" dirty="0" smtClean="0"/>
              <a:t>это особый вид клеточно-тканевой реакции, в основе которого лежит нерегулируемое и беспредельное размножение клеток. </a:t>
            </a:r>
          </a:p>
          <a:p>
            <a:endParaRPr lang="ru-RU" dirty="0" smtClean="0"/>
          </a:p>
        </p:txBody>
      </p:sp>
      <p:pic>
        <p:nvPicPr>
          <p:cNvPr id="4" name="Рисунок 3" descr="https://avatars.mds.yandex.net/get-zen_doc/3986059/pub_5f465a9e0db6b740fd2d925d_5f465b1ecedca309d67dc6cc/scale_1200"/>
          <p:cNvPicPr/>
          <p:nvPr/>
        </p:nvPicPr>
        <p:blipFill>
          <a:blip r:embed="rId2"/>
          <a:srcRect/>
          <a:stretch>
            <a:fillRect/>
          </a:stretch>
        </p:blipFill>
        <p:spPr bwMode="auto">
          <a:xfrm>
            <a:off x="1571604" y="3000372"/>
            <a:ext cx="5643601" cy="339135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42946"/>
          </a:xfrm>
        </p:spPr>
        <p:txBody>
          <a:bodyPr>
            <a:normAutofit fontScale="90000"/>
          </a:bodyPr>
          <a:lstStyle/>
          <a:p>
            <a:r>
              <a:rPr lang="ru-RU" sz="3200" dirty="0" smtClean="0"/>
              <a:t>Принципы и методы лечения опухолей и опухолеподобных поражений костей. </a:t>
            </a:r>
            <a:endParaRPr lang="ru-RU" sz="3200" dirty="0"/>
          </a:p>
        </p:txBody>
      </p:sp>
      <p:sp>
        <p:nvSpPr>
          <p:cNvPr id="3" name="Содержимое 2"/>
          <p:cNvSpPr>
            <a:spLocks noGrp="1"/>
          </p:cNvSpPr>
          <p:nvPr>
            <p:ph sz="quarter" idx="1"/>
          </p:nvPr>
        </p:nvSpPr>
        <p:spPr>
          <a:xfrm>
            <a:off x="214282" y="1600200"/>
            <a:ext cx="8472518" cy="5043510"/>
          </a:xfrm>
        </p:spPr>
        <p:txBody>
          <a:bodyPr>
            <a:normAutofit fontScale="77500" lnSpcReduction="20000"/>
          </a:bodyPr>
          <a:lstStyle/>
          <a:p>
            <a:r>
              <a:rPr lang="ru-RU" dirty="0" smtClean="0"/>
              <a:t>При лечении опухолей костей применяют  хирургические, химиотерапия, лучевые, и комплексные методы.</a:t>
            </a:r>
          </a:p>
          <a:p>
            <a:r>
              <a:rPr lang="ru-RU" dirty="0" smtClean="0"/>
              <a:t> Лечение больных с </a:t>
            </a:r>
            <a:r>
              <a:rPr lang="ru-RU" b="1" dirty="0" smtClean="0"/>
              <a:t>ДО </a:t>
            </a:r>
            <a:r>
              <a:rPr lang="ru-RU" dirty="0" err="1" smtClean="0"/>
              <a:t>опорнодвигательного</a:t>
            </a:r>
            <a:r>
              <a:rPr lang="ru-RU" dirty="0" smtClean="0"/>
              <a:t> аппарата является </a:t>
            </a:r>
            <a:r>
              <a:rPr lang="ru-RU" b="1" dirty="0" smtClean="0"/>
              <a:t>хирургическим</a:t>
            </a:r>
            <a:r>
              <a:rPr lang="ru-RU" dirty="0" smtClean="0"/>
              <a:t> и направлено на уменьшение риска </a:t>
            </a:r>
            <a:r>
              <a:rPr lang="ru-RU" dirty="0" err="1" smtClean="0"/>
              <a:t>озлокачествления</a:t>
            </a:r>
            <a:r>
              <a:rPr lang="ru-RU" dirty="0" smtClean="0"/>
              <a:t>, купирование болевого синдрома, а также на коррекцию нарушений формы и функции, вызванных опухолью. </a:t>
            </a:r>
          </a:p>
          <a:p>
            <a:r>
              <a:rPr lang="ru-RU" dirty="0" smtClean="0"/>
              <a:t>Лечение больных со ЗО </a:t>
            </a:r>
            <a:r>
              <a:rPr lang="ru-RU" dirty="0" err="1" smtClean="0"/>
              <a:t>опорнодвигательного</a:t>
            </a:r>
            <a:r>
              <a:rPr lang="ru-RU" dirty="0" smtClean="0"/>
              <a:t> аппарата в большинстве случаев </a:t>
            </a:r>
            <a:r>
              <a:rPr lang="ru-RU" b="1" dirty="0" smtClean="0"/>
              <a:t>комплексное  </a:t>
            </a:r>
            <a:r>
              <a:rPr lang="ru-RU" dirty="0" smtClean="0"/>
              <a:t>с использованием как </a:t>
            </a:r>
            <a:r>
              <a:rPr lang="ru-RU" b="1" dirty="0" smtClean="0"/>
              <a:t>оперативных</a:t>
            </a:r>
            <a:r>
              <a:rPr lang="ru-RU" dirty="0" smtClean="0"/>
              <a:t> способов, так и современной лучевой и лекарственной терапии, а также сочетания этих методов. Однако для большинства форм ЗО основным в комплексной терапии остается хирургический метод. Исключение составляют лишь саркома </a:t>
            </a:r>
            <a:r>
              <a:rPr lang="ru-RU" dirty="0" err="1" smtClean="0"/>
              <a:t>Юинга</a:t>
            </a:r>
            <a:r>
              <a:rPr lang="ru-RU" dirty="0" smtClean="0"/>
              <a:t> и </a:t>
            </a:r>
            <a:r>
              <a:rPr lang="ru-RU" dirty="0" err="1" smtClean="0"/>
              <a:t>ретикулоклеточная</a:t>
            </a:r>
            <a:r>
              <a:rPr lang="ru-RU" dirty="0" smtClean="0"/>
              <a:t> саркома, в отношении которых химиотерапия и лучевая терапия оказываются наиболее эффективными.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lnSpcReduction="10000"/>
          </a:bodyPr>
          <a:lstStyle/>
          <a:p>
            <a:r>
              <a:rPr lang="ru-RU" dirty="0" smtClean="0"/>
              <a:t>При хирургическом лечении ДО или ЗО костных опухолей должны соблюдаться следующие основные принципы:</a:t>
            </a:r>
          </a:p>
          <a:p>
            <a:r>
              <a:rPr lang="ru-RU" dirty="0" smtClean="0"/>
              <a:t> радикальный характер (оперативного вмешательства подразумевает полное удаление опухоли.)</a:t>
            </a:r>
          </a:p>
          <a:p>
            <a:r>
              <a:rPr lang="ru-RU" dirty="0" smtClean="0"/>
              <a:t> </a:t>
            </a:r>
            <a:r>
              <a:rPr lang="ru-RU" dirty="0" err="1" smtClean="0"/>
              <a:t>абластичность</a:t>
            </a:r>
            <a:r>
              <a:rPr lang="ru-RU" dirty="0" smtClean="0"/>
              <a:t> (удаление опухоли в пределах футляра с зоной внешне непоражённых тканей, где могут оставаться </a:t>
            </a:r>
            <a:r>
              <a:rPr lang="ru-RU" dirty="0" err="1" smtClean="0"/>
              <a:t>парабластоматозные</a:t>
            </a:r>
            <a:r>
              <a:rPr lang="ru-RU" dirty="0" smtClean="0"/>
              <a:t> метастазы, которые являются источником рецидива. ) и сохранение, по возможности, конечности без нарушения её функции. </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401080" cy="6429420"/>
          </a:xfrm>
        </p:spPr>
        <p:txBody>
          <a:bodyPr>
            <a:normAutofit fontScale="47500" lnSpcReduction="20000"/>
          </a:bodyPr>
          <a:lstStyle/>
          <a:p>
            <a:r>
              <a:rPr lang="ru-RU" dirty="0" smtClean="0"/>
              <a:t>Большинство оперативных вмешательств, применяемых при лечении костных опухолей, можно разделить на две большие группы:</a:t>
            </a:r>
          </a:p>
          <a:p>
            <a:pPr>
              <a:buNone/>
            </a:pPr>
            <a:r>
              <a:rPr lang="ru-RU" dirty="0" smtClean="0"/>
              <a:t> 1. </a:t>
            </a:r>
            <a:r>
              <a:rPr lang="ru-RU" b="1" dirty="0" smtClean="0"/>
              <a:t>Сохранные или сберегательные операции: </a:t>
            </a:r>
          </a:p>
          <a:p>
            <a:r>
              <a:rPr lang="ru-RU" dirty="0" smtClean="0"/>
              <a:t>-</a:t>
            </a:r>
            <a:r>
              <a:rPr lang="ru-RU" dirty="0" err="1" smtClean="0"/>
              <a:t>Экскохлеация</a:t>
            </a:r>
            <a:r>
              <a:rPr lang="ru-RU" dirty="0" smtClean="0"/>
              <a:t> - выскабливание или </a:t>
            </a:r>
            <a:r>
              <a:rPr lang="ru-RU" dirty="0" err="1" smtClean="0"/>
              <a:t>кюретаж</a:t>
            </a:r>
            <a:r>
              <a:rPr lang="ru-RU" dirty="0" smtClean="0"/>
              <a:t> опухоли , стенки костной полости обрабатываются фенолом или жидким азотом, разрушающими микроскопические очаги опухоли. Для поддержания структурной прочности кости костная полость заполняется костными трансплантатами или костным цементом (полиметилметакрилатом). Положительная сторона заполнения полости костным цементом заключается и в том, что он разрушает оставшиеся клетки опухоли за счет выделения тепла при полимеризации и, в отличие от костных трансплантатов, не может являться благоприятной средой для развития оставшихся опухолевых клеток и рецидива заболевания</a:t>
            </a:r>
          </a:p>
          <a:p>
            <a:r>
              <a:rPr lang="ru-RU" dirty="0" smtClean="0"/>
              <a:t>-Краевая резекция опухоли - краевое удаление опухоли блоком (применяется исключительно при саркоме </a:t>
            </a:r>
            <a:r>
              <a:rPr lang="ru-RU" dirty="0" err="1" smtClean="0"/>
              <a:t>Юинга</a:t>
            </a:r>
            <a:r>
              <a:rPr lang="ru-RU" dirty="0" smtClean="0"/>
              <a:t>);</a:t>
            </a:r>
          </a:p>
          <a:p>
            <a:r>
              <a:rPr lang="ru-RU" dirty="0" smtClean="0"/>
              <a:t>-Сегментарная резекция - широкое удаление опухоли единым блоком без замещения дефекта (применяется при локализации опухолей в малоберцовой и локтевой костях, ключице, ребрах, костях кисти, стопы и др.); Иссечение опухоли единым блоком включает удаление вместе с окружающими нормальными тканями. Так остеотомия выполняется на 5 см выше опухоли и кость удаляется полностью в дистальном направлении к нижележащему суставу вместе с тонкой оболочкой мышц, окружающих саму опухоль. При этом опухоль во время выполнения операции не обнажается.</a:t>
            </a:r>
          </a:p>
          <a:p>
            <a:r>
              <a:rPr lang="ru-RU" dirty="0" smtClean="0"/>
              <a:t>-сегментарная резекция кости с одномоментной костной </a:t>
            </a:r>
            <a:r>
              <a:rPr lang="ru-RU" dirty="0" err="1" smtClean="0"/>
              <a:t>ауто</a:t>
            </a:r>
            <a:r>
              <a:rPr lang="ru-RU" dirty="0" smtClean="0"/>
              <a:t>-, аллопластикой или </a:t>
            </a:r>
            <a:r>
              <a:rPr lang="ru-RU" dirty="0" err="1" smtClean="0"/>
              <a:t>эндопротезированием</a:t>
            </a:r>
            <a:r>
              <a:rPr lang="ru-RU" dirty="0" smtClean="0"/>
              <a:t> (линия резекции кости должна отстоять от рентгенологически установленного края опухолевого поражения на 5–6 см);</a:t>
            </a:r>
          </a:p>
          <a:p>
            <a:r>
              <a:rPr lang="ru-RU" dirty="0" smtClean="0"/>
              <a:t>экстирпация всей пораженной опухолью кости с замещением кости </a:t>
            </a:r>
            <a:r>
              <a:rPr lang="ru-RU" dirty="0" err="1" smtClean="0"/>
              <a:t>аллотрансплантатом</a:t>
            </a:r>
            <a:r>
              <a:rPr lang="ru-RU" dirty="0" smtClean="0"/>
              <a:t> (</a:t>
            </a:r>
            <a:r>
              <a:rPr lang="ru-RU" dirty="0" err="1" smtClean="0"/>
              <a:t>эндопротезом</a:t>
            </a:r>
            <a:r>
              <a:rPr lang="ru-RU" dirty="0" smtClean="0"/>
              <a:t>) или без замещения.</a:t>
            </a:r>
          </a:p>
          <a:p>
            <a:r>
              <a:rPr lang="ru-RU" dirty="0" smtClean="0"/>
              <a:t>-Резекция одного из суставных отделов </a:t>
            </a:r>
          </a:p>
          <a:p>
            <a:r>
              <a:rPr lang="ru-RU" dirty="0" smtClean="0"/>
              <a:t>-Резекция всего сустава. </a:t>
            </a:r>
          </a:p>
          <a:p>
            <a:r>
              <a:rPr lang="ru-RU" dirty="0" smtClean="0"/>
              <a:t>Органосохраняющие операции выполняются в рамках радикального лечения при:        </a:t>
            </a:r>
          </a:p>
          <a:p>
            <a:r>
              <a:rPr lang="ru-RU" dirty="0" smtClean="0"/>
              <a:t>высокодифференцированных (</a:t>
            </a:r>
            <a:r>
              <a:rPr lang="ru-RU" dirty="0" err="1" smtClean="0"/>
              <a:t>низкозлокачественных</a:t>
            </a:r>
            <a:r>
              <a:rPr lang="ru-RU" dirty="0" smtClean="0"/>
              <a:t>) новообразованиях в начальных периодах развития (</a:t>
            </a:r>
            <a:r>
              <a:rPr lang="ru-RU" dirty="0" err="1" smtClean="0"/>
              <a:t>хондросаркома</a:t>
            </a:r>
            <a:r>
              <a:rPr lang="ru-RU" dirty="0" smtClean="0"/>
              <a:t>, </a:t>
            </a:r>
            <a:r>
              <a:rPr lang="ru-RU" dirty="0" err="1" smtClean="0"/>
              <a:t>паростальная</a:t>
            </a:r>
            <a:r>
              <a:rPr lang="ru-RU" dirty="0" smtClean="0"/>
              <a:t> саркома, </a:t>
            </a:r>
            <a:r>
              <a:rPr lang="ru-RU" dirty="0" err="1" smtClean="0"/>
              <a:t>фибросаркома</a:t>
            </a:r>
            <a:r>
              <a:rPr lang="ru-RU" dirty="0" smtClean="0"/>
              <a:t>) в виде самостоятельного лечения;</a:t>
            </a:r>
          </a:p>
          <a:p>
            <a:r>
              <a:rPr lang="ru-RU" dirty="0" smtClean="0"/>
              <a:t>низкодифференцированных (</a:t>
            </a:r>
            <a:r>
              <a:rPr lang="ru-RU" dirty="0" err="1" smtClean="0"/>
              <a:t>высокозлокачественных</a:t>
            </a:r>
            <a:r>
              <a:rPr lang="ru-RU" dirty="0" smtClean="0"/>
              <a:t>) новообразованиях (</a:t>
            </a:r>
            <a:r>
              <a:rPr lang="ru-RU" dirty="0" err="1" smtClean="0"/>
              <a:t>остеогенная</a:t>
            </a:r>
            <a:r>
              <a:rPr lang="ru-RU" dirty="0" smtClean="0"/>
              <a:t> саркома, саркома </a:t>
            </a:r>
            <a:r>
              <a:rPr lang="ru-RU" dirty="0" err="1" smtClean="0"/>
              <a:t>Юинга</a:t>
            </a:r>
            <a:r>
              <a:rPr lang="ru-RU" dirty="0" smtClean="0"/>
              <a:t>, злокачественная фиброзная </a:t>
            </a:r>
            <a:r>
              <a:rPr lang="ru-RU" dirty="0" err="1" smtClean="0"/>
              <a:t>гистиоцитома</a:t>
            </a:r>
            <a:r>
              <a:rPr lang="ru-RU" dirty="0" smtClean="0"/>
              <a:t>, дифференцированная </a:t>
            </a:r>
            <a:r>
              <a:rPr lang="ru-RU" dirty="0" err="1" smtClean="0"/>
              <a:t>хондросаркома</a:t>
            </a:r>
            <a:r>
              <a:rPr lang="ru-RU" dirty="0" smtClean="0"/>
              <a:t> и др.) в рамках комплексного лечения.</a:t>
            </a:r>
          </a:p>
          <a:p>
            <a:endParaRPr lang="ru-RU"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2. </a:t>
            </a:r>
            <a:r>
              <a:rPr lang="ru-RU" b="1" dirty="0" smtClean="0"/>
              <a:t>Разрушительные операции:</a:t>
            </a:r>
            <a:endParaRPr lang="ru-RU" dirty="0"/>
          </a:p>
        </p:txBody>
      </p:sp>
      <p:sp>
        <p:nvSpPr>
          <p:cNvPr id="3" name="Содержимое 2"/>
          <p:cNvSpPr>
            <a:spLocks noGrp="1"/>
          </p:cNvSpPr>
          <p:nvPr>
            <p:ph sz="half" idx="1"/>
          </p:nvPr>
        </p:nvSpPr>
        <p:spPr/>
        <p:txBody>
          <a:bodyPr>
            <a:normAutofit fontScale="77500" lnSpcReduction="20000"/>
          </a:bodyPr>
          <a:lstStyle/>
          <a:p>
            <a:pPr>
              <a:buNone/>
            </a:pPr>
            <a:r>
              <a:rPr lang="ru-RU" dirty="0" smtClean="0"/>
              <a:t>-Ампутация </a:t>
            </a:r>
          </a:p>
          <a:p>
            <a:pPr>
              <a:buNone/>
            </a:pPr>
            <a:r>
              <a:rPr lang="ru-RU" dirty="0" smtClean="0"/>
              <a:t>-Экзартикуляция.</a:t>
            </a:r>
          </a:p>
          <a:p>
            <a:r>
              <a:rPr lang="ru-RU" dirty="0" smtClean="0"/>
              <a:t>Выполняются в рамках радикального лечения или с паллиативной целью при далеко зашедшем опухолевом процессе (патологический перелом, инфицирование тканей, выраженная интоксикация). </a:t>
            </a:r>
          </a:p>
          <a:p>
            <a:r>
              <a:rPr lang="ru-RU" dirty="0" smtClean="0"/>
              <a:t>Ампутации при ЗО выполняют, как правило, за пределами пораженных костей, руководствуясь схемой уровней ампутации, предложенной В. </a:t>
            </a:r>
            <a:r>
              <a:rPr lang="ru-RU" dirty="0" err="1" smtClean="0"/>
              <a:t>Coley</a:t>
            </a:r>
            <a:r>
              <a:rPr lang="ru-RU" dirty="0" smtClean="0"/>
              <a:t> (1960).</a:t>
            </a:r>
          </a:p>
          <a:p>
            <a:endParaRPr lang="ru-RU" dirty="0"/>
          </a:p>
        </p:txBody>
      </p:sp>
      <p:pic>
        <p:nvPicPr>
          <p:cNvPr id="5" name="Содержимое 4" descr="https://lmed.in/images/archive/amputaciya-protezirovanie/amputaciya-26.jpg"/>
          <p:cNvPicPr>
            <a:picLocks noGrp="1"/>
          </p:cNvPicPr>
          <p:nvPr>
            <p:ph sz="half" idx="2"/>
          </p:nvPr>
        </p:nvPicPr>
        <p:blipFill>
          <a:blip r:embed="rId2"/>
          <a:srcRect/>
          <a:stretch>
            <a:fillRect/>
          </a:stretch>
        </p:blipFill>
        <p:spPr bwMode="auto">
          <a:xfrm>
            <a:off x="4714876" y="1285860"/>
            <a:ext cx="4071966" cy="2786082"/>
          </a:xfrm>
          <a:prstGeom prst="rect">
            <a:avLst/>
          </a:prstGeom>
          <a:noFill/>
          <a:ln w="9525">
            <a:noFill/>
            <a:miter lim="800000"/>
            <a:headEnd/>
            <a:tailEnd/>
          </a:ln>
        </p:spPr>
      </p:pic>
      <p:pic>
        <p:nvPicPr>
          <p:cNvPr id="6" name="Рисунок 5" descr="https://studfile.net/html/2353/410/html_pW0PZNn1WO.dh2i/htmlconvd-acfX9a213x1.jpg"/>
          <p:cNvPicPr/>
          <p:nvPr/>
        </p:nvPicPr>
        <p:blipFill>
          <a:blip r:embed="rId3"/>
          <a:srcRect/>
          <a:stretch>
            <a:fillRect/>
          </a:stretch>
        </p:blipFill>
        <p:spPr bwMode="auto">
          <a:xfrm>
            <a:off x="5429256" y="4143380"/>
            <a:ext cx="2214578" cy="192882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62500" lnSpcReduction="20000"/>
          </a:bodyPr>
          <a:lstStyle/>
          <a:p>
            <a:r>
              <a:rPr lang="ru-RU" dirty="0" smtClean="0"/>
              <a:t>Радикальное иссечение опухоли производится вместе с футляром, из которого происходит опухоль. Если опухоль проникает в окружающие ткани, то последние также удаляются вместе с футляром, куда они входят. Например, если опухоль происходит из дистального отдела бедренной кости, то удаляется целиком бедренная кость. Если опухоль проникает также в большую приводящую мышцу бедра, то удаляется весь приводящий футляр от его начала и до конца. С целью возмещения обширных дефектов кости после выполнения радикальных резекций по поводу злокачественных опухолей применяется </a:t>
            </a:r>
            <a:r>
              <a:rPr lang="ru-RU" dirty="0" err="1" smtClean="0"/>
              <a:t>эндопротезирование</a:t>
            </a:r>
            <a:r>
              <a:rPr lang="ru-RU" dirty="0" smtClean="0"/>
              <a:t>.</a:t>
            </a:r>
          </a:p>
          <a:p>
            <a:r>
              <a:rPr lang="ru-RU" dirty="0" smtClean="0"/>
              <a:t> </a:t>
            </a:r>
            <a:r>
              <a:rPr lang="ru-RU" dirty="0" err="1" smtClean="0"/>
              <a:t>Эндопротезы</a:t>
            </a:r>
            <a:r>
              <a:rPr lang="ru-RU" dirty="0" smtClean="0"/>
              <a:t>, использующиеся в </a:t>
            </a:r>
            <a:r>
              <a:rPr lang="ru-RU" dirty="0" err="1" smtClean="0"/>
              <a:t>онкоортопедии</a:t>
            </a:r>
            <a:r>
              <a:rPr lang="ru-RU" dirty="0" smtClean="0"/>
              <a:t> являются в большинстве своём нестандартными. Некоторые модульные их конструкции позволяют изменять длину во время операции с учётом протяжённости резекции кости. Существуют онкологические </a:t>
            </a:r>
            <a:r>
              <a:rPr lang="ru-RU" dirty="0" err="1" smtClean="0"/>
              <a:t>эндопротезы</a:t>
            </a:r>
            <a:r>
              <a:rPr lang="ru-RU" dirty="0" smtClean="0"/>
              <a:t>, с помощью которых можно заменить целиком ту или иную кость вместе со смежными суставами. Нередко изготовление онкологического протеза перед операцией требует индивидуального подхода и занимает несколько недель. Не так часто для возмещения возникших после резекции дефектов костей в области суставов применяется резекционный артродез. Этот способ, по сравнению с </a:t>
            </a:r>
            <a:r>
              <a:rPr lang="ru-RU" dirty="0" err="1" smtClean="0"/>
              <a:t>эндопротезированием</a:t>
            </a:r>
            <a:r>
              <a:rPr lang="ru-RU" dirty="0" smtClean="0"/>
              <a:t>, имеет то преимущество, что уменьшается риск, связанный с несостоятельностью имплантата, а также дает меньше ограничений в образе жизни пациентов</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t>Некоторые хирурги предпочитают </a:t>
            </a:r>
            <a:r>
              <a:rPr lang="ru-RU" dirty="0" err="1" smtClean="0"/>
              <a:t>органосохранным</a:t>
            </a:r>
            <a:r>
              <a:rPr lang="ru-RU" dirty="0" smtClean="0"/>
              <a:t> операциям при злокачественных опухолях выполнение ампутаций или </a:t>
            </a:r>
            <a:r>
              <a:rPr lang="ru-RU" dirty="0" err="1" smtClean="0"/>
              <a:t>экзартикуляций</a:t>
            </a:r>
            <a:r>
              <a:rPr lang="ru-RU" dirty="0" smtClean="0"/>
              <a:t>. Преимущество ампутаций они видят в том, что в значительной степени снижается риск местного рецидива опухоли, инфекционного процесса, отсутствует необходимость возмещения дефекта кости после резекции, нет ограничений в жизни пациентов, связанных с установленным массивным имплантатом. Кроме этого радикальные резекции часто сопровождаются утратой мышечных групп а, следовательно, потерей мышечной силы конечности, что может нарушать нормальное функционирование </a:t>
            </a:r>
            <a:r>
              <a:rPr lang="ru-RU" dirty="0" err="1" smtClean="0"/>
              <a:t>эндопротеза</a:t>
            </a:r>
            <a:r>
              <a:rPr lang="ru-RU" dirty="0" smtClean="0"/>
              <a:t>. У растущих детей применение </a:t>
            </a:r>
            <a:r>
              <a:rPr lang="ru-RU" dirty="0" err="1" smtClean="0"/>
              <a:t>эндопротеза</a:t>
            </a:r>
            <a:r>
              <a:rPr lang="ru-RU" dirty="0" smtClean="0"/>
              <a:t> создает проблему неравенства длины конечностей, которая, очевидно, отсутствует при ампутациях или </a:t>
            </a:r>
            <a:r>
              <a:rPr lang="ru-RU" dirty="0" err="1" smtClean="0"/>
              <a:t>экзартикуляциях</a:t>
            </a:r>
            <a:r>
              <a:rPr lang="ru-RU" dirty="0" smtClean="0"/>
              <a:t> с последующим протезированием. Выполнение ампутации при злокачественных опухолях имеет некоторые особенности. Оно может включать широкую резекцию кости и мягких тканей не менее чем на 5 см </a:t>
            </a:r>
            <a:r>
              <a:rPr lang="ru-RU" dirty="0" err="1" smtClean="0"/>
              <a:t>проксимальнее</a:t>
            </a:r>
            <a:r>
              <a:rPr lang="ru-RU" dirty="0" smtClean="0"/>
              <a:t> опухоли или радикальную резекцию, включающую всю проксимально расположенную часть кости вместе с суставом, а иногда и часть кости над суставом.</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1428736"/>
            <a:ext cx="8858312" cy="5643602"/>
          </a:xfrm>
        </p:spPr>
        <p:txBody>
          <a:bodyPr>
            <a:normAutofit fontScale="77500" lnSpcReduction="20000"/>
          </a:bodyPr>
          <a:lstStyle/>
          <a:p>
            <a:r>
              <a:rPr lang="ru-RU" dirty="0" smtClean="0"/>
              <a:t>Лучевая терапия применяется по отношению к чувствительным к ионизирующему излучению опухолям. Так весьма чувствительной к лучевой терапии является саркома </a:t>
            </a:r>
            <a:r>
              <a:rPr lang="ru-RU" dirty="0" err="1" smtClean="0"/>
              <a:t>Юинга</a:t>
            </a:r>
            <a:r>
              <a:rPr lang="ru-RU" dirty="0" smtClean="0"/>
              <a:t>. Обычно ее применяют не самостоятельно, а как составной элемент комплексного лечения или с паллиативной целью (нерадикальное хирургическое вмешательство, труднодоступная локализация опухоли). </a:t>
            </a:r>
          </a:p>
          <a:p>
            <a:r>
              <a:rPr lang="ru-RU" dirty="0" smtClean="0"/>
              <a:t>Химиотерапия используется для лечения только злокачественных опухолей и обычно как составная часть комплексного лечения.</a:t>
            </a:r>
          </a:p>
          <a:p>
            <a:r>
              <a:rPr lang="ru-RU" dirty="0" smtClean="0"/>
              <a:t> Лучевую и химиотерапию нередко объединяют термином </a:t>
            </a:r>
            <a:r>
              <a:rPr lang="ru-RU" dirty="0" err="1" smtClean="0"/>
              <a:t>адьювантная</a:t>
            </a:r>
            <a:r>
              <a:rPr lang="ru-RU" dirty="0" smtClean="0"/>
              <a:t> терапия, то есть обладающая синергизмом воздействия. </a:t>
            </a:r>
          </a:p>
          <a:p>
            <a:r>
              <a:rPr lang="ru-RU" dirty="0" smtClean="0"/>
              <a:t>Современный комплексный подход к лечению больных </a:t>
            </a:r>
            <a:r>
              <a:rPr lang="ru-RU" smtClean="0"/>
              <a:t>с ЗО обычно </a:t>
            </a:r>
            <a:r>
              <a:rPr lang="ru-RU" dirty="0" smtClean="0"/>
              <a:t>включает предоперационную подготовку (</a:t>
            </a:r>
            <a:r>
              <a:rPr lang="ru-RU" dirty="0" err="1" smtClean="0"/>
              <a:t>химио</a:t>
            </a:r>
            <a:r>
              <a:rPr lang="ru-RU" dirty="0" smtClean="0"/>
              <a:t>- , лучевая терапия, общеукрепляющее лечение) в течение 10-12 дней, хирургическое вмешательство на 19-20-й день, послеоперационное лечение (химиотерапия, общеукрепляющее лечение) через 2 недели после операции, продолжительность до 76 дней.</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ctr"/>
            <a:r>
              <a:rPr lang="ru-RU" dirty="0" smtClean="0"/>
              <a:t>ДНО</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Остеома</a:t>
            </a:r>
            <a:endParaRPr lang="ru-RU" dirty="0"/>
          </a:p>
        </p:txBody>
      </p:sp>
      <p:sp>
        <p:nvSpPr>
          <p:cNvPr id="3" name="Содержимое 2"/>
          <p:cNvSpPr>
            <a:spLocks noGrp="1"/>
          </p:cNvSpPr>
          <p:nvPr>
            <p:ph sz="quarter" idx="1"/>
          </p:nvPr>
        </p:nvSpPr>
        <p:spPr>
          <a:xfrm>
            <a:off x="301752" y="1527048"/>
            <a:ext cx="8503920" cy="5116662"/>
          </a:xfrm>
        </p:spPr>
        <p:txBody>
          <a:bodyPr>
            <a:normAutofit/>
          </a:bodyPr>
          <a:lstStyle/>
          <a:p>
            <a:r>
              <a:rPr lang="ru-RU" dirty="0" smtClean="0"/>
              <a:t>Доброкачественная первичная опухоль кости, редкая , составляет 1,9% всех новообразований и дисплазий, по морфологии очень близка к строению нормальной кости. Возникает из глубоких слоев периоста, где залегают остеобласты.  Истинная опухоль, продуцирующая в своей паренхиме костную ткань. Эта опухоль генетически нередко носит врождённый характер, бывает множественной. </a:t>
            </a:r>
          </a:p>
          <a:p>
            <a:r>
              <a:rPr lang="ru-RU" dirty="0" smtClean="0"/>
              <a:t> </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85000" lnSpcReduction="20000"/>
          </a:bodyPr>
          <a:lstStyle/>
          <a:p>
            <a:r>
              <a:rPr lang="ru-RU" b="1" dirty="0" smtClean="0"/>
              <a:t>Различают: </a:t>
            </a:r>
          </a:p>
          <a:p>
            <a:r>
              <a:rPr lang="ru-RU" b="1" dirty="0" smtClean="0"/>
              <a:t>-</a:t>
            </a:r>
            <a:r>
              <a:rPr lang="ru-RU" dirty="0" smtClean="0"/>
              <a:t>компактные (состоит из плотной кортикальной костной ткани и чаще развивается из костей черепа и нередко вдается в просвет полостей носа)</a:t>
            </a:r>
          </a:p>
          <a:p>
            <a:r>
              <a:rPr lang="ru-RU" dirty="0" smtClean="0"/>
              <a:t> -</a:t>
            </a:r>
            <a:r>
              <a:rPr lang="ru-RU" dirty="0" err="1" smtClean="0"/>
              <a:t>спонгиозную</a:t>
            </a:r>
            <a:r>
              <a:rPr lang="ru-RU" dirty="0" smtClean="0"/>
              <a:t> (губчатые) возникает в области </a:t>
            </a:r>
            <a:r>
              <a:rPr lang="ru-RU" dirty="0" err="1" smtClean="0"/>
              <a:t>эпифизарного</a:t>
            </a:r>
            <a:r>
              <a:rPr lang="ru-RU" dirty="0" smtClean="0"/>
              <a:t> хряща  и наблюдается преимущественно на длинных трубчатых костях, особенно бедренная и плечевая.</a:t>
            </a:r>
          </a:p>
          <a:p>
            <a:r>
              <a:rPr lang="ru-RU" dirty="0" smtClean="0"/>
              <a:t>- смешанные остеомы.</a:t>
            </a:r>
          </a:p>
          <a:p>
            <a:endParaRPr lang="ru-RU" dirty="0"/>
          </a:p>
        </p:txBody>
      </p:sp>
      <p:pic>
        <p:nvPicPr>
          <p:cNvPr id="5" name="Содержимое 4" descr="https://cf.ppt-online.org/files1/slide/q/Q9SKmsnhwz61A5YDNxvtJ2oceHjdTECXuFiUgbR7l8/slide-96.jpg"/>
          <p:cNvPicPr>
            <a:picLocks noGrp="1"/>
          </p:cNvPicPr>
          <p:nvPr>
            <p:ph sz="half" idx="2"/>
          </p:nvPr>
        </p:nvPicPr>
        <p:blipFill>
          <a:blip r:embed="rId2"/>
          <a:srcRect/>
          <a:stretch>
            <a:fillRect/>
          </a:stretch>
        </p:blipFill>
        <p:spPr bwMode="auto">
          <a:xfrm>
            <a:off x="4714876" y="4643446"/>
            <a:ext cx="4143404" cy="2214554"/>
          </a:xfrm>
          <a:prstGeom prst="rect">
            <a:avLst/>
          </a:prstGeom>
          <a:noFill/>
          <a:ln w="9525">
            <a:noFill/>
            <a:miter lim="800000"/>
            <a:headEnd/>
            <a:tailEnd/>
          </a:ln>
        </p:spPr>
      </p:pic>
      <p:pic>
        <p:nvPicPr>
          <p:cNvPr id="6" name="Рисунок 5" descr="http://perego-shop.ru/gallery/images/734126_osteosarkoma-kolena.jpg"/>
          <p:cNvPicPr/>
          <p:nvPr/>
        </p:nvPicPr>
        <p:blipFill>
          <a:blip r:embed="rId3" cstate="print"/>
          <a:srcRect/>
          <a:stretch>
            <a:fillRect/>
          </a:stretch>
        </p:blipFill>
        <p:spPr bwMode="auto">
          <a:xfrm>
            <a:off x="4714876" y="2357430"/>
            <a:ext cx="4000528" cy="2571768"/>
          </a:xfrm>
          <a:prstGeom prst="rect">
            <a:avLst/>
          </a:prstGeom>
          <a:noFill/>
          <a:ln w="9525">
            <a:noFill/>
            <a:miter lim="800000"/>
            <a:headEnd/>
            <a:tailEnd/>
          </a:ln>
        </p:spPr>
      </p:pic>
      <p:pic>
        <p:nvPicPr>
          <p:cNvPr id="7" name="Рисунок 6" descr="https://medicalplanet.su/perelomi_i_travmi/Img/kompaktnaia_osteoma.jpg"/>
          <p:cNvPicPr/>
          <p:nvPr/>
        </p:nvPicPr>
        <p:blipFill>
          <a:blip r:embed="rId4"/>
          <a:srcRect/>
          <a:stretch>
            <a:fillRect/>
          </a:stretch>
        </p:blipFill>
        <p:spPr bwMode="auto">
          <a:xfrm>
            <a:off x="4786314" y="428604"/>
            <a:ext cx="4000528" cy="18573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ctr"/>
            <a:r>
              <a:rPr lang="ru-RU" dirty="0"/>
              <a:t>Доброкачественные опухоли</a:t>
            </a:r>
          </a:p>
        </p:txBody>
      </p:sp>
      <p:sp>
        <p:nvSpPr>
          <p:cNvPr id="3" name="Текст 2"/>
          <p:cNvSpPr>
            <a:spLocks noGrp="1"/>
          </p:cNvSpPr>
          <p:nvPr>
            <p:ph type="body" sz="half" idx="3"/>
          </p:nvPr>
        </p:nvSpPr>
        <p:spPr/>
        <p:txBody>
          <a:bodyPr/>
          <a:lstStyle/>
          <a:p>
            <a:pPr algn="ctr"/>
            <a:r>
              <a:rPr lang="ru-RU" dirty="0" smtClean="0"/>
              <a:t>Злокачественные опухоли</a:t>
            </a:r>
            <a:endParaRPr lang="ru-RU" dirty="0"/>
          </a:p>
        </p:txBody>
      </p:sp>
      <p:sp>
        <p:nvSpPr>
          <p:cNvPr id="4" name="Содержимое 3"/>
          <p:cNvSpPr>
            <a:spLocks noGrp="1"/>
          </p:cNvSpPr>
          <p:nvPr>
            <p:ph sz="quarter" idx="2"/>
          </p:nvPr>
        </p:nvSpPr>
        <p:spPr/>
        <p:txBody>
          <a:bodyPr>
            <a:normAutofit fontScale="85000" lnSpcReduction="10000"/>
          </a:bodyPr>
          <a:lstStyle/>
          <a:p>
            <a:pPr>
              <a:buNone/>
            </a:pPr>
            <a:r>
              <a:rPr lang="ru-RU" dirty="0" smtClean="0"/>
              <a:t>Обладают автономным экспансивным типом роста, четко отграничены от окружающей тканей, не </a:t>
            </a:r>
            <a:r>
              <a:rPr lang="ru-RU" dirty="0" err="1" smtClean="0"/>
              <a:t>метастазируют</a:t>
            </a:r>
            <a:r>
              <a:rPr lang="ru-RU" dirty="0" smtClean="0"/>
              <a:t>, но способны </a:t>
            </a:r>
            <a:r>
              <a:rPr lang="ru-RU" dirty="0" err="1" smtClean="0"/>
              <a:t>озлокачествляться</a:t>
            </a:r>
            <a:r>
              <a:rPr lang="ru-RU" dirty="0" smtClean="0"/>
              <a:t>. </a:t>
            </a:r>
          </a:p>
          <a:p>
            <a:r>
              <a:rPr lang="ru-RU" dirty="0" smtClean="0"/>
              <a:t>ДНО костей встречаются значительно реже злокачественных. </a:t>
            </a:r>
          </a:p>
          <a:p>
            <a:endParaRPr lang="ru-RU" dirty="0"/>
          </a:p>
        </p:txBody>
      </p:sp>
      <p:sp>
        <p:nvSpPr>
          <p:cNvPr id="5" name="Содержимое 4"/>
          <p:cNvSpPr>
            <a:spLocks noGrp="1"/>
          </p:cNvSpPr>
          <p:nvPr>
            <p:ph sz="quarter" idx="4"/>
          </p:nvPr>
        </p:nvSpPr>
        <p:spPr/>
        <p:txBody>
          <a:bodyPr>
            <a:normAutofit fontScale="62500" lnSpcReduction="20000"/>
          </a:bodyPr>
          <a:lstStyle/>
          <a:p>
            <a:r>
              <a:rPr lang="ru-RU" dirty="0" smtClean="0"/>
              <a:t>Характеризуются:</a:t>
            </a:r>
          </a:p>
          <a:p>
            <a:r>
              <a:rPr lang="ru-RU" dirty="0" smtClean="0"/>
              <a:t>- аплазией - низкой дифференцировкой и </a:t>
            </a:r>
            <a:r>
              <a:rPr lang="ru-RU" dirty="0" err="1" smtClean="0"/>
              <a:t>атипизмом</a:t>
            </a:r>
            <a:r>
              <a:rPr lang="ru-RU" dirty="0" smtClean="0"/>
              <a:t> клеток. </a:t>
            </a:r>
          </a:p>
          <a:p>
            <a:r>
              <a:rPr lang="ru-RU" dirty="0" smtClean="0"/>
              <a:t>- способностью врастать и разрушать окружающие здоровые ткани; </a:t>
            </a:r>
          </a:p>
          <a:p>
            <a:r>
              <a:rPr lang="ru-RU" dirty="0" smtClean="0"/>
              <a:t>- метастазированием – (распространением опухолевых клеток путем отделения от основного очага и переносом в другие органы и ткани). </a:t>
            </a:r>
          </a:p>
          <a:p>
            <a:r>
              <a:rPr lang="ru-RU" dirty="0" smtClean="0"/>
              <a:t>Большинство злокачественных опухолей костей </a:t>
            </a:r>
            <a:r>
              <a:rPr lang="ru-RU" dirty="0" err="1" smtClean="0"/>
              <a:t>метастазируют</a:t>
            </a:r>
            <a:r>
              <a:rPr lang="ru-RU" dirty="0" smtClean="0"/>
              <a:t> по кровеносным сосудам без реакции лимфатической системы. </a:t>
            </a:r>
          </a:p>
          <a:p>
            <a:endParaRPr lang="ru-RU" dirty="0"/>
          </a:p>
        </p:txBody>
      </p:sp>
      <p:sp>
        <p:nvSpPr>
          <p:cNvPr id="6" name="Заголовок 5"/>
          <p:cNvSpPr>
            <a:spLocks noGrp="1"/>
          </p:cNvSpPr>
          <p:nvPr>
            <p:ph type="title"/>
          </p:nvPr>
        </p:nvSpPr>
        <p:spPr>
          <a:xfrm>
            <a:off x="301752" y="0"/>
            <a:ext cx="8534400" cy="1571612"/>
          </a:xfrm>
        </p:spPr>
        <p:txBody>
          <a:bodyPr>
            <a:noAutofit/>
          </a:bodyPr>
          <a:lstStyle/>
          <a:p>
            <a:r>
              <a:rPr lang="ru-RU" sz="2400" dirty="0" smtClean="0"/>
              <a:t>Добро или  Зло</a:t>
            </a:r>
            <a:br>
              <a:rPr lang="ru-RU" sz="2400" dirty="0" smtClean="0"/>
            </a:br>
            <a:r>
              <a:rPr lang="ru-RU" sz="2400" dirty="0" smtClean="0"/>
              <a:t>Характер опухоли, а также гистологическую принадлежность определяют опухолевые клетки. </a:t>
            </a:r>
            <a:br>
              <a:rPr lang="ru-RU" sz="2400" dirty="0" smtClean="0"/>
            </a:br>
            <a:endParaRPr lang="ru-RU"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nogostop.ru/wp-content/uploads/2018/06/osteomy-bedra.jpg"/>
          <p:cNvPicPr>
            <a:picLocks noGrp="1"/>
          </p:cNvPicPr>
          <p:nvPr>
            <p:ph sz="quarter" idx="1"/>
          </p:nvPr>
        </p:nvPicPr>
        <p:blipFill>
          <a:blip r:embed="rId2"/>
          <a:srcRect/>
          <a:stretch>
            <a:fillRect/>
          </a:stretch>
        </p:blipFill>
        <p:spPr bwMode="auto">
          <a:xfrm>
            <a:off x="500034" y="1428736"/>
            <a:ext cx="7572428" cy="492922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55000" lnSpcReduction="20000"/>
          </a:bodyPr>
          <a:lstStyle/>
          <a:p>
            <a:r>
              <a:rPr lang="ru-RU" b="1" dirty="0" smtClean="0"/>
              <a:t> Локализация </a:t>
            </a:r>
            <a:r>
              <a:rPr lang="ru-RU" dirty="0" smtClean="0"/>
              <a:t>- по краю кости, чаще в костях свода черепа, в длинных трубчатых костях (в </a:t>
            </a:r>
            <a:r>
              <a:rPr lang="ru-RU" dirty="0" err="1" smtClean="0"/>
              <a:t>метафизе</a:t>
            </a:r>
            <a:r>
              <a:rPr lang="ru-RU" dirty="0" smtClean="0"/>
              <a:t> и диафизе).</a:t>
            </a:r>
          </a:p>
          <a:p>
            <a:r>
              <a:rPr lang="ru-RU" b="1" dirty="0" smtClean="0"/>
              <a:t>Клинически</a:t>
            </a:r>
            <a:r>
              <a:rPr lang="ru-RU" dirty="0" smtClean="0"/>
              <a:t> -  протекает бессимптомно, растет </a:t>
            </a:r>
            <a:r>
              <a:rPr lang="ru-RU" dirty="0" err="1" smtClean="0"/>
              <a:t>медлено</a:t>
            </a:r>
            <a:r>
              <a:rPr lang="ru-RU" dirty="0" smtClean="0"/>
              <a:t>. Плотное, неподвижное образование, растет по периферии, безболезненная, проявляется наличием деформации кости в виде </a:t>
            </a:r>
            <a:r>
              <a:rPr lang="ru-RU" dirty="0" err="1" smtClean="0"/>
              <a:t>холмовидного</a:t>
            </a:r>
            <a:r>
              <a:rPr lang="ru-RU" dirty="0" smtClean="0"/>
              <a:t> образования. Большие размеры  могут нарушать функцию конечности в результате давления на окружающие опухоли мышцы, сухожилия и нервы.</a:t>
            </a:r>
          </a:p>
          <a:p>
            <a:r>
              <a:rPr lang="ru-RU" b="1" dirty="0" smtClean="0"/>
              <a:t>Диагноз: </a:t>
            </a:r>
            <a:r>
              <a:rPr lang="ru-RU" dirty="0" smtClean="0"/>
              <a:t>ставится на основании клинико-рентгенологических данных.</a:t>
            </a:r>
          </a:p>
          <a:p>
            <a:r>
              <a:rPr lang="ru-RU" dirty="0" smtClean="0"/>
              <a:t> </a:t>
            </a:r>
            <a:r>
              <a:rPr lang="ru-RU" b="1" dirty="0" smtClean="0"/>
              <a:t>Рентгенологически - </a:t>
            </a:r>
            <a:r>
              <a:rPr lang="ru-RU" dirty="0" smtClean="0"/>
              <a:t>представляет собой костный узел на ножке, прикрепленной к скелету (в виде нароста на дереве). Иногда видны кисты, заполненные костным мозгом или жиром.</a:t>
            </a:r>
          </a:p>
          <a:p>
            <a:r>
              <a:rPr lang="ru-RU" b="1" dirty="0" smtClean="0"/>
              <a:t>Лечение </a:t>
            </a:r>
            <a:r>
              <a:rPr lang="ru-RU" dirty="0" smtClean="0"/>
              <a:t>– хирургическое (резекция опухоли вместе с кортикальной пластинкой здоровой кости. </a:t>
            </a:r>
          </a:p>
          <a:p>
            <a:r>
              <a:rPr lang="ru-RU" b="1" dirty="0" smtClean="0"/>
              <a:t>Прогноз: </a:t>
            </a:r>
            <a:r>
              <a:rPr lang="ru-RU" dirty="0" smtClean="0"/>
              <a:t>Благоприятный. При радикальном удалении рецидива не наступает.</a:t>
            </a:r>
          </a:p>
          <a:p>
            <a:r>
              <a:rPr lang="ru-RU" b="1" dirty="0" smtClean="0"/>
              <a:t>Рентгенологически:</a:t>
            </a:r>
            <a:r>
              <a:rPr lang="ru-RU" dirty="0" smtClean="0"/>
              <a:t> имеет </a:t>
            </a:r>
            <a:r>
              <a:rPr lang="ru-RU" dirty="0" err="1" smtClean="0"/>
              <a:t>холмовидную</a:t>
            </a:r>
            <a:r>
              <a:rPr lang="ru-RU" dirty="0" smtClean="0"/>
              <a:t> форму с широким основанием, ось которого перпендикулярна длинной оси кости, чёткие и ровные границы – является продолжением вещества самой кости, </a:t>
            </a:r>
            <a:r>
              <a:rPr lang="ru-RU" dirty="0" err="1" smtClean="0"/>
              <a:t>остеопороза</a:t>
            </a:r>
            <a:r>
              <a:rPr lang="ru-RU" dirty="0" smtClean="0"/>
              <a:t> и деструкции нет. </a:t>
            </a:r>
          </a:p>
          <a:p>
            <a:r>
              <a:rPr lang="ru-RU" b="1" dirty="0" smtClean="0"/>
              <a:t>Дифференцируют </a:t>
            </a:r>
            <a:r>
              <a:rPr lang="ru-RU" dirty="0" smtClean="0"/>
              <a:t>с экзостозами, при которых костный вырост имеет узкое основание, широкую вершину, различную форму, ось образования располагается под углом к длинной оси конечности.</a:t>
            </a:r>
          </a:p>
          <a:p>
            <a:endParaRPr lang="ru-RU" dirty="0"/>
          </a:p>
        </p:txBody>
      </p:sp>
      <p:pic>
        <p:nvPicPr>
          <p:cNvPr id="4" name="Рисунок 3" descr="https://nevroartromed.ru/wp-content/uploads/2020/01/49bae332816cb8cd4d6ec9549c230665.jpg"/>
          <p:cNvPicPr/>
          <p:nvPr/>
        </p:nvPicPr>
        <p:blipFill>
          <a:blip r:embed="rId2"/>
          <a:srcRect/>
          <a:stretch>
            <a:fillRect/>
          </a:stretch>
        </p:blipFill>
        <p:spPr bwMode="auto">
          <a:xfrm>
            <a:off x="5689914" y="5214950"/>
            <a:ext cx="3168366" cy="16430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Остеоид-остеома</a:t>
            </a:r>
            <a:r>
              <a:rPr lang="ru-RU" dirty="0" smtClean="0"/>
              <a:t> </a:t>
            </a:r>
            <a:endParaRPr lang="ru-RU" dirty="0"/>
          </a:p>
        </p:txBody>
      </p:sp>
      <p:sp>
        <p:nvSpPr>
          <p:cNvPr id="3" name="Содержимое 2"/>
          <p:cNvSpPr>
            <a:spLocks noGrp="1"/>
          </p:cNvSpPr>
          <p:nvPr>
            <p:ph sz="quarter" idx="1"/>
          </p:nvPr>
        </p:nvSpPr>
        <p:spPr/>
        <p:txBody>
          <a:bodyPr>
            <a:normAutofit fontScale="47500" lnSpcReduction="20000"/>
          </a:bodyPr>
          <a:lstStyle/>
          <a:p>
            <a:r>
              <a:rPr lang="ru-RU" dirty="0" smtClean="0"/>
              <a:t>Доброкачественная </a:t>
            </a:r>
            <a:r>
              <a:rPr lang="ru-RU" dirty="0" err="1" smtClean="0"/>
              <a:t>опухоль,часто</a:t>
            </a:r>
            <a:r>
              <a:rPr lang="ru-RU" dirty="0" smtClean="0"/>
              <a:t> встречающаяся у детей  10-25 лет. </a:t>
            </a:r>
          </a:p>
          <a:p>
            <a:r>
              <a:rPr lang="ru-RU" b="1" dirty="0" smtClean="0"/>
              <a:t>Локализация</a:t>
            </a:r>
            <a:r>
              <a:rPr lang="ru-RU" dirty="0" smtClean="0"/>
              <a:t> - бедренная, большеберцовая, плечевая кости. Возникает в глубине кости, у детей чаще в </a:t>
            </a:r>
            <a:r>
              <a:rPr lang="ru-RU" dirty="0" err="1" smtClean="0"/>
              <a:t>спонгиозной</a:t>
            </a:r>
            <a:r>
              <a:rPr lang="ru-RU" dirty="0" smtClean="0"/>
              <a:t> ткани.</a:t>
            </a:r>
          </a:p>
          <a:p>
            <a:r>
              <a:rPr lang="ru-RU" b="1" dirty="0" smtClean="0"/>
              <a:t>Клиника:</a:t>
            </a:r>
            <a:r>
              <a:rPr lang="ru-RU" dirty="0" smtClean="0"/>
              <a:t> при отсутствии деформации больные страдают от интенсивных постоянные ноющие болей ноющего характера, которые не исчезают в покое и усиливаются ночью. Возможны </a:t>
            </a:r>
            <a:r>
              <a:rPr lang="ru-RU" dirty="0" err="1" smtClean="0"/>
              <a:t>иррадиирующие</a:t>
            </a:r>
            <a:r>
              <a:rPr lang="ru-RU" dirty="0" smtClean="0"/>
              <a:t> боли, боли в соседнем суставе. Местно – незначительная припухлость, иногда покраснение и повышение температуры участка кожи близкого к очагу поражения. </a:t>
            </a:r>
            <a:r>
              <a:rPr lang="ru-RU" dirty="0" err="1" smtClean="0"/>
              <a:t>Пальпаторно</a:t>
            </a:r>
            <a:r>
              <a:rPr lang="ru-RU" dirty="0" smtClean="0"/>
              <a:t> определяется болезненность патологического участка. У больных, длительно страдающих от болей, наступает атрофия мышц конечности и хромота, возможно развитие болевых контрактур из-за выпота в сустав и вторичного артрита.</a:t>
            </a:r>
          </a:p>
          <a:p>
            <a:r>
              <a:rPr lang="ru-RU" b="1" dirty="0" smtClean="0"/>
              <a:t>Рентгенологически:</a:t>
            </a:r>
            <a:r>
              <a:rPr lang="ru-RU" dirty="0" smtClean="0"/>
              <a:t> проявляется в виде очага разрежения кости – так называемого «гнезда» опухоли диаметром до 1 см круглой или овальной формы, окруженного зоной склероза. Внутри гнезда могут быть плотные костные включения. При </a:t>
            </a:r>
            <a:r>
              <a:rPr lang="ru-RU" dirty="0" err="1" smtClean="0"/>
              <a:t>метафизарной</a:t>
            </a:r>
            <a:r>
              <a:rPr lang="ru-RU" dirty="0" smtClean="0"/>
              <a:t> локализации конец кости булавовидно утолщен, при </a:t>
            </a:r>
            <a:r>
              <a:rPr lang="ru-RU" dirty="0" err="1" smtClean="0"/>
              <a:t>диафизарной</a:t>
            </a:r>
            <a:r>
              <a:rPr lang="ru-RU" dirty="0" smtClean="0"/>
              <a:t> придает ей веретенообразный вид. Губчатая </a:t>
            </a:r>
            <a:r>
              <a:rPr lang="ru-RU" dirty="0" err="1" smtClean="0"/>
              <a:t>остеоид-остеома</a:t>
            </a:r>
            <a:r>
              <a:rPr lang="ru-RU" dirty="0" smtClean="0"/>
              <a:t> протекает со слабовыраженным остеосклерозом. </a:t>
            </a:r>
          </a:p>
          <a:p>
            <a:r>
              <a:rPr lang="ru-RU" b="1" dirty="0" smtClean="0"/>
              <a:t>Основа диагностики – морфологическое исследование.</a:t>
            </a:r>
            <a:r>
              <a:rPr lang="ru-RU" dirty="0" smtClean="0"/>
              <a:t> Нормальная кость подвергается на определённом участке усиленной </a:t>
            </a:r>
            <a:r>
              <a:rPr lang="ru-RU" dirty="0" err="1" smtClean="0"/>
              <a:t>васкуляризации</a:t>
            </a:r>
            <a:r>
              <a:rPr lang="ru-RU" dirty="0" smtClean="0"/>
              <a:t>, резорбции и перестройке. На месте разрушающихся балок развивается </a:t>
            </a:r>
            <a:r>
              <a:rPr lang="ru-RU" dirty="0" err="1" smtClean="0"/>
              <a:t>остеогенная</a:t>
            </a:r>
            <a:r>
              <a:rPr lang="ru-RU" dirty="0" smtClean="0"/>
              <a:t> соединительная ткань, вокруг которой образуется зона склероза с «</a:t>
            </a:r>
            <a:r>
              <a:rPr lang="ru-RU" dirty="0" err="1" smtClean="0"/>
              <a:t>просветвлением</a:t>
            </a:r>
            <a:r>
              <a:rPr lang="ru-RU" dirty="0" smtClean="0"/>
              <a:t>» в центре</a:t>
            </a:r>
          </a:p>
          <a:p>
            <a:r>
              <a:rPr lang="ru-RU" b="1" dirty="0" smtClean="0"/>
              <a:t>Лечение</a:t>
            </a:r>
            <a:r>
              <a:rPr lang="ru-RU" dirty="0" smtClean="0"/>
              <a:t> – хирургическое (резекция опухоли, при необходимости с костной пластикой дефекта).</a:t>
            </a:r>
          </a:p>
          <a:p>
            <a:r>
              <a:rPr lang="ru-RU" dirty="0" smtClean="0"/>
              <a:t>часто встречающая доброкачественная опухоль, составляет 4,5% всех случаев первичных костных опухолей и дисплазий. </a:t>
            </a:r>
          </a:p>
          <a:p>
            <a:r>
              <a:rPr lang="ru-RU" b="1" dirty="0" smtClean="0"/>
              <a:t>Дифференцируют </a:t>
            </a:r>
            <a:r>
              <a:rPr lang="ru-RU" dirty="0" smtClean="0"/>
              <a:t>с хроническим остеомиелитом (абсцесс Броди)</a:t>
            </a:r>
          </a:p>
          <a:p>
            <a:r>
              <a:rPr lang="ru-RU" b="1" dirty="0" smtClean="0"/>
              <a:t>Диагноз: </a:t>
            </a:r>
            <a:r>
              <a:rPr lang="ru-RU" dirty="0" smtClean="0"/>
              <a:t>ставится на основании клинико-рентгенологических данных.</a:t>
            </a:r>
          </a:p>
          <a:p>
            <a:r>
              <a:rPr lang="ru-RU" b="1" dirty="0" smtClean="0"/>
              <a:t>Прогноз: </a:t>
            </a:r>
            <a:r>
              <a:rPr lang="ru-RU" dirty="0" smtClean="0"/>
              <a:t>Благоприятный</a:t>
            </a:r>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proctologi.com/images/wp-content/uploads/2018/04/osteoid-osteoma.jpg"/>
          <p:cNvPicPr>
            <a:picLocks noGrp="1"/>
          </p:cNvPicPr>
          <p:nvPr>
            <p:ph sz="quarter" idx="1"/>
          </p:nvPr>
        </p:nvPicPr>
        <p:blipFill>
          <a:blip r:embed="rId2"/>
          <a:srcRect/>
          <a:stretch>
            <a:fillRect/>
          </a:stretch>
        </p:blipFill>
        <p:spPr bwMode="auto">
          <a:xfrm>
            <a:off x="500034" y="1527174"/>
            <a:ext cx="7786742" cy="5116536"/>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Остеобластокластома</a:t>
            </a:r>
            <a:r>
              <a:rPr lang="ru-RU" dirty="0" smtClean="0"/>
              <a:t> (гигантоклеточная опухоль )</a:t>
            </a:r>
            <a:endParaRPr lang="ru-RU" dirty="0"/>
          </a:p>
        </p:txBody>
      </p:sp>
      <p:sp>
        <p:nvSpPr>
          <p:cNvPr id="3" name="Содержимое 2"/>
          <p:cNvSpPr>
            <a:spLocks noGrp="1"/>
          </p:cNvSpPr>
          <p:nvPr>
            <p:ph sz="quarter" idx="1"/>
          </p:nvPr>
        </p:nvSpPr>
        <p:spPr>
          <a:xfrm>
            <a:off x="214282" y="1357298"/>
            <a:ext cx="8715436" cy="6000792"/>
          </a:xfrm>
        </p:spPr>
        <p:txBody>
          <a:bodyPr>
            <a:normAutofit fontScale="32500" lnSpcReduction="20000"/>
          </a:bodyPr>
          <a:lstStyle/>
          <a:p>
            <a:r>
              <a:rPr lang="ru-RU" dirty="0" smtClean="0"/>
              <a:t>Относится к группе опухолей собственно костной ткани </a:t>
            </a:r>
            <a:r>
              <a:rPr lang="ru-RU" dirty="0" err="1" smtClean="0"/>
              <a:t>остеогенного</a:t>
            </a:r>
            <a:r>
              <a:rPr lang="ru-RU" dirty="0" smtClean="0"/>
              <a:t> происхождения и наблюдается как в доброкачественном, так и в злокачественном варианте. </a:t>
            </a:r>
            <a:r>
              <a:rPr lang="ru-RU" dirty="0" err="1" smtClean="0"/>
              <a:t>Предраковая</a:t>
            </a:r>
            <a:r>
              <a:rPr lang="ru-RU" dirty="0" smtClean="0"/>
              <a:t> опухоль. Наблюдается у лиц моложе 30 лет.</a:t>
            </a:r>
          </a:p>
          <a:p>
            <a:r>
              <a:rPr lang="ru-RU" b="1" dirty="0" smtClean="0"/>
              <a:t> Различают :</a:t>
            </a:r>
          </a:p>
          <a:p>
            <a:r>
              <a:rPr lang="ru-RU" dirty="0" err="1" smtClean="0"/>
              <a:t>Литическую</a:t>
            </a:r>
            <a:r>
              <a:rPr lang="ru-RU" dirty="0" smtClean="0"/>
              <a:t> форму- характеризующуюся быстрым ростом и большими разрушениями кости.</a:t>
            </a:r>
          </a:p>
          <a:p>
            <a:r>
              <a:rPr lang="ru-RU" dirty="0" smtClean="0"/>
              <a:t>Активно- кистозную формы - которой свойственно быстрое увеличение кистозного очага.</a:t>
            </a:r>
          </a:p>
          <a:p>
            <a:r>
              <a:rPr lang="ru-RU" dirty="0" smtClean="0"/>
              <a:t>Ранее выделявшаяся пассивно-кистозная форма носит черты дистрофического процесса и рассматривается в настоящее время как отдельное заболевание: дистрофическая, юношеская и </a:t>
            </a:r>
            <a:r>
              <a:rPr lang="ru-RU" dirty="0" err="1" smtClean="0"/>
              <a:t>аневризмальная</a:t>
            </a:r>
            <a:r>
              <a:rPr lang="ru-RU" dirty="0" smtClean="0"/>
              <a:t> костные кисты.</a:t>
            </a:r>
          </a:p>
          <a:p>
            <a:r>
              <a:rPr lang="ru-RU" b="1" dirty="0" smtClean="0"/>
              <a:t>Локализация</a:t>
            </a:r>
            <a:r>
              <a:rPr lang="ru-RU" dirty="0" smtClean="0"/>
              <a:t> – исходит из костного мозга и надкостницы </a:t>
            </a:r>
            <a:r>
              <a:rPr lang="ru-RU" dirty="0" err="1" smtClean="0"/>
              <a:t>метафиза</a:t>
            </a:r>
            <a:r>
              <a:rPr lang="ru-RU" dirty="0" smtClean="0"/>
              <a:t> длинных трубчатых костей, может локализоваться так в эпифизе.</a:t>
            </a:r>
          </a:p>
          <a:p>
            <a:r>
              <a:rPr lang="ru-RU" dirty="0" smtClean="0"/>
              <a:t>Общий </a:t>
            </a:r>
            <a:r>
              <a:rPr lang="ru-RU" dirty="0" err="1" smtClean="0"/>
              <a:t>остеопороз</a:t>
            </a:r>
            <a:r>
              <a:rPr lang="ru-RU" dirty="0" smtClean="0"/>
              <a:t> отсутствует. Может разрывать кортикальный слой с образованием костного «козырька». </a:t>
            </a:r>
          </a:p>
          <a:p>
            <a:r>
              <a:rPr lang="ru-RU" b="1" dirty="0" smtClean="0"/>
              <a:t>Клиника:</a:t>
            </a:r>
            <a:r>
              <a:rPr lang="ru-RU" dirty="0" smtClean="0"/>
              <a:t> Боли с активным периодом ночью, припухлость появляется рано и пальпируется, при пальпации чувствуется хруст (расширенный кортикальный слой истончен)</a:t>
            </a:r>
          </a:p>
          <a:p>
            <a:r>
              <a:rPr lang="ru-RU" dirty="0" smtClean="0"/>
              <a:t>При </a:t>
            </a:r>
            <a:r>
              <a:rPr lang="ru-RU" dirty="0" err="1" smtClean="0"/>
              <a:t>литической</a:t>
            </a:r>
            <a:r>
              <a:rPr lang="ru-RU" dirty="0" smtClean="0"/>
              <a:t> форме опухоль растет быстро, ранние симптомы: боли, при разросшейся опухоли появляется припухлость, местно повышается температура, расширяются подкожные вены и отмечается покраснение кожи. Позднее присоединяется болевая контрактура. Возможен одиночный метастаз в легкие.</a:t>
            </a:r>
          </a:p>
          <a:p>
            <a:r>
              <a:rPr lang="ru-RU" dirty="0" smtClean="0"/>
              <a:t> Активно-кистозная опухоль первоначально развивается бессимптомно, часто обнаруживается новообразование значительных размеров, во многих случаях первым симптомом бывает патологический перелом.</a:t>
            </a:r>
          </a:p>
          <a:p>
            <a:r>
              <a:rPr lang="ru-RU" dirty="0" smtClean="0"/>
              <a:t> </a:t>
            </a:r>
            <a:r>
              <a:rPr lang="ru-RU" b="1" dirty="0" smtClean="0"/>
              <a:t>Рентгенологически:</a:t>
            </a:r>
            <a:r>
              <a:rPr lang="ru-RU" dirty="0" smtClean="0"/>
              <a:t> Выявляют ограниченную деструкцию, передний кортикальный слой перфорирован, может быть многокамерной напоминающая мыльный пузырь. Гигантские клетки встречаются в большом количестве и расположены в беспорядке.</a:t>
            </a:r>
          </a:p>
          <a:p>
            <a:r>
              <a:rPr lang="ru-RU" dirty="0" smtClean="0"/>
              <a:t> При активно-кистозной форме границы кисты чёткие не со всех сторон, в местах её роста (чаще всего в сторону </a:t>
            </a:r>
            <a:r>
              <a:rPr lang="ru-RU" dirty="0" err="1" smtClean="0"/>
              <a:t>эпифизарной</a:t>
            </a:r>
            <a:r>
              <a:rPr lang="ru-RU" dirty="0" smtClean="0"/>
              <a:t> пластинки) имеется участок с размытыми очертаниями границы, выражено истончение и вздутие кортикального слоя. </a:t>
            </a:r>
          </a:p>
          <a:p>
            <a:r>
              <a:rPr lang="ru-RU" dirty="0" smtClean="0"/>
              <a:t>При </a:t>
            </a:r>
            <a:r>
              <a:rPr lang="ru-RU" dirty="0" err="1" smtClean="0"/>
              <a:t>литической</a:t>
            </a:r>
            <a:r>
              <a:rPr lang="ru-RU" dirty="0" smtClean="0"/>
              <a:t> форме отмечаются чёткие склеротические границы, обычно с одной стороны – чаще со стороны диафиза, куда опухоль не разрастается, остальные границы размыты. Кортикальный слой веретенообразно вздут за счёт разрастания опухоли и разрушения кости изнутри. Определяются участки полностью разрушенного кортикального слоя и надкостницы с проникновением опухоли в мягкие ткани, что напоминает </a:t>
            </a:r>
            <a:r>
              <a:rPr lang="ru-RU" dirty="0" err="1" smtClean="0"/>
              <a:t>остеогенную</a:t>
            </a:r>
            <a:r>
              <a:rPr lang="ru-RU" dirty="0" smtClean="0"/>
              <a:t> саркому. При </a:t>
            </a:r>
            <a:r>
              <a:rPr lang="ru-RU" dirty="0" err="1" smtClean="0"/>
              <a:t>литической</a:t>
            </a:r>
            <a:r>
              <a:rPr lang="ru-RU" dirty="0" smtClean="0"/>
              <a:t> форме поражается </a:t>
            </a:r>
            <a:r>
              <a:rPr lang="ru-RU" dirty="0" err="1" smtClean="0"/>
              <a:t>эпифизарный</a:t>
            </a:r>
            <a:r>
              <a:rPr lang="ru-RU" dirty="0" smtClean="0"/>
              <a:t> хрящ, и опухоль распространяется на эпифиз, при активно-кистозной этого не происходит.</a:t>
            </a:r>
          </a:p>
          <a:p>
            <a:r>
              <a:rPr lang="ru-RU" b="1" dirty="0" smtClean="0"/>
              <a:t>Диагноз: </a:t>
            </a:r>
            <a:r>
              <a:rPr lang="ru-RU" dirty="0" smtClean="0"/>
              <a:t>ставится на основании клинико-рентгенологических данных и при срочном гистологическом исследовании материала, полученного путем пункции или </a:t>
            </a:r>
            <a:r>
              <a:rPr lang="ru-RU" dirty="0" err="1" smtClean="0"/>
              <a:t>эксцизионной</a:t>
            </a:r>
            <a:r>
              <a:rPr lang="ru-RU" dirty="0" smtClean="0"/>
              <a:t> биопсии.</a:t>
            </a:r>
          </a:p>
          <a:p>
            <a:r>
              <a:rPr lang="ru-RU" b="1" dirty="0" smtClean="0"/>
              <a:t> Дифференцируют </a:t>
            </a:r>
            <a:r>
              <a:rPr lang="ru-RU" dirty="0" err="1" smtClean="0"/>
              <a:t>остеобластокластому</a:t>
            </a:r>
            <a:r>
              <a:rPr lang="ru-RU" dirty="0" smtClean="0"/>
              <a:t> с дистрофическими и </a:t>
            </a:r>
            <a:r>
              <a:rPr lang="ru-RU" dirty="0" err="1" smtClean="0"/>
              <a:t>аневризматической</a:t>
            </a:r>
            <a:r>
              <a:rPr lang="ru-RU" dirty="0" smtClean="0"/>
              <a:t>  костными кистами, </a:t>
            </a:r>
            <a:r>
              <a:rPr lang="ru-RU" dirty="0" err="1" smtClean="0"/>
              <a:t>остеолитическая</a:t>
            </a:r>
            <a:r>
              <a:rPr lang="ru-RU" dirty="0" smtClean="0"/>
              <a:t> саркома, </a:t>
            </a:r>
            <a:r>
              <a:rPr lang="ru-RU" dirty="0" err="1" smtClean="0"/>
              <a:t>хондробластомы</a:t>
            </a:r>
            <a:r>
              <a:rPr lang="ru-RU" dirty="0" smtClean="0"/>
              <a:t>.</a:t>
            </a:r>
          </a:p>
          <a:p>
            <a:r>
              <a:rPr lang="ru-RU" dirty="0" smtClean="0"/>
              <a:t> </a:t>
            </a:r>
            <a:r>
              <a:rPr lang="ru-RU" b="1" dirty="0" smtClean="0"/>
              <a:t>Лабораторно</a:t>
            </a:r>
            <a:r>
              <a:rPr lang="ru-RU" dirty="0" smtClean="0"/>
              <a:t> – повышается активность щелочной фосфатазы.</a:t>
            </a:r>
          </a:p>
          <a:p>
            <a:r>
              <a:rPr lang="ru-RU" b="1" dirty="0" err="1" smtClean="0"/>
              <a:t>Гистологически</a:t>
            </a:r>
            <a:r>
              <a:rPr lang="ru-RU" b="1" dirty="0" smtClean="0"/>
              <a:t>:</a:t>
            </a:r>
            <a:r>
              <a:rPr lang="ru-RU" dirty="0" smtClean="0"/>
              <a:t> ткань </a:t>
            </a:r>
            <a:r>
              <a:rPr lang="ru-RU" dirty="0" err="1" smtClean="0"/>
              <a:t>остеобластокластомы</a:t>
            </a:r>
            <a:r>
              <a:rPr lang="ru-RU" dirty="0" smtClean="0"/>
              <a:t> состоит из волокнистой </a:t>
            </a:r>
            <a:r>
              <a:rPr lang="ru-RU" dirty="0" err="1" smtClean="0"/>
              <a:t>аргирофильной</a:t>
            </a:r>
            <a:r>
              <a:rPr lang="ru-RU" dirty="0" smtClean="0"/>
              <a:t> стромы, одноядерных клеток – остеобластов и многоядерных гигантских клеток – остеокластов. Эти клетки плотно окружают множество незрелых костных трабекул. Наряду с образованием новых трабекул встречаются участки рассасывания и некроза костных балок. </a:t>
            </a:r>
            <a:r>
              <a:rPr lang="ru-RU" dirty="0" err="1" smtClean="0"/>
              <a:t>Остеобластокластома</a:t>
            </a:r>
            <a:r>
              <a:rPr lang="ru-RU" dirty="0" smtClean="0"/>
              <a:t> отличается обильным развитием сосудов, образованием серозных и кровянистых кист, скоплением </a:t>
            </a:r>
            <a:r>
              <a:rPr lang="ru-RU" dirty="0" err="1" smtClean="0"/>
              <a:t>гемосидерина</a:t>
            </a:r>
            <a:r>
              <a:rPr lang="ru-RU" dirty="0" smtClean="0"/>
              <a:t>, придающего опухоли буро-коричневый цвет.</a:t>
            </a:r>
          </a:p>
          <a:p>
            <a:r>
              <a:rPr lang="ru-RU" b="1" dirty="0" smtClean="0"/>
              <a:t>Лечение </a:t>
            </a:r>
            <a:r>
              <a:rPr lang="ru-RU" dirty="0" smtClean="0"/>
              <a:t>– хирургическое (</a:t>
            </a:r>
            <a:r>
              <a:rPr lang="ru-RU" dirty="0" err="1" smtClean="0"/>
              <a:t>экскохлеация</a:t>
            </a:r>
            <a:r>
              <a:rPr lang="ru-RU" dirty="0" smtClean="0"/>
              <a:t> или резекция с костной пластикой).</a:t>
            </a:r>
          </a:p>
          <a:p>
            <a:r>
              <a:rPr lang="ru-RU" dirty="0" smtClean="0"/>
              <a:t>Лучевые и комбинированные методы лечения</a:t>
            </a:r>
          </a:p>
          <a:p>
            <a:r>
              <a:rPr lang="ru-RU" b="1" dirty="0" smtClean="0"/>
              <a:t>Прогноз:  </a:t>
            </a:r>
            <a:r>
              <a:rPr lang="ru-RU" dirty="0" smtClean="0"/>
              <a:t>в 20-30%  наблюдаются рецидивы.</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cf.ppt-online.org/files/slide/e/E6DQpj1fiWvHKzOqkbnwly5aSomUTrP4s8eM3B/slide-83.jpg"/>
          <p:cNvPicPr>
            <a:picLocks noGrp="1"/>
          </p:cNvPicPr>
          <p:nvPr>
            <p:ph sz="quarter" idx="1"/>
          </p:nvPr>
        </p:nvPicPr>
        <p:blipFill>
          <a:blip r:embed="rId2"/>
          <a:srcRect/>
          <a:stretch>
            <a:fillRect/>
          </a:stretch>
        </p:blipFill>
        <p:spPr bwMode="auto">
          <a:xfrm>
            <a:off x="357158" y="357166"/>
            <a:ext cx="8215370" cy="607219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Хондробластома</a:t>
            </a:r>
            <a:r>
              <a:rPr lang="ru-RU" dirty="0" smtClean="0"/>
              <a:t> ( опухоль </a:t>
            </a:r>
            <a:r>
              <a:rPr lang="ru-RU" dirty="0" err="1" smtClean="0"/>
              <a:t>Кодмена</a:t>
            </a:r>
            <a:r>
              <a:rPr lang="ru-RU" dirty="0" smtClean="0"/>
              <a:t>)</a:t>
            </a:r>
            <a:endParaRPr lang="ru-RU" dirty="0"/>
          </a:p>
        </p:txBody>
      </p:sp>
      <p:sp>
        <p:nvSpPr>
          <p:cNvPr id="3" name="Содержимое 2"/>
          <p:cNvSpPr>
            <a:spLocks noGrp="1"/>
          </p:cNvSpPr>
          <p:nvPr>
            <p:ph sz="quarter" idx="1"/>
          </p:nvPr>
        </p:nvSpPr>
        <p:spPr/>
        <p:txBody>
          <a:bodyPr>
            <a:normAutofit fontScale="47500" lnSpcReduction="20000"/>
          </a:bodyPr>
          <a:lstStyle/>
          <a:p>
            <a:r>
              <a:rPr lang="ru-RU" dirty="0" smtClean="0">
                <a:latin typeface="Roboto"/>
              </a:rPr>
              <a:t>Доброкачественная хрящевая опухоль. Развивается чаще в возрасте от 20 до 30 лет</a:t>
            </a:r>
            <a:endParaRPr lang="ru-RU" b="1" dirty="0" smtClean="0"/>
          </a:p>
          <a:p>
            <a:r>
              <a:rPr lang="ru-RU" b="1" dirty="0" smtClean="0"/>
              <a:t>Локализация</a:t>
            </a:r>
            <a:r>
              <a:rPr lang="ru-RU" dirty="0" smtClean="0"/>
              <a:t> : По своему происхождению связана с </a:t>
            </a:r>
            <a:r>
              <a:rPr lang="ru-RU" dirty="0" err="1" smtClean="0"/>
              <a:t>эпифизарным</a:t>
            </a:r>
            <a:r>
              <a:rPr lang="ru-RU" dirty="0" smtClean="0"/>
              <a:t> ростковым хрящом и может быть расположена по обе стороны </a:t>
            </a:r>
            <a:r>
              <a:rPr lang="ru-RU" dirty="0" err="1" smtClean="0"/>
              <a:t>эпифизарной</a:t>
            </a:r>
            <a:r>
              <a:rPr lang="ru-RU" dirty="0" smtClean="0"/>
              <a:t> пластинки. Наиболее частой локализацией являются </a:t>
            </a:r>
            <a:r>
              <a:rPr lang="ru-RU" dirty="0" err="1" smtClean="0"/>
              <a:t>эпиметафизы</a:t>
            </a:r>
            <a:r>
              <a:rPr lang="ru-RU" dirty="0" smtClean="0"/>
              <a:t> бедренной кости, проксимальный конец плечевой и большеберцовой костей</a:t>
            </a:r>
            <a:r>
              <a:rPr lang="ru-RU" dirty="0" smtClean="0">
                <a:latin typeface="Roboto"/>
              </a:rPr>
              <a:t>. По мере роста опухоль может распространяться на прилежащие отделы диафиза.</a:t>
            </a:r>
            <a:endParaRPr lang="ru-RU" dirty="0" smtClean="0"/>
          </a:p>
          <a:p>
            <a:r>
              <a:rPr lang="ru-RU" b="1" dirty="0" smtClean="0"/>
              <a:t>Клиника:</a:t>
            </a:r>
            <a:r>
              <a:rPr lang="ru-RU" dirty="0" smtClean="0"/>
              <a:t> </a:t>
            </a:r>
            <a:r>
              <a:rPr lang="ru-RU" dirty="0" smtClean="0">
                <a:latin typeface="Roboto"/>
              </a:rPr>
              <a:t>Наиболее частым и ранним клиническим симптомом являются боли, припухлость верхнего отдела плеча или тазобедренного сустава, ограничение движений, атрофия мышц, утолщение верхней части бедра и расширение в указанной области. Хромота. По мере роста хрящевой опухоли боли усиливаются, припухлость </a:t>
            </a:r>
            <a:r>
              <a:rPr lang="ru-RU" dirty="0" smtClean="0"/>
              <a:t> и реактивный выпот в соседнем суставе </a:t>
            </a:r>
            <a:r>
              <a:rPr lang="ru-RU" dirty="0" smtClean="0">
                <a:latin typeface="Roboto"/>
              </a:rPr>
              <a:t> увеличивается. </a:t>
            </a:r>
          </a:p>
          <a:p>
            <a:r>
              <a:rPr lang="ru-RU" dirty="0" smtClean="0">
                <a:latin typeface="Roboto"/>
              </a:rPr>
              <a:t>Длительность заболевания колеблется от нескольких месяцев до 5 лет и более.</a:t>
            </a:r>
            <a:endParaRPr lang="ru-RU" dirty="0" smtClean="0"/>
          </a:p>
          <a:p>
            <a:r>
              <a:rPr lang="ru-RU" b="1" dirty="0" smtClean="0"/>
              <a:t>Рентгенологически: </a:t>
            </a:r>
            <a:r>
              <a:rPr lang="ru-RU" dirty="0" smtClean="0">
                <a:latin typeface="Roboto"/>
              </a:rPr>
              <a:t>На рентгенограмме определяется четче всего в губчатом веществе эпифиза или метафаза кости. Нередко на рентгенограмме выявляются ограниченные пятнистые участки  не больше 2-4 см в эпифизе, распространяющиеся к </a:t>
            </a:r>
            <a:r>
              <a:rPr lang="ru-RU" dirty="0" err="1" smtClean="0">
                <a:latin typeface="Roboto"/>
              </a:rPr>
              <a:t>метафизу</a:t>
            </a:r>
            <a:r>
              <a:rPr lang="ru-RU" dirty="0" smtClean="0">
                <a:latin typeface="Roboto"/>
              </a:rPr>
              <a:t> и напоминающие по внешнему виду комки ваты вследствие наличия в опухоли участков обызвествления. </a:t>
            </a:r>
            <a:r>
              <a:rPr lang="ru-RU" dirty="0" smtClean="0"/>
              <a:t>Корковый слой истончён и несколько вздут над опухолью, которая ограниченна зоной склероза. </a:t>
            </a:r>
            <a:r>
              <a:rPr lang="ru-RU" dirty="0" err="1" smtClean="0">
                <a:latin typeface="Roboto"/>
              </a:rPr>
              <a:t>Периостальная</a:t>
            </a:r>
            <a:r>
              <a:rPr lang="ru-RU" dirty="0" smtClean="0">
                <a:latin typeface="Roboto"/>
              </a:rPr>
              <a:t> реакция, как правило, отсутствует.</a:t>
            </a:r>
            <a:endParaRPr lang="ru-RU" b="1" dirty="0" smtClean="0"/>
          </a:p>
          <a:p>
            <a:r>
              <a:rPr lang="ru-RU" b="1" dirty="0" smtClean="0"/>
              <a:t>Лечение: </a:t>
            </a:r>
            <a:r>
              <a:rPr lang="ru-RU" dirty="0" smtClean="0">
                <a:latin typeface="Roboto"/>
              </a:rPr>
              <a:t>Производят широкую резекцию пораженного участка и дефект замещают </a:t>
            </a:r>
            <a:r>
              <a:rPr lang="ru-RU" dirty="0" err="1" smtClean="0">
                <a:latin typeface="Roboto"/>
              </a:rPr>
              <a:t>ауто-гомотрансплантом</a:t>
            </a:r>
            <a:r>
              <a:rPr lang="ru-RU" dirty="0" smtClean="0">
                <a:latin typeface="Roboto"/>
              </a:rPr>
              <a:t>. Рентгенотерапия не показана.</a:t>
            </a:r>
            <a:endParaRPr lang="ru-RU" b="1" dirty="0" smtClean="0"/>
          </a:p>
          <a:p>
            <a:r>
              <a:rPr lang="ru-RU" b="1" dirty="0" smtClean="0"/>
              <a:t>Дифференцируют от </a:t>
            </a:r>
            <a:r>
              <a:rPr lang="ru-RU" dirty="0" smtClean="0">
                <a:latin typeface="Roboto"/>
              </a:rPr>
              <a:t>доброкачественной </a:t>
            </a:r>
            <a:r>
              <a:rPr lang="ru-RU" dirty="0" err="1" smtClean="0">
                <a:latin typeface="Roboto"/>
              </a:rPr>
              <a:t>остеобластокластомы</a:t>
            </a:r>
            <a:r>
              <a:rPr lang="ru-RU" dirty="0" smtClean="0">
                <a:latin typeface="Roboto"/>
              </a:rPr>
              <a:t>, </a:t>
            </a:r>
            <a:r>
              <a:rPr lang="ru-RU" dirty="0" err="1" smtClean="0">
                <a:latin typeface="Roboto"/>
              </a:rPr>
              <a:t>хондрасаркомы</a:t>
            </a:r>
            <a:r>
              <a:rPr lang="ru-RU" dirty="0" smtClean="0">
                <a:latin typeface="Roboto"/>
              </a:rPr>
              <a:t>, </a:t>
            </a:r>
            <a:r>
              <a:rPr lang="ru-RU" dirty="0" err="1" smtClean="0">
                <a:latin typeface="Roboto"/>
              </a:rPr>
              <a:t>остеогенной</a:t>
            </a:r>
            <a:r>
              <a:rPr lang="ru-RU" dirty="0" smtClean="0">
                <a:latin typeface="Roboto"/>
              </a:rPr>
              <a:t> саркомы, туберкулезного поражения суставных головок кости, метастазов рака в кость.</a:t>
            </a:r>
            <a:endParaRPr lang="ru-RU" b="1" dirty="0" smtClean="0"/>
          </a:p>
          <a:p>
            <a:r>
              <a:rPr lang="ru-RU" b="1" dirty="0" smtClean="0"/>
              <a:t>Диагноз: </a:t>
            </a:r>
            <a:r>
              <a:rPr lang="ru-RU" dirty="0" smtClean="0"/>
              <a:t>ставится на основании клинико-рентгенологических данных  </a:t>
            </a:r>
            <a:endParaRPr lang="ru-RU" b="1" dirty="0" smtClean="0"/>
          </a:p>
          <a:p>
            <a:r>
              <a:rPr lang="ru-RU" b="1" dirty="0" smtClean="0"/>
              <a:t>Прогноз: </a:t>
            </a:r>
            <a:r>
              <a:rPr lang="ru-RU" dirty="0" smtClean="0">
                <a:latin typeface="Roboto"/>
              </a:rPr>
              <a:t>благоприятный.</a:t>
            </a:r>
          </a:p>
          <a:p>
            <a:r>
              <a:rPr lang="ru-RU" b="1" dirty="0" smtClean="0"/>
              <a:t>Морфологически:</a:t>
            </a:r>
            <a:r>
              <a:rPr lang="ru-RU" dirty="0" smtClean="0"/>
              <a:t> опухоль состоит из хрящевой основы, включающей как эмбриональные незрелые клетки, так и клетки сформированного гиалинового хряща; опухоль богата сосудами</a:t>
            </a:r>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cf.ppt-online.org/files1/slide/b/BSmWtKsQfl8T9HEu0kvq2Ub4AYwhPzORoG5pDeFxJ/slide-17.jpg"/>
          <p:cNvPicPr>
            <a:picLocks noGrp="1"/>
          </p:cNvPicPr>
          <p:nvPr>
            <p:ph sz="quarter" idx="1"/>
          </p:nvPr>
        </p:nvPicPr>
        <p:blipFill>
          <a:blip r:embed="rId2"/>
          <a:srcRect/>
          <a:stretch>
            <a:fillRect/>
          </a:stretch>
        </p:blipFill>
        <p:spPr bwMode="auto">
          <a:xfrm>
            <a:off x="0" y="0"/>
            <a:ext cx="5715008" cy="4000504"/>
          </a:xfrm>
          <a:prstGeom prst="rect">
            <a:avLst/>
          </a:prstGeom>
          <a:noFill/>
          <a:ln w="9525">
            <a:noFill/>
            <a:miter lim="800000"/>
            <a:headEnd/>
            <a:tailEnd/>
          </a:ln>
        </p:spPr>
      </p:pic>
      <p:pic>
        <p:nvPicPr>
          <p:cNvPr id="5" name="Рисунок 4" descr="https://radiomed.ru/sites/default/files/3.yu_.slayd31.jpg"/>
          <p:cNvPicPr/>
          <p:nvPr/>
        </p:nvPicPr>
        <p:blipFill>
          <a:blip r:embed="rId3"/>
          <a:srcRect/>
          <a:stretch>
            <a:fillRect/>
          </a:stretch>
        </p:blipFill>
        <p:spPr bwMode="auto">
          <a:xfrm>
            <a:off x="4357686" y="3643314"/>
            <a:ext cx="4786314" cy="3214686"/>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Roboto"/>
              </a:rPr>
              <a:t>Остеохондрома</a:t>
            </a:r>
            <a:endParaRPr lang="ru-RU" dirty="0"/>
          </a:p>
        </p:txBody>
      </p:sp>
      <p:sp>
        <p:nvSpPr>
          <p:cNvPr id="3" name="Содержимое 2"/>
          <p:cNvSpPr>
            <a:spLocks noGrp="1"/>
          </p:cNvSpPr>
          <p:nvPr>
            <p:ph sz="quarter" idx="1"/>
          </p:nvPr>
        </p:nvSpPr>
        <p:spPr/>
        <p:txBody>
          <a:bodyPr>
            <a:normAutofit fontScale="47500" lnSpcReduction="20000"/>
          </a:bodyPr>
          <a:lstStyle/>
          <a:p>
            <a:r>
              <a:rPr lang="ru-RU" dirty="0" smtClean="0"/>
              <a:t>Редкое доброкачественное  заболевание, в которой клеточными опухолевыми элементами являются и костные, и хрящевые клетки. Встречается в </a:t>
            </a:r>
            <a:r>
              <a:rPr lang="ru-RU" dirty="0" smtClean="0">
                <a:latin typeface="Roboto"/>
              </a:rPr>
              <a:t>возрасте от 10 до 25 лет. </a:t>
            </a:r>
            <a:endParaRPr lang="ru-RU" b="1" dirty="0" smtClean="0"/>
          </a:p>
          <a:p>
            <a:r>
              <a:rPr lang="ru-RU" b="1" dirty="0" smtClean="0"/>
              <a:t>Локализация</a:t>
            </a:r>
            <a:r>
              <a:rPr lang="ru-RU" dirty="0" smtClean="0"/>
              <a:t> : </a:t>
            </a:r>
            <a:r>
              <a:rPr lang="ru-RU" dirty="0" smtClean="0">
                <a:latin typeface="Roboto"/>
              </a:rPr>
              <a:t> Располагается опухоль вблизи эпифизов, </a:t>
            </a:r>
            <a:r>
              <a:rPr lang="ru-RU" dirty="0" smtClean="0"/>
              <a:t>Ч</a:t>
            </a:r>
            <a:r>
              <a:rPr lang="ru-RU" dirty="0" smtClean="0">
                <a:latin typeface="Roboto"/>
              </a:rPr>
              <a:t>аще развивается из плечевой или бедренной кости, костей таза, возможно ее появление и в других частях скелета, растет медленно  В опухоли различают костную основу и наружный хрящевой покров. </a:t>
            </a:r>
            <a:endParaRPr lang="ru-RU" dirty="0" smtClean="0"/>
          </a:p>
          <a:p>
            <a:pPr algn="just" fontAlgn="base"/>
            <a:r>
              <a:rPr lang="ru-RU" b="1" dirty="0" smtClean="0"/>
              <a:t>Клиника:</a:t>
            </a:r>
            <a:r>
              <a:rPr lang="ru-RU" dirty="0" smtClean="0">
                <a:latin typeface="Roboto"/>
              </a:rPr>
              <a:t> Долгое время протекает бессимптомно. Рост опухоли может стимулировать травма. Пациенты случайно обнаруживают у себя плотную, неподвижную, безболезненную опухоль или отмечаются боли и нарушение функции конечности (в результате сдавливания опухолью сухожилия, мышц и нервов). </a:t>
            </a:r>
            <a:r>
              <a:rPr lang="ru-RU" dirty="0" err="1" smtClean="0">
                <a:latin typeface="Roboto"/>
              </a:rPr>
              <a:t>Пальпаторно</a:t>
            </a:r>
            <a:r>
              <a:rPr lang="ru-RU" dirty="0" smtClean="0">
                <a:latin typeface="Roboto"/>
              </a:rPr>
              <a:t> прощупывается в виде плотного неподвижного образования с шероховатой поверхностью, имеющей вид цветной капусты.</a:t>
            </a:r>
            <a:endParaRPr lang="ru-RU" b="1" dirty="0" smtClean="0"/>
          </a:p>
          <a:p>
            <a:r>
              <a:rPr lang="ru-RU" b="1" dirty="0" smtClean="0"/>
              <a:t>Рентгенологически: </a:t>
            </a:r>
            <a:r>
              <a:rPr lang="ru-RU" dirty="0" smtClean="0"/>
              <a:t>Р</a:t>
            </a:r>
            <a:r>
              <a:rPr lang="ru-RU" dirty="0" smtClean="0">
                <a:latin typeface="Roboto"/>
              </a:rPr>
              <a:t>асполагается вблизи </a:t>
            </a:r>
            <a:r>
              <a:rPr lang="ru-RU" dirty="0" err="1" smtClean="0">
                <a:latin typeface="Roboto"/>
              </a:rPr>
              <a:t>эпифизарной</a:t>
            </a:r>
            <a:r>
              <a:rPr lang="ru-RU" dirty="0" smtClean="0">
                <a:latin typeface="Roboto"/>
              </a:rPr>
              <a:t> части трубчатой кости, имеет широкое основание, неоднородную структуру с расширением в виде шляпки на свободном конце. Контуры опухоли резко очерчены. Корковый слой кости плавно переходит на опухоль. Представляет собой </a:t>
            </a:r>
            <a:r>
              <a:rPr lang="ru-RU" dirty="0" err="1" smtClean="0">
                <a:latin typeface="Roboto"/>
              </a:rPr>
              <a:t>экзофитную</a:t>
            </a:r>
            <a:r>
              <a:rPr lang="ru-RU" dirty="0" smtClean="0">
                <a:latin typeface="Roboto"/>
              </a:rPr>
              <a:t>, бугристую (дольчатую) опухоль в виде цветной капусты и состоит из нескольких узлов различной величины, частично сливающихся между собой, снаружи </a:t>
            </a:r>
            <a:r>
              <a:rPr lang="ru-RU" dirty="0" err="1" smtClean="0">
                <a:latin typeface="Roboto"/>
              </a:rPr>
              <a:t>остеохондрома</a:t>
            </a:r>
            <a:r>
              <a:rPr lang="ru-RU" dirty="0" smtClean="0">
                <a:latin typeface="Roboto"/>
              </a:rPr>
              <a:t> покрыта синовиальной сумкой. </a:t>
            </a:r>
            <a:endParaRPr lang="ru-RU" b="1" dirty="0" smtClean="0"/>
          </a:p>
          <a:p>
            <a:r>
              <a:rPr lang="ru-RU" b="1" dirty="0" smtClean="0"/>
              <a:t>Лечение:  </a:t>
            </a:r>
            <a:r>
              <a:rPr lang="ru-RU" dirty="0" smtClean="0"/>
              <a:t>Х</a:t>
            </a:r>
            <a:r>
              <a:rPr lang="ru-RU" dirty="0" smtClean="0">
                <a:latin typeface="Roboto"/>
              </a:rPr>
              <a:t>ирургическое. Операция предусматривает широкое обнажение основания опухоли. Резекция ее вместе с частью здоровой кости и удаление опухоли с покрывающей ее синовиальной оболочкой. Нерадикальная операция ведет к рецидиву и малигнизации.</a:t>
            </a:r>
            <a:endParaRPr lang="ru-RU" b="1" dirty="0" smtClean="0"/>
          </a:p>
          <a:p>
            <a:r>
              <a:rPr lang="ru-RU" b="1" dirty="0" smtClean="0"/>
              <a:t>Диагноз: </a:t>
            </a:r>
            <a:r>
              <a:rPr lang="ru-RU" dirty="0" smtClean="0"/>
              <a:t>С</a:t>
            </a:r>
            <a:r>
              <a:rPr lang="ru-RU" dirty="0" smtClean="0">
                <a:latin typeface="Roboto"/>
              </a:rPr>
              <a:t>тавится на </a:t>
            </a:r>
            <a:r>
              <a:rPr lang="ru-RU" dirty="0" err="1" smtClean="0">
                <a:latin typeface="Roboto"/>
              </a:rPr>
              <a:t>оснавание</a:t>
            </a:r>
            <a:r>
              <a:rPr lang="ru-RU" dirty="0" smtClean="0">
                <a:latin typeface="Roboto"/>
              </a:rPr>
              <a:t> клинико-рентгенологических данных. </a:t>
            </a:r>
            <a:endParaRPr lang="ru-RU" b="1" dirty="0" smtClean="0"/>
          </a:p>
          <a:p>
            <a:r>
              <a:rPr lang="ru-RU" b="1" dirty="0" smtClean="0"/>
              <a:t>Прогноз: </a:t>
            </a:r>
            <a:r>
              <a:rPr lang="ru-RU" dirty="0" smtClean="0">
                <a:latin typeface="Roboto"/>
              </a:rPr>
              <a:t>Прогноз благоприятный.</a:t>
            </a:r>
            <a:endParaRPr lang="ru-RU" b="1" dirty="0" smtClean="0"/>
          </a:p>
          <a:p>
            <a:r>
              <a:rPr lang="ru-RU" dirty="0" err="1" smtClean="0">
                <a:latin typeface="Roboto"/>
              </a:rPr>
              <a:t>Остехондрома</a:t>
            </a:r>
            <a:r>
              <a:rPr lang="ru-RU" dirty="0" smtClean="0">
                <a:latin typeface="Roboto"/>
              </a:rPr>
              <a:t> может </a:t>
            </a:r>
            <a:r>
              <a:rPr lang="ru-RU" dirty="0" err="1" smtClean="0">
                <a:latin typeface="Roboto"/>
              </a:rPr>
              <a:t>озлокачествляться</a:t>
            </a:r>
            <a:r>
              <a:rPr lang="ru-RU" dirty="0" smtClean="0">
                <a:latin typeface="Roboto"/>
              </a:rPr>
              <a:t> и превращаться в </a:t>
            </a:r>
            <a:r>
              <a:rPr lang="ru-RU" dirty="0" err="1" smtClean="0">
                <a:latin typeface="Roboto"/>
              </a:rPr>
              <a:t>хондросаркому</a:t>
            </a:r>
            <a:r>
              <a:rPr lang="ru-RU" dirty="0" smtClean="0">
                <a:latin typeface="Roboto"/>
              </a:rPr>
              <a:t>.</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rak-info.ru/wp-content/uploads/2018/10/3244a8b5a755de4d95239c91439aec5b.jpg"/>
          <p:cNvPicPr>
            <a:picLocks noGrp="1"/>
          </p:cNvPicPr>
          <p:nvPr>
            <p:ph sz="quarter" idx="1"/>
          </p:nvPr>
        </p:nvPicPr>
        <p:blipFill>
          <a:blip r:embed="rId2"/>
          <a:srcRect/>
          <a:stretch>
            <a:fillRect/>
          </a:stretch>
        </p:blipFill>
        <p:spPr bwMode="auto">
          <a:xfrm>
            <a:off x="0" y="0"/>
            <a:ext cx="5357818" cy="3571876"/>
          </a:xfrm>
          <a:prstGeom prst="rect">
            <a:avLst/>
          </a:prstGeom>
          <a:noFill/>
          <a:ln w="9525">
            <a:noFill/>
            <a:miter lim="800000"/>
            <a:headEnd/>
            <a:tailEnd/>
          </a:ln>
        </p:spPr>
      </p:pic>
      <p:pic>
        <p:nvPicPr>
          <p:cNvPr id="5" name="Рисунок 4" descr="https://cf.ppt-online.org/files1/slide/q/Q9SKmsnhwz61A5YDNxvtJ2oceHjdTECXuFiUgbR7l8/slide-98.jpg"/>
          <p:cNvPicPr/>
          <p:nvPr/>
        </p:nvPicPr>
        <p:blipFill>
          <a:blip r:embed="rId3"/>
          <a:srcRect/>
          <a:stretch>
            <a:fillRect/>
          </a:stretch>
        </p:blipFill>
        <p:spPr bwMode="auto">
          <a:xfrm>
            <a:off x="3786182" y="3357562"/>
            <a:ext cx="5357818" cy="3500438"/>
          </a:xfrm>
          <a:prstGeom prst="rect">
            <a:avLst/>
          </a:prstGeom>
          <a:noFill/>
          <a:ln w="9525">
            <a:noFill/>
            <a:miter lim="800000"/>
            <a:headEnd/>
            <a:tailEnd/>
          </a:ln>
        </p:spPr>
      </p:pic>
      <p:pic>
        <p:nvPicPr>
          <p:cNvPr id="6" name="Рисунок 5" descr="https://radiomed.ru/sites/default/files/1.os_.slayd39.jpg"/>
          <p:cNvPicPr/>
          <p:nvPr/>
        </p:nvPicPr>
        <p:blipFill>
          <a:blip r:embed="rId4"/>
          <a:srcRect/>
          <a:stretch>
            <a:fillRect/>
          </a:stretch>
        </p:blipFill>
        <p:spPr bwMode="auto">
          <a:xfrm>
            <a:off x="5286380" y="0"/>
            <a:ext cx="3857620" cy="3357562"/>
          </a:xfrm>
          <a:prstGeom prst="rect">
            <a:avLst/>
          </a:prstGeom>
          <a:noFill/>
          <a:ln w="9525">
            <a:noFill/>
            <a:miter lim="800000"/>
            <a:headEnd/>
            <a:tailEnd/>
          </a:ln>
        </p:spPr>
      </p:pic>
      <p:pic>
        <p:nvPicPr>
          <p:cNvPr id="80898" name="Picture 2" descr="https://healthjade.com/wp-content/uploads/2019/02/osteochondroma.jpg"/>
          <p:cNvPicPr>
            <a:picLocks noChangeAspect="1" noChangeArrowheads="1"/>
          </p:cNvPicPr>
          <p:nvPr/>
        </p:nvPicPr>
        <p:blipFill>
          <a:blip r:embed="rId5"/>
          <a:srcRect/>
          <a:stretch>
            <a:fillRect/>
          </a:stretch>
        </p:blipFill>
        <p:spPr bwMode="auto">
          <a:xfrm>
            <a:off x="0" y="3571877"/>
            <a:ext cx="3924511" cy="32861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Первичная  или вторичная </a:t>
            </a:r>
            <a:endParaRPr lang="ru-RU" dirty="0"/>
          </a:p>
        </p:txBody>
      </p:sp>
      <p:sp>
        <p:nvSpPr>
          <p:cNvPr id="3" name="Содержимое 2"/>
          <p:cNvSpPr>
            <a:spLocks noGrp="1"/>
          </p:cNvSpPr>
          <p:nvPr>
            <p:ph sz="quarter" idx="1"/>
          </p:nvPr>
        </p:nvSpPr>
        <p:spPr/>
        <p:txBody>
          <a:bodyPr>
            <a:normAutofit fontScale="92500" lnSpcReduction="20000"/>
          </a:bodyPr>
          <a:lstStyle/>
          <a:p>
            <a:r>
              <a:rPr lang="ru-RU" dirty="0" smtClean="0"/>
              <a:t>Первичные опухоли костей встречаются сравнительно редко, и среди других злокачественных опухолей человека их удельный вес невелик.</a:t>
            </a:r>
          </a:p>
          <a:p>
            <a:r>
              <a:rPr lang="ru-RU" dirty="0" smtClean="0"/>
              <a:t>К первичным опухолям костей относят группу новообразований, различных по гистогенезу, степени дифференцировки и особенностям клинического течения.</a:t>
            </a:r>
          </a:p>
          <a:p>
            <a:r>
              <a:rPr lang="ru-RU" dirty="0" smtClean="0"/>
              <a:t>В структуре онкологической заболеваемости первичные злокачественные опухоли костей составляют примерно 1% от всех злокачественных новообразований человека и могут наблюдаться в любом возрасте. Однако наиболее часто заболевают дети, подростки, лица молодого возраста, причем в подростковом и юношеском возрасте (до 20 лет). </a:t>
            </a: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472518" cy="439718"/>
          </a:xfrm>
        </p:spPr>
        <p:txBody>
          <a:bodyPr>
            <a:normAutofit fontScale="90000"/>
          </a:bodyPr>
          <a:lstStyle/>
          <a:p>
            <a:r>
              <a:rPr lang="ru-RU" dirty="0" smtClean="0"/>
              <a:t>Хондрома </a:t>
            </a:r>
            <a:endParaRPr lang="ru-RU" dirty="0"/>
          </a:p>
        </p:txBody>
      </p:sp>
      <p:sp>
        <p:nvSpPr>
          <p:cNvPr id="3" name="Содержимое 2"/>
          <p:cNvSpPr>
            <a:spLocks noGrp="1"/>
          </p:cNvSpPr>
          <p:nvPr>
            <p:ph sz="quarter" idx="1"/>
          </p:nvPr>
        </p:nvSpPr>
        <p:spPr>
          <a:xfrm>
            <a:off x="0" y="1428736"/>
            <a:ext cx="9001156" cy="5715040"/>
          </a:xfrm>
        </p:spPr>
        <p:txBody>
          <a:bodyPr>
            <a:normAutofit fontScale="40000" lnSpcReduction="20000"/>
          </a:bodyPr>
          <a:lstStyle/>
          <a:p>
            <a:r>
              <a:rPr lang="ru-RU" dirty="0" smtClean="0"/>
              <a:t>Доброкачественная опухоль хрящевой ткани</a:t>
            </a:r>
            <a:r>
              <a:rPr lang="ru-RU" dirty="0" smtClean="0">
                <a:latin typeface="Roboto"/>
              </a:rPr>
              <a:t> исходит из остатка гиалинового хряща, </a:t>
            </a:r>
            <a:r>
              <a:rPr lang="ru-RU" dirty="0" smtClean="0"/>
              <a:t>составляет 2,2% всех костных опухолей, дисплазий и дистрофий.</a:t>
            </a:r>
          </a:p>
          <a:p>
            <a:r>
              <a:rPr lang="ru-RU" dirty="0" smtClean="0"/>
              <a:t>По характеру роста различают:</a:t>
            </a:r>
          </a:p>
          <a:p>
            <a:r>
              <a:rPr lang="ru-RU" dirty="0" smtClean="0">
                <a:latin typeface="Roboto"/>
              </a:rPr>
              <a:t>1. Центральная хондрома ( </a:t>
            </a:r>
            <a:r>
              <a:rPr lang="ru-RU" dirty="0" err="1" smtClean="0">
                <a:latin typeface="Roboto"/>
              </a:rPr>
              <a:t>энхондрома</a:t>
            </a:r>
            <a:r>
              <a:rPr lang="ru-RU" dirty="0" smtClean="0">
                <a:latin typeface="Roboto"/>
              </a:rPr>
              <a:t>);</a:t>
            </a:r>
          </a:p>
          <a:p>
            <a:r>
              <a:rPr lang="ru-RU" dirty="0" smtClean="0">
                <a:latin typeface="Roboto"/>
              </a:rPr>
              <a:t>2. Опухоль, пышно растущая на поверхности кости (</a:t>
            </a:r>
            <a:r>
              <a:rPr lang="ru-RU" dirty="0" err="1" smtClean="0">
                <a:latin typeface="Roboto"/>
              </a:rPr>
              <a:t>экхондрома</a:t>
            </a:r>
            <a:r>
              <a:rPr lang="ru-RU" dirty="0" smtClean="0">
                <a:latin typeface="Roboto"/>
              </a:rPr>
              <a:t>);</a:t>
            </a:r>
          </a:p>
          <a:p>
            <a:r>
              <a:rPr lang="ru-RU" dirty="0" smtClean="0">
                <a:latin typeface="Roboto"/>
              </a:rPr>
              <a:t>3. </a:t>
            </a:r>
            <a:r>
              <a:rPr lang="ru-RU" dirty="0" err="1" smtClean="0">
                <a:latin typeface="Roboto"/>
              </a:rPr>
              <a:t>Периостальная</a:t>
            </a:r>
            <a:r>
              <a:rPr lang="ru-RU" dirty="0" smtClean="0">
                <a:latin typeface="Roboto"/>
              </a:rPr>
              <a:t> хондрома - медленно растущая доброкачественная опухоль ограниченных размеров, которая развивается внутри или под периостом, частично разрушает кортикальный слой, вызывая склероз на его протяжении. Хондромы в большинстве случаев бывают множественными. Часто поражают короткие трубчатые кости-фаланги пальцев костей  и стоп, а также пяточные и плюсневые кости. Одиночные хондромы чаще располагаются в </a:t>
            </a:r>
            <a:r>
              <a:rPr lang="ru-RU" dirty="0" err="1" smtClean="0">
                <a:latin typeface="Roboto"/>
              </a:rPr>
              <a:t>межвертельной</a:t>
            </a:r>
            <a:r>
              <a:rPr lang="ru-RU" dirty="0" smtClean="0">
                <a:latin typeface="Roboto"/>
              </a:rPr>
              <a:t> области бедренной кости и в проксимальном эпифизе плеча.</a:t>
            </a:r>
            <a:endParaRPr lang="ru-RU" dirty="0" smtClean="0"/>
          </a:p>
          <a:p>
            <a:r>
              <a:rPr lang="ru-RU" dirty="0" smtClean="0"/>
              <a:t>И.Г. </a:t>
            </a:r>
            <a:r>
              <a:rPr lang="ru-RU" dirty="0" err="1" smtClean="0"/>
              <a:t>Лагунова</a:t>
            </a:r>
            <a:r>
              <a:rPr lang="ru-RU" dirty="0" smtClean="0"/>
              <a:t> (1962 г.) выделяет три типа </a:t>
            </a:r>
            <a:r>
              <a:rPr lang="ru-RU" dirty="0" err="1" smtClean="0"/>
              <a:t>энхондромы</a:t>
            </a:r>
            <a:r>
              <a:rPr lang="ru-RU" dirty="0" smtClean="0"/>
              <a:t>:</a:t>
            </a:r>
          </a:p>
          <a:p>
            <a:r>
              <a:rPr lang="ru-RU" dirty="0" smtClean="0"/>
              <a:t>1. с преобладанием деструкции (просветление);</a:t>
            </a:r>
          </a:p>
          <a:p>
            <a:r>
              <a:rPr lang="ru-RU" dirty="0" smtClean="0"/>
              <a:t>2. смешанный тип;</a:t>
            </a:r>
          </a:p>
          <a:p>
            <a:r>
              <a:rPr lang="ru-RU" dirty="0" smtClean="0"/>
              <a:t>3. с преобладанием обызвествления – наиболее опасный для </a:t>
            </a:r>
            <a:r>
              <a:rPr lang="ru-RU" dirty="0" err="1" smtClean="0"/>
              <a:t>озлокачествления</a:t>
            </a:r>
            <a:r>
              <a:rPr lang="ru-RU" dirty="0" smtClean="0"/>
              <a:t>.</a:t>
            </a:r>
          </a:p>
          <a:p>
            <a:r>
              <a:rPr lang="ru-RU" dirty="0" smtClean="0"/>
              <a:t> Наряду с первичными хондромами, развиваются вторичные - на основе дисплазии или доброкачественной опухоли. </a:t>
            </a:r>
          </a:p>
          <a:p>
            <a:r>
              <a:rPr lang="ru-RU" b="1" dirty="0" smtClean="0"/>
              <a:t>Локализация </a:t>
            </a:r>
            <a:r>
              <a:rPr lang="ru-RU" dirty="0" smtClean="0"/>
              <a:t>– в плюсневых, пястных костях, фалангах пальцев, ребрах, грудине. </a:t>
            </a:r>
          </a:p>
          <a:p>
            <a:r>
              <a:rPr lang="ru-RU" b="1" dirty="0" smtClean="0"/>
              <a:t>Клинически</a:t>
            </a:r>
            <a:r>
              <a:rPr lang="ru-RU" dirty="0" smtClean="0"/>
              <a:t> :</a:t>
            </a:r>
          </a:p>
          <a:p>
            <a:r>
              <a:rPr lang="ru-RU" dirty="0" err="1" smtClean="0"/>
              <a:t>экхондромы</a:t>
            </a:r>
            <a:r>
              <a:rPr lang="ru-RU" dirty="0" smtClean="0"/>
              <a:t> чаще локализуются в области крупных суставов, клиника напоминает остеому, при значительном отложении извести   с превращением опухоли в  </a:t>
            </a:r>
            <a:r>
              <a:rPr lang="ru-RU" dirty="0" err="1" smtClean="0"/>
              <a:t>остеохондрому</a:t>
            </a:r>
            <a:r>
              <a:rPr lang="ru-RU" dirty="0" smtClean="0"/>
              <a:t>. </a:t>
            </a:r>
          </a:p>
          <a:p>
            <a:r>
              <a:rPr lang="ru-RU" dirty="0" err="1" smtClean="0"/>
              <a:t>Энхондромы</a:t>
            </a:r>
            <a:r>
              <a:rPr lang="ru-RU" dirty="0" smtClean="0"/>
              <a:t> – это чаще одиночный очаг. Проявляются болью и нарушением функции, иногда первыми признаками могут быть патологический перелом и деформация в области поражения. Боль может появиться только в случае </a:t>
            </a:r>
            <a:r>
              <a:rPr lang="ru-RU" dirty="0" err="1" smtClean="0"/>
              <a:t>распирания</a:t>
            </a:r>
            <a:r>
              <a:rPr lang="ru-RU" dirty="0" smtClean="0"/>
              <a:t> опухолью кости и надкостницы. </a:t>
            </a:r>
          </a:p>
          <a:p>
            <a:r>
              <a:rPr lang="ru-RU" b="1" dirty="0" smtClean="0"/>
              <a:t>Рентгенологически </a:t>
            </a:r>
            <a:r>
              <a:rPr lang="ru-RU" dirty="0" smtClean="0"/>
              <a:t>–хрящевая ткань </a:t>
            </a:r>
            <a:r>
              <a:rPr lang="ru-RU" dirty="0" err="1" smtClean="0"/>
              <a:t>экхондрально</a:t>
            </a:r>
            <a:r>
              <a:rPr lang="ru-RU" dirty="0" smtClean="0"/>
              <a:t> представлена в виде овальных или шаровидных  полостей с костными вкраплениями, легко пропускающих рентгеновские лучи, большие </a:t>
            </a:r>
            <a:r>
              <a:rPr lang="ru-RU" dirty="0" err="1" smtClean="0"/>
              <a:t>экхондромы</a:t>
            </a:r>
            <a:r>
              <a:rPr lang="ru-RU" dirty="0" smtClean="0"/>
              <a:t> в результате известковых отложений могут иметь вид цветной капусты. Может иметь также вид кисты.</a:t>
            </a:r>
          </a:p>
          <a:p>
            <a:r>
              <a:rPr lang="ru-RU" dirty="0" err="1" smtClean="0"/>
              <a:t>Энхондромы</a:t>
            </a:r>
            <a:r>
              <a:rPr lang="ru-RU" dirty="0" smtClean="0"/>
              <a:t>, располагаясь центрально, дают на рентгенограмме симптомы кисты (овальное или круглое разрежённое пространство). Очаг </a:t>
            </a:r>
            <a:r>
              <a:rPr lang="ru-RU" dirty="0" err="1" smtClean="0"/>
              <a:t>энхондромы</a:t>
            </a:r>
            <a:r>
              <a:rPr lang="ru-RU" dirty="0" smtClean="0"/>
              <a:t> редко бывает гомогенным, так известковые вкрапления в опухоли изменяют её структуру.</a:t>
            </a:r>
          </a:p>
          <a:p>
            <a:r>
              <a:rPr lang="ru-RU" b="1" dirty="0" smtClean="0"/>
              <a:t> Лечение </a:t>
            </a:r>
            <a:r>
              <a:rPr lang="ru-RU" dirty="0" smtClean="0"/>
              <a:t>– хирургическое (резекция опухоли).</a:t>
            </a:r>
          </a:p>
          <a:p>
            <a:r>
              <a:rPr lang="ru-RU" dirty="0" smtClean="0"/>
              <a:t> </a:t>
            </a:r>
            <a:r>
              <a:rPr lang="ru-RU" b="1" dirty="0" smtClean="0"/>
              <a:t>Морфология: </a:t>
            </a:r>
            <a:r>
              <a:rPr lang="ru-RU" dirty="0" smtClean="0"/>
              <a:t>гистологическое строение </a:t>
            </a:r>
            <a:r>
              <a:rPr lang="ru-RU" dirty="0" err="1" smtClean="0"/>
              <a:t>экхондром</a:t>
            </a:r>
            <a:r>
              <a:rPr lang="ru-RU" dirty="0" smtClean="0"/>
              <a:t> не отличается от здоровой хрящевой ткани, а </a:t>
            </a:r>
            <a:r>
              <a:rPr lang="ru-RU" dirty="0" err="1" smtClean="0"/>
              <a:t>энхондром</a:t>
            </a:r>
            <a:r>
              <a:rPr lang="ru-RU" dirty="0" smtClean="0"/>
              <a:t> – характеризуется наличием более или менее нормальных хрящевых клеток, которые расположены беспорядочно и отличаются от нормальных большими размерами.</a:t>
            </a:r>
          </a:p>
          <a:p>
            <a:r>
              <a:rPr lang="ru-RU" b="1" dirty="0" smtClean="0">
                <a:latin typeface="Roboto"/>
              </a:rPr>
              <a:t>Прогноз </a:t>
            </a:r>
            <a:r>
              <a:rPr lang="ru-RU" dirty="0" smtClean="0">
                <a:latin typeface="Roboto"/>
              </a:rPr>
              <a:t>при хондроме зависит от характера процесса. При малигнизации прогноз неблагоприятный.</a:t>
            </a: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rd2mgn74.ru/wp-content/uploads/2019/08/71d6478548a5a283e82e93ded9786b5f.png"/>
          <p:cNvPicPr>
            <a:picLocks noGrp="1"/>
          </p:cNvPicPr>
          <p:nvPr>
            <p:ph sz="quarter" idx="1"/>
          </p:nvPr>
        </p:nvPicPr>
        <p:blipFill>
          <a:blip r:embed="rId2"/>
          <a:srcRect/>
          <a:stretch>
            <a:fillRect/>
          </a:stretch>
        </p:blipFill>
        <p:spPr bwMode="auto">
          <a:xfrm>
            <a:off x="0" y="0"/>
            <a:ext cx="4071934" cy="2786058"/>
          </a:xfrm>
          <a:prstGeom prst="rect">
            <a:avLst/>
          </a:prstGeom>
          <a:noFill/>
          <a:ln w="9525">
            <a:noFill/>
            <a:miter lim="800000"/>
            <a:headEnd/>
            <a:tailEnd/>
          </a:ln>
        </p:spPr>
      </p:pic>
      <p:pic>
        <p:nvPicPr>
          <p:cNvPr id="5" name="Рисунок 4" descr="https://thepresentation.ru/img/thumbs/fc7b048c9e224c14736e2eb42f29cb46-800x.jpg"/>
          <p:cNvPicPr/>
          <p:nvPr/>
        </p:nvPicPr>
        <p:blipFill>
          <a:blip r:embed="rId3"/>
          <a:srcRect/>
          <a:stretch>
            <a:fillRect/>
          </a:stretch>
        </p:blipFill>
        <p:spPr bwMode="auto">
          <a:xfrm>
            <a:off x="3500430" y="2714620"/>
            <a:ext cx="5643570" cy="4143380"/>
          </a:xfrm>
          <a:prstGeom prst="rect">
            <a:avLst/>
          </a:prstGeom>
          <a:noFill/>
          <a:ln w="9525">
            <a:noFill/>
            <a:miter lim="800000"/>
            <a:headEnd/>
            <a:tailEnd/>
          </a:ln>
        </p:spPr>
      </p:pic>
      <p:pic>
        <p:nvPicPr>
          <p:cNvPr id="6" name="Рисунок 5" descr="https://radiomed.ru/sites/default/files/user/12/1.per_.slayd20.jpg"/>
          <p:cNvPicPr/>
          <p:nvPr/>
        </p:nvPicPr>
        <p:blipFill>
          <a:blip r:embed="rId4"/>
          <a:srcRect/>
          <a:stretch>
            <a:fillRect/>
          </a:stretch>
        </p:blipFill>
        <p:spPr bwMode="auto">
          <a:xfrm>
            <a:off x="4000496" y="0"/>
            <a:ext cx="5143504" cy="2928934"/>
          </a:xfrm>
          <a:prstGeom prst="rect">
            <a:avLst/>
          </a:prstGeom>
          <a:noFill/>
          <a:ln w="9525">
            <a:noFill/>
            <a:miter lim="800000"/>
            <a:headEnd/>
            <a:tailEnd/>
          </a:ln>
        </p:spPr>
      </p:pic>
      <p:pic>
        <p:nvPicPr>
          <p:cNvPr id="7" name="Рисунок 6" descr="https://slideplayer.com/slide/11973763/68/images/11/CHONDROMA+ENCHONDROMA+ECCHONDROMA.jpg"/>
          <p:cNvPicPr/>
          <p:nvPr/>
        </p:nvPicPr>
        <p:blipFill>
          <a:blip r:embed="rId5"/>
          <a:srcRect/>
          <a:stretch>
            <a:fillRect/>
          </a:stretch>
        </p:blipFill>
        <p:spPr bwMode="auto">
          <a:xfrm>
            <a:off x="1" y="2786058"/>
            <a:ext cx="4500561" cy="407194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Неостеогенная</a:t>
            </a:r>
            <a:r>
              <a:rPr lang="ru-RU" dirty="0" smtClean="0"/>
              <a:t> фиброма </a:t>
            </a:r>
            <a:endParaRPr lang="ru-RU" dirty="0"/>
          </a:p>
        </p:txBody>
      </p:sp>
      <p:sp>
        <p:nvSpPr>
          <p:cNvPr id="3" name="Содержимое 2"/>
          <p:cNvSpPr>
            <a:spLocks noGrp="1"/>
          </p:cNvSpPr>
          <p:nvPr>
            <p:ph sz="half" idx="1"/>
          </p:nvPr>
        </p:nvSpPr>
        <p:spPr/>
        <p:txBody>
          <a:bodyPr>
            <a:normAutofit fontScale="77500" lnSpcReduction="20000"/>
          </a:bodyPr>
          <a:lstStyle/>
          <a:p>
            <a:r>
              <a:rPr lang="ru-RU" dirty="0" smtClean="0"/>
              <a:t>Первичная доброкачественная костная опухоль, при которой нарушен или полностью отсутствует </a:t>
            </a:r>
            <a:r>
              <a:rPr lang="ru-RU" dirty="0" err="1" smtClean="0"/>
              <a:t>остеогенез</a:t>
            </a:r>
            <a:r>
              <a:rPr lang="ru-RU" dirty="0" smtClean="0"/>
              <a:t>. Чаще встречается у детей старшего возраста и подростков </a:t>
            </a:r>
          </a:p>
          <a:p>
            <a:r>
              <a:rPr lang="ru-RU" dirty="0" smtClean="0"/>
              <a:t>Локализация – в </a:t>
            </a:r>
            <a:r>
              <a:rPr lang="ru-RU" dirty="0" err="1" smtClean="0"/>
              <a:t>субпериостальной</a:t>
            </a:r>
            <a:r>
              <a:rPr lang="ru-RU" dirty="0" smtClean="0"/>
              <a:t> или центральной части </a:t>
            </a:r>
            <a:r>
              <a:rPr lang="ru-RU" dirty="0" err="1" smtClean="0"/>
              <a:t>метафизов</a:t>
            </a:r>
            <a:r>
              <a:rPr lang="ru-RU" dirty="0" smtClean="0"/>
              <a:t> длинных трубчатых костей. </a:t>
            </a:r>
          </a:p>
          <a:p>
            <a:r>
              <a:rPr lang="ru-RU" dirty="0" smtClean="0"/>
              <a:t>Клиника – протекает вяло, медленно, без болей. Рентгенологически – напоминает </a:t>
            </a:r>
            <a:r>
              <a:rPr lang="ru-RU" dirty="0" err="1" smtClean="0"/>
              <a:t>остеобластокластому</a:t>
            </a:r>
            <a:r>
              <a:rPr lang="ru-RU" dirty="0" smtClean="0"/>
              <a:t>. </a:t>
            </a:r>
          </a:p>
          <a:p>
            <a:r>
              <a:rPr lang="ru-RU" dirty="0" smtClean="0"/>
              <a:t>Лечение – хирургическое (резекция опухоли, при необходимости с костной пластикой дефекта).</a:t>
            </a:r>
          </a:p>
          <a:p>
            <a:endParaRPr lang="ru-RU" dirty="0"/>
          </a:p>
        </p:txBody>
      </p:sp>
      <p:pic>
        <p:nvPicPr>
          <p:cNvPr id="5" name="Содержимое 4" descr="http://www.pathologyoutlines.com/images/bones/170.jpg"/>
          <p:cNvPicPr>
            <a:picLocks noGrp="1"/>
          </p:cNvPicPr>
          <p:nvPr>
            <p:ph sz="half" idx="2"/>
          </p:nvPr>
        </p:nvPicPr>
        <p:blipFill>
          <a:blip r:embed="rId2"/>
          <a:srcRect/>
          <a:stretch>
            <a:fillRect/>
          </a:stretch>
        </p:blipFill>
        <p:spPr bwMode="auto">
          <a:xfrm>
            <a:off x="5261408" y="1371600"/>
            <a:ext cx="3116983" cy="468153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Гемангиома</a:t>
            </a:r>
            <a:r>
              <a:rPr lang="ru-RU" dirty="0" smtClean="0"/>
              <a:t> кости </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доброкачественная опухоль из сосудистых элементов красного костного мозга. Наблюдается в любом возрасте.</a:t>
            </a:r>
          </a:p>
          <a:p>
            <a:r>
              <a:rPr lang="ru-RU" dirty="0" smtClean="0"/>
              <a:t> Локализация – позвоночник, кости черепа, плечевая кость.</a:t>
            </a:r>
          </a:p>
          <a:p>
            <a:r>
              <a:rPr lang="ru-RU" dirty="0" smtClean="0"/>
              <a:t> Клиника – неопределенная бывает постоянная по интенсивности боль, припухлость.</a:t>
            </a:r>
          </a:p>
          <a:p>
            <a:r>
              <a:rPr lang="ru-RU" dirty="0" smtClean="0"/>
              <a:t> Рентгенологически – мелкоячеистая структура пораженной кости, лучистая структура перекладин. Лечение – при </a:t>
            </a:r>
            <a:r>
              <a:rPr lang="ru-RU" dirty="0" err="1" smtClean="0"/>
              <a:t>гемангиоме</a:t>
            </a:r>
            <a:r>
              <a:rPr lang="ru-RU" dirty="0" smtClean="0"/>
              <a:t> позвоночника проводится рентгенотерапия, при локализации в трубчатой кости – операция (резекция опухоли, при необходимости с костной пластикой дефекта).</a:t>
            </a:r>
          </a:p>
          <a:p>
            <a:endParaRPr lang="ru-RU" dirty="0"/>
          </a:p>
        </p:txBody>
      </p:sp>
      <p:pic>
        <p:nvPicPr>
          <p:cNvPr id="5" name="Содержимое 4" descr="https://cf2.ppt-online.org/files2/slide/a/A5MbQJPDnU3lmI6fFHxqZzjVwi89spavSyGeXk/slide-76.jpg"/>
          <p:cNvPicPr>
            <a:picLocks noGrp="1"/>
          </p:cNvPicPr>
          <p:nvPr>
            <p:ph sz="half" idx="2"/>
          </p:nvPr>
        </p:nvPicPr>
        <p:blipFill>
          <a:blip r:embed="rId2"/>
          <a:srcRect/>
          <a:stretch>
            <a:fillRect/>
          </a:stretch>
        </p:blipFill>
        <p:spPr bwMode="auto">
          <a:xfrm>
            <a:off x="4572000" y="1357298"/>
            <a:ext cx="4429156" cy="3096444"/>
          </a:xfrm>
          <a:prstGeom prst="rect">
            <a:avLst/>
          </a:prstGeom>
          <a:noFill/>
          <a:ln w="9525">
            <a:noFill/>
            <a:miter lim="800000"/>
            <a:headEnd/>
            <a:tailEnd/>
          </a:ln>
        </p:spPr>
      </p:pic>
      <p:pic>
        <p:nvPicPr>
          <p:cNvPr id="6" name="Рисунок 5" descr="https://cf.ppt-online.org/files/slide/e/ETnlKI4rgq1BF8cauRVkJ23YC67hj0dmZpSU5Q/slide-19.jpg"/>
          <p:cNvPicPr/>
          <p:nvPr/>
        </p:nvPicPr>
        <p:blipFill>
          <a:blip r:embed="rId3"/>
          <a:srcRect/>
          <a:stretch>
            <a:fillRect/>
          </a:stretch>
        </p:blipFill>
        <p:spPr bwMode="auto">
          <a:xfrm>
            <a:off x="4500563" y="4286256"/>
            <a:ext cx="4643438" cy="257174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ctr"/>
            <a:r>
              <a:rPr lang="ru-RU" dirty="0" smtClean="0"/>
              <a:t>ЗНО</a:t>
            </a: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r>
              <a:rPr lang="ru-RU" dirty="0" smtClean="0"/>
              <a:t>Среди ЗНО костей наиболее часто встречается </a:t>
            </a:r>
            <a:r>
              <a:rPr lang="ru-RU" dirty="0" err="1" smtClean="0"/>
              <a:t>остеосаркома</a:t>
            </a:r>
            <a:r>
              <a:rPr lang="ru-RU" dirty="0" smtClean="0"/>
              <a:t> (50—60%), </a:t>
            </a:r>
          </a:p>
          <a:p>
            <a:r>
              <a:rPr lang="ru-RU" dirty="0" smtClean="0"/>
              <a:t>на 2-м месте находится саркома </a:t>
            </a:r>
            <a:r>
              <a:rPr lang="ru-RU" dirty="0" err="1" smtClean="0"/>
              <a:t>Юинга</a:t>
            </a:r>
            <a:r>
              <a:rPr lang="ru-RU" dirty="0" smtClean="0"/>
              <a:t>, далее следуют </a:t>
            </a:r>
            <a:r>
              <a:rPr lang="ru-RU" dirty="0" err="1" smtClean="0"/>
              <a:t>хондросаркома</a:t>
            </a:r>
            <a:r>
              <a:rPr lang="ru-RU" dirty="0" smtClean="0"/>
              <a:t>, </a:t>
            </a:r>
            <a:r>
              <a:rPr lang="ru-RU" dirty="0" err="1" smtClean="0"/>
              <a:t>фибросаркома</a:t>
            </a:r>
            <a:r>
              <a:rPr lang="ru-RU" dirty="0" smtClean="0"/>
              <a:t> и др. Саркомы костей могут </a:t>
            </a:r>
            <a:r>
              <a:rPr lang="ru-RU" dirty="0" err="1" smtClean="0"/>
              <a:t>локализовываться</a:t>
            </a:r>
            <a:r>
              <a:rPr lang="ru-RU" dirty="0" smtClean="0"/>
              <a:t> в любых костях скелета. Однако часто поражаются длинные трубчатые кости, преимущественно </a:t>
            </a:r>
            <a:r>
              <a:rPr lang="ru-RU" dirty="0" err="1" smtClean="0"/>
              <a:t>бедренная,большеберцовая</a:t>
            </a:r>
            <a:r>
              <a:rPr lang="ru-RU" dirty="0" smtClean="0"/>
              <a:t> и плечевая. </a:t>
            </a:r>
          </a:p>
          <a:p>
            <a:r>
              <a:rPr lang="ru-RU" dirty="0" smtClean="0"/>
              <a:t>Реже поражаются кости таза, лопатка и ребра. </a:t>
            </a: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796908"/>
          </a:xfrm>
        </p:spPr>
        <p:txBody>
          <a:bodyPr>
            <a:normAutofit fontScale="90000"/>
          </a:bodyPr>
          <a:lstStyle/>
          <a:p>
            <a:r>
              <a:rPr lang="ru-RU" dirty="0" err="1" smtClean="0"/>
              <a:t>Остеогенная</a:t>
            </a:r>
            <a:r>
              <a:rPr lang="ru-RU" dirty="0" smtClean="0"/>
              <a:t> саркома </a:t>
            </a:r>
            <a:br>
              <a:rPr lang="ru-RU" dirty="0" smtClean="0"/>
            </a:br>
            <a:r>
              <a:rPr lang="ru-RU" dirty="0" smtClean="0"/>
              <a:t>(</a:t>
            </a:r>
            <a:r>
              <a:rPr lang="ru-RU" dirty="0" err="1" smtClean="0"/>
              <a:t>Остеосаркома</a:t>
            </a:r>
            <a:r>
              <a:rPr lang="ru-RU" dirty="0" smtClean="0"/>
              <a:t>)</a:t>
            </a:r>
            <a:endParaRPr lang="ru-RU" dirty="0"/>
          </a:p>
        </p:txBody>
      </p:sp>
      <p:sp>
        <p:nvSpPr>
          <p:cNvPr id="3" name="Содержимое 2"/>
          <p:cNvSpPr>
            <a:spLocks noGrp="1"/>
          </p:cNvSpPr>
          <p:nvPr>
            <p:ph sz="quarter" idx="1"/>
          </p:nvPr>
        </p:nvSpPr>
        <p:spPr>
          <a:xfrm>
            <a:off x="214282" y="1214422"/>
            <a:ext cx="8472518" cy="5643578"/>
          </a:xfrm>
        </p:spPr>
        <p:txBody>
          <a:bodyPr>
            <a:normAutofit fontScale="32500" lnSpcReduction="20000"/>
          </a:bodyPr>
          <a:lstStyle/>
          <a:p>
            <a:r>
              <a:rPr lang="ru-RU" dirty="0" err="1" smtClean="0"/>
              <a:t>Высокозлокачественная</a:t>
            </a:r>
            <a:r>
              <a:rPr lang="ru-RU" dirty="0" smtClean="0"/>
              <a:t> опухоль, составляющая 62% от злокачественных опухолей у детей.</a:t>
            </a:r>
          </a:p>
          <a:p>
            <a:r>
              <a:rPr lang="ru-RU" dirty="0" smtClean="0"/>
              <a:t> Типично поражение только одной кости. Метастазы могут быть в легкие, печень, лимфатические узлы (редко). </a:t>
            </a:r>
          </a:p>
          <a:p>
            <a:r>
              <a:rPr lang="ru-RU" b="1" dirty="0" smtClean="0"/>
              <a:t>Локализация</a:t>
            </a:r>
            <a:r>
              <a:rPr lang="ru-RU" dirty="0" smtClean="0"/>
              <a:t> –  </a:t>
            </a:r>
            <a:r>
              <a:rPr lang="ru-RU" dirty="0" err="1" smtClean="0"/>
              <a:t>Метафиз</a:t>
            </a:r>
            <a:r>
              <a:rPr lang="ru-RU" dirty="0" smtClean="0"/>
              <a:t> длинных трубчатых костей, особенно образующие коленный сустав.</a:t>
            </a:r>
            <a:r>
              <a:rPr lang="ru-RU" dirty="0" smtClean="0">
                <a:latin typeface="Roboto"/>
              </a:rPr>
              <a:t> Первое место по частоте занимает бедро, затем большеберцовая, плечевая кости, малоберцовая, лучевая и локтевая. В костях кисты стопы </a:t>
            </a:r>
            <a:r>
              <a:rPr lang="ru-RU" dirty="0" err="1" smtClean="0">
                <a:latin typeface="Roboto"/>
              </a:rPr>
              <a:t>остеосаркомы</a:t>
            </a:r>
            <a:r>
              <a:rPr lang="ru-RU" dirty="0" smtClean="0">
                <a:latin typeface="Roboto"/>
              </a:rPr>
              <a:t> встречаются редко. Около 7 % случаев </a:t>
            </a:r>
            <a:r>
              <a:rPr lang="ru-RU" dirty="0" err="1" smtClean="0">
                <a:latin typeface="Roboto"/>
              </a:rPr>
              <a:t>остеогенная</a:t>
            </a:r>
            <a:r>
              <a:rPr lang="ru-RU" dirty="0" smtClean="0">
                <a:latin typeface="Roboto"/>
              </a:rPr>
              <a:t> саркома возникает первично в диафизе длинных трубчатых костей.</a:t>
            </a:r>
            <a:endParaRPr lang="ru-RU" dirty="0" smtClean="0"/>
          </a:p>
          <a:p>
            <a:pPr algn="just" fontAlgn="base"/>
            <a:r>
              <a:rPr lang="ru-RU" b="1" dirty="0" smtClean="0"/>
              <a:t> Клиника </a:t>
            </a:r>
            <a:r>
              <a:rPr lang="ru-RU" dirty="0" smtClean="0"/>
              <a:t>–Выраженный болевой синдром  вблизи сустава появляется на самых ранних стадиях заболевания. Боли усиливаются по ночам с неизменной тенденцией к усилению. При осмотре выявляются увеличение объема (окружности) конечности над опухолью, усиление сосудистого рисунка, локальная гипертермия, атрофия мышц ниже уровня поражения. Часто ограничены движения в близлежащем суставе. Нередки патологические переломы. </a:t>
            </a:r>
            <a:r>
              <a:rPr lang="ru-RU" dirty="0" err="1" smtClean="0">
                <a:latin typeface="Roboto"/>
              </a:rPr>
              <a:t>Пальпаторно</a:t>
            </a:r>
            <a:r>
              <a:rPr lang="ru-RU" dirty="0" smtClean="0">
                <a:latin typeface="Roboto"/>
              </a:rPr>
              <a:t> опухоль плотная, умеренно болезненная. На ощупь кожа напряжена, температура повышена. По мере увеличения патологического процесса нарастает хромота и контрактура в суставе. При надавливании болезненность в области очага поражения значительная, причем боль не прекращается даже при фиксации ноги. По мере приближения опухоли к мягким тканям определяется </a:t>
            </a:r>
            <a:r>
              <a:rPr lang="ru-RU" dirty="0" err="1" smtClean="0">
                <a:latin typeface="Roboto"/>
              </a:rPr>
              <a:t>псевдофлюктуация</a:t>
            </a:r>
            <a:r>
              <a:rPr lang="ru-RU" dirty="0" smtClean="0">
                <a:latin typeface="Roboto"/>
              </a:rPr>
              <a:t>. У больных с </a:t>
            </a:r>
            <a:r>
              <a:rPr lang="ru-RU" dirty="0" err="1" smtClean="0">
                <a:latin typeface="Roboto"/>
              </a:rPr>
              <a:t>остеогенной</a:t>
            </a:r>
            <a:r>
              <a:rPr lang="ru-RU" dirty="0" smtClean="0">
                <a:latin typeface="Roboto"/>
              </a:rPr>
              <a:t> саркомой общее состояние долгое время остается удовлетворительным. Однако с прогрессированием злокачественного процесса наблюдается упадок питания, анемия и повышение температуры, беспокойный сон.</a:t>
            </a:r>
          </a:p>
          <a:p>
            <a:r>
              <a:rPr lang="ru-RU" b="1" dirty="0" smtClean="0"/>
              <a:t>По характеру деструкции различаются 3 формы </a:t>
            </a:r>
            <a:r>
              <a:rPr lang="ru-RU" b="1" dirty="0" err="1" smtClean="0"/>
              <a:t>остеогенной</a:t>
            </a:r>
            <a:r>
              <a:rPr lang="ru-RU" b="1" dirty="0" smtClean="0"/>
              <a:t> саркомы:</a:t>
            </a:r>
          </a:p>
          <a:p>
            <a:r>
              <a:rPr lang="ru-RU" dirty="0" err="1" smtClean="0"/>
              <a:t>остеолитическая</a:t>
            </a:r>
            <a:r>
              <a:rPr lang="ru-RU" dirty="0" smtClean="0"/>
              <a:t> - бесструктурный очаг разрушения кости (веретенообразная опухоль). По мере роста она приводит к истончению стенки кости, превращая ее в тонкую скорлупу. </a:t>
            </a:r>
          </a:p>
          <a:p>
            <a:r>
              <a:rPr lang="ru-RU" dirty="0" smtClean="0"/>
              <a:t> </a:t>
            </a:r>
            <a:r>
              <a:rPr lang="ru-RU" dirty="0" err="1" smtClean="0"/>
              <a:t>остеопластическая</a:t>
            </a:r>
            <a:r>
              <a:rPr lang="ru-RU" dirty="0" smtClean="0"/>
              <a:t> (</a:t>
            </a:r>
            <a:r>
              <a:rPr lang="ru-RU" dirty="0" err="1" smtClean="0"/>
              <a:t>склерозирующая</a:t>
            </a:r>
            <a:r>
              <a:rPr lang="ru-RU" dirty="0" smtClean="0"/>
              <a:t>) - очаг деструкции с участками склероза и уплотнения; опухоль хорошо отграничена и не проникает в окружающую мышечную ткань.</a:t>
            </a:r>
          </a:p>
          <a:p>
            <a:r>
              <a:rPr lang="ru-RU" dirty="0" smtClean="0"/>
              <a:t> смешанная - сочетание участков </a:t>
            </a:r>
            <a:r>
              <a:rPr lang="ru-RU" dirty="0" err="1" smtClean="0"/>
              <a:t>остеолитической</a:t>
            </a:r>
            <a:r>
              <a:rPr lang="ru-RU" dirty="0" smtClean="0"/>
              <a:t> и </a:t>
            </a:r>
            <a:r>
              <a:rPr lang="ru-RU" dirty="0" err="1" smtClean="0"/>
              <a:t>остеопластической</a:t>
            </a:r>
            <a:r>
              <a:rPr lang="ru-RU" dirty="0" smtClean="0"/>
              <a:t> форм. </a:t>
            </a:r>
          </a:p>
          <a:p>
            <a:r>
              <a:rPr lang="ru-RU" b="1" dirty="0" smtClean="0"/>
              <a:t>Рентгенологически </a:t>
            </a:r>
            <a:r>
              <a:rPr lang="ru-RU" dirty="0" smtClean="0"/>
              <a:t>– очаговый </a:t>
            </a:r>
            <a:r>
              <a:rPr lang="ru-RU" dirty="0" err="1" smtClean="0"/>
              <a:t>остеопороз</a:t>
            </a:r>
            <a:r>
              <a:rPr lang="ru-RU" dirty="0" smtClean="0"/>
              <a:t>, очага деструкция кости без четких контуров, козырек </a:t>
            </a:r>
            <a:r>
              <a:rPr lang="ru-RU" dirty="0" err="1" smtClean="0"/>
              <a:t>Кодмана</a:t>
            </a:r>
            <a:r>
              <a:rPr lang="ru-RU" dirty="0" smtClean="0"/>
              <a:t> (треугольника </a:t>
            </a:r>
            <a:r>
              <a:rPr lang="ru-RU" dirty="0" err="1" smtClean="0"/>
              <a:t>Кодмана</a:t>
            </a:r>
            <a:r>
              <a:rPr lang="ru-RU" dirty="0" smtClean="0"/>
              <a:t>), или </a:t>
            </a:r>
            <a:r>
              <a:rPr lang="ru-RU" dirty="0" err="1" smtClean="0"/>
              <a:t>спикулообразного</a:t>
            </a:r>
            <a:r>
              <a:rPr lang="ru-RU" dirty="0" smtClean="0"/>
              <a:t> (игольчатого) периостита, отсутствует зона склероза вокруг очага деструкции. Кортикальный слой кости разрушен. Сравнительно рано выявляется выход опухоли в окружающие мягкие ткани.</a:t>
            </a:r>
          </a:p>
          <a:p>
            <a:r>
              <a:rPr lang="ru-RU" dirty="0" smtClean="0">
                <a:latin typeface="Roboto"/>
              </a:rPr>
              <a:t>для </a:t>
            </a:r>
            <a:r>
              <a:rPr lang="ru-RU" dirty="0" err="1" smtClean="0">
                <a:latin typeface="Roboto"/>
              </a:rPr>
              <a:t>остеолитической</a:t>
            </a:r>
            <a:r>
              <a:rPr lang="ru-RU" dirty="0" smtClean="0">
                <a:latin typeface="Roboto"/>
              </a:rPr>
              <a:t> формы характерны появление ограниченного, </a:t>
            </a:r>
            <a:r>
              <a:rPr lang="ru-RU" dirty="0" err="1" smtClean="0">
                <a:latin typeface="Roboto"/>
              </a:rPr>
              <a:t>кратообразного</a:t>
            </a:r>
            <a:r>
              <a:rPr lang="ru-RU" dirty="0" smtClean="0">
                <a:latin typeface="Roboto"/>
              </a:rPr>
              <a:t> дефекта, более или менее глубоко проникающего в кость. Развивающаяся опухолевая ткань отодвигает надкостницу и приводит к образованию </a:t>
            </a:r>
            <a:r>
              <a:rPr lang="ru-RU" dirty="0" err="1" smtClean="0">
                <a:latin typeface="Roboto"/>
              </a:rPr>
              <a:t>периостального</a:t>
            </a:r>
            <a:r>
              <a:rPr lang="ru-RU" dirty="0" smtClean="0">
                <a:latin typeface="Roboto"/>
              </a:rPr>
              <a:t> козырька или шпоры, которые встречаются только при злокачественных опухолях. </a:t>
            </a:r>
            <a:r>
              <a:rPr lang="ru-RU" dirty="0" err="1" smtClean="0">
                <a:latin typeface="Roboto"/>
              </a:rPr>
              <a:t>Метафизарный</a:t>
            </a:r>
            <a:r>
              <a:rPr lang="ru-RU" dirty="0" smtClean="0">
                <a:latin typeface="Roboto"/>
              </a:rPr>
              <a:t> отрезок кости постепенно рассасывается и костный рисунок замещается бесструктурной светлой тенью, пограничный участок диафиза как бы отпилен, контуры его резко обрываются, но изъедены и зазубрены </a:t>
            </a:r>
            <a:r>
              <a:rPr lang="ru-RU" dirty="0" err="1" smtClean="0">
                <a:latin typeface="Roboto"/>
              </a:rPr>
              <a:t>периостальные</a:t>
            </a:r>
            <a:r>
              <a:rPr lang="ru-RU" dirty="0" smtClean="0">
                <a:latin typeface="Roboto"/>
              </a:rPr>
              <a:t> </a:t>
            </a:r>
            <a:r>
              <a:rPr lang="ru-RU" dirty="0" err="1" smtClean="0">
                <a:latin typeface="Roboto"/>
              </a:rPr>
              <a:t>спикулы</a:t>
            </a:r>
            <a:r>
              <a:rPr lang="ru-RU" dirty="0" smtClean="0">
                <a:latin typeface="Roboto"/>
              </a:rPr>
              <a:t>. </a:t>
            </a:r>
            <a:endParaRPr lang="ru-RU" dirty="0" smtClean="0"/>
          </a:p>
          <a:p>
            <a:pPr algn="just" fontAlgn="base"/>
            <a:r>
              <a:rPr lang="ru-RU" dirty="0" smtClean="0">
                <a:latin typeface="Roboto"/>
              </a:rPr>
              <a:t>для </a:t>
            </a:r>
            <a:r>
              <a:rPr lang="ru-RU" dirty="0" err="1" smtClean="0">
                <a:latin typeface="Roboto"/>
              </a:rPr>
              <a:t>остеопластической</a:t>
            </a:r>
            <a:r>
              <a:rPr lang="ru-RU" dirty="0" smtClean="0">
                <a:latin typeface="Roboto"/>
              </a:rPr>
              <a:t> саркомы характерно выраженное костеобразование без особого видимого разрушения костного вещества.</a:t>
            </a:r>
          </a:p>
          <a:p>
            <a:pPr algn="just" fontAlgn="base"/>
            <a:r>
              <a:rPr lang="ru-RU" dirty="0" smtClean="0">
                <a:latin typeface="Roboto"/>
              </a:rPr>
              <a:t>В начальных стадиях развития в области </a:t>
            </a:r>
            <a:r>
              <a:rPr lang="ru-RU" dirty="0" err="1" smtClean="0">
                <a:latin typeface="Roboto"/>
              </a:rPr>
              <a:t>метафиза</a:t>
            </a:r>
            <a:r>
              <a:rPr lang="ru-RU" dirty="0" smtClean="0">
                <a:latin typeface="Roboto"/>
              </a:rPr>
              <a:t> появляется небольшой ограниченный очаг склероза, различной величины и формы. С развитием опухоли очаг увеличивается, распространяется по </a:t>
            </a:r>
            <a:r>
              <a:rPr lang="ru-RU" dirty="0" err="1" smtClean="0">
                <a:latin typeface="Roboto"/>
              </a:rPr>
              <a:t>длиннику</a:t>
            </a:r>
            <a:r>
              <a:rPr lang="ru-RU" dirty="0" smtClean="0">
                <a:latin typeface="Roboto"/>
              </a:rPr>
              <a:t> кости и приобретает плотность слоновой кости; последняя веретенообразно утолщается, уплотняется, происходит отслойка периоста, образуются клиновидные козырьки. </a:t>
            </a:r>
            <a:r>
              <a:rPr lang="ru-RU" dirty="0" err="1" smtClean="0">
                <a:latin typeface="Roboto"/>
              </a:rPr>
              <a:t>Периостальная</a:t>
            </a:r>
            <a:r>
              <a:rPr lang="ru-RU" dirty="0" smtClean="0">
                <a:latin typeface="Roboto"/>
              </a:rPr>
              <a:t> реакция наблюдается в виде игольчатого линейного периостита, которые в последующем изменяются и приобретают форму массивных игольчатых, веерообразных и гребневидных </a:t>
            </a:r>
            <a:r>
              <a:rPr lang="ru-RU" dirty="0" err="1" smtClean="0">
                <a:latin typeface="Roboto"/>
              </a:rPr>
              <a:t>периостальных</a:t>
            </a:r>
            <a:r>
              <a:rPr lang="ru-RU" dirty="0" smtClean="0">
                <a:latin typeface="Roboto"/>
              </a:rPr>
              <a:t> разрастаний (</a:t>
            </a:r>
            <a:r>
              <a:rPr lang="ru-RU" dirty="0" err="1" smtClean="0">
                <a:latin typeface="Roboto"/>
              </a:rPr>
              <a:t>спикул</a:t>
            </a:r>
            <a:r>
              <a:rPr lang="ru-RU" dirty="0" smtClean="0">
                <a:latin typeface="Roboto"/>
              </a:rPr>
              <a:t>) и кость как бы замуровывается ими .</a:t>
            </a:r>
          </a:p>
          <a:p>
            <a:pPr algn="just" fontAlgn="base"/>
            <a:r>
              <a:rPr lang="ru-RU" dirty="0" smtClean="0">
                <a:latin typeface="Roboto"/>
              </a:rPr>
              <a:t>Появление </a:t>
            </a:r>
            <a:r>
              <a:rPr lang="ru-RU" dirty="0" err="1" smtClean="0">
                <a:latin typeface="Roboto"/>
              </a:rPr>
              <a:t>спикул</a:t>
            </a:r>
            <a:r>
              <a:rPr lang="ru-RU" dirty="0" smtClean="0">
                <a:latin typeface="Roboto"/>
              </a:rPr>
              <a:t> является одним из ранних рентгенологических симптомов опухоли.</a:t>
            </a:r>
          </a:p>
          <a:p>
            <a:pPr algn="just" fontAlgn="base"/>
            <a:r>
              <a:rPr lang="ru-RU" dirty="0" smtClean="0">
                <a:latin typeface="Roboto"/>
              </a:rPr>
              <a:t>Обязательным спутником </a:t>
            </a:r>
            <a:r>
              <a:rPr lang="ru-RU" dirty="0" err="1" smtClean="0">
                <a:latin typeface="Roboto"/>
              </a:rPr>
              <a:t>остеопластической</a:t>
            </a:r>
            <a:r>
              <a:rPr lang="ru-RU" dirty="0" smtClean="0">
                <a:latin typeface="Roboto"/>
              </a:rPr>
              <a:t> </a:t>
            </a:r>
            <a:r>
              <a:rPr lang="ru-RU" dirty="0" err="1" smtClean="0">
                <a:latin typeface="Roboto"/>
              </a:rPr>
              <a:t>остеогенной</a:t>
            </a:r>
            <a:r>
              <a:rPr lang="ru-RU" dirty="0" smtClean="0">
                <a:latin typeface="Roboto"/>
              </a:rPr>
              <a:t> саркомы является </a:t>
            </a:r>
            <a:r>
              <a:rPr lang="ru-RU" dirty="0" err="1" smtClean="0">
                <a:latin typeface="Roboto"/>
              </a:rPr>
              <a:t>остеопороз</a:t>
            </a:r>
            <a:r>
              <a:rPr lang="ru-RU" dirty="0" smtClean="0">
                <a:latin typeface="Roboto"/>
              </a:rPr>
              <a:t>, который развивается в результате как нейротрофических нарушений, так и бездеятельности кости из-за сильных болей.</a:t>
            </a:r>
          </a:p>
          <a:p>
            <a:r>
              <a:rPr lang="ru-RU" dirty="0" smtClean="0">
                <a:latin typeface="Roboto"/>
              </a:rPr>
              <a:t>При смешанной форме </a:t>
            </a:r>
            <a:r>
              <a:rPr lang="ru-RU" dirty="0" err="1" smtClean="0">
                <a:latin typeface="Roboto"/>
              </a:rPr>
              <a:t>остеосаркомы</a:t>
            </a:r>
            <a:r>
              <a:rPr lang="ru-RU" dirty="0" smtClean="0">
                <a:latin typeface="Roboto"/>
              </a:rPr>
              <a:t> на рентгенограмме процессы </a:t>
            </a:r>
            <a:r>
              <a:rPr lang="ru-RU" dirty="0" err="1" smtClean="0">
                <a:latin typeface="Roboto"/>
              </a:rPr>
              <a:t>остеолиза</a:t>
            </a:r>
            <a:r>
              <a:rPr lang="ru-RU" dirty="0" smtClean="0">
                <a:latin typeface="Roboto"/>
              </a:rPr>
              <a:t> и опухолевого костеобразования сочетаются в самых различных вариантах.</a:t>
            </a:r>
            <a:endParaRPr lang="ru-RU" dirty="0" smtClean="0"/>
          </a:p>
          <a:p>
            <a:r>
              <a:rPr lang="ru-RU" b="1" dirty="0" smtClean="0"/>
              <a:t>Лечение </a:t>
            </a:r>
            <a:r>
              <a:rPr lang="ru-RU" dirty="0" smtClean="0"/>
              <a:t>– комплексное (в начальных стадиях заболевания возможна резекция одним блоком или радикальная резекция, </a:t>
            </a:r>
            <a:r>
              <a:rPr lang="ru-RU" dirty="0" err="1" smtClean="0"/>
              <a:t>эндопротезирование</a:t>
            </a:r>
            <a:r>
              <a:rPr lang="ru-RU" dirty="0" smtClean="0"/>
              <a:t> с химиотерапией; на поздних стадиях – химиотерапия и ампутация). </a:t>
            </a:r>
          </a:p>
          <a:p>
            <a:r>
              <a:rPr lang="ru-RU" b="1" dirty="0" smtClean="0">
                <a:latin typeface="Roboto"/>
              </a:rPr>
              <a:t>дифференцировать </a:t>
            </a:r>
            <a:r>
              <a:rPr lang="ru-RU" dirty="0" smtClean="0">
                <a:latin typeface="Roboto"/>
              </a:rPr>
              <a:t>от опухолей костей с первичной </a:t>
            </a:r>
            <a:r>
              <a:rPr lang="ru-RU" dirty="0" err="1" smtClean="0">
                <a:latin typeface="Roboto"/>
              </a:rPr>
              <a:t>хондросаркомой</a:t>
            </a:r>
            <a:r>
              <a:rPr lang="ru-RU" dirty="0" smtClean="0">
                <a:latin typeface="Roboto"/>
              </a:rPr>
              <a:t>, опухолью </a:t>
            </a:r>
            <a:r>
              <a:rPr lang="ru-RU" dirty="0" err="1" smtClean="0">
                <a:latin typeface="Roboto"/>
              </a:rPr>
              <a:t>Юинга</a:t>
            </a:r>
            <a:r>
              <a:rPr lang="ru-RU" dirty="0" smtClean="0">
                <a:latin typeface="Roboto"/>
              </a:rPr>
              <a:t>, </a:t>
            </a:r>
            <a:r>
              <a:rPr lang="ru-RU" dirty="0" err="1" smtClean="0">
                <a:latin typeface="Roboto"/>
              </a:rPr>
              <a:t>литической</a:t>
            </a:r>
            <a:r>
              <a:rPr lang="ru-RU" dirty="0" smtClean="0">
                <a:latin typeface="Roboto"/>
              </a:rPr>
              <a:t> форм </a:t>
            </a:r>
            <a:r>
              <a:rPr lang="ru-RU" dirty="0" err="1" smtClean="0">
                <a:latin typeface="Roboto"/>
              </a:rPr>
              <a:t>остеобластокластомы</a:t>
            </a:r>
            <a:r>
              <a:rPr lang="ru-RU" dirty="0" smtClean="0">
                <a:latin typeface="Roboto"/>
              </a:rPr>
              <a:t>, </a:t>
            </a:r>
            <a:r>
              <a:rPr lang="ru-RU" dirty="0" err="1" smtClean="0">
                <a:latin typeface="Roboto"/>
              </a:rPr>
              <a:t>остеидной</a:t>
            </a:r>
            <a:r>
              <a:rPr lang="ru-RU" dirty="0" smtClean="0">
                <a:latin typeface="Roboto"/>
              </a:rPr>
              <a:t> остеомы, </a:t>
            </a:r>
            <a:r>
              <a:rPr lang="ru-RU" dirty="0" err="1" smtClean="0">
                <a:latin typeface="Roboto"/>
              </a:rPr>
              <a:t>поднадкостничная</a:t>
            </a:r>
            <a:r>
              <a:rPr lang="ru-RU" dirty="0" smtClean="0">
                <a:latin typeface="Roboto"/>
              </a:rPr>
              <a:t> гематома, остеомиелит, леченный антибиотиками. </a:t>
            </a:r>
            <a:r>
              <a:rPr lang="ru-RU" dirty="0" err="1" smtClean="0">
                <a:latin typeface="Roboto"/>
              </a:rPr>
              <a:t>осифицируещего</a:t>
            </a:r>
            <a:r>
              <a:rPr lang="ru-RU" dirty="0" smtClean="0">
                <a:latin typeface="Roboto"/>
              </a:rPr>
              <a:t> миозита.</a:t>
            </a:r>
            <a:endParaRPr lang="en-US"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present5.com/presentation/169695138_139133218/image-93.jpg"/>
          <p:cNvPicPr>
            <a:picLocks noGrp="1"/>
          </p:cNvPicPr>
          <p:nvPr>
            <p:ph sz="quarter" idx="1"/>
          </p:nvPr>
        </p:nvPicPr>
        <p:blipFill>
          <a:blip r:embed="rId2"/>
          <a:srcRect/>
          <a:stretch>
            <a:fillRect/>
          </a:stretch>
        </p:blipFill>
        <p:spPr bwMode="auto">
          <a:xfrm>
            <a:off x="0" y="0"/>
            <a:ext cx="5286380" cy="3714752"/>
          </a:xfrm>
          <a:prstGeom prst="rect">
            <a:avLst/>
          </a:prstGeom>
          <a:noFill/>
          <a:ln w="9525">
            <a:noFill/>
            <a:miter lim="800000"/>
            <a:headEnd/>
            <a:tailEnd/>
          </a:ln>
        </p:spPr>
      </p:pic>
      <p:pic>
        <p:nvPicPr>
          <p:cNvPr id="90114" name="Picture 2" descr="https://cf.ppt-online.org/files1/slide/g/GZp4nwLPo9DVExSgC6KurIaM0dscWth2kF5yeHzNT/slide-25.jpg"/>
          <p:cNvPicPr>
            <a:picLocks noChangeAspect="1" noChangeArrowheads="1"/>
          </p:cNvPicPr>
          <p:nvPr/>
        </p:nvPicPr>
        <p:blipFill>
          <a:blip r:embed="rId3"/>
          <a:srcRect/>
          <a:stretch>
            <a:fillRect/>
          </a:stretch>
        </p:blipFill>
        <p:spPr bwMode="auto">
          <a:xfrm>
            <a:off x="4643438" y="3486974"/>
            <a:ext cx="4500562" cy="3371026"/>
          </a:xfrm>
          <a:prstGeom prst="rect">
            <a:avLst/>
          </a:prstGeom>
          <a:noFill/>
        </p:spPr>
      </p:pic>
      <p:pic>
        <p:nvPicPr>
          <p:cNvPr id="6" name="Рисунок 5" descr="https://present5.com/presentation/31133763_155915768/image-37.jpg"/>
          <p:cNvPicPr/>
          <p:nvPr/>
        </p:nvPicPr>
        <p:blipFill>
          <a:blip r:embed="rId4"/>
          <a:srcRect/>
          <a:stretch>
            <a:fillRect/>
          </a:stretch>
        </p:blipFill>
        <p:spPr bwMode="auto">
          <a:xfrm>
            <a:off x="4929190" y="0"/>
            <a:ext cx="4214810" cy="3500438"/>
          </a:xfrm>
          <a:prstGeom prst="rect">
            <a:avLst/>
          </a:prstGeom>
          <a:noFill/>
          <a:ln w="9525">
            <a:noFill/>
            <a:miter lim="800000"/>
            <a:headEnd/>
            <a:tailEnd/>
          </a:ln>
        </p:spPr>
      </p:pic>
      <p:pic>
        <p:nvPicPr>
          <p:cNvPr id="90116" name="Picture 4" descr="https://radiomed.ru/sites/default/files/user/12/1.s.slayd207.jpg"/>
          <p:cNvPicPr>
            <a:picLocks noChangeAspect="1" noChangeArrowheads="1"/>
          </p:cNvPicPr>
          <p:nvPr/>
        </p:nvPicPr>
        <p:blipFill>
          <a:blip r:embed="rId5"/>
          <a:srcRect/>
          <a:stretch>
            <a:fillRect/>
          </a:stretch>
        </p:blipFill>
        <p:spPr bwMode="auto">
          <a:xfrm>
            <a:off x="1" y="3482578"/>
            <a:ext cx="4643437" cy="3375421"/>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Параоссальная</a:t>
            </a:r>
            <a:r>
              <a:rPr lang="ru-RU" b="1" dirty="0" smtClean="0"/>
              <a:t> (</a:t>
            </a:r>
            <a:r>
              <a:rPr lang="ru-RU" b="1" dirty="0" err="1" smtClean="0"/>
              <a:t>юкстакортикальная</a:t>
            </a:r>
            <a:r>
              <a:rPr lang="ru-RU" b="1" dirty="0" smtClean="0"/>
              <a:t>) </a:t>
            </a:r>
            <a:r>
              <a:rPr lang="ru-RU" b="1" dirty="0" err="1" smtClean="0"/>
              <a:t>остеогенная</a:t>
            </a:r>
            <a:r>
              <a:rPr lang="ru-RU" b="1" dirty="0" smtClean="0"/>
              <a:t> саркома </a:t>
            </a:r>
            <a:endParaRPr lang="ru-RU" dirty="0"/>
          </a:p>
        </p:txBody>
      </p:sp>
      <p:sp>
        <p:nvSpPr>
          <p:cNvPr id="3" name="Содержимое 2"/>
          <p:cNvSpPr>
            <a:spLocks noGrp="1"/>
          </p:cNvSpPr>
          <p:nvPr>
            <p:ph sz="quarter" idx="1"/>
          </p:nvPr>
        </p:nvSpPr>
        <p:spPr/>
        <p:txBody>
          <a:bodyPr>
            <a:normAutofit fontScale="47500" lnSpcReduction="20000"/>
          </a:bodyPr>
          <a:lstStyle/>
          <a:p>
            <a:endParaRPr lang="ru-RU" dirty="0" smtClean="0">
              <a:latin typeface="Roboto"/>
            </a:endParaRPr>
          </a:p>
          <a:p>
            <a:r>
              <a:rPr lang="ru-RU" dirty="0" smtClean="0">
                <a:latin typeface="Roboto"/>
              </a:rPr>
              <a:t>Она является разновидностью </a:t>
            </a:r>
            <a:r>
              <a:rPr lang="ru-RU" dirty="0" err="1" smtClean="0">
                <a:latin typeface="Roboto"/>
              </a:rPr>
              <a:t>остеогенной</a:t>
            </a:r>
            <a:r>
              <a:rPr lang="ru-RU" dirty="0" smtClean="0">
                <a:latin typeface="Roboto"/>
              </a:rPr>
              <a:t> саркомы, отличается более длительным и менее злокачественным течением.</a:t>
            </a:r>
          </a:p>
          <a:p>
            <a:r>
              <a:rPr lang="ru-RU" dirty="0" smtClean="0">
                <a:latin typeface="Roboto"/>
              </a:rPr>
              <a:t>Одинаково часто поражает оба пола, преимущественно в возрасте старше 30 лет.</a:t>
            </a:r>
            <a:r>
              <a:rPr lang="ru-RU" dirty="0" smtClean="0"/>
              <a:t> Заболевание начинается с опухолевидного образования в области </a:t>
            </a:r>
            <a:r>
              <a:rPr lang="ru-RU" dirty="0" err="1" smtClean="0"/>
              <a:t>метафиза</a:t>
            </a:r>
            <a:r>
              <a:rPr lang="ru-RU" dirty="0" smtClean="0"/>
              <a:t> пораженной кости</a:t>
            </a:r>
          </a:p>
          <a:p>
            <a:r>
              <a:rPr lang="ru-RU" b="1" dirty="0" smtClean="0"/>
              <a:t>Локализация </a:t>
            </a:r>
            <a:r>
              <a:rPr lang="ru-RU" dirty="0" smtClean="0">
                <a:latin typeface="Roboto"/>
              </a:rPr>
              <a:t>чаще всего развивается в мягких тканях вблизи костей, образующих коленный сустав. Поэтому типичной локализацией опухоли является область коленного сустава - на задней поверхности бедренной или больше берцовой кости; опухоль возникает из </a:t>
            </a:r>
            <a:r>
              <a:rPr lang="ru-RU" dirty="0" err="1" smtClean="0">
                <a:latin typeface="Roboto"/>
              </a:rPr>
              <a:t>параоссальной</a:t>
            </a:r>
            <a:r>
              <a:rPr lang="ru-RU" dirty="0" smtClean="0">
                <a:latin typeface="Roboto"/>
              </a:rPr>
              <a:t> соединительной ткани.</a:t>
            </a:r>
            <a:endParaRPr lang="ru-RU" b="1" dirty="0" smtClean="0"/>
          </a:p>
          <a:p>
            <a:pPr algn="just" fontAlgn="base"/>
            <a:r>
              <a:rPr lang="ru-RU" b="1" dirty="0" smtClean="0"/>
              <a:t>Клинически две фазы:</a:t>
            </a:r>
            <a:r>
              <a:rPr lang="ru-RU" dirty="0" smtClean="0"/>
              <a:t> </a:t>
            </a:r>
          </a:p>
          <a:p>
            <a:pPr algn="just" fontAlgn="base"/>
            <a:r>
              <a:rPr lang="ru-RU" dirty="0" smtClean="0">
                <a:latin typeface="Roboto"/>
              </a:rPr>
              <a:t>1) начальная (</a:t>
            </a:r>
            <a:r>
              <a:rPr lang="ru-RU" dirty="0" err="1" smtClean="0">
                <a:latin typeface="Roboto"/>
              </a:rPr>
              <a:t>доброкачественнная</a:t>
            </a:r>
            <a:r>
              <a:rPr lang="ru-RU" dirty="0" smtClean="0">
                <a:latin typeface="Roboto"/>
              </a:rPr>
              <a:t>), которая может длиться много месяцев, а иногда и лет. Основным симптомом является наличие плотной бугристой, неподвижной малоболезненной опухоли, незначительно ограничивающее движение в суставе;</a:t>
            </a:r>
          </a:p>
          <a:p>
            <a:pPr algn="just" fontAlgn="base"/>
            <a:r>
              <a:rPr lang="ru-RU" dirty="0" smtClean="0">
                <a:latin typeface="Roboto"/>
              </a:rPr>
              <a:t>2) поздняя (злокачественная), при которой рост опухоли усиливается и клинически характеризуется наличием болей, припухлости и нарушением функции конечностей. В этой фазе наблюдается гематогенное метастазирование в легкие.</a:t>
            </a:r>
            <a:endParaRPr lang="ru-RU" dirty="0" smtClean="0"/>
          </a:p>
          <a:p>
            <a:r>
              <a:rPr lang="ru-RU" b="1" dirty="0" smtClean="0"/>
              <a:t>Рентгенологически </a:t>
            </a:r>
            <a:r>
              <a:rPr lang="ru-RU" dirty="0" smtClean="0">
                <a:latin typeface="Roboto"/>
              </a:rPr>
              <a:t>в начальной фазе определяется наличие опухолевого узла различной величины, расположенного в мягких тканях вблизи кости; опухоль четко очерчена, хорошо отграничена. С увеличением размеров опухоли появляются изменения в корковом слое кости или утолщается, или разрушается, и опухолевые массы внедряются в костномозговое пространство. </a:t>
            </a:r>
            <a:endParaRPr lang="ru-RU" b="1" dirty="0" smtClean="0"/>
          </a:p>
          <a:p>
            <a:r>
              <a:rPr lang="ru-RU" b="1" dirty="0" smtClean="0"/>
              <a:t> Лечение </a:t>
            </a:r>
            <a:r>
              <a:rPr lang="ru-RU" dirty="0" smtClean="0">
                <a:latin typeface="Roboto"/>
              </a:rPr>
              <a:t>ампутация конечности. Опухоль малочувствительна к лучевому воздействию и поэтому оно не применяется.</a:t>
            </a:r>
            <a:endParaRPr lang="ru-RU" b="1" dirty="0" smtClean="0"/>
          </a:p>
          <a:p>
            <a:r>
              <a:rPr lang="ru-RU" b="1" dirty="0" smtClean="0"/>
              <a:t> </a:t>
            </a:r>
            <a:r>
              <a:rPr lang="ru-RU" dirty="0" smtClean="0">
                <a:latin typeface="Roboto"/>
              </a:rPr>
              <a:t>Диагностика.</a:t>
            </a:r>
          </a:p>
          <a:p>
            <a:r>
              <a:rPr lang="ru-RU" b="1" dirty="0" smtClean="0"/>
              <a:t>Дифференциальная диагностика: </a:t>
            </a:r>
            <a:r>
              <a:rPr lang="ru-RU" dirty="0" err="1" smtClean="0">
                <a:latin typeface="Roboto"/>
              </a:rPr>
              <a:t>остеопластическая</a:t>
            </a:r>
            <a:r>
              <a:rPr lang="ru-RU" dirty="0" smtClean="0">
                <a:latin typeface="Roboto"/>
              </a:rPr>
              <a:t> форма </a:t>
            </a:r>
            <a:r>
              <a:rPr lang="ru-RU" dirty="0" err="1" smtClean="0">
                <a:latin typeface="Roboto"/>
              </a:rPr>
              <a:t>остеосаркомы</a:t>
            </a:r>
            <a:r>
              <a:rPr lang="ru-RU" dirty="0" smtClean="0">
                <a:latin typeface="Roboto"/>
              </a:rPr>
              <a:t>, </a:t>
            </a:r>
            <a:r>
              <a:rPr lang="ru-RU" dirty="0" err="1" smtClean="0">
                <a:latin typeface="Roboto"/>
              </a:rPr>
              <a:t>оссифицирующий</a:t>
            </a:r>
            <a:r>
              <a:rPr lang="ru-RU" dirty="0" smtClean="0">
                <a:latin typeface="Roboto"/>
              </a:rPr>
              <a:t>  миозит, </a:t>
            </a:r>
            <a:r>
              <a:rPr lang="ru-RU" dirty="0" err="1" smtClean="0">
                <a:latin typeface="Roboto"/>
              </a:rPr>
              <a:t>остеохондромы</a:t>
            </a:r>
            <a:r>
              <a:rPr lang="ru-RU" dirty="0" smtClean="0">
                <a:latin typeface="Roboto"/>
              </a:rPr>
              <a:t>, </a:t>
            </a:r>
            <a:r>
              <a:rPr lang="ru-RU" dirty="0" err="1" smtClean="0">
                <a:latin typeface="Roboto"/>
              </a:rPr>
              <a:t>оссифицирующейся</a:t>
            </a:r>
            <a:r>
              <a:rPr lang="ru-RU" dirty="0" smtClean="0">
                <a:latin typeface="Roboto"/>
              </a:rPr>
              <a:t> гематоме, избыточной костной мозоли, хроническому остеомиелиту, туберкулезу сустава.</a:t>
            </a:r>
            <a:endParaRPr lang="ru-RU" b="1"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radiomed.ru/sites/default/files/user/12/3.p.slayd135_0.jpg"/>
          <p:cNvPicPr>
            <a:picLocks noGrp="1"/>
          </p:cNvPicPr>
          <p:nvPr>
            <p:ph sz="quarter" idx="1"/>
          </p:nvPr>
        </p:nvPicPr>
        <p:blipFill>
          <a:blip r:embed="rId2"/>
          <a:srcRect/>
          <a:stretch>
            <a:fillRect/>
          </a:stretch>
        </p:blipFill>
        <p:spPr bwMode="auto">
          <a:xfrm>
            <a:off x="0" y="0"/>
            <a:ext cx="5286380" cy="3714752"/>
          </a:xfrm>
          <a:prstGeom prst="rect">
            <a:avLst/>
          </a:prstGeom>
          <a:noFill/>
          <a:ln w="9525">
            <a:noFill/>
            <a:miter lim="800000"/>
            <a:headEnd/>
            <a:tailEnd/>
          </a:ln>
        </p:spPr>
      </p:pic>
      <p:pic>
        <p:nvPicPr>
          <p:cNvPr id="5" name="Рисунок 4" descr="https://radiomed.ru/sites/default/files/user/12/1.par_.slayd359_0.jpg"/>
          <p:cNvPicPr/>
          <p:nvPr/>
        </p:nvPicPr>
        <p:blipFill>
          <a:blip r:embed="rId3"/>
          <a:srcRect/>
          <a:stretch>
            <a:fillRect/>
          </a:stretch>
        </p:blipFill>
        <p:spPr bwMode="auto">
          <a:xfrm>
            <a:off x="3929058" y="3571876"/>
            <a:ext cx="5214942" cy="3286124"/>
          </a:xfrm>
          <a:prstGeom prst="rect">
            <a:avLst/>
          </a:prstGeom>
          <a:noFill/>
          <a:ln w="9525">
            <a:noFill/>
            <a:miter lim="800000"/>
            <a:headEnd/>
            <a:tailEnd/>
          </a:ln>
        </p:spPr>
      </p:pic>
      <p:sp>
        <p:nvSpPr>
          <p:cNvPr id="99330" name="AutoShape 2" descr="https://s0.slide-share.ru/s_slide/0632a8e5300b553b4c537dd30da6cb80/99332965-f6ec-49d8-8bbf-a1f384c7036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https://present5.com/presentation/208743627_342387946/image-39.jpg"/>
          <p:cNvPicPr/>
          <p:nvPr/>
        </p:nvPicPr>
        <p:blipFill>
          <a:blip r:embed="rId4"/>
          <a:srcRect/>
          <a:stretch>
            <a:fillRect/>
          </a:stretch>
        </p:blipFill>
        <p:spPr bwMode="auto">
          <a:xfrm>
            <a:off x="5214942" y="0"/>
            <a:ext cx="3929058" cy="3643313"/>
          </a:xfrm>
          <a:prstGeom prst="rect">
            <a:avLst/>
          </a:prstGeom>
          <a:noFill/>
          <a:ln w="9525">
            <a:noFill/>
            <a:miter lim="800000"/>
            <a:headEnd/>
            <a:tailEnd/>
          </a:ln>
        </p:spPr>
      </p:pic>
      <p:pic>
        <p:nvPicPr>
          <p:cNvPr id="8" name="Рисунок 7" descr="https://radiomed.ru/sites/default/files/user/12/13.par_.slayd6_.jpg"/>
          <p:cNvPicPr/>
          <p:nvPr/>
        </p:nvPicPr>
        <p:blipFill>
          <a:blip r:embed="rId5"/>
          <a:srcRect/>
          <a:stretch>
            <a:fillRect/>
          </a:stretch>
        </p:blipFill>
        <p:spPr bwMode="auto">
          <a:xfrm>
            <a:off x="1" y="3571876"/>
            <a:ext cx="3929057" cy="328612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r>
              <a:rPr lang="ru-RU" dirty="0" smtClean="0"/>
              <a:t>Вторичные (метастатические) опухоли костей встречаются в клинической практике значительно чаще. При этом метастазами преимущественно поражаются кости, имеющие губчатую структуру (позвонки, ребра, кости таза и др.). </a:t>
            </a:r>
          </a:p>
          <a:p>
            <a:r>
              <a:rPr lang="ru-RU" dirty="0" smtClean="0"/>
              <a:t>Наиболее часто </a:t>
            </a:r>
            <a:r>
              <a:rPr lang="ru-RU" dirty="0" err="1" smtClean="0"/>
              <a:t>метастазирует</a:t>
            </a:r>
            <a:r>
              <a:rPr lang="ru-RU" dirty="0" smtClean="0"/>
              <a:t> в кости: рак молочной железы, легкого, предстательной железы, почки и щитовидной железы.</a:t>
            </a: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401080" cy="582594"/>
          </a:xfrm>
        </p:spPr>
        <p:txBody>
          <a:bodyPr>
            <a:normAutofit fontScale="90000"/>
          </a:bodyPr>
          <a:lstStyle/>
          <a:p>
            <a:r>
              <a:rPr lang="ru-RU" dirty="0" smtClean="0"/>
              <a:t>Саркома </a:t>
            </a:r>
            <a:r>
              <a:rPr lang="ru-RU" dirty="0" err="1" smtClean="0"/>
              <a:t>Юинга</a:t>
            </a:r>
            <a:r>
              <a:rPr lang="ru-RU" dirty="0" smtClean="0"/>
              <a:t> </a:t>
            </a:r>
            <a:endParaRPr lang="ru-RU" dirty="0"/>
          </a:p>
        </p:txBody>
      </p:sp>
      <p:sp>
        <p:nvSpPr>
          <p:cNvPr id="3" name="Содержимое 2"/>
          <p:cNvSpPr>
            <a:spLocks noGrp="1"/>
          </p:cNvSpPr>
          <p:nvPr>
            <p:ph sz="quarter" idx="1"/>
          </p:nvPr>
        </p:nvSpPr>
        <p:spPr>
          <a:xfrm>
            <a:off x="214282" y="1000108"/>
            <a:ext cx="8472518" cy="5126055"/>
          </a:xfrm>
        </p:spPr>
        <p:txBody>
          <a:bodyPr>
            <a:normAutofit fontScale="47500" lnSpcReduction="20000"/>
          </a:bodyPr>
          <a:lstStyle/>
          <a:p>
            <a:r>
              <a:rPr lang="ru-RU" dirty="0" smtClean="0"/>
              <a:t>Злокачественная опухоль кости из ретикулоэндотелиальной ткани. Возникает обычно в возрасте 20-30 лет.</a:t>
            </a:r>
          </a:p>
          <a:p>
            <a:r>
              <a:rPr lang="ru-RU" b="1" dirty="0" smtClean="0"/>
              <a:t> Локализация </a:t>
            </a:r>
            <a:r>
              <a:rPr lang="ru-RU" dirty="0" smtClean="0"/>
              <a:t>– Диафизы длинных трубчатых костей, может также локализоваться в плоских и коротких трубчатых костях.</a:t>
            </a:r>
          </a:p>
          <a:p>
            <a:r>
              <a:rPr lang="ru-RU" b="1" dirty="0" smtClean="0"/>
              <a:t>Клиника </a:t>
            </a:r>
            <a:r>
              <a:rPr lang="ru-RU" dirty="0" smtClean="0"/>
              <a:t>– Ведущий симптом боль, боли носят периодический и даже волнообразный характер которая временами стихает. В начале заболевания может отмечаться подъем температуры тела и клиническая картина порой напоминает хронический остеомиелит, усиление сосудистого рисунка над опухолью, болезненность при пальпации, увеличение объема конечности, иногда гиперемия, возможна атрофия мышц. Нередки патологические переломы. Часто выявляется умеренный лейкоцитоз. Симптомы этого заболевания обычно нарастают, но наряду с быстрым и даже молниеносным течением у одних больных, у других отмечается более спокойное и длительное течение. Доминирующим и наиболее важным признаком саркомы </a:t>
            </a:r>
            <a:r>
              <a:rPr lang="ru-RU" dirty="0" err="1" smtClean="0"/>
              <a:t>Юинга</a:t>
            </a:r>
            <a:r>
              <a:rPr lang="ru-RU" dirty="0" smtClean="0"/>
              <a:t> служит выявление опухоли, что удается уже при первичном осмотре.</a:t>
            </a:r>
          </a:p>
          <a:p>
            <a:r>
              <a:rPr lang="ru-RU" dirty="0" smtClean="0"/>
              <a:t> Опухоль рано </a:t>
            </a:r>
            <a:r>
              <a:rPr lang="ru-RU" dirty="0" err="1" smtClean="0"/>
              <a:t>метастазирует</a:t>
            </a:r>
            <a:r>
              <a:rPr lang="ru-RU" dirty="0" smtClean="0"/>
              <a:t> в легкие</a:t>
            </a:r>
          </a:p>
          <a:p>
            <a:r>
              <a:rPr lang="ru-RU" b="1" dirty="0" smtClean="0"/>
              <a:t>Рентгенологически </a:t>
            </a:r>
            <a:r>
              <a:rPr lang="ru-RU" dirty="0" smtClean="0"/>
              <a:t>– </a:t>
            </a:r>
          </a:p>
          <a:p>
            <a:r>
              <a:rPr lang="ru-RU" dirty="0" smtClean="0"/>
              <a:t>Характеризуется мелкоочаговой деструкцией </a:t>
            </a:r>
            <a:r>
              <a:rPr lang="ru-RU" dirty="0" err="1" smtClean="0"/>
              <a:t>диафизарного</a:t>
            </a:r>
            <a:r>
              <a:rPr lang="ru-RU" dirty="0" smtClean="0"/>
              <a:t> и </a:t>
            </a:r>
            <a:r>
              <a:rPr lang="ru-RU" dirty="0" err="1" smtClean="0"/>
              <a:t>метадиафизарного</a:t>
            </a:r>
            <a:r>
              <a:rPr lang="ru-RU" dirty="0" smtClean="0"/>
              <a:t> отделов кости, без четких контуров, с отсутствием зоны склероза. Характерны </a:t>
            </a:r>
            <a:r>
              <a:rPr lang="ru-RU" dirty="0" err="1" smtClean="0"/>
              <a:t>разволокнение</a:t>
            </a:r>
            <a:r>
              <a:rPr lang="ru-RU" dirty="0" smtClean="0"/>
              <a:t> кортикального слоя (</a:t>
            </a:r>
            <a:r>
              <a:rPr lang="ru-RU" dirty="0" err="1" smtClean="0"/>
              <a:t>интракортикальная</a:t>
            </a:r>
            <a:r>
              <a:rPr lang="ru-RU" dirty="0" smtClean="0"/>
              <a:t> деструкция), слоистый периостит. При значительных размерах опухоли возможно разрушение кортикального слоя с появлением игольчатого периостита. В динамике в период ремиссии возможна ассимиляция «луковичного» периостита. При локализации в плоских костях, помимо мелкоочаговой деструкции, возможно реактивное костеобразование без четких контуров.</a:t>
            </a:r>
          </a:p>
          <a:p>
            <a:pPr fontAlgn="base"/>
            <a:r>
              <a:rPr lang="ru-RU" b="1" dirty="0" smtClean="0"/>
              <a:t>Диагноз</a:t>
            </a:r>
            <a:r>
              <a:rPr lang="ru-RU" dirty="0" smtClean="0"/>
              <a:t> на ставят на основании своеобразного клинического течения болезни, в совокупности с рентгенологическими данными и гистологическим анализом биопсии.</a:t>
            </a:r>
          </a:p>
          <a:p>
            <a:r>
              <a:rPr lang="ru-RU" b="1" dirty="0" smtClean="0"/>
              <a:t>Лечение</a:t>
            </a:r>
            <a:r>
              <a:rPr lang="ru-RU" dirty="0" smtClean="0"/>
              <a:t> – комплексное (лучевая терапия, химиотерапия, операция - ампутация или экзартикуляция). </a:t>
            </a:r>
          </a:p>
          <a:p>
            <a:r>
              <a:rPr lang="ru-RU" b="1" dirty="0" smtClean="0"/>
              <a:t>Дифференциальная диагностика: </a:t>
            </a:r>
            <a:r>
              <a:rPr lang="ru-RU" dirty="0" smtClean="0"/>
              <a:t>хронического гематогенного остеомиелита, </a:t>
            </a:r>
            <a:r>
              <a:rPr lang="ru-RU" dirty="0" err="1" smtClean="0"/>
              <a:t>остеогенной</a:t>
            </a:r>
            <a:r>
              <a:rPr lang="ru-RU" dirty="0" smtClean="0"/>
              <a:t> саркомы.</a:t>
            </a:r>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radiomed.ru/sites/default/files/user/12/1.yu_.slayd32.jpg"/>
          <p:cNvPicPr>
            <a:picLocks noGrp="1"/>
          </p:cNvPicPr>
          <p:nvPr>
            <p:ph sz="quarter" idx="1"/>
          </p:nvPr>
        </p:nvPicPr>
        <p:blipFill>
          <a:blip r:embed="rId2"/>
          <a:srcRect/>
          <a:stretch>
            <a:fillRect/>
          </a:stretch>
        </p:blipFill>
        <p:spPr bwMode="auto">
          <a:xfrm>
            <a:off x="0" y="0"/>
            <a:ext cx="6096000" cy="4572000"/>
          </a:xfrm>
          <a:prstGeom prst="rect">
            <a:avLst/>
          </a:prstGeom>
          <a:noFill/>
          <a:ln w="9525">
            <a:noFill/>
            <a:miter lim="800000"/>
            <a:headEnd/>
            <a:tailEnd/>
          </a:ln>
        </p:spPr>
      </p:pic>
      <p:pic>
        <p:nvPicPr>
          <p:cNvPr id="5" name="Рисунок 4" descr="https://radiomed.ru/sites/default/files/field/comment_node_book/0.553slayd6.jpg"/>
          <p:cNvPicPr/>
          <p:nvPr/>
        </p:nvPicPr>
        <p:blipFill>
          <a:blip r:embed="rId3"/>
          <a:srcRect/>
          <a:stretch>
            <a:fillRect/>
          </a:stretch>
        </p:blipFill>
        <p:spPr bwMode="auto">
          <a:xfrm>
            <a:off x="3203575" y="2400206"/>
            <a:ext cx="5940425" cy="4457794"/>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543956" cy="582594"/>
          </a:xfrm>
        </p:spPr>
        <p:txBody>
          <a:bodyPr>
            <a:normAutofit fontScale="90000"/>
          </a:bodyPr>
          <a:lstStyle/>
          <a:p>
            <a:r>
              <a:rPr lang="ru-RU" dirty="0" err="1" smtClean="0"/>
              <a:t>Ретикулоклеточная</a:t>
            </a:r>
            <a:r>
              <a:rPr lang="ru-RU" dirty="0" smtClean="0"/>
              <a:t> саркома кости </a:t>
            </a:r>
            <a:endParaRPr lang="ru-RU" dirty="0"/>
          </a:p>
        </p:txBody>
      </p:sp>
      <p:sp>
        <p:nvSpPr>
          <p:cNvPr id="3" name="Содержимое 2"/>
          <p:cNvSpPr>
            <a:spLocks noGrp="1"/>
          </p:cNvSpPr>
          <p:nvPr>
            <p:ph sz="quarter" idx="1"/>
          </p:nvPr>
        </p:nvSpPr>
        <p:spPr>
          <a:xfrm>
            <a:off x="285720" y="1500174"/>
            <a:ext cx="8572560" cy="4857784"/>
          </a:xfrm>
        </p:spPr>
        <p:txBody>
          <a:bodyPr>
            <a:normAutofit fontScale="47500" lnSpcReduction="20000"/>
          </a:bodyPr>
          <a:lstStyle/>
          <a:p>
            <a:r>
              <a:rPr lang="ru-RU" dirty="0" smtClean="0">
                <a:latin typeface="+mj-lt"/>
              </a:rPr>
              <a:t>Злокачественная опухоль кости, происходящая из ретикулярной ткани. Наблюдается у людей любого возраста, чаще от 20 до 60 лет. </a:t>
            </a:r>
          </a:p>
          <a:p>
            <a:r>
              <a:rPr lang="ru-RU" b="1" dirty="0" smtClean="0">
                <a:latin typeface="+mj-lt"/>
              </a:rPr>
              <a:t>Локализация </a:t>
            </a:r>
            <a:r>
              <a:rPr lang="ru-RU" dirty="0" smtClean="0">
                <a:latin typeface="+mj-lt"/>
              </a:rPr>
              <a:t>– </a:t>
            </a:r>
            <a:r>
              <a:rPr lang="ru-RU" dirty="0" err="1" smtClean="0">
                <a:latin typeface="+mj-lt"/>
              </a:rPr>
              <a:t>метафиз</a:t>
            </a:r>
            <a:r>
              <a:rPr lang="ru-RU" dirty="0" smtClean="0">
                <a:latin typeface="+mj-lt"/>
              </a:rPr>
              <a:t> и диафиз бедренной, большеберцовой, плечевой кости. </a:t>
            </a:r>
          </a:p>
          <a:p>
            <a:r>
              <a:rPr lang="ru-RU" b="1" dirty="0" smtClean="0">
                <a:latin typeface="+mj-lt"/>
              </a:rPr>
              <a:t>Клиника</a:t>
            </a:r>
            <a:r>
              <a:rPr lang="ru-RU" dirty="0" smtClean="0">
                <a:latin typeface="+mj-lt"/>
              </a:rPr>
              <a:t> – локальная боль средней интенсивности, усиливающихся по ночам, нередко перемежающегося характера: боли могут локализоваться в суставах, припухлость, характерно нарушение функции близлежащего сустава с ограничением движений, возможно наличие выпота в суставе (реактивный </a:t>
            </a:r>
            <a:r>
              <a:rPr lang="ru-RU" dirty="0" err="1" smtClean="0">
                <a:latin typeface="+mj-lt"/>
              </a:rPr>
              <a:t>синовит</a:t>
            </a:r>
            <a:r>
              <a:rPr lang="ru-RU" dirty="0" smtClean="0">
                <a:latin typeface="+mj-lt"/>
              </a:rPr>
              <a:t>), который нередко рассасывается самостоятельно. На месте пораженного участка появляется припухлость плотноэластической консистенции, умеренно болезненной при пальпации, увеличение регионарных </a:t>
            </a:r>
            <a:r>
              <a:rPr lang="ru-RU" dirty="0" err="1" smtClean="0">
                <a:latin typeface="+mj-lt"/>
              </a:rPr>
              <a:t>лимфоузлов</a:t>
            </a:r>
            <a:r>
              <a:rPr lang="ru-RU" dirty="0" smtClean="0">
                <a:latin typeface="+mj-lt"/>
              </a:rPr>
              <a:t>, при относительно хорошем состоянии больного дает поздние метастазы в кости.</a:t>
            </a:r>
          </a:p>
          <a:p>
            <a:r>
              <a:rPr lang="ru-RU" b="1" dirty="0" smtClean="0">
                <a:latin typeface="+mj-lt"/>
              </a:rPr>
              <a:t> Рентгенологически </a:t>
            </a:r>
            <a:r>
              <a:rPr lang="ru-RU" dirty="0" smtClean="0">
                <a:latin typeface="+mj-lt"/>
              </a:rPr>
              <a:t>– В начальных фазах развития рентгенодиагностика </a:t>
            </a:r>
            <a:r>
              <a:rPr lang="ru-RU" dirty="0" err="1" smtClean="0">
                <a:latin typeface="+mj-lt"/>
              </a:rPr>
              <a:t>ретикулоклеточной</a:t>
            </a:r>
            <a:r>
              <a:rPr lang="ru-RU" dirty="0" smtClean="0">
                <a:latin typeface="+mj-lt"/>
              </a:rPr>
              <a:t> саркомы весьма затруднительна. Реакция периоста наблюдается редко и не имеет каких либо характерных особенностей. Чаще всего проявляется в виде мелкоочаговой деструкции в </a:t>
            </a:r>
            <a:r>
              <a:rPr lang="ru-RU" dirty="0" err="1" smtClean="0">
                <a:latin typeface="+mj-lt"/>
              </a:rPr>
              <a:t>эпиметафизарных</a:t>
            </a:r>
            <a:r>
              <a:rPr lang="ru-RU" dirty="0" smtClean="0">
                <a:latin typeface="+mj-lt"/>
              </a:rPr>
              <a:t> отделах длинных трубчатых костей. Кроме </a:t>
            </a:r>
            <a:r>
              <a:rPr lang="ru-RU" dirty="0" err="1" smtClean="0">
                <a:latin typeface="+mj-lt"/>
              </a:rPr>
              <a:t>остеолитических</a:t>
            </a:r>
            <a:r>
              <a:rPr lang="ru-RU" dirty="0" smtClean="0">
                <a:latin typeface="+mj-lt"/>
              </a:rPr>
              <a:t> возможны </a:t>
            </a:r>
            <a:r>
              <a:rPr lang="ru-RU" dirty="0" err="1" smtClean="0">
                <a:latin typeface="+mj-lt"/>
              </a:rPr>
              <a:t>остеопластические</a:t>
            </a:r>
            <a:r>
              <a:rPr lang="ru-RU" dirty="0" smtClean="0">
                <a:latin typeface="+mj-lt"/>
              </a:rPr>
              <a:t> очаги деструкции. В динамике - увеличение очагов деструкции в размерах, истончение и </a:t>
            </a:r>
            <a:r>
              <a:rPr lang="ru-RU" dirty="0" err="1" smtClean="0">
                <a:latin typeface="+mj-lt"/>
              </a:rPr>
              <a:t>разволокнение</a:t>
            </a:r>
            <a:r>
              <a:rPr lang="ru-RU" dirty="0" smtClean="0">
                <a:latin typeface="+mj-lt"/>
              </a:rPr>
              <a:t> кортикального слоя с наличием слоистых </a:t>
            </a:r>
            <a:r>
              <a:rPr lang="ru-RU" dirty="0" err="1" smtClean="0">
                <a:latin typeface="+mj-lt"/>
              </a:rPr>
              <a:t>периостальных</a:t>
            </a:r>
            <a:r>
              <a:rPr lang="ru-RU" dirty="0" smtClean="0">
                <a:latin typeface="+mj-lt"/>
              </a:rPr>
              <a:t> наложений. Возможны истончение и вздутие кортикального слоя. При больших размерах очага деструкции возможно разрушение кортикального слоя с появлением </a:t>
            </a:r>
            <a:r>
              <a:rPr lang="ru-RU" dirty="0" err="1" smtClean="0">
                <a:latin typeface="+mj-lt"/>
              </a:rPr>
              <a:t>экстраоссального</a:t>
            </a:r>
            <a:r>
              <a:rPr lang="ru-RU" dirty="0" smtClean="0">
                <a:latin typeface="+mj-lt"/>
              </a:rPr>
              <a:t> компонента опухоли.</a:t>
            </a:r>
          </a:p>
          <a:p>
            <a:r>
              <a:rPr lang="ru-RU" b="1" dirty="0" smtClean="0">
                <a:latin typeface="+mj-lt"/>
              </a:rPr>
              <a:t>Диагноз</a:t>
            </a:r>
            <a:r>
              <a:rPr lang="ru-RU" dirty="0" smtClean="0">
                <a:latin typeface="+mj-lt"/>
              </a:rPr>
              <a:t> </a:t>
            </a:r>
            <a:r>
              <a:rPr lang="ru-RU" dirty="0" err="1" smtClean="0">
                <a:latin typeface="+mj-lt"/>
              </a:rPr>
              <a:t>ретикуло</a:t>
            </a:r>
            <a:r>
              <a:rPr lang="ru-RU" dirty="0" smtClean="0">
                <a:latin typeface="+mj-lt"/>
              </a:rPr>
              <a:t> саркомы ставится на основании клинико-рентгенологических данных и результатов гистологического исследования биопсии.</a:t>
            </a:r>
          </a:p>
          <a:p>
            <a:r>
              <a:rPr lang="ru-RU" b="1" dirty="0" smtClean="0">
                <a:latin typeface="+mj-lt"/>
              </a:rPr>
              <a:t>Дифференциальная диагностика</a:t>
            </a:r>
            <a:r>
              <a:rPr lang="ru-RU" dirty="0" smtClean="0">
                <a:latin typeface="+mj-lt"/>
              </a:rPr>
              <a:t>. : саркомы </a:t>
            </a:r>
            <a:r>
              <a:rPr lang="ru-RU" dirty="0" err="1" smtClean="0">
                <a:latin typeface="+mj-lt"/>
              </a:rPr>
              <a:t>Юинга</a:t>
            </a:r>
            <a:r>
              <a:rPr lang="ru-RU" dirty="0" smtClean="0">
                <a:latin typeface="+mj-lt"/>
              </a:rPr>
              <a:t>, хронического остеомиелита, </a:t>
            </a:r>
            <a:r>
              <a:rPr lang="ru-RU" dirty="0" err="1" smtClean="0">
                <a:latin typeface="+mj-lt"/>
              </a:rPr>
              <a:t>остеогенной</a:t>
            </a:r>
            <a:r>
              <a:rPr lang="ru-RU" dirty="0" smtClean="0">
                <a:latin typeface="+mj-lt"/>
              </a:rPr>
              <a:t> саркомы, лимфогранулематоза.</a:t>
            </a:r>
          </a:p>
          <a:p>
            <a:r>
              <a:rPr lang="ru-RU" b="1" dirty="0" smtClean="0">
                <a:latin typeface="+mj-lt"/>
              </a:rPr>
              <a:t>Лечение </a:t>
            </a:r>
            <a:r>
              <a:rPr lang="ru-RU" dirty="0" smtClean="0">
                <a:latin typeface="+mj-lt"/>
              </a:rPr>
              <a:t>– комплексное (лучевая терапия, химиотерапия, операция - ампутация или экзартикуляция).</a:t>
            </a:r>
          </a:p>
          <a:p>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present5.com/presentation/3/47120994_171833779.pdf-img/47120994_171833779.pdf-60.jpg"/>
          <p:cNvPicPr>
            <a:picLocks noGrp="1"/>
          </p:cNvPicPr>
          <p:nvPr>
            <p:ph sz="quarter" idx="1"/>
          </p:nvPr>
        </p:nvPicPr>
        <p:blipFill>
          <a:blip r:embed="rId2"/>
          <a:srcRect/>
          <a:stretch>
            <a:fillRect/>
          </a:stretch>
        </p:blipFill>
        <p:spPr bwMode="auto">
          <a:xfrm>
            <a:off x="285720" y="0"/>
            <a:ext cx="5315760" cy="3687775"/>
          </a:xfrm>
          <a:prstGeom prst="rect">
            <a:avLst/>
          </a:prstGeom>
          <a:noFill/>
          <a:ln w="9525">
            <a:noFill/>
            <a:miter lim="800000"/>
            <a:headEnd/>
            <a:tailEnd/>
          </a:ln>
        </p:spPr>
      </p:pic>
      <p:pic>
        <p:nvPicPr>
          <p:cNvPr id="5" name="Рисунок 4" descr="https://www.ordodeus.ru/Retikulosarkoma_kosti_pervichnaya_2.jpg"/>
          <p:cNvPicPr/>
          <p:nvPr/>
        </p:nvPicPr>
        <p:blipFill>
          <a:blip r:embed="rId3"/>
          <a:srcRect/>
          <a:stretch>
            <a:fillRect/>
          </a:stretch>
        </p:blipFill>
        <p:spPr bwMode="auto">
          <a:xfrm>
            <a:off x="3143240" y="3643314"/>
            <a:ext cx="6000760" cy="3214686"/>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511156"/>
          </a:xfrm>
        </p:spPr>
        <p:txBody>
          <a:bodyPr>
            <a:normAutofit fontScale="90000"/>
          </a:bodyPr>
          <a:lstStyle/>
          <a:p>
            <a:r>
              <a:rPr lang="ru-RU" dirty="0" err="1" smtClean="0"/>
              <a:t>Хондросаркома</a:t>
            </a:r>
            <a:r>
              <a:rPr lang="ru-RU" dirty="0" smtClean="0"/>
              <a:t> кости </a:t>
            </a:r>
            <a:endParaRPr lang="ru-RU" dirty="0"/>
          </a:p>
        </p:txBody>
      </p:sp>
      <p:sp>
        <p:nvSpPr>
          <p:cNvPr id="3" name="Содержимое 2"/>
          <p:cNvSpPr>
            <a:spLocks noGrp="1"/>
          </p:cNvSpPr>
          <p:nvPr>
            <p:ph sz="quarter" idx="1"/>
          </p:nvPr>
        </p:nvSpPr>
        <p:spPr>
          <a:xfrm>
            <a:off x="214282" y="1428736"/>
            <a:ext cx="8715436" cy="5715040"/>
          </a:xfrm>
        </p:spPr>
        <p:txBody>
          <a:bodyPr>
            <a:normAutofit fontScale="32500" lnSpcReduction="20000"/>
          </a:bodyPr>
          <a:lstStyle/>
          <a:p>
            <a:r>
              <a:rPr lang="ru-RU" dirty="0" smtClean="0"/>
              <a:t>злокачественная опухоль хрящевой ткани, на долю которой приходится около 13% от всех первичных опухолей костной системы. Заболевают чаще люди старше 30 лет. она встречается в 2 раза чаще опухоли </a:t>
            </a:r>
            <a:r>
              <a:rPr lang="ru-RU" dirty="0" err="1" smtClean="0"/>
              <a:t>Юинга</a:t>
            </a:r>
            <a:r>
              <a:rPr lang="ru-RU" dirty="0" smtClean="0"/>
              <a:t> и в 2 раза реже </a:t>
            </a:r>
            <a:r>
              <a:rPr lang="ru-RU" dirty="0" err="1" smtClean="0"/>
              <a:t>остеогенной</a:t>
            </a:r>
            <a:r>
              <a:rPr lang="ru-RU" dirty="0" smtClean="0"/>
              <a:t> саркомы. </a:t>
            </a:r>
          </a:p>
          <a:p>
            <a:r>
              <a:rPr lang="ru-RU" b="1" dirty="0" smtClean="0">
                <a:latin typeface="Roboto"/>
              </a:rPr>
              <a:t>Различают</a:t>
            </a:r>
            <a:r>
              <a:rPr lang="ru-RU" dirty="0" smtClean="0">
                <a:latin typeface="Roboto"/>
              </a:rPr>
              <a:t>  центральный и периферический тип </a:t>
            </a:r>
            <a:r>
              <a:rPr lang="ru-RU" dirty="0" err="1" smtClean="0">
                <a:latin typeface="Roboto"/>
              </a:rPr>
              <a:t>хондросаркомы</a:t>
            </a:r>
            <a:r>
              <a:rPr lang="ru-RU" dirty="0" smtClean="0">
                <a:latin typeface="Roboto"/>
              </a:rPr>
              <a:t>.</a:t>
            </a:r>
          </a:p>
          <a:p>
            <a:r>
              <a:rPr lang="ru-RU" dirty="0" smtClean="0">
                <a:latin typeface="Roboto"/>
              </a:rPr>
              <a:t> В зависимости от генеза новообразования выделяют</a:t>
            </a:r>
          </a:p>
          <a:p>
            <a:r>
              <a:rPr lang="ru-RU" dirty="0" smtClean="0">
                <a:latin typeface="Roboto"/>
              </a:rPr>
              <a:t> первичные и вторичные формы.</a:t>
            </a:r>
          </a:p>
          <a:p>
            <a:r>
              <a:rPr lang="ru-RU" dirty="0" smtClean="0">
                <a:latin typeface="Roboto"/>
              </a:rPr>
              <a:t> Вторичная </a:t>
            </a:r>
            <a:r>
              <a:rPr lang="ru-RU" dirty="0" err="1" smtClean="0">
                <a:latin typeface="Roboto"/>
              </a:rPr>
              <a:t>хондросаркома</a:t>
            </a:r>
            <a:r>
              <a:rPr lang="ru-RU" dirty="0" smtClean="0">
                <a:latin typeface="Roboto"/>
              </a:rPr>
              <a:t> развивается на почве хондромы, </a:t>
            </a:r>
            <a:r>
              <a:rPr lang="ru-RU" dirty="0" err="1" smtClean="0">
                <a:latin typeface="Roboto"/>
              </a:rPr>
              <a:t>остеохондромы</a:t>
            </a:r>
            <a:r>
              <a:rPr lang="ru-RU" dirty="0" smtClean="0">
                <a:latin typeface="Roboto"/>
              </a:rPr>
              <a:t>, очагов </a:t>
            </a:r>
            <a:r>
              <a:rPr lang="ru-RU" dirty="0" err="1" smtClean="0">
                <a:latin typeface="Roboto"/>
              </a:rPr>
              <a:t>дисхондроплазии</a:t>
            </a:r>
            <a:r>
              <a:rPr lang="ru-RU" dirty="0" smtClean="0">
                <a:latin typeface="Roboto"/>
              </a:rPr>
              <a:t> (болезнь </a:t>
            </a:r>
            <a:r>
              <a:rPr lang="ru-RU" dirty="0" err="1" smtClean="0">
                <a:latin typeface="Roboto"/>
              </a:rPr>
              <a:t>Олье</a:t>
            </a:r>
            <a:r>
              <a:rPr lang="ru-RU" dirty="0" smtClean="0">
                <a:latin typeface="Roboto"/>
              </a:rPr>
              <a:t>), деформирующей остеодистрофии (болезнь </a:t>
            </a:r>
            <a:r>
              <a:rPr lang="ru-RU" dirty="0" err="1" smtClean="0">
                <a:latin typeface="Roboto"/>
              </a:rPr>
              <a:t>Пэджета</a:t>
            </a:r>
            <a:r>
              <a:rPr lang="ru-RU" dirty="0" smtClean="0">
                <a:latin typeface="Roboto"/>
              </a:rPr>
              <a:t>).</a:t>
            </a:r>
            <a:endParaRPr lang="ru-RU" dirty="0" smtClean="0"/>
          </a:p>
          <a:p>
            <a:r>
              <a:rPr lang="ru-RU" dirty="0" smtClean="0"/>
              <a:t> </a:t>
            </a:r>
            <a:r>
              <a:rPr lang="ru-RU" b="1" dirty="0" smtClean="0"/>
              <a:t>Локализация</a:t>
            </a:r>
            <a:r>
              <a:rPr lang="ru-RU" dirty="0" smtClean="0"/>
              <a:t> – кости таза, ребра, бедренная, плечевая кости, дистальный </a:t>
            </a:r>
            <a:r>
              <a:rPr lang="ru-RU" dirty="0" err="1" smtClean="0"/>
              <a:t>метафиз</a:t>
            </a:r>
            <a:r>
              <a:rPr lang="ru-RU" dirty="0" smtClean="0"/>
              <a:t> бедренной кости.</a:t>
            </a:r>
          </a:p>
          <a:p>
            <a:pPr algn="just" fontAlgn="base"/>
            <a:r>
              <a:rPr lang="ru-RU" b="1" dirty="0" smtClean="0"/>
              <a:t> Клиника </a:t>
            </a:r>
            <a:r>
              <a:rPr lang="ru-RU" dirty="0" smtClean="0"/>
              <a:t>– течет заболевание медленно – от 3 до 10 лет. Боль отмечается в покое и при пальпации. Долго не дает метастазов. </a:t>
            </a:r>
            <a:endParaRPr lang="ru-RU" dirty="0" smtClean="0">
              <a:latin typeface="Roboto"/>
            </a:endParaRPr>
          </a:p>
          <a:p>
            <a:pPr algn="just" fontAlgn="base"/>
            <a:r>
              <a:rPr lang="ru-RU" b="1" dirty="0" smtClean="0">
                <a:latin typeface="Roboto"/>
              </a:rPr>
              <a:t>Диагностика. </a:t>
            </a:r>
            <a:r>
              <a:rPr lang="ru-RU" dirty="0" smtClean="0">
                <a:latin typeface="Roboto"/>
              </a:rPr>
              <a:t>При первичной </a:t>
            </a:r>
            <a:r>
              <a:rPr lang="ru-RU" dirty="0" err="1" smtClean="0">
                <a:latin typeface="Roboto"/>
              </a:rPr>
              <a:t>хондросаркоме</a:t>
            </a:r>
            <a:r>
              <a:rPr lang="ru-RU" dirty="0" smtClean="0">
                <a:latin typeface="Roboto"/>
              </a:rPr>
              <a:t> основными симптомами болезни являются наличие опухоли и боли в области пораженного участка. С развитием опухоли боли усиливаются, хотя не достигают такой интенсивности как при </a:t>
            </a:r>
            <a:r>
              <a:rPr lang="ru-RU" dirty="0" err="1" smtClean="0">
                <a:latin typeface="Roboto"/>
              </a:rPr>
              <a:t>остеогенной</a:t>
            </a:r>
            <a:r>
              <a:rPr lang="ru-RU" dirty="0" smtClean="0">
                <a:latin typeface="Roboto"/>
              </a:rPr>
              <a:t> саркоме. Характерным для </a:t>
            </a:r>
            <a:r>
              <a:rPr lang="ru-RU" dirty="0" err="1" smtClean="0">
                <a:latin typeface="Roboto"/>
              </a:rPr>
              <a:t>хондросаркомы</a:t>
            </a:r>
            <a:r>
              <a:rPr lang="ru-RU" dirty="0" smtClean="0">
                <a:latin typeface="Roboto"/>
              </a:rPr>
              <a:t> является длительное течение заболевания, ограничение подвижности в суставе и двигательные нарушения постепенно увеличиваются.</a:t>
            </a:r>
          </a:p>
          <a:p>
            <a:pPr algn="just" fontAlgn="base"/>
            <a:r>
              <a:rPr lang="ru-RU" dirty="0" smtClean="0">
                <a:latin typeface="Roboto"/>
              </a:rPr>
              <a:t>При осмотре обнаруживается большая бугристая опухоль. </a:t>
            </a:r>
            <a:r>
              <a:rPr lang="ru-RU" dirty="0" err="1" smtClean="0">
                <a:latin typeface="Roboto"/>
              </a:rPr>
              <a:t>Пальпаторно</a:t>
            </a:r>
            <a:r>
              <a:rPr lang="ru-RU" dirty="0" smtClean="0">
                <a:latin typeface="Roboto"/>
              </a:rPr>
              <a:t> консистенция опухоли плотная, умеренно болезненная. Кожа над ней бывает натянутой, блестящей, температура остается нормальной, иногда с расширенными подкожными венами. В общем состоянии больных особых изменений не наблюдается, долгое время остается  удовлетворительным. Ухудшение общего состояния больного и повышение температуры тела наблюдается при достижении опухолью больших размеров, сопровождающимися в отдельных узлах некрозом и распадом.</a:t>
            </a:r>
          </a:p>
          <a:p>
            <a:pPr algn="just" fontAlgn="base"/>
            <a:r>
              <a:rPr lang="ru-RU" b="1" dirty="0" smtClean="0">
                <a:latin typeface="Roboto"/>
              </a:rPr>
              <a:t>Рентгенологическая</a:t>
            </a:r>
            <a:r>
              <a:rPr lang="ru-RU" dirty="0" smtClean="0">
                <a:latin typeface="Roboto"/>
              </a:rPr>
              <a:t> картина </a:t>
            </a:r>
            <a:r>
              <a:rPr lang="ru-RU" dirty="0" err="1" smtClean="0">
                <a:latin typeface="Roboto"/>
              </a:rPr>
              <a:t>хондросаркомы</a:t>
            </a:r>
            <a:r>
              <a:rPr lang="ru-RU" dirty="0" smtClean="0">
                <a:latin typeface="Roboto"/>
              </a:rPr>
              <a:t> зависит от локализации опухоли (центрального или периферического расположения) и скорости ее роста.</a:t>
            </a:r>
          </a:p>
          <a:p>
            <a:pPr algn="just" fontAlgn="base"/>
            <a:r>
              <a:rPr lang="ru-RU" b="1" dirty="0" smtClean="0">
                <a:latin typeface="Roboto"/>
              </a:rPr>
              <a:t>При центральном расположении </a:t>
            </a:r>
            <a:r>
              <a:rPr lang="ru-RU" dirty="0" err="1" smtClean="0">
                <a:latin typeface="Roboto"/>
              </a:rPr>
              <a:t>хондросаркома</a:t>
            </a:r>
            <a:r>
              <a:rPr lang="ru-RU" dirty="0" smtClean="0">
                <a:latin typeface="Roboto"/>
              </a:rPr>
              <a:t> на рентгенограмме выявляется в виде одиночного крупного, округлой формы очага деструкции, четко очерченного от здоровой кости, на месте поражения кость утолщена и вздута. Корковый слой местами утолщен, местами истончен, а при разрушении его растущей опухолью выходит в окружающие ткани, наличие крапчатых, пятнистых, различного размера участков обызвествления .</a:t>
            </a:r>
          </a:p>
          <a:p>
            <a:pPr algn="just" fontAlgn="base"/>
            <a:r>
              <a:rPr lang="ru-RU" b="1" dirty="0" smtClean="0">
                <a:latin typeface="Roboto"/>
              </a:rPr>
              <a:t>При </a:t>
            </a:r>
            <a:r>
              <a:rPr lang="ru-RU" b="1" dirty="0" err="1" smtClean="0">
                <a:latin typeface="Roboto"/>
              </a:rPr>
              <a:t>перифической</a:t>
            </a:r>
            <a:r>
              <a:rPr lang="ru-RU" b="1" dirty="0" smtClean="0">
                <a:latin typeface="Roboto"/>
              </a:rPr>
              <a:t> </a:t>
            </a:r>
            <a:r>
              <a:rPr lang="ru-RU" b="1" dirty="0" err="1" smtClean="0">
                <a:latin typeface="Roboto"/>
              </a:rPr>
              <a:t>хондросаркоме</a:t>
            </a:r>
            <a:r>
              <a:rPr lang="ru-RU" b="1" dirty="0" smtClean="0">
                <a:latin typeface="Roboto"/>
              </a:rPr>
              <a:t> </a:t>
            </a:r>
            <a:r>
              <a:rPr lang="ru-RU" dirty="0" smtClean="0">
                <a:latin typeface="Roboto"/>
              </a:rPr>
              <a:t>деструктивные изменения локализуются в краевых отделах кости. У одних больных выявляются выраженные склеротические изменения в прилежащем отделе коркового слоя пораженной кости, у других </a:t>
            </a:r>
            <a:r>
              <a:rPr lang="ru-RU" dirty="0" err="1" smtClean="0">
                <a:latin typeface="Roboto"/>
              </a:rPr>
              <a:t>периостальная</a:t>
            </a:r>
            <a:r>
              <a:rPr lang="ru-RU" dirty="0" smtClean="0">
                <a:latin typeface="Roboto"/>
              </a:rPr>
              <a:t> реакция отсутствует. У других больных обнаруживаются остатки </a:t>
            </a:r>
            <a:r>
              <a:rPr lang="ru-RU" dirty="0" err="1" smtClean="0">
                <a:latin typeface="Roboto"/>
              </a:rPr>
              <a:t>остеохондромы</a:t>
            </a:r>
            <a:r>
              <a:rPr lang="ru-RU" dirty="0" smtClean="0">
                <a:latin typeface="Roboto"/>
              </a:rPr>
              <a:t>. </a:t>
            </a:r>
          </a:p>
          <a:p>
            <a:pPr algn="just" fontAlgn="base"/>
            <a:r>
              <a:rPr lang="ru-RU" dirty="0" smtClean="0">
                <a:latin typeface="Roboto"/>
              </a:rPr>
              <a:t>На рентгенограмме признаками </a:t>
            </a:r>
            <a:r>
              <a:rPr lang="ru-RU" dirty="0" err="1" smtClean="0">
                <a:latin typeface="Roboto"/>
              </a:rPr>
              <a:t>озлокачествления</a:t>
            </a:r>
            <a:r>
              <a:rPr lang="ru-RU" dirty="0" smtClean="0">
                <a:latin typeface="Roboto"/>
              </a:rPr>
              <a:t> являются: появление узловатой </a:t>
            </a:r>
            <a:r>
              <a:rPr lang="ru-RU" dirty="0" err="1" smtClean="0">
                <a:latin typeface="Roboto"/>
              </a:rPr>
              <a:t>обызвествленной</a:t>
            </a:r>
            <a:r>
              <a:rPr lang="ru-RU" dirty="0" smtClean="0">
                <a:latin typeface="Roboto"/>
              </a:rPr>
              <a:t> опухоли, потеря четкости границ опухоли, деструкция прилежащих отделов кости</a:t>
            </a:r>
          </a:p>
          <a:p>
            <a:r>
              <a:rPr lang="ru-RU" b="1" dirty="0" smtClean="0">
                <a:latin typeface="Roboto"/>
              </a:rPr>
              <a:t>дифференциальной диагностике </a:t>
            </a:r>
            <a:r>
              <a:rPr lang="ru-RU" dirty="0" smtClean="0">
                <a:latin typeface="Roboto"/>
              </a:rPr>
              <a:t>следует иметь в виду следующие заболевания: </a:t>
            </a:r>
            <a:r>
              <a:rPr lang="ru-RU" dirty="0" err="1" smtClean="0">
                <a:latin typeface="Roboto"/>
              </a:rPr>
              <a:t>остелитическую</a:t>
            </a:r>
            <a:r>
              <a:rPr lang="ru-RU" dirty="0" smtClean="0">
                <a:latin typeface="Roboto"/>
              </a:rPr>
              <a:t> </a:t>
            </a:r>
            <a:r>
              <a:rPr lang="ru-RU" dirty="0" err="1" smtClean="0">
                <a:latin typeface="Roboto"/>
              </a:rPr>
              <a:t>остеосаркому</a:t>
            </a:r>
            <a:r>
              <a:rPr lang="ru-RU" dirty="0" smtClean="0">
                <a:latin typeface="Roboto"/>
              </a:rPr>
              <a:t>, </a:t>
            </a:r>
            <a:r>
              <a:rPr lang="ru-RU" dirty="0" err="1" smtClean="0">
                <a:latin typeface="Roboto"/>
              </a:rPr>
              <a:t>остеобластокластому</a:t>
            </a:r>
            <a:r>
              <a:rPr lang="ru-RU" dirty="0" smtClean="0">
                <a:latin typeface="Roboto"/>
              </a:rPr>
              <a:t>, хондрому, доброкачественную </a:t>
            </a:r>
            <a:r>
              <a:rPr lang="ru-RU" dirty="0" err="1" smtClean="0">
                <a:latin typeface="Roboto"/>
              </a:rPr>
              <a:t>хондробластому</a:t>
            </a:r>
            <a:r>
              <a:rPr lang="ru-RU" dirty="0" smtClean="0">
                <a:latin typeface="Roboto"/>
              </a:rPr>
              <a:t>.</a:t>
            </a:r>
            <a:endParaRPr lang="ru-RU" dirty="0" smtClean="0"/>
          </a:p>
          <a:p>
            <a:r>
              <a:rPr lang="ru-RU" dirty="0" smtClean="0">
                <a:latin typeface="Roboto"/>
              </a:rPr>
              <a:t>С целью уточнения </a:t>
            </a:r>
            <a:r>
              <a:rPr lang="ru-RU" b="1" dirty="0" smtClean="0">
                <a:latin typeface="Roboto"/>
              </a:rPr>
              <a:t>диагноза</a:t>
            </a:r>
            <a:r>
              <a:rPr lang="ru-RU" dirty="0" smtClean="0">
                <a:latin typeface="Roboto"/>
              </a:rPr>
              <a:t> нередко приходится прибегнуть к пункционной или </a:t>
            </a:r>
            <a:r>
              <a:rPr lang="ru-RU" dirty="0" err="1" smtClean="0">
                <a:latin typeface="Roboto"/>
              </a:rPr>
              <a:t>эксцизионной</a:t>
            </a:r>
            <a:r>
              <a:rPr lang="ru-RU" dirty="0" smtClean="0">
                <a:latin typeface="Roboto"/>
              </a:rPr>
              <a:t> биопсии с последующим гистологическим исследованием.</a:t>
            </a:r>
            <a:endParaRPr lang="ru-RU" dirty="0" smtClean="0"/>
          </a:p>
          <a:p>
            <a:r>
              <a:rPr lang="ru-RU" b="1" dirty="0" smtClean="0"/>
              <a:t>Лечение </a:t>
            </a:r>
            <a:r>
              <a:rPr lang="ru-RU" dirty="0" smtClean="0"/>
              <a:t>–</a:t>
            </a:r>
            <a:r>
              <a:rPr lang="ru-RU" dirty="0" smtClean="0">
                <a:latin typeface="Roboto"/>
              </a:rPr>
              <a:t> Лечение больных с </a:t>
            </a:r>
            <a:r>
              <a:rPr lang="ru-RU" dirty="0" err="1" smtClean="0">
                <a:latin typeface="Roboto"/>
              </a:rPr>
              <a:t>хондросаркомой</a:t>
            </a:r>
            <a:r>
              <a:rPr lang="ru-RU" dirty="0" smtClean="0">
                <a:latin typeface="Roboto"/>
              </a:rPr>
              <a:t> представляет сложную проблему из-за малой чувствительности опухоли к лучевым воздействиям и противоопухолевым препаратам. Поэтому на данном этапе хирургическое вмешательство остается основным методом лечения больных с </a:t>
            </a:r>
            <a:r>
              <a:rPr lang="ru-RU" dirty="0" err="1" smtClean="0">
                <a:latin typeface="Roboto"/>
              </a:rPr>
              <a:t>хондросаркомой</a:t>
            </a:r>
            <a:r>
              <a:rPr lang="ru-RU" dirty="0" smtClean="0">
                <a:latin typeface="Roboto"/>
              </a:rPr>
              <a:t>. При этом объем производимой операции в значительной мере зависит от локализации опухоли, размеров ее и степени злокачественности опухоли. </a:t>
            </a:r>
            <a:endParaRPr lang="ru-RU" dirty="0" smtClean="0"/>
          </a:p>
          <a:p>
            <a:r>
              <a:rPr lang="ru-RU" dirty="0" smtClean="0"/>
              <a:t> Комплексное (резекция одним блоком или радикальная резекция, </a:t>
            </a:r>
            <a:r>
              <a:rPr lang="ru-RU" dirty="0" err="1" smtClean="0"/>
              <a:t>эндопротезирование</a:t>
            </a:r>
            <a:r>
              <a:rPr lang="ru-RU" dirty="0" smtClean="0"/>
              <a:t> с химиотерапией; на поздних стадиях – химиотерапия и ампутация).</a:t>
            </a:r>
          </a:p>
          <a:p>
            <a:endParaRPr lang="ru-RU" dirty="0" smtClean="0"/>
          </a:p>
          <a:p>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orto-cure.ru/wp-content/uploads/2018/07/hondrosarkoma-1024x576.jpg"/>
          <p:cNvPicPr>
            <a:picLocks noGrp="1"/>
          </p:cNvPicPr>
          <p:nvPr>
            <p:ph sz="quarter" idx="1"/>
          </p:nvPr>
        </p:nvPicPr>
        <p:blipFill>
          <a:blip r:embed="rId2"/>
          <a:srcRect/>
          <a:stretch>
            <a:fillRect/>
          </a:stretch>
        </p:blipFill>
        <p:spPr bwMode="auto">
          <a:xfrm>
            <a:off x="0" y="0"/>
            <a:ext cx="5000628" cy="3500438"/>
          </a:xfrm>
          <a:prstGeom prst="rect">
            <a:avLst/>
          </a:prstGeom>
          <a:noFill/>
          <a:ln w="9525">
            <a:noFill/>
            <a:miter lim="800000"/>
            <a:headEnd/>
            <a:tailEnd/>
          </a:ln>
        </p:spPr>
      </p:pic>
      <p:pic>
        <p:nvPicPr>
          <p:cNvPr id="5" name="Рисунок 4" descr="https://radiomed.ru/sites/default/files/1.ho_.slayd64.jpg"/>
          <p:cNvPicPr/>
          <p:nvPr/>
        </p:nvPicPr>
        <p:blipFill>
          <a:blip r:embed="rId3"/>
          <a:srcRect/>
          <a:stretch>
            <a:fillRect/>
          </a:stretch>
        </p:blipFill>
        <p:spPr bwMode="auto">
          <a:xfrm>
            <a:off x="3428992" y="3500438"/>
            <a:ext cx="5715008" cy="3357562"/>
          </a:xfrm>
          <a:prstGeom prst="rect">
            <a:avLst/>
          </a:prstGeom>
          <a:noFill/>
          <a:ln w="9525">
            <a:noFill/>
            <a:miter lim="800000"/>
            <a:headEnd/>
            <a:tailEnd/>
          </a:ln>
        </p:spPr>
      </p:pic>
      <p:pic>
        <p:nvPicPr>
          <p:cNvPr id="6" name="Рисунок 5" descr="https://medspina.ru/wp-content/uploads/hondrosarkoma-bedrennoj-kosti.jpg"/>
          <p:cNvPicPr/>
          <p:nvPr/>
        </p:nvPicPr>
        <p:blipFill>
          <a:blip r:embed="rId4"/>
          <a:srcRect/>
          <a:stretch>
            <a:fillRect/>
          </a:stretch>
        </p:blipFill>
        <p:spPr bwMode="auto">
          <a:xfrm>
            <a:off x="1" y="3500438"/>
            <a:ext cx="3500429" cy="3357562"/>
          </a:xfrm>
          <a:prstGeom prst="rect">
            <a:avLst/>
          </a:prstGeom>
          <a:noFill/>
          <a:ln w="9525">
            <a:noFill/>
            <a:miter lim="800000"/>
            <a:headEnd/>
            <a:tailEnd/>
          </a:ln>
        </p:spPr>
      </p:pic>
      <p:pic>
        <p:nvPicPr>
          <p:cNvPr id="7" name="Рисунок 6" descr="https://present5.com/presentation/-60157084_233370281/image-39.jpg"/>
          <p:cNvPicPr/>
          <p:nvPr/>
        </p:nvPicPr>
        <p:blipFill>
          <a:blip r:embed="rId5"/>
          <a:srcRect/>
          <a:stretch>
            <a:fillRect/>
          </a:stretch>
        </p:blipFill>
        <p:spPr bwMode="auto">
          <a:xfrm>
            <a:off x="5000628" y="0"/>
            <a:ext cx="4143372" cy="3500438"/>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582594"/>
          </a:xfrm>
        </p:spPr>
        <p:txBody>
          <a:bodyPr>
            <a:normAutofit fontScale="90000"/>
          </a:bodyPr>
          <a:lstStyle/>
          <a:p>
            <a:r>
              <a:rPr lang="ru-RU" dirty="0" smtClean="0"/>
              <a:t> </a:t>
            </a:r>
            <a:r>
              <a:rPr lang="ru-RU" dirty="0" err="1" smtClean="0"/>
              <a:t>Фибросаркома</a:t>
            </a:r>
            <a:r>
              <a:rPr lang="ru-RU" dirty="0" smtClean="0"/>
              <a:t> </a:t>
            </a:r>
            <a:endParaRPr lang="ru-RU" dirty="0"/>
          </a:p>
        </p:txBody>
      </p:sp>
      <p:sp>
        <p:nvSpPr>
          <p:cNvPr id="3" name="Содержимое 2"/>
          <p:cNvSpPr>
            <a:spLocks noGrp="1"/>
          </p:cNvSpPr>
          <p:nvPr>
            <p:ph sz="quarter" idx="1"/>
          </p:nvPr>
        </p:nvSpPr>
        <p:spPr>
          <a:xfrm>
            <a:off x="142844" y="1500174"/>
            <a:ext cx="8543956" cy="5715040"/>
          </a:xfrm>
        </p:spPr>
        <p:txBody>
          <a:bodyPr>
            <a:normAutofit fontScale="40000" lnSpcReduction="20000"/>
          </a:bodyPr>
          <a:lstStyle/>
          <a:p>
            <a:pPr algn="just" fontAlgn="base"/>
            <a:r>
              <a:rPr lang="ru-RU" dirty="0" smtClean="0">
                <a:latin typeface="Roboto"/>
              </a:rPr>
              <a:t>Опухоль возникает из соединительной ткани и не обладает способностью к образованию костной ткани ни местно, ни в метастазах.</a:t>
            </a:r>
          </a:p>
          <a:p>
            <a:pPr algn="just" fontAlgn="base"/>
            <a:r>
              <a:rPr lang="ru-RU" dirty="0" err="1" smtClean="0">
                <a:latin typeface="Roboto"/>
              </a:rPr>
              <a:t>Фибросаркома</a:t>
            </a:r>
            <a:r>
              <a:rPr lang="ru-RU" dirty="0" smtClean="0">
                <a:latin typeface="Roboto"/>
              </a:rPr>
              <a:t> относится к группе </a:t>
            </a:r>
            <a:r>
              <a:rPr lang="ru-RU" dirty="0" err="1" smtClean="0">
                <a:latin typeface="Roboto"/>
              </a:rPr>
              <a:t>остеосарком</a:t>
            </a:r>
            <a:r>
              <a:rPr lang="ru-RU" dirty="0" smtClean="0">
                <a:latin typeface="Roboto"/>
              </a:rPr>
              <a:t>, однако отличается от </a:t>
            </a:r>
            <a:r>
              <a:rPr lang="ru-RU" dirty="0" err="1" smtClean="0">
                <a:latin typeface="Roboto"/>
              </a:rPr>
              <a:t>остеосаркомы</a:t>
            </a:r>
            <a:r>
              <a:rPr lang="ru-RU" dirty="0" smtClean="0">
                <a:latin typeface="Roboto"/>
              </a:rPr>
              <a:t> своим медленным и более благоприятным течением.</a:t>
            </a:r>
          </a:p>
          <a:p>
            <a:pPr algn="just" fontAlgn="base"/>
            <a:r>
              <a:rPr lang="ru-RU" b="1" dirty="0" smtClean="0">
                <a:latin typeface="Roboto"/>
              </a:rPr>
              <a:t>Локализуется </a:t>
            </a:r>
            <a:r>
              <a:rPr lang="ru-RU" dirty="0" smtClean="0">
                <a:latin typeface="Roboto"/>
              </a:rPr>
              <a:t>в дистальном отделе эпифиза бедра и проксимальном конце большеберцовой кости.</a:t>
            </a:r>
          </a:p>
          <a:p>
            <a:pPr algn="just" fontAlgn="base"/>
            <a:r>
              <a:rPr lang="ru-RU" dirty="0" smtClean="0">
                <a:latin typeface="Roboto"/>
              </a:rPr>
              <a:t>В соответствии с их происхождением и местоположением </a:t>
            </a:r>
            <a:r>
              <a:rPr lang="ru-RU" dirty="0" err="1" smtClean="0">
                <a:latin typeface="Roboto"/>
              </a:rPr>
              <a:t>фибросаркомы</a:t>
            </a:r>
            <a:r>
              <a:rPr lang="ru-RU" dirty="0" smtClean="0">
                <a:latin typeface="Roboto"/>
              </a:rPr>
              <a:t> подразделяют на</a:t>
            </a:r>
          </a:p>
          <a:p>
            <a:pPr algn="just" fontAlgn="base"/>
            <a:r>
              <a:rPr lang="ru-RU" dirty="0" smtClean="0">
                <a:latin typeface="Roboto"/>
              </a:rPr>
              <a:t> центральные и периферические (</a:t>
            </a:r>
            <a:r>
              <a:rPr lang="ru-RU" dirty="0" err="1" smtClean="0">
                <a:latin typeface="Roboto"/>
              </a:rPr>
              <a:t>периостальные</a:t>
            </a:r>
            <a:r>
              <a:rPr lang="ru-RU" dirty="0" smtClean="0">
                <a:latin typeface="Roboto"/>
              </a:rPr>
              <a:t>) формы.</a:t>
            </a:r>
          </a:p>
          <a:p>
            <a:pPr algn="just" fontAlgn="base"/>
            <a:r>
              <a:rPr lang="ru-RU" dirty="0" smtClean="0">
                <a:latin typeface="Roboto"/>
              </a:rPr>
              <a:t> Внешне </a:t>
            </a:r>
            <a:r>
              <a:rPr lang="ru-RU" dirty="0" err="1" smtClean="0">
                <a:latin typeface="Roboto"/>
              </a:rPr>
              <a:t>фибросаркомы</a:t>
            </a:r>
            <a:r>
              <a:rPr lang="ru-RU" dirty="0" smtClean="0">
                <a:latin typeface="Roboto"/>
              </a:rPr>
              <a:t> представляют собой овальной или округлой формы образования, плотной консистенции, интимно связанные с костью.</a:t>
            </a:r>
          </a:p>
          <a:p>
            <a:pPr algn="just" fontAlgn="base"/>
            <a:r>
              <a:rPr lang="ru-RU" b="1" dirty="0" smtClean="0">
                <a:latin typeface="Roboto"/>
              </a:rPr>
              <a:t>Клиника и диагностика. </a:t>
            </a:r>
          </a:p>
          <a:p>
            <a:pPr algn="just" fontAlgn="base"/>
            <a:r>
              <a:rPr lang="ru-RU" dirty="0" smtClean="0">
                <a:latin typeface="Roboto"/>
              </a:rPr>
              <a:t>Важным клиническим признаком центральной формы </a:t>
            </a:r>
            <a:r>
              <a:rPr lang="ru-RU" dirty="0" err="1" smtClean="0">
                <a:latin typeface="Roboto"/>
              </a:rPr>
              <a:t>фибросаркомы</a:t>
            </a:r>
            <a:r>
              <a:rPr lang="ru-RU" dirty="0" smtClean="0">
                <a:latin typeface="Roboto"/>
              </a:rPr>
              <a:t> являются боли, которые в начале болезни умеренные и непостоянные, затем приобретает постоянный и мучительный характер. Припухлость на месте поражения появляется только через несколько месяцев от начала заболевания, когда происходит прорастание опухоли коркового слоя кости и распространяется на окружающие мягкие ткани. Иногда первым признаком опухоли является патологический перелом. В большинстве случаев эти опухоли протекают весьма злокачественно, быстро растут и рано </a:t>
            </a:r>
            <a:r>
              <a:rPr lang="ru-RU" dirty="0" err="1" smtClean="0">
                <a:latin typeface="Roboto"/>
              </a:rPr>
              <a:t>метастазируют</a:t>
            </a:r>
            <a:r>
              <a:rPr lang="ru-RU" dirty="0" smtClean="0">
                <a:latin typeface="Roboto"/>
              </a:rPr>
              <a:t> в легкие. </a:t>
            </a:r>
          </a:p>
          <a:p>
            <a:pPr algn="just" fontAlgn="base"/>
            <a:r>
              <a:rPr lang="ru-RU" b="1" dirty="0" smtClean="0">
                <a:latin typeface="Roboto"/>
              </a:rPr>
              <a:t>Рентгенологическая</a:t>
            </a:r>
            <a:r>
              <a:rPr lang="ru-RU" dirty="0" smtClean="0">
                <a:latin typeface="Roboto"/>
              </a:rPr>
              <a:t> картина </a:t>
            </a:r>
            <a:r>
              <a:rPr lang="ru-RU" b="1" dirty="0" smtClean="0">
                <a:latin typeface="Roboto"/>
              </a:rPr>
              <a:t>центральной </a:t>
            </a:r>
            <a:r>
              <a:rPr lang="ru-RU" b="1" dirty="0" err="1" smtClean="0">
                <a:latin typeface="Roboto"/>
              </a:rPr>
              <a:t>фибросаркомы</a:t>
            </a:r>
            <a:r>
              <a:rPr lang="ru-RU" b="1" dirty="0" smtClean="0">
                <a:latin typeface="Roboto"/>
              </a:rPr>
              <a:t> </a:t>
            </a:r>
            <a:r>
              <a:rPr lang="ru-RU" dirty="0" smtClean="0">
                <a:latin typeface="Roboto"/>
              </a:rPr>
              <a:t>характеризуется наличием в </a:t>
            </a:r>
            <a:r>
              <a:rPr lang="ru-RU" dirty="0" err="1" smtClean="0">
                <a:latin typeface="Roboto"/>
              </a:rPr>
              <a:t>метафизе</a:t>
            </a:r>
            <a:r>
              <a:rPr lang="ru-RU" dirty="0" smtClean="0">
                <a:latin typeface="Roboto"/>
              </a:rPr>
              <a:t> трубчатой кости различного размера </a:t>
            </a:r>
            <a:r>
              <a:rPr lang="ru-RU" dirty="0" err="1" smtClean="0">
                <a:latin typeface="Roboto"/>
              </a:rPr>
              <a:t>остеолитической</a:t>
            </a:r>
            <a:r>
              <a:rPr lang="ru-RU" dirty="0" smtClean="0">
                <a:latin typeface="Roboto"/>
              </a:rPr>
              <a:t> деструкции, иногда часто очерченной от окружающей кости. Корковый слой местами разрушается изнутри и истончается. В </a:t>
            </a:r>
            <a:r>
              <a:rPr lang="ru-RU" dirty="0" err="1" smtClean="0">
                <a:latin typeface="Roboto"/>
              </a:rPr>
              <a:t>мягкотканной</a:t>
            </a:r>
            <a:r>
              <a:rPr lang="ru-RU" dirty="0" smtClean="0">
                <a:latin typeface="Roboto"/>
              </a:rPr>
              <a:t> части опухоли никогда не наблюдается участок патологического костеобразования. </a:t>
            </a:r>
          </a:p>
          <a:p>
            <a:pPr algn="just" fontAlgn="base"/>
            <a:r>
              <a:rPr lang="ru-RU" b="1" dirty="0" smtClean="0">
                <a:latin typeface="Roboto"/>
              </a:rPr>
              <a:t>Дифференцировать </a:t>
            </a:r>
            <a:r>
              <a:rPr lang="ru-RU" dirty="0" smtClean="0">
                <a:latin typeface="Roboto"/>
              </a:rPr>
              <a:t>от </a:t>
            </a:r>
            <a:r>
              <a:rPr lang="ru-RU" dirty="0" err="1" smtClean="0">
                <a:latin typeface="Roboto"/>
              </a:rPr>
              <a:t>ретикулосаркомы</a:t>
            </a:r>
            <a:r>
              <a:rPr lang="ru-RU" dirty="0" smtClean="0">
                <a:latin typeface="Roboto"/>
              </a:rPr>
              <a:t>, саркомы </a:t>
            </a:r>
            <a:r>
              <a:rPr lang="ru-RU" dirty="0" err="1" smtClean="0">
                <a:latin typeface="Roboto"/>
              </a:rPr>
              <a:t>Юинга</a:t>
            </a:r>
            <a:r>
              <a:rPr lang="ru-RU" dirty="0" smtClean="0">
                <a:latin typeface="Roboto"/>
              </a:rPr>
              <a:t> и вторичных метастатических образований</a:t>
            </a:r>
            <a:endParaRPr lang="ru-RU" b="1" dirty="0" smtClean="0">
              <a:latin typeface="Roboto"/>
            </a:endParaRPr>
          </a:p>
          <a:p>
            <a:pPr algn="just" fontAlgn="base"/>
            <a:r>
              <a:rPr lang="ru-RU" dirty="0" smtClean="0">
                <a:latin typeface="Roboto"/>
              </a:rPr>
              <a:t> При </a:t>
            </a:r>
            <a:r>
              <a:rPr lang="ru-RU" b="1" dirty="0" smtClean="0">
                <a:latin typeface="Roboto"/>
              </a:rPr>
              <a:t>периферической </a:t>
            </a:r>
            <a:r>
              <a:rPr lang="ru-RU" b="1" dirty="0" err="1" smtClean="0">
                <a:latin typeface="Roboto"/>
              </a:rPr>
              <a:t>фибросаркоме</a:t>
            </a:r>
            <a:r>
              <a:rPr lang="ru-RU" b="1" dirty="0" smtClean="0">
                <a:latin typeface="Roboto"/>
              </a:rPr>
              <a:t> </a:t>
            </a:r>
            <a:r>
              <a:rPr lang="ru-RU" dirty="0" smtClean="0">
                <a:latin typeface="Roboto"/>
              </a:rPr>
              <a:t>основные жалобы больных сводятся к наличию припухлости в пораженном участке, болей при движении и ограничению функции конечности. </a:t>
            </a:r>
            <a:r>
              <a:rPr lang="ru-RU" dirty="0" err="1" smtClean="0">
                <a:latin typeface="Roboto"/>
              </a:rPr>
              <a:t>Пальпаторно</a:t>
            </a:r>
            <a:r>
              <a:rPr lang="ru-RU" dirty="0" smtClean="0">
                <a:latin typeface="Roboto"/>
              </a:rPr>
              <a:t> определяется плотноэластической консистенции неподвижная опухоль, умеренно болезненная. Эти формы </a:t>
            </a:r>
            <a:r>
              <a:rPr lang="ru-RU" dirty="0" err="1" smtClean="0">
                <a:latin typeface="Roboto"/>
              </a:rPr>
              <a:t>фибросаркомы</a:t>
            </a:r>
            <a:r>
              <a:rPr lang="ru-RU" dirty="0" smtClean="0">
                <a:latin typeface="Roboto"/>
              </a:rPr>
              <a:t> растут медленно, в течение 6-8 мес. Метастазы в легкие дают поздно, причем в далеко зашедшей стадии. </a:t>
            </a:r>
          </a:p>
          <a:p>
            <a:pPr algn="just" fontAlgn="base"/>
            <a:r>
              <a:rPr lang="ru-RU" dirty="0" smtClean="0">
                <a:latin typeface="Roboto"/>
              </a:rPr>
              <a:t>При</a:t>
            </a:r>
            <a:r>
              <a:rPr lang="ru-RU" b="1" dirty="0" smtClean="0">
                <a:latin typeface="Roboto"/>
              </a:rPr>
              <a:t> рентгенологическом </a:t>
            </a:r>
            <a:r>
              <a:rPr lang="ru-RU" dirty="0" smtClean="0">
                <a:latin typeface="Roboto"/>
              </a:rPr>
              <a:t>исследовании выявляется четко очерченное, неправильно округлой или овальной формы однородное образование, расположенное в мягких тканях, параллельно длинной оси кости.</a:t>
            </a:r>
          </a:p>
          <a:p>
            <a:pPr algn="just" fontAlgn="base"/>
            <a:r>
              <a:rPr lang="ru-RU" b="1" dirty="0" smtClean="0">
                <a:latin typeface="Roboto"/>
              </a:rPr>
              <a:t>Лечение</a:t>
            </a:r>
            <a:r>
              <a:rPr lang="ru-RU" dirty="0" smtClean="0">
                <a:latin typeface="Roboto"/>
              </a:rPr>
              <a:t> </a:t>
            </a:r>
            <a:r>
              <a:rPr lang="ru-RU" dirty="0" err="1" smtClean="0">
                <a:latin typeface="Roboto"/>
              </a:rPr>
              <a:t>фибросаркомы</a:t>
            </a:r>
            <a:r>
              <a:rPr lang="ru-RU" dirty="0" smtClean="0">
                <a:latin typeface="Roboto"/>
              </a:rPr>
              <a:t> аналогично лечению </a:t>
            </a:r>
            <a:r>
              <a:rPr lang="ru-RU" dirty="0" err="1" smtClean="0">
                <a:latin typeface="Roboto"/>
              </a:rPr>
              <a:t>остеогенной</a:t>
            </a:r>
            <a:r>
              <a:rPr lang="ru-RU" dirty="0" smtClean="0">
                <a:latin typeface="Roboto"/>
              </a:rPr>
              <a:t> саркомы </a:t>
            </a:r>
          </a:p>
          <a:p>
            <a:pPr algn="just" fontAlgn="base"/>
            <a:r>
              <a:rPr lang="ru-RU" dirty="0" smtClean="0">
                <a:latin typeface="Roboto"/>
              </a:rPr>
              <a:t>Диагноз </a:t>
            </a:r>
            <a:r>
              <a:rPr lang="ru-RU" dirty="0" err="1" smtClean="0">
                <a:latin typeface="Roboto"/>
              </a:rPr>
              <a:t>фибросаркомы</a:t>
            </a:r>
            <a:r>
              <a:rPr lang="ru-RU" dirty="0" smtClean="0">
                <a:latin typeface="Roboto"/>
              </a:rPr>
              <a:t> ставится на основании клинико-рентгеноло­гических исследований и данных биопсии.</a:t>
            </a:r>
          </a:p>
          <a:p>
            <a:pPr algn="just" fontAlgn="base"/>
            <a:r>
              <a:rPr lang="ru-RU" b="1" dirty="0" smtClean="0">
                <a:latin typeface="Roboto"/>
              </a:rPr>
              <a:t>Прогноз</a:t>
            </a:r>
            <a:r>
              <a:rPr lang="ru-RU" dirty="0" smtClean="0">
                <a:latin typeface="Roboto"/>
              </a:rPr>
              <a:t> при </a:t>
            </a:r>
            <a:r>
              <a:rPr lang="ru-RU" dirty="0" err="1" smtClean="0">
                <a:latin typeface="Roboto"/>
              </a:rPr>
              <a:t>фибросаркоме</a:t>
            </a:r>
            <a:r>
              <a:rPr lang="ru-RU" dirty="0" smtClean="0">
                <a:latin typeface="Roboto"/>
              </a:rPr>
              <a:t> более благоприятен, чем при других формах костных сарком. Обязательным условием является радикальный метод операции.</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https://radiomed.ru/sites/default/files/user/12/11.fib_.slayd129.jpg"/>
          <p:cNvPicPr>
            <a:picLocks noGrp="1"/>
          </p:cNvPicPr>
          <p:nvPr>
            <p:ph sz="quarter" idx="1"/>
          </p:nvPr>
        </p:nvPicPr>
        <p:blipFill>
          <a:blip r:embed="rId2"/>
          <a:srcRect/>
          <a:stretch>
            <a:fillRect/>
          </a:stretch>
        </p:blipFill>
        <p:spPr bwMode="auto">
          <a:xfrm>
            <a:off x="0" y="0"/>
            <a:ext cx="5286380" cy="3143248"/>
          </a:xfrm>
          <a:prstGeom prst="rect">
            <a:avLst/>
          </a:prstGeom>
          <a:noFill/>
          <a:ln w="9525">
            <a:noFill/>
            <a:miter lim="800000"/>
            <a:headEnd/>
            <a:tailEnd/>
          </a:ln>
        </p:spPr>
      </p:pic>
      <p:pic>
        <p:nvPicPr>
          <p:cNvPr id="7" name="Рисунок 6" descr="https://radiomed.ru/sites/default/files/user/12/1.fib_.slayd74_0.jpg"/>
          <p:cNvPicPr/>
          <p:nvPr/>
        </p:nvPicPr>
        <p:blipFill>
          <a:blip r:embed="rId3"/>
          <a:srcRect/>
          <a:stretch>
            <a:fillRect/>
          </a:stretch>
        </p:blipFill>
        <p:spPr bwMode="auto">
          <a:xfrm>
            <a:off x="4357686" y="4286232"/>
            <a:ext cx="4786314" cy="2571768"/>
          </a:xfrm>
          <a:prstGeom prst="rect">
            <a:avLst/>
          </a:prstGeom>
          <a:noFill/>
          <a:ln w="9525">
            <a:noFill/>
            <a:miter lim="800000"/>
            <a:headEnd/>
            <a:tailEnd/>
          </a:ln>
        </p:spPr>
      </p:pic>
      <p:pic>
        <p:nvPicPr>
          <p:cNvPr id="8" name="Рисунок 7" descr="https://present5.com/presentation/-4500376_168692568/image-15.jpg"/>
          <p:cNvPicPr/>
          <p:nvPr/>
        </p:nvPicPr>
        <p:blipFill>
          <a:blip r:embed="rId4"/>
          <a:srcRect/>
          <a:stretch>
            <a:fillRect/>
          </a:stretch>
        </p:blipFill>
        <p:spPr bwMode="auto">
          <a:xfrm>
            <a:off x="0" y="3286124"/>
            <a:ext cx="4786314" cy="3571876"/>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642918"/>
            <a:ext cx="8534400" cy="1071570"/>
          </a:xfrm>
        </p:spPr>
        <p:txBody>
          <a:bodyPr>
            <a:normAutofit fontScale="90000"/>
          </a:bodyPr>
          <a:lstStyle/>
          <a:p>
            <a:r>
              <a:rPr lang="ru-RU" dirty="0" smtClean="0"/>
              <a:t>Вторичные метастатические поражения костной ткани. </a:t>
            </a:r>
            <a:br>
              <a:rPr lang="ru-RU" dirty="0" smtClean="0"/>
            </a:br>
            <a:endParaRPr lang="ru-RU" dirty="0"/>
          </a:p>
        </p:txBody>
      </p:sp>
      <p:sp>
        <p:nvSpPr>
          <p:cNvPr id="3" name="Содержимое 2"/>
          <p:cNvSpPr>
            <a:spLocks noGrp="1"/>
          </p:cNvSpPr>
          <p:nvPr>
            <p:ph sz="quarter" idx="1"/>
          </p:nvPr>
        </p:nvSpPr>
        <p:spPr/>
        <p:txBody>
          <a:bodyPr>
            <a:normAutofit fontScale="62500" lnSpcReduction="20000"/>
          </a:bodyPr>
          <a:lstStyle/>
          <a:p>
            <a:r>
              <a:rPr lang="ru-RU" dirty="0" smtClean="0"/>
              <a:t>Одной из биологических особенностей клеток злокачественных опухолей является способность к метастазированию. </a:t>
            </a:r>
          </a:p>
          <a:p>
            <a:r>
              <a:rPr lang="ru-RU" dirty="0" smtClean="0"/>
              <a:t> Некоторые злокачественные опухоли, особенно эпителиальной природы, имеют в качестве "излюбленного" места локализации метастазов костную систему: рак молочной железы , легкого, рак предстательной железы, почки, щитовидной железы. Метастазы локализуются преимущественно в плоских костях, при этом чаще всего поражаются позвоночник, ребра, кости таза и кости черепа, бедренная кость, плечевая кость. Характер анатомических проявлений метастазов в кости различных злокачественных опухолей, определяемый по рентгенологической картине, может быть </a:t>
            </a:r>
            <a:r>
              <a:rPr lang="ru-RU" dirty="0" err="1" smtClean="0"/>
              <a:t>остеолитическим</a:t>
            </a:r>
            <a:r>
              <a:rPr lang="ru-RU" dirty="0" smtClean="0"/>
              <a:t>, </a:t>
            </a:r>
            <a:r>
              <a:rPr lang="ru-RU" dirty="0" err="1" smtClean="0"/>
              <a:t>остеобластическим</a:t>
            </a:r>
            <a:r>
              <a:rPr lang="ru-RU" dirty="0" smtClean="0"/>
              <a:t> или смешанным. </a:t>
            </a:r>
          </a:p>
          <a:p>
            <a:r>
              <a:rPr lang="ru-RU" dirty="0" smtClean="0"/>
              <a:t>Различают два вида поражения костной ткани :</a:t>
            </a:r>
          </a:p>
          <a:p>
            <a:r>
              <a:rPr lang="ru-RU" dirty="0" smtClean="0"/>
              <a:t> </a:t>
            </a:r>
            <a:r>
              <a:rPr lang="ru-RU" dirty="0" err="1" smtClean="0"/>
              <a:t>Остеолитические</a:t>
            </a:r>
            <a:r>
              <a:rPr lang="ru-RU" dirty="0" smtClean="0"/>
              <a:t> метастазы- характеризуется вымыванием минеральной части кости, ее истончение, и патологические </a:t>
            </a:r>
            <a:r>
              <a:rPr lang="ru-RU" dirty="0" err="1" smtClean="0"/>
              <a:t>переломамы</a:t>
            </a:r>
            <a:r>
              <a:rPr lang="ru-RU" dirty="0" smtClean="0"/>
              <a:t>. </a:t>
            </a:r>
          </a:p>
          <a:p>
            <a:r>
              <a:rPr lang="ru-RU" dirty="0" smtClean="0"/>
              <a:t> </a:t>
            </a:r>
            <a:r>
              <a:rPr lang="ru-RU" dirty="0" err="1" smtClean="0"/>
              <a:t>Остеобластические</a:t>
            </a:r>
            <a:r>
              <a:rPr lang="ru-RU" dirty="0" smtClean="0"/>
              <a:t> метастазы- характеризуются уплотнением минеральной части. Дело в том, что клетки разных опухолей могут как непосредственно разрушать костную ткань, так и стимулировать клетки, обновляющие её. </a:t>
            </a:r>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62500" lnSpcReduction="20000"/>
          </a:bodyPr>
          <a:lstStyle/>
          <a:p>
            <a:r>
              <a:rPr lang="ru-RU" dirty="0" smtClean="0"/>
              <a:t>Основными клиническими проявлениями метастазов опухоли являются болевой синдром, который встречается в большинстве случаев. Боль возникает в результате опухолевой инфильтрации нервных окончаний, увеличения внутрикостного давления, перелома, а также стимуляции нервных окончаний веществами, выделяемыми опухолью. При множественных метастазах в кости могут возникать и общие симптомы, проявляющиеся ухудшением самочувствия, общей слабостью, повышением температуры тела, похуданием. </a:t>
            </a:r>
          </a:p>
          <a:p>
            <a:r>
              <a:rPr lang="ru-RU" dirty="0" smtClean="0"/>
              <a:t>Одним из серьезных, опасных для жизни осложнений метастатического поражения костей является </a:t>
            </a:r>
            <a:r>
              <a:rPr lang="ru-RU" dirty="0" err="1" smtClean="0"/>
              <a:t>гиперкальциемия</a:t>
            </a:r>
            <a:r>
              <a:rPr lang="ru-RU" dirty="0" smtClean="0"/>
              <a:t>. Она имеет характерную клиническую картину: тошнота, рвота, резкая слабость, жажда, сонливость, нарушение ориентации. В крови, как правило, повышается уровень </a:t>
            </a:r>
            <a:r>
              <a:rPr lang="ru-RU" dirty="0" err="1" smtClean="0"/>
              <a:t>креатинина</a:t>
            </a:r>
            <a:r>
              <a:rPr lang="ru-RU" dirty="0" smtClean="0"/>
              <a:t> и мочевины. Развитие </a:t>
            </a:r>
            <a:r>
              <a:rPr lang="ru-RU" dirty="0" err="1" smtClean="0"/>
              <a:t>гиперкальциемии</a:t>
            </a:r>
            <a:r>
              <a:rPr lang="ru-RU" dirty="0" smtClean="0"/>
              <a:t> обусловлено усиленной костной резорбцией вследствие стимуляции остеокластов клетками опухоли, а также непосредственным их воздействием на костную ткань.</a:t>
            </a:r>
          </a:p>
          <a:p>
            <a:r>
              <a:rPr lang="ru-RU" dirty="0" smtClean="0"/>
              <a:t> Повышение уровня кальция в крови имеет следующие симптомы: общая и мышечная слабость, депрессия, психические нарушения, отсутствие аппетита, тошнота и рвота, запоры, снижение АД, нарушение сердечного ритма. При нарастании </a:t>
            </a:r>
            <a:r>
              <a:rPr lang="ru-RU" dirty="0" err="1" smtClean="0"/>
              <a:t>гиперкальциемии</a:t>
            </a:r>
            <a:r>
              <a:rPr lang="ru-RU" dirty="0" smtClean="0"/>
              <a:t> развивается обезвоживание, почечная недостаточность, кома и смерть.</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439718"/>
          </a:xfrm>
        </p:spPr>
        <p:txBody>
          <a:bodyPr>
            <a:normAutofit fontScale="90000"/>
          </a:bodyPr>
          <a:lstStyle/>
          <a:p>
            <a:r>
              <a:rPr lang="ru-RU" dirty="0" smtClean="0"/>
              <a:t>Этиология и патогенез</a:t>
            </a:r>
            <a:endParaRPr lang="ru-RU" dirty="0"/>
          </a:p>
        </p:txBody>
      </p:sp>
      <p:sp>
        <p:nvSpPr>
          <p:cNvPr id="3" name="Содержимое 2"/>
          <p:cNvSpPr>
            <a:spLocks noGrp="1"/>
          </p:cNvSpPr>
          <p:nvPr>
            <p:ph sz="quarter" idx="1"/>
          </p:nvPr>
        </p:nvSpPr>
        <p:spPr>
          <a:xfrm>
            <a:off x="214282" y="857232"/>
            <a:ext cx="8786874" cy="5857916"/>
          </a:xfrm>
        </p:spPr>
        <p:txBody>
          <a:bodyPr>
            <a:normAutofit fontScale="70000" lnSpcReduction="20000"/>
          </a:bodyPr>
          <a:lstStyle/>
          <a:p>
            <a:r>
              <a:rPr lang="ru-RU" dirty="0" smtClean="0"/>
              <a:t>Этиологические моменты возникновения опухолей костей изучены недостаточно. Хотя установлен ряд факторов, способствующих их развитию. </a:t>
            </a:r>
          </a:p>
          <a:p>
            <a:r>
              <a:rPr lang="ru-RU" dirty="0" smtClean="0"/>
              <a:t>К факторам риска развития сарком костей можно отнести предшествующую лучевую терапию (ионизирующей радиацией с целью лечения доброкачественных или злокачественных новообразований) состояние иммунодефицита, болезнь </a:t>
            </a:r>
            <a:r>
              <a:rPr lang="ru-RU" dirty="0" err="1" smtClean="0"/>
              <a:t>Педжета</a:t>
            </a:r>
            <a:r>
              <a:rPr lang="ru-RU" dirty="0" smtClean="0"/>
              <a:t>, </a:t>
            </a:r>
            <a:r>
              <a:rPr lang="ru-RU" dirty="0" err="1" smtClean="0"/>
              <a:t>болезнь</a:t>
            </a:r>
            <a:r>
              <a:rPr lang="ru-RU" dirty="0" smtClean="0"/>
              <a:t> </a:t>
            </a:r>
            <a:r>
              <a:rPr lang="ru-RU" dirty="0" err="1" smtClean="0"/>
              <a:t>Олье</a:t>
            </a:r>
            <a:r>
              <a:rPr lang="ru-RU" dirty="0" smtClean="0"/>
              <a:t>, доброкачественные опухолевые поражения кости так же могут приводить к злокачественной трансформации. Однако, у большинства пациентов специфических этиологических факторов не выявляется</a:t>
            </a:r>
          </a:p>
          <a:p>
            <a:r>
              <a:rPr lang="ru-RU" dirty="0" smtClean="0"/>
              <a:t>Определенную роль в этиологии некоторых случаев </a:t>
            </a:r>
            <a:r>
              <a:rPr lang="ru-RU" dirty="0" err="1" smtClean="0"/>
              <a:t>остеогенной</a:t>
            </a:r>
            <a:r>
              <a:rPr lang="ru-RU" dirty="0" smtClean="0"/>
              <a:t> саркомы отводят канцерогенному действию </a:t>
            </a:r>
            <a:r>
              <a:rPr lang="ru-RU" dirty="0" err="1" smtClean="0"/>
              <a:t>алкилирующих</a:t>
            </a:r>
            <a:r>
              <a:rPr lang="ru-RU" dirty="0" smtClean="0"/>
              <a:t> агентов и </a:t>
            </a:r>
            <a:r>
              <a:rPr lang="ru-RU" dirty="0" err="1" smtClean="0"/>
              <a:t>антрациклинов</a:t>
            </a:r>
            <a:r>
              <a:rPr lang="ru-RU" dirty="0" smtClean="0"/>
              <a:t>. Учитывая то, что </a:t>
            </a:r>
            <a:r>
              <a:rPr lang="ru-RU" dirty="0" err="1" smtClean="0"/>
              <a:t>остеогенная</a:t>
            </a:r>
            <a:r>
              <a:rPr lang="ru-RU" dirty="0" smtClean="0"/>
              <a:t> саркома возникает чаще в быстро растущих костях, которые подвергаются значительным  физическим нагрузкам (дистальный отдел бедра и проксимальный отдел большеберцовой кости), не исключается определенная роль физической нагрузки как возможного этиологического фактора. Нередко в анамнезе у больных саркомами костей выясняется наличие травмы. Однако в настоящее время склонны считать, что травма просто привлекает внимание к уже существующей опухоли и не играет значительной роли в этиологии болезни. К процессам, склонным к трансформации в злокачественные опухоли костей, относят фиброзную дистрофию, хондромы, костно-хрящевые экзостозы и болезнь </a:t>
            </a:r>
            <a:r>
              <a:rPr lang="ru-RU" dirty="0" err="1" smtClean="0"/>
              <a:t>Педжета</a:t>
            </a:r>
            <a:r>
              <a:rPr lang="ru-RU" dirty="0" smtClean="0"/>
              <a:t> (деформирующий </a:t>
            </a:r>
            <a:r>
              <a:rPr lang="ru-RU" dirty="0" err="1" smtClean="0"/>
              <a:t>остеоз</a:t>
            </a:r>
            <a:r>
              <a:rPr lang="ru-RU" dirty="0" smtClean="0"/>
              <a:t>). </a:t>
            </a:r>
            <a:endParaRPr 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r>
              <a:rPr lang="ru-RU" dirty="0" smtClean="0"/>
              <a:t>В диагностике </a:t>
            </a:r>
            <a:r>
              <a:rPr lang="ru-RU" dirty="0" err="1" smtClean="0"/>
              <a:t>метастастического</a:t>
            </a:r>
            <a:r>
              <a:rPr lang="ru-RU" dirty="0" smtClean="0"/>
              <a:t> процесса используются: </a:t>
            </a:r>
          </a:p>
          <a:p>
            <a:r>
              <a:rPr lang="ru-RU" dirty="0" smtClean="0"/>
              <a:t>Выяснение жалоб и анамнестических данных, осмотр, </a:t>
            </a:r>
            <a:r>
              <a:rPr lang="ru-RU" dirty="0" err="1" smtClean="0"/>
              <a:t>физикальное</a:t>
            </a:r>
            <a:r>
              <a:rPr lang="ru-RU" dirty="0" smtClean="0"/>
              <a:t> обследование, исследование уровня кальция, щелочной фосфатазы, радиоизотопное исследование, рентгеновские методы исследования костей (рентгенография, КТ, МРТ).</a:t>
            </a:r>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47500" lnSpcReduction="20000"/>
          </a:bodyPr>
          <a:lstStyle/>
          <a:p>
            <a:r>
              <a:rPr lang="ru-RU" dirty="0" smtClean="0"/>
              <a:t>Лечение метастазов опухоли в кости имеет несколько направлений и нередко, как и при первичных опухолях костей, носит комплексный характер и сочетает в себе несколько следующих методов: </a:t>
            </a:r>
          </a:p>
          <a:p>
            <a:r>
              <a:rPr lang="ru-RU" dirty="0" smtClean="0"/>
              <a:t>1. Химиотерапия может подавить рост опухолевых клеток. Однако воздействовать на опухоль удается не всегда, но когда это возможно, лечение применяется в обязательном порядке.</a:t>
            </a:r>
          </a:p>
          <a:p>
            <a:r>
              <a:rPr lang="ru-RU" dirty="0" smtClean="0"/>
              <a:t> 2. Лучевая терапия. Может применяться как для уменьшения боли, так и с лечебной целью. При одиночных метастазах в позвоночник и при возможности подвести лечебную дозу метастаз может регрессировать вплоть до полного исчезновения. При этом период ремиссии оказывается достаточно продолжительным.</a:t>
            </a:r>
          </a:p>
          <a:p>
            <a:r>
              <a:rPr lang="ru-RU" dirty="0" smtClean="0"/>
              <a:t> 3. Медикаментозное воздействие на очаги метастатического поражения. С этой целью применяется несколько групп препаратов, из которых наиболее эффективными являются </a:t>
            </a:r>
            <a:r>
              <a:rPr lang="ru-RU" dirty="0" err="1" smtClean="0"/>
              <a:t>бисфосфонаты</a:t>
            </a:r>
            <a:r>
              <a:rPr lang="ru-RU" dirty="0" smtClean="0"/>
              <a:t>. Использование </a:t>
            </a:r>
            <a:r>
              <a:rPr lang="ru-RU" dirty="0" err="1" smtClean="0"/>
              <a:t>бисфосфонатов</a:t>
            </a:r>
            <a:r>
              <a:rPr lang="ru-RU" dirty="0" smtClean="0"/>
              <a:t> являются на сегодняшний день наиболее эффективным путем лечения </a:t>
            </a:r>
            <a:r>
              <a:rPr lang="ru-RU" dirty="0" err="1" smtClean="0"/>
              <a:t>остеолитических</a:t>
            </a:r>
            <a:r>
              <a:rPr lang="ru-RU" dirty="0" smtClean="0"/>
              <a:t> метастазов в </a:t>
            </a:r>
            <a:r>
              <a:rPr lang="ru-RU" dirty="0" err="1" smtClean="0"/>
              <a:t>кости.Они</a:t>
            </a:r>
            <a:r>
              <a:rPr lang="ru-RU" dirty="0" smtClean="0"/>
              <a:t> обладают способностью к ингибированию </a:t>
            </a:r>
            <a:r>
              <a:rPr lang="ru-RU" dirty="0" err="1" smtClean="0"/>
              <a:t>резорбционных</a:t>
            </a:r>
            <a:r>
              <a:rPr lang="ru-RU" dirty="0" smtClean="0"/>
              <a:t> процессов в кости путем снижения активности остеокластов. Подавляя резорбцию кости, он  тормозят высвобождение ростовых факторов, тем самым блокируя обратную связь с опухолевыми клетками, что способствует снижению активности пролиферации опухолевых клеток также снижать адгезию опухолевых клеток к кости, уменьшая риск образования новых метастатических очагов.</a:t>
            </a:r>
          </a:p>
          <a:p>
            <a:r>
              <a:rPr lang="ru-RU" dirty="0" smtClean="0"/>
              <a:t> 4. Хирургическое лечение метастазов.</a:t>
            </a:r>
          </a:p>
          <a:p>
            <a:r>
              <a:rPr lang="ru-RU" dirty="0" smtClean="0"/>
              <a:t> 5. Симптоматическая терапия применяется в основном при </a:t>
            </a:r>
            <a:r>
              <a:rPr lang="ru-RU" dirty="0" err="1" smtClean="0"/>
              <a:t>генерализованном</a:t>
            </a:r>
            <a:r>
              <a:rPr lang="ru-RU" dirty="0" smtClean="0"/>
              <a:t> опухолевом процессе. Пациенты получают симптоматическое лечение и при наличии выраженного болевого синдрома, задача которого заключается в снижении его интенсивности. Для этого используются различные анальгетики, НПВС, а также наркотические аналгетики.</a:t>
            </a:r>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62500" lnSpcReduction="20000"/>
          </a:bodyPr>
          <a:lstStyle/>
          <a:p>
            <a:r>
              <a:rPr lang="ru-RU" dirty="0" smtClean="0"/>
              <a:t>При определении основных подходов к хирургическому лечению метастазов костей возникает необходимость в классификации их по группам. </a:t>
            </a:r>
          </a:p>
          <a:p>
            <a:r>
              <a:rPr lang="ru-RU" dirty="0" smtClean="0"/>
              <a:t>Выделяют три основные группы метастатических поражений костей:</a:t>
            </a:r>
          </a:p>
          <a:p>
            <a:r>
              <a:rPr lang="ru-RU" dirty="0" smtClean="0"/>
              <a:t> 1 – </a:t>
            </a:r>
            <a:r>
              <a:rPr lang="ru-RU" dirty="0" err="1" smtClean="0"/>
              <a:t>солитарный</a:t>
            </a:r>
            <a:r>
              <a:rPr lang="ru-RU" dirty="0" smtClean="0"/>
              <a:t> метастаз в кость с патологическим переломом или без него;</a:t>
            </a:r>
          </a:p>
          <a:p>
            <a:r>
              <a:rPr lang="ru-RU" dirty="0" smtClean="0"/>
              <a:t> 2 – множественные метастазы с патологическим переломом, либо угрозой его возникновения в одной из костей;</a:t>
            </a:r>
          </a:p>
          <a:p>
            <a:r>
              <a:rPr lang="ru-RU" dirty="0" smtClean="0"/>
              <a:t> 3 – множественные метастазы без патологического перелома или угрозы его возникновения. </a:t>
            </a:r>
          </a:p>
          <a:p>
            <a:r>
              <a:rPr lang="ru-RU" dirty="0" smtClean="0"/>
              <a:t>При </a:t>
            </a:r>
            <a:r>
              <a:rPr lang="ru-RU" dirty="0" err="1" smtClean="0"/>
              <a:t>солитарном</a:t>
            </a:r>
            <a:r>
              <a:rPr lang="ru-RU" dirty="0" smtClean="0"/>
              <a:t> метастазе в кость хирургическое лечение проводится так же, как при первичной опухоли кости. Выбор конкретной методики операции будет зависеть от стадии опухоли, её локализации, общего состояния больного. Если опухоль не выходит за пределы длинной кости или находится в прилежащем к кости </a:t>
            </a:r>
            <a:r>
              <a:rPr lang="ru-RU" dirty="0" err="1" smtClean="0"/>
              <a:t>мышечно-фасциальном</a:t>
            </a:r>
            <a:r>
              <a:rPr lang="ru-RU" dirty="0" smtClean="0"/>
              <a:t> футляре, как правило, производится сегментарная резекция с различными вариантами пластического замещения дефекта. В тех случаях, когда опухоль прорастает стенки </a:t>
            </a:r>
            <a:r>
              <a:rPr lang="ru-RU" dirty="0" err="1" smtClean="0"/>
              <a:t>мышечно-фасциального</a:t>
            </a:r>
            <a:r>
              <a:rPr lang="ru-RU" dirty="0" smtClean="0"/>
              <a:t> футляра и распространяется на соседний футляр, при прорастании опухолью </a:t>
            </a:r>
            <a:r>
              <a:rPr lang="ru-RU" dirty="0" err="1" smtClean="0"/>
              <a:t>сосудисто</a:t>
            </a:r>
            <a:r>
              <a:rPr lang="ru-RU" dirty="0" smtClean="0"/>
              <a:t> нервного пучка или кожи показана ампутация или экзартикуляция конечности. </a:t>
            </a:r>
            <a:endParaRPr lang="ru-R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62500" lnSpcReduction="20000"/>
          </a:bodyPr>
          <a:lstStyle/>
          <a:p>
            <a:r>
              <a:rPr lang="ru-RU" dirty="0" smtClean="0"/>
              <a:t>При множественных метастазах в кости, а также при их сочетании с метастазами во внутренние органы и возникшим патологическим переломом или его угрозе хирургическое лечение рассчитано только на улучшение качества жизни больного и на создание условий для продолжения химиолучевой терапии. </a:t>
            </a:r>
          </a:p>
          <a:p>
            <a:r>
              <a:rPr lang="ru-RU" dirty="0" smtClean="0"/>
              <a:t>Поэтому наряду с резекцией сегментов костей и </a:t>
            </a:r>
            <a:r>
              <a:rPr lang="ru-RU" dirty="0" err="1" smtClean="0"/>
              <a:t>эндопротезированием</a:t>
            </a:r>
            <a:r>
              <a:rPr lang="ru-RU" dirty="0" smtClean="0"/>
              <a:t> в этой группе возможны и стабилизирующие операции в виде интрамедуллярного или накостного остеосинтеза без удаления метастатического очага. В тех же ситуациях, когда несмотря на произошедший патологический перелом, болевой синдром остается не выраженным и пациент сохраняет подвижность в кровати и может передвигаться с помощью костылей, хирургическое лечение не улучшает значительным образом качество жизни и показания к его проведению могут оказаться довольно спорными. </a:t>
            </a:r>
          </a:p>
          <a:p>
            <a:r>
              <a:rPr lang="ru-RU" dirty="0" smtClean="0"/>
              <a:t>У больных с множественными метастазами в кости без патологического перелома или угрозы его возникновения хирургическое лечение не проводится, а назначается только </a:t>
            </a:r>
            <a:r>
              <a:rPr lang="ru-RU" dirty="0" err="1" smtClean="0"/>
              <a:t>химио-лучевая</a:t>
            </a:r>
            <a:r>
              <a:rPr lang="ru-RU" dirty="0" smtClean="0"/>
              <a:t> терапия. Это объясняется тем, что удаление единичного метастаза в кость, с одной стороны, существенно не влияет на прогноз, а с другой – не только не улучшает качества жизни больного, но может и ухудшить его общее состояние</a:t>
            </a:r>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Дальнейшее ведение пациентов</a:t>
            </a:r>
            <a:endParaRPr lang="ru-RU" dirty="0"/>
          </a:p>
        </p:txBody>
      </p:sp>
      <p:sp>
        <p:nvSpPr>
          <p:cNvPr id="3" name="Содержимое 2"/>
          <p:cNvSpPr>
            <a:spLocks noGrp="1"/>
          </p:cNvSpPr>
          <p:nvPr>
            <p:ph sz="quarter" idx="1"/>
          </p:nvPr>
        </p:nvSpPr>
        <p:spPr/>
        <p:txBody>
          <a:bodyPr>
            <a:normAutofit fontScale="62500" lnSpcReduction="20000"/>
          </a:bodyPr>
          <a:lstStyle/>
          <a:p>
            <a:pPr>
              <a:buNone/>
            </a:pPr>
            <a:r>
              <a:rPr lang="ru-RU" dirty="0" smtClean="0"/>
              <a:t>Диспансерное наблюдение за излеченными больными:</a:t>
            </a:r>
            <a:br>
              <a:rPr lang="ru-RU" dirty="0" smtClean="0"/>
            </a:br>
            <a:r>
              <a:rPr lang="ru-RU" dirty="0" smtClean="0"/>
              <a:t>-в течение первого года после завершения лечения – 1 раз каждые 3 месяца;</a:t>
            </a:r>
            <a:br>
              <a:rPr lang="ru-RU" dirty="0" smtClean="0"/>
            </a:br>
            <a:r>
              <a:rPr lang="ru-RU" dirty="0" smtClean="0"/>
              <a:t>-в течение второго года после завершения лечения – 1 раз каждые 6 месяцев;</a:t>
            </a:r>
            <a:br>
              <a:rPr lang="ru-RU" dirty="0" smtClean="0"/>
            </a:br>
            <a:r>
              <a:rPr lang="ru-RU" dirty="0" smtClean="0"/>
              <a:t>-с третьего года после завершения лечения  – 1 раз в год в течение 3 лет.</a:t>
            </a:r>
          </a:p>
          <a:p>
            <a:pPr>
              <a:buNone/>
            </a:pPr>
            <a:r>
              <a:rPr lang="ru-RU" dirty="0" smtClean="0"/>
              <a:t>Методы обследования:</a:t>
            </a:r>
          </a:p>
          <a:p>
            <a:r>
              <a:rPr lang="ru-RU" dirty="0" smtClean="0"/>
              <a:t>Локальный контроль  при каждом обследовании;</a:t>
            </a:r>
          </a:p>
          <a:p>
            <a:r>
              <a:rPr lang="ru-RU" dirty="0" smtClean="0"/>
              <a:t>пальпация регионарных лимфатических узлов  при каждом обследовании;</a:t>
            </a:r>
          </a:p>
          <a:p>
            <a:r>
              <a:rPr lang="ru-RU" dirty="0" smtClean="0"/>
              <a:t>рентгенографическое исследование органов грудной клетки  один раз в год;</a:t>
            </a:r>
          </a:p>
          <a:p>
            <a:r>
              <a:rPr lang="ru-RU" dirty="0" smtClean="0"/>
              <a:t>ультразвуковое исследование органов брюшной полости  один раз в 6 месяцев (при первично-распространенных и метастатических опухолях).</a:t>
            </a:r>
          </a:p>
          <a:p>
            <a:r>
              <a:rPr lang="ru-RU" dirty="0" smtClean="0"/>
              <a:t>Рентгенография или томография грудной клетки у больных с первичными злокачественными костными опухолями выполняется каждые 3 месяца с целью своевременного выявления метастазов. </a:t>
            </a:r>
          </a:p>
          <a:p>
            <a:endParaRPr lang="ru-RU" dirty="0" smtClean="0"/>
          </a:p>
          <a:p>
            <a:endParaRPr lang="ru-RU"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ctr"/>
            <a:r>
              <a:rPr lang="ru-RU" dirty="0" smtClean="0"/>
              <a:t>Спасибо за внимание!</a:t>
            </a:r>
          </a:p>
          <a:p>
            <a:pPr algn="ctr"/>
            <a:endParaRPr lang="ru-RU" dirty="0" smtClean="0"/>
          </a:p>
          <a:p>
            <a:pPr algn="ctr"/>
            <a:endParaRPr lang="ru-RU" dirty="0" smtClean="0"/>
          </a:p>
          <a:p>
            <a:pPr algn="ctr"/>
            <a:r>
              <a:rPr lang="ru-RU" dirty="0" smtClean="0"/>
              <a:t>Будьте здоровы и будьте внимательны к своим пациентам!</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928694"/>
          </a:xfrm>
        </p:spPr>
        <p:txBody>
          <a:bodyPr>
            <a:normAutofit fontScale="90000"/>
          </a:bodyPr>
          <a:lstStyle/>
          <a:p>
            <a:r>
              <a:rPr lang="ru-RU" sz="2800" dirty="0" smtClean="0"/>
              <a:t>Классификация опухолей и опухолеподобных поражений костей. </a:t>
            </a:r>
            <a:endParaRPr lang="ru-RU" sz="2800" dirty="0"/>
          </a:p>
        </p:txBody>
      </p:sp>
      <p:sp>
        <p:nvSpPr>
          <p:cNvPr id="3" name="Содержимое 2"/>
          <p:cNvSpPr>
            <a:spLocks noGrp="1"/>
          </p:cNvSpPr>
          <p:nvPr>
            <p:ph sz="quarter" idx="1"/>
          </p:nvPr>
        </p:nvSpPr>
        <p:spPr/>
        <p:txBody>
          <a:bodyPr>
            <a:normAutofit fontScale="92500"/>
          </a:bodyPr>
          <a:lstStyle/>
          <a:p>
            <a:r>
              <a:rPr lang="ru-RU" dirty="0" smtClean="0"/>
              <a:t>Существуют различные классификации опухолей и опухолеподобных образований костей. Большинство из них построено на основе гистогенетического принципа и доброкачественного или злокачественного развития. </a:t>
            </a:r>
          </a:p>
          <a:p>
            <a:r>
              <a:rPr lang="ru-RU" dirty="0" smtClean="0"/>
              <a:t>Опухоли и опухолевидных образований костей можно разделить на две большие группы : </a:t>
            </a:r>
            <a:r>
              <a:rPr lang="ru-RU" dirty="0" err="1" smtClean="0"/>
              <a:t>остеогенные</a:t>
            </a:r>
            <a:r>
              <a:rPr lang="ru-RU" dirty="0" smtClean="0"/>
              <a:t> и</a:t>
            </a:r>
          </a:p>
          <a:p>
            <a:r>
              <a:rPr lang="ru-RU" dirty="0" smtClean="0"/>
              <a:t> </a:t>
            </a:r>
            <a:r>
              <a:rPr lang="ru-RU" dirty="0" err="1" smtClean="0"/>
              <a:t>неостеогенные</a:t>
            </a:r>
            <a:r>
              <a:rPr lang="ru-RU" dirty="0" smtClean="0"/>
              <a:t> </a:t>
            </a:r>
          </a:p>
          <a:p>
            <a:r>
              <a:rPr lang="ru-RU" dirty="0" smtClean="0"/>
              <a:t>в зависимости от тех элементов кости, из которых они происходят.</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01752" y="1524000"/>
            <a:ext cx="4040188" cy="904868"/>
          </a:xfrm>
        </p:spPr>
        <p:txBody>
          <a:bodyPr/>
          <a:lstStyle/>
          <a:p>
            <a:pPr algn="ctr"/>
            <a:r>
              <a:rPr lang="ru-RU" dirty="0"/>
              <a:t>Первичные </a:t>
            </a:r>
            <a:r>
              <a:rPr lang="ru-RU" dirty="0" err="1"/>
              <a:t>остеогенные</a:t>
            </a:r>
            <a:r>
              <a:rPr lang="ru-RU" dirty="0"/>
              <a:t> опухоли </a:t>
            </a:r>
          </a:p>
          <a:p>
            <a:endParaRPr lang="ru-RU" dirty="0"/>
          </a:p>
        </p:txBody>
      </p:sp>
      <p:sp>
        <p:nvSpPr>
          <p:cNvPr id="3" name="Текст 2"/>
          <p:cNvSpPr>
            <a:spLocks noGrp="1"/>
          </p:cNvSpPr>
          <p:nvPr>
            <p:ph type="body" sz="half" idx="3"/>
          </p:nvPr>
        </p:nvSpPr>
        <p:spPr>
          <a:xfrm>
            <a:off x="4791330" y="1524000"/>
            <a:ext cx="4041775" cy="904868"/>
          </a:xfrm>
        </p:spPr>
        <p:txBody>
          <a:bodyPr/>
          <a:lstStyle/>
          <a:p>
            <a:pPr algn="ctr"/>
            <a:r>
              <a:rPr lang="ru-RU" dirty="0" smtClean="0"/>
              <a:t>Первичные </a:t>
            </a:r>
            <a:r>
              <a:rPr lang="ru-RU" dirty="0" err="1" smtClean="0"/>
              <a:t>неостеогенные</a:t>
            </a:r>
            <a:r>
              <a:rPr lang="ru-RU" dirty="0" smtClean="0"/>
              <a:t> опухоли </a:t>
            </a:r>
          </a:p>
          <a:p>
            <a:endParaRPr lang="ru-RU" dirty="0"/>
          </a:p>
        </p:txBody>
      </p:sp>
      <p:sp>
        <p:nvSpPr>
          <p:cNvPr id="4" name="Содержимое 3"/>
          <p:cNvSpPr>
            <a:spLocks noGrp="1"/>
          </p:cNvSpPr>
          <p:nvPr>
            <p:ph sz="quarter" idx="2"/>
          </p:nvPr>
        </p:nvSpPr>
        <p:spPr/>
        <p:txBody>
          <a:bodyPr>
            <a:normAutofit fontScale="85000" lnSpcReduction="20000"/>
          </a:bodyPr>
          <a:lstStyle/>
          <a:p>
            <a:pPr>
              <a:buNone/>
            </a:pPr>
            <a:r>
              <a:rPr lang="ru-RU" dirty="0" smtClean="0"/>
              <a:t>1. Доброкачественные опухоли </a:t>
            </a:r>
          </a:p>
          <a:p>
            <a:r>
              <a:rPr lang="ru-RU" dirty="0" smtClean="0"/>
              <a:t>- Остеома</a:t>
            </a:r>
          </a:p>
          <a:p>
            <a:r>
              <a:rPr lang="ru-RU" dirty="0" smtClean="0"/>
              <a:t> - </a:t>
            </a:r>
            <a:r>
              <a:rPr lang="ru-RU" dirty="0" err="1" smtClean="0"/>
              <a:t>Остеоид</a:t>
            </a:r>
            <a:r>
              <a:rPr lang="ru-RU" dirty="0" smtClean="0"/>
              <a:t> - остеома </a:t>
            </a:r>
          </a:p>
          <a:p>
            <a:r>
              <a:rPr lang="ru-RU" dirty="0" smtClean="0"/>
              <a:t>- </a:t>
            </a:r>
            <a:r>
              <a:rPr lang="ru-RU" dirty="0" err="1" smtClean="0"/>
              <a:t>Солитарная</a:t>
            </a:r>
            <a:r>
              <a:rPr lang="ru-RU" dirty="0" smtClean="0"/>
              <a:t> киста кости</a:t>
            </a:r>
          </a:p>
          <a:p>
            <a:r>
              <a:rPr lang="ru-RU" dirty="0" smtClean="0"/>
              <a:t> - </a:t>
            </a:r>
            <a:r>
              <a:rPr lang="ru-RU" dirty="0" err="1" smtClean="0"/>
              <a:t>Остеобластокластома</a:t>
            </a:r>
            <a:r>
              <a:rPr lang="ru-RU" dirty="0" smtClean="0"/>
              <a:t> </a:t>
            </a:r>
          </a:p>
          <a:p>
            <a:r>
              <a:rPr lang="ru-RU" dirty="0" smtClean="0"/>
              <a:t>- Хондрома </a:t>
            </a:r>
          </a:p>
          <a:p>
            <a:pPr>
              <a:buNone/>
            </a:pPr>
            <a:r>
              <a:rPr lang="ru-RU" dirty="0" smtClean="0"/>
              <a:t>2. Злокачественные опухоли </a:t>
            </a:r>
          </a:p>
          <a:p>
            <a:r>
              <a:rPr lang="ru-RU" dirty="0" smtClean="0"/>
              <a:t>- </a:t>
            </a:r>
            <a:r>
              <a:rPr lang="ru-RU" dirty="0" err="1" smtClean="0"/>
              <a:t>Остеогенная</a:t>
            </a:r>
            <a:r>
              <a:rPr lang="ru-RU" dirty="0" smtClean="0"/>
              <a:t> саркома</a:t>
            </a:r>
          </a:p>
          <a:p>
            <a:r>
              <a:rPr lang="ru-RU" dirty="0" smtClean="0"/>
              <a:t> - </a:t>
            </a:r>
            <a:r>
              <a:rPr lang="ru-RU" dirty="0" err="1" smtClean="0"/>
              <a:t>Хондросаркома</a:t>
            </a:r>
            <a:r>
              <a:rPr lang="ru-RU" dirty="0" smtClean="0"/>
              <a:t> кости </a:t>
            </a:r>
          </a:p>
          <a:p>
            <a:endParaRPr lang="ru-RU" dirty="0"/>
          </a:p>
        </p:txBody>
      </p:sp>
      <p:sp>
        <p:nvSpPr>
          <p:cNvPr id="5" name="Содержимое 4"/>
          <p:cNvSpPr>
            <a:spLocks noGrp="1"/>
          </p:cNvSpPr>
          <p:nvPr>
            <p:ph sz="quarter" idx="4"/>
          </p:nvPr>
        </p:nvSpPr>
        <p:spPr/>
        <p:txBody>
          <a:bodyPr>
            <a:normAutofit fontScale="85000" lnSpcReduction="10000"/>
          </a:bodyPr>
          <a:lstStyle/>
          <a:p>
            <a:pPr>
              <a:buNone/>
            </a:pPr>
            <a:r>
              <a:rPr lang="ru-RU" dirty="0" smtClean="0"/>
              <a:t>1. Доброкачественные опухоли </a:t>
            </a:r>
          </a:p>
          <a:p>
            <a:r>
              <a:rPr lang="ru-RU" dirty="0" smtClean="0"/>
              <a:t>- </a:t>
            </a:r>
            <a:r>
              <a:rPr lang="ru-RU" dirty="0" err="1" smtClean="0"/>
              <a:t>Неостеогенная</a:t>
            </a:r>
            <a:r>
              <a:rPr lang="ru-RU" dirty="0" smtClean="0"/>
              <a:t> фиброма </a:t>
            </a:r>
          </a:p>
          <a:p>
            <a:r>
              <a:rPr lang="ru-RU" dirty="0" smtClean="0"/>
              <a:t>- </a:t>
            </a:r>
            <a:r>
              <a:rPr lang="ru-RU" dirty="0" err="1" smtClean="0"/>
              <a:t>Гемангиома</a:t>
            </a:r>
            <a:r>
              <a:rPr lang="ru-RU" dirty="0" smtClean="0"/>
              <a:t> кости </a:t>
            </a:r>
          </a:p>
          <a:p>
            <a:pPr>
              <a:buNone/>
            </a:pPr>
            <a:r>
              <a:rPr lang="ru-RU" dirty="0" smtClean="0"/>
              <a:t>2. Злокачественные опухоли </a:t>
            </a:r>
          </a:p>
          <a:p>
            <a:r>
              <a:rPr lang="ru-RU" dirty="0" smtClean="0"/>
              <a:t>- Опухоль </a:t>
            </a:r>
            <a:r>
              <a:rPr lang="ru-RU" dirty="0" err="1" smtClean="0"/>
              <a:t>Юинга</a:t>
            </a:r>
            <a:r>
              <a:rPr lang="ru-RU" dirty="0" smtClean="0"/>
              <a:t> </a:t>
            </a:r>
          </a:p>
          <a:p>
            <a:r>
              <a:rPr lang="ru-RU" dirty="0" smtClean="0"/>
              <a:t>- </a:t>
            </a:r>
            <a:r>
              <a:rPr lang="ru-RU" dirty="0" err="1" smtClean="0"/>
              <a:t>Ретикулоклеточная</a:t>
            </a:r>
            <a:r>
              <a:rPr lang="ru-RU" dirty="0" smtClean="0"/>
              <a:t> саркома кости</a:t>
            </a:r>
          </a:p>
          <a:p>
            <a:r>
              <a:rPr lang="ru-RU" dirty="0" smtClean="0"/>
              <a:t> - </a:t>
            </a:r>
            <a:r>
              <a:rPr lang="ru-RU" dirty="0" err="1" smtClean="0"/>
              <a:t>Миеломная</a:t>
            </a:r>
            <a:r>
              <a:rPr lang="ru-RU" dirty="0" smtClean="0"/>
              <a:t> болезнь.</a:t>
            </a:r>
          </a:p>
          <a:p>
            <a:endParaRPr lang="ru-RU" dirty="0"/>
          </a:p>
        </p:txBody>
      </p:sp>
      <p:sp>
        <p:nvSpPr>
          <p:cNvPr id="6" name="Заголовок 5"/>
          <p:cNvSpPr>
            <a:spLocks noGrp="1"/>
          </p:cNvSpPr>
          <p:nvPr>
            <p:ph type="title"/>
          </p:nvPr>
        </p:nvSpPr>
        <p:spPr/>
        <p:txBody>
          <a:bodyPr/>
          <a:lstStyle/>
          <a:p>
            <a:endParaRPr lang="ru-RU"/>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1644</TotalTime>
  <Words>7235</Words>
  <PresentationFormat>Экран (4:3)</PresentationFormat>
  <Paragraphs>625</Paragraphs>
  <Slides>75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75</vt:i4>
      </vt:variant>
    </vt:vector>
  </HeadingPairs>
  <TitlesOfParts>
    <vt:vector size="76" baseType="lpstr">
      <vt:lpstr>Официальная</vt:lpstr>
      <vt:lpstr>Опухоли костей</vt:lpstr>
      <vt:lpstr>Введение</vt:lpstr>
      <vt:lpstr>Опухоль</vt:lpstr>
      <vt:lpstr>Добро или  Зло Характер опухоли, а также гистологическую принадлежность определяют опухолевые клетки.  </vt:lpstr>
      <vt:lpstr>Первичная  или вторичная </vt:lpstr>
      <vt:lpstr>Слайд 6</vt:lpstr>
      <vt:lpstr>Этиология и патогенез</vt:lpstr>
      <vt:lpstr>Классификация опухолей и опухолеподобных поражений костей. </vt:lpstr>
      <vt:lpstr>Слайд 9</vt:lpstr>
      <vt:lpstr>Классификация Коли (1960)</vt:lpstr>
      <vt:lpstr>Классификация рервичных опухолей костей, в основу которой положен эмбриогенез тканей (Виногроадов Т.В. 1960)</vt:lpstr>
      <vt:lpstr>Слайд 12</vt:lpstr>
      <vt:lpstr>С клинической точки зрения лучше систематизированы злокачественные новообразования костей в классификации Шайвича и Мондольфо. </vt:lpstr>
      <vt:lpstr>В настоящее время как для практической, так и для научной деятельности наиболее удобна классификация опухолей костей, изданная ВОЗ в 1972 г.  Гистологическая классификация первичных опухолей костей и опухолеподобных поражений. </vt:lpstr>
      <vt:lpstr>Гистологическая классификация  </vt:lpstr>
      <vt:lpstr>ΤΝΜ-классификация</vt:lpstr>
      <vt:lpstr>Слайд 17</vt:lpstr>
      <vt:lpstr>Международная классификация по системе TNM (VIII–й пересмотр, 2017 г.</vt:lpstr>
      <vt:lpstr>Клиническая картина, диагностика опухолей и опухолеподобных поражений костей. </vt:lpstr>
      <vt:lpstr>Инструментальные методы исследования </vt:lpstr>
      <vt:lpstr>Доброкачественные опухоли </vt:lpstr>
      <vt:lpstr>Радиоизотопная диагностика </vt:lpstr>
      <vt:lpstr>КТ и МРТ </vt:lpstr>
      <vt:lpstr>Позитронно-эмисионная томография </vt:lpstr>
      <vt:lpstr>Ангиография</vt:lpstr>
      <vt:lpstr>Сонография</vt:lpstr>
      <vt:lpstr>лабораторных методов исследования</vt:lpstr>
      <vt:lpstr>Слайд 28</vt:lpstr>
      <vt:lpstr>Биопсия</vt:lpstr>
      <vt:lpstr>Принципы и методы лечения опухолей и опухолеподобных поражений костей. </vt:lpstr>
      <vt:lpstr>Слайд 31</vt:lpstr>
      <vt:lpstr>Слайд 32</vt:lpstr>
      <vt:lpstr>2. Разрушительные операции:</vt:lpstr>
      <vt:lpstr>Слайд 34</vt:lpstr>
      <vt:lpstr>?</vt:lpstr>
      <vt:lpstr>Слайд 36</vt:lpstr>
      <vt:lpstr>Слайд 37</vt:lpstr>
      <vt:lpstr>Остеома</vt:lpstr>
      <vt:lpstr>Слайд 39</vt:lpstr>
      <vt:lpstr>Слайд 40</vt:lpstr>
      <vt:lpstr>Слайд 41</vt:lpstr>
      <vt:lpstr>Остеоид-остеома </vt:lpstr>
      <vt:lpstr>Слайд 43</vt:lpstr>
      <vt:lpstr>Остеобластокластома (гигантоклеточная опухоль )</vt:lpstr>
      <vt:lpstr>Слайд 45</vt:lpstr>
      <vt:lpstr>Хондробластома ( опухоль Кодмена)</vt:lpstr>
      <vt:lpstr>Слайд 47</vt:lpstr>
      <vt:lpstr>Остеохондрома</vt:lpstr>
      <vt:lpstr>Слайд 49</vt:lpstr>
      <vt:lpstr>Хондрома </vt:lpstr>
      <vt:lpstr>Слайд 51</vt:lpstr>
      <vt:lpstr>Неостеогенная фиброма </vt:lpstr>
      <vt:lpstr>Гемангиома кости </vt:lpstr>
      <vt:lpstr>Слайд 54</vt:lpstr>
      <vt:lpstr>Слайд 55</vt:lpstr>
      <vt:lpstr>Остеогенная саркома  (Остеосаркома)</vt:lpstr>
      <vt:lpstr>Слайд 57</vt:lpstr>
      <vt:lpstr>Параоссальная (юкстакортикальная) остеогенная саркома </vt:lpstr>
      <vt:lpstr>Слайд 59</vt:lpstr>
      <vt:lpstr>Саркома Юинга </vt:lpstr>
      <vt:lpstr>Слайд 61</vt:lpstr>
      <vt:lpstr>Ретикулоклеточная саркома кости </vt:lpstr>
      <vt:lpstr>Слайд 63</vt:lpstr>
      <vt:lpstr>Хондросаркома кости </vt:lpstr>
      <vt:lpstr>Слайд 65</vt:lpstr>
      <vt:lpstr> Фибросаркома </vt:lpstr>
      <vt:lpstr>Слайд 67</vt:lpstr>
      <vt:lpstr>Вторичные метастатические поражения костной ткани.  </vt:lpstr>
      <vt:lpstr>Слайд 69</vt:lpstr>
      <vt:lpstr>Слайд 70</vt:lpstr>
      <vt:lpstr>Слайд 71</vt:lpstr>
      <vt:lpstr>Слайд 72</vt:lpstr>
      <vt:lpstr>Слайд 73</vt:lpstr>
      <vt:lpstr>Дальнейшее ведение пациентов</vt:lpstr>
      <vt:lpstr>Слайд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Опухоли костей</dc:title>
  <dc:creator>USER</dc:creator>
  <cp:lastModifiedBy>USER</cp:lastModifiedBy>
  <cp:revision>164</cp:revision>
  <dcterms:created xsi:type="dcterms:W3CDTF">2020-11-25T09:55:18Z</dcterms:created>
  <dcterms:modified xsi:type="dcterms:W3CDTF">2020-12-23T06:47:50Z</dcterms:modified>
</cp:coreProperties>
</file>