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Гранулематоз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Вегенера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5013176"/>
            <a:ext cx="6400800" cy="1473200"/>
          </a:xfrm>
        </p:spPr>
        <p:txBody>
          <a:bodyPr/>
          <a:lstStyle/>
          <a:p>
            <a:r>
              <a:rPr lang="ru-RU" dirty="0" smtClean="0"/>
              <a:t>Выполнил :Намазов Г.М 620 </a:t>
            </a:r>
            <a:r>
              <a:rPr lang="ru-RU" dirty="0" err="1" smtClean="0"/>
              <a:t>леч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798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2564904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Поражаются носовые перегородки и твердое небо, синусы. При поражении</a:t>
            </a:r>
          </a:p>
          <a:p>
            <a:pPr marL="0" indent="0">
              <a:buNone/>
            </a:pPr>
            <a:r>
              <a:rPr lang="ru-RU" dirty="0"/>
              <a:t>хрящей носа носовая перегородка подвергается </a:t>
            </a:r>
            <a:r>
              <a:rPr lang="ru-RU" dirty="0" err="1"/>
              <a:t>деструкциии</a:t>
            </a:r>
            <a:r>
              <a:rPr lang="ru-RU" dirty="0"/>
              <a:t> с последующей седловидной</a:t>
            </a:r>
          </a:p>
          <a:p>
            <a:pPr marL="0" indent="0">
              <a:buNone/>
            </a:pPr>
            <a:r>
              <a:rPr lang="ru-RU" dirty="0"/>
              <a:t>деформацией носа (рис.1). при длительном течении заболевания (месяцы) возможно</a:t>
            </a:r>
          </a:p>
          <a:p>
            <a:pPr marL="0" indent="0">
              <a:buNone/>
            </a:pPr>
            <a:r>
              <a:rPr lang="ru-RU" dirty="0"/>
              <a:t>развитие эрозий костей пазух носа, характерных для ГВ.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16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library\Desktop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112" y="2492896"/>
            <a:ext cx="7191376" cy="36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45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564904"/>
            <a:ext cx="8208912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Гранулематоз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орбиты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псевдотумор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может привести к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экзофтальму и потери зрения вследствие ишемии зрительного нерва. При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склерите отмечается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светобоязнь, болевые ощущения и покраснение склер.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Прогрессирование заболевания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ведет к развитию некротического склерита может привести 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хроническим язвам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склеры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корнеальной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оболочки с последующей потерей зрения.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Периферический язвенный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кератит может приводить к «расплавления роговицы». При ГВ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встречаются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эписклерит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конъюнктивит. Причем появление последних может быть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только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симптомом заболевания, но и первым проявлением его рецидива.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развитие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переднего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увеита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обструкции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назолакримального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тракта. Реже при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ГВ выявляется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задний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увеит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Поражение органа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61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03648" y="6218918"/>
            <a:ext cx="5472608" cy="63908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Орбитальная </a:t>
            </a:r>
            <a:r>
              <a:rPr lang="ru-RU" dirty="0" smtClean="0"/>
              <a:t>гранулема верхнего </a:t>
            </a:r>
            <a:r>
              <a:rPr lang="ru-RU" dirty="0"/>
              <a:t>века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library\Desktop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06"/>
            <a:ext cx="8964488" cy="5923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17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2492896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Классическими признаками при ГВ являются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воспаление десен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язвы языка. Особенностью воспаления десен при ГВ является то, что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межзубные сосочки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становятся похожими на клубнику - отличительный признак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заболевания. Указанные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симптомы характеризуются выраженной болезненностью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быстрым улучшением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 после начала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терапии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глюкокортикоидами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Поражение полости рта</a:t>
            </a:r>
          </a:p>
        </p:txBody>
      </p:sp>
    </p:spTree>
    <p:extLst>
      <p:ext uri="{BB962C8B-B14F-4D97-AF65-F5344CB8AC3E}">
        <p14:creationId xmlns:p14="http://schemas.microsoft.com/office/powerpoint/2010/main" val="396118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У некоторых пациентов, чаще у молодых</a:t>
            </a:r>
          </a:p>
          <a:p>
            <a:pPr marL="0" indent="0">
              <a:buNone/>
            </a:pPr>
            <a:r>
              <a:rPr lang="ru-RU" dirty="0"/>
              <a:t>женщин, развивается так называемый </a:t>
            </a:r>
            <a:r>
              <a:rPr lang="ru-RU" dirty="0" err="1"/>
              <a:t>подскладочный</a:t>
            </a:r>
            <a:r>
              <a:rPr lang="ru-RU" dirty="0"/>
              <a:t> ларингит с гранулематозным</a:t>
            </a:r>
          </a:p>
          <a:p>
            <a:pPr marL="0" indent="0">
              <a:buNone/>
            </a:pPr>
            <a:r>
              <a:rPr lang="ru-RU" dirty="0"/>
              <a:t>воспалением в гортани и трахее, длительно протекающий бессимптомно и</a:t>
            </a:r>
          </a:p>
          <a:p>
            <a:pPr marL="0" indent="0">
              <a:buNone/>
            </a:pPr>
            <a:r>
              <a:rPr lang="ru-RU" dirty="0"/>
              <a:t>манифестирующий лишь незначительным нарушением фонации, а в последующем -</a:t>
            </a:r>
          </a:p>
          <a:p>
            <a:pPr marL="0" indent="0">
              <a:buNone/>
            </a:pPr>
            <a:r>
              <a:rPr lang="ru-RU" dirty="0"/>
              <a:t>развитием стеноза в </a:t>
            </a:r>
            <a:r>
              <a:rPr lang="ru-RU" dirty="0" err="1"/>
              <a:t>подскладочном</a:t>
            </a:r>
            <a:r>
              <a:rPr lang="ru-RU" dirty="0"/>
              <a:t> сегменте, способного привести к острой асфиксии.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Поражение глотки, гортани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трахеи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49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348880"/>
            <a:ext cx="8280920" cy="450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Поражение легких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важным признаком ГВ. Встречаются у 80%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пациентов 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ГВ и могут быть первым признаком болезни. Клинические симптомы поражения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легких включают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кашель, иногда надсадный, кровохарканье, одышку, иногда боли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грудной клетке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некоторых больных заболевание протекает бессимптомно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обнаруживается только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рентгенографии грудной клетки.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Поражение почек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важным диагностическим признаком ГВ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стороны почек отмечаются примерно у 20% пациентов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 постановки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диагноза ГВ, и существенно возрастает (до 80%) при последующем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болезни.Артериальная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гипертензия в целом не характерна для ГВ и выявляется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редко.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13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Лабораторная диагностика.</a:t>
            </a:r>
          </a:p>
        </p:txBody>
      </p:sp>
      <p:pic>
        <p:nvPicPr>
          <p:cNvPr id="4098" name="Picture 2" descr="C:\Users\library\Desktop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1" y="1398136"/>
            <a:ext cx="9117780" cy="545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21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library\Desktop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836939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865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ентгенографии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грудной клетки.</a:t>
            </a:r>
          </a:p>
          <a:p>
            <a:pPr marL="0" indent="0">
              <a:buNone/>
            </a:pPr>
            <a:r>
              <a:rPr lang="ru-RU" dirty="0"/>
              <a:t>Гранулематозное воспаление альвеолярных капилляров и артериол легких приводит к</a:t>
            </a:r>
          </a:p>
          <a:p>
            <a:pPr marL="0" indent="0">
              <a:buNone/>
            </a:pPr>
            <a:r>
              <a:rPr lang="ru-RU" dirty="0"/>
              <a:t>развитию тяжелых легочных </a:t>
            </a:r>
            <a:r>
              <a:rPr lang="ru-RU" dirty="0" err="1"/>
              <a:t>капилляритов</a:t>
            </a:r>
            <a:r>
              <a:rPr lang="ru-RU" dirty="0"/>
              <a:t>. В легких появляются инфильтраты, которые</a:t>
            </a:r>
          </a:p>
          <a:p>
            <a:pPr marL="0" indent="0">
              <a:buNone/>
            </a:pPr>
            <a:r>
              <a:rPr lang="ru-RU" dirty="0"/>
              <a:t>способны подвергаться деструкции с образованием полостей, что приводит к</a:t>
            </a:r>
          </a:p>
          <a:p>
            <a:pPr marL="0" indent="0">
              <a:buNone/>
            </a:pPr>
            <a:r>
              <a:rPr lang="ru-RU" dirty="0"/>
              <a:t>кровохарканью и легочному кровотечению. Причем, инфильтраты, которые могут расти и</a:t>
            </a:r>
          </a:p>
          <a:p>
            <a:pPr marL="0" indent="0">
              <a:buNone/>
            </a:pPr>
            <a:r>
              <a:rPr lang="ru-RU" dirty="0"/>
              <a:t>уменьшаться, часто вначале неправильно диагностируются как пневмония. При</a:t>
            </a:r>
          </a:p>
          <a:p>
            <a:pPr marL="0" indent="0">
              <a:buNone/>
            </a:pPr>
            <a:r>
              <a:rPr lang="ru-RU" dirty="0"/>
              <a:t>рентгенологическом исследовании наряду с инфильтратами может быть картина легочной</a:t>
            </a:r>
          </a:p>
          <a:p>
            <a:pPr marL="0" indent="0">
              <a:buNone/>
            </a:pPr>
            <a:r>
              <a:rPr lang="ru-RU" dirty="0"/>
              <a:t>диссеминации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Методы визуализации.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153900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Гранулематоз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Вегенера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(ГВ) (гранулематозный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васкулит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ассоциированный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антителами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цитоплазме нейтрофилов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редкое заболевание неустановленной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этиологии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полиорганными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поражениями, характеризующееся развитием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некротизирующего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гранулематозного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воспаления и признаками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васкулита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аутоиммунного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генеза, поражающего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преимущественно сосуды малого калибра.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660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При компьютерной томографии у пациентов с ГВ фактически возможно</a:t>
            </a:r>
          </a:p>
          <a:p>
            <a:pPr marL="0" indent="0">
              <a:buNone/>
            </a:pPr>
            <a:r>
              <a:rPr lang="ru-RU" dirty="0"/>
              <a:t>выявление различных изменений (за редким исключением прикорневых лимфоузлов и</a:t>
            </a:r>
          </a:p>
          <a:p>
            <a:pPr marL="0" indent="0">
              <a:buNone/>
            </a:pPr>
            <a:r>
              <a:rPr lang="ru-RU" dirty="0"/>
              <a:t>средостения), включая плевральный выпот и неспецифические инфильтраты. В легких,</a:t>
            </a:r>
          </a:p>
          <a:p>
            <a:pPr marL="0" indent="0">
              <a:buNone/>
            </a:pPr>
            <a:r>
              <a:rPr lang="ru-RU" dirty="0"/>
              <a:t>как правило, определяются множественные и двусторонние узелки и полости распада.</a:t>
            </a:r>
          </a:p>
          <a:p>
            <a:pPr marL="0" indent="0">
              <a:buNone/>
            </a:pPr>
            <a:r>
              <a:rPr lang="ru-RU" dirty="0"/>
              <a:t>Изменения в легких часто располагаются на периферии легких и могут иметь</a:t>
            </a:r>
          </a:p>
          <a:p>
            <a:pPr marL="0" indent="0">
              <a:buNone/>
            </a:pPr>
            <a:r>
              <a:rPr lang="ru-RU" dirty="0"/>
              <a:t>клиновидную или округлую форму, что может быть ошибочно расценено как</a:t>
            </a:r>
          </a:p>
          <a:p>
            <a:pPr marL="0" indent="0">
              <a:buNone/>
            </a:pPr>
            <a:r>
              <a:rPr lang="ru-RU" dirty="0"/>
              <a:t>тромбоэмболия легочной артерии или злокачественное новообразование.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Компьютерная томография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02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Среди органов, поражение которых обычно происходит при ГВ, наиболее часто</a:t>
            </a:r>
          </a:p>
          <a:p>
            <a:pPr marL="0" indent="0">
              <a:buNone/>
            </a:pPr>
            <a:r>
              <a:rPr lang="ru-RU" dirty="0"/>
              <a:t>проводят биопсию следующих тканей (в порядке убывания): легкие, почки и верхние</a:t>
            </a:r>
          </a:p>
          <a:p>
            <a:pPr marL="0" indent="0">
              <a:buNone/>
            </a:pPr>
            <a:r>
              <a:rPr lang="ru-RU" dirty="0"/>
              <a:t>дыхательные пути (нос или его пазухи). При ГВ зоны некроза тканей часто настолько</a:t>
            </a:r>
          </a:p>
          <a:p>
            <a:pPr marL="0" indent="0">
              <a:buNone/>
            </a:pPr>
            <a:r>
              <a:rPr lang="ru-RU" dirty="0"/>
              <a:t>обширны, что их иногда называют «географическим некрозом». При этом даже при</a:t>
            </a:r>
          </a:p>
          <a:p>
            <a:pPr marL="0" indent="0">
              <a:buNone/>
            </a:pPr>
            <a:r>
              <a:rPr lang="ru-RU" dirty="0"/>
              <a:t>наличии всех трех патологических признаков (гранулематозного воспаления, </a:t>
            </a:r>
            <a:r>
              <a:rPr lang="ru-RU" dirty="0" err="1"/>
              <a:t>васкулита</a:t>
            </a:r>
            <a:r>
              <a:rPr lang="ru-RU" dirty="0"/>
              <a:t> и</a:t>
            </a:r>
          </a:p>
          <a:p>
            <a:pPr marL="0" indent="0">
              <a:buNone/>
            </a:pPr>
            <a:r>
              <a:rPr lang="ru-RU" dirty="0"/>
              <a:t>некроза) диагноз ГВ требует тщательной интеграции с клинической симптоматикой,</a:t>
            </a:r>
          </a:p>
          <a:p>
            <a:pPr marL="0" indent="0">
              <a:buNone/>
            </a:pPr>
            <a:r>
              <a:rPr lang="ru-RU" dirty="0"/>
              <a:t>лабораторными и радиологическими данными. Также необходимо исключить</a:t>
            </a:r>
          </a:p>
          <a:p>
            <a:pPr marL="0" indent="0">
              <a:buNone/>
            </a:pPr>
            <a:r>
              <a:rPr lang="ru-RU" dirty="0"/>
              <a:t>кислотоустойчивые возбудители и патогенные грибки.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Биопсия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47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Антитела к цитоплазме нейтрофилов (АНЦА) – представляют собой неоднородную</a:t>
            </a:r>
          </a:p>
          <a:p>
            <a:pPr marL="0" indent="0">
              <a:buNone/>
            </a:pPr>
            <a:r>
              <a:rPr lang="ru-RU" dirty="0"/>
              <a:t>группу антител, образующихся на различные белки/ферменты цитоплазмы нейтрофилов и</a:t>
            </a:r>
          </a:p>
          <a:p>
            <a:pPr marL="0" indent="0">
              <a:buNone/>
            </a:pPr>
            <a:r>
              <a:rPr lang="ru-RU" dirty="0"/>
              <a:t>моноцитов. Продемонстрировано, что в качестве антигенов АНЦА выступает ряд</a:t>
            </a:r>
          </a:p>
          <a:p>
            <a:pPr marL="0" indent="0">
              <a:buNone/>
            </a:pPr>
            <a:r>
              <a:rPr lang="ru-RU" dirty="0"/>
              <a:t>ферментов содержащихся в </a:t>
            </a:r>
            <a:r>
              <a:rPr lang="ru-RU" dirty="0" err="1"/>
              <a:t>азурофильных</a:t>
            </a:r>
            <a:r>
              <a:rPr lang="ru-RU" dirty="0"/>
              <a:t> гранулах нейтрофилов.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Серологические методики выявления </a:t>
            </a:r>
            <a:r>
              <a:rPr lang="ru-RU" sz="3200" dirty="0" err="1"/>
              <a:t>антинейтрофильных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цитоплазматических антител (АНЦА)</a:t>
            </a:r>
          </a:p>
        </p:txBody>
      </p:sp>
    </p:spTree>
    <p:extLst>
      <p:ext uri="{BB962C8B-B14F-4D97-AF65-F5344CB8AC3E}">
        <p14:creationId xmlns:p14="http://schemas.microsoft.com/office/powerpoint/2010/main" val="78772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library\Desktop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1155"/>
            <a:ext cx="9036496" cy="6508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647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Прогноз при ГВ не совсем благоприятный: в случае поздней диагностики </a:t>
            </a:r>
            <a:r>
              <a:rPr lang="ru-RU" dirty="0" smtClean="0"/>
              <a:t>больные погибают </a:t>
            </a:r>
            <a:r>
              <a:rPr lang="ru-RU" dirty="0"/>
              <a:t>в течение первого года от легочно-сердечной и почечной </a:t>
            </a:r>
            <a:r>
              <a:rPr lang="ru-RU" dirty="0" smtClean="0"/>
              <a:t>недостаточности, присоединения </a:t>
            </a:r>
            <a:r>
              <a:rPr lang="ru-RU" dirty="0"/>
              <a:t>инфекции. При </a:t>
            </a:r>
            <a:r>
              <a:rPr lang="ru-RU" dirty="0" err="1"/>
              <a:t>генерализованной</a:t>
            </a:r>
            <a:r>
              <a:rPr lang="ru-RU" dirty="0"/>
              <a:t> форме смерть больных наступает </a:t>
            </a:r>
            <a:r>
              <a:rPr lang="ru-RU" dirty="0" smtClean="0"/>
              <a:t>в течение </a:t>
            </a:r>
            <a:r>
              <a:rPr lang="ru-RU" dirty="0"/>
              <a:t>5 месяцев </a:t>
            </a:r>
            <a:r>
              <a:rPr lang="ru-RU" dirty="0" smtClean="0"/>
              <a:t>. </a:t>
            </a:r>
            <a:r>
              <a:rPr lang="ru-RU" dirty="0"/>
              <a:t>Принято считать, что прогноз ГВ кардинально изменился </a:t>
            </a:r>
            <a:r>
              <a:rPr lang="ru-RU" dirty="0" smtClean="0"/>
              <a:t>после введения </a:t>
            </a:r>
            <a:r>
              <a:rPr lang="ru-RU" dirty="0"/>
              <a:t>в практику его лечения комбинации </a:t>
            </a:r>
            <a:r>
              <a:rPr lang="ru-RU" dirty="0" err="1"/>
              <a:t>глюкокортикоидов</a:t>
            </a:r>
            <a:r>
              <a:rPr lang="ru-RU" dirty="0"/>
              <a:t> и </a:t>
            </a:r>
            <a:r>
              <a:rPr lang="ru-RU" dirty="0" err="1"/>
              <a:t>циклофосфана</a:t>
            </a:r>
            <a:r>
              <a:rPr lang="ru-RU" dirty="0"/>
              <a:t> </a:t>
            </a:r>
            <a:r>
              <a:rPr lang="ru-RU" dirty="0" smtClean="0"/>
              <a:t>. При </a:t>
            </a:r>
            <a:r>
              <a:rPr lang="ru-RU" dirty="0"/>
              <a:t>лечении </a:t>
            </a:r>
            <a:r>
              <a:rPr lang="ru-RU" dirty="0" err="1"/>
              <a:t>циклофосфаном</a:t>
            </a:r>
            <a:r>
              <a:rPr lang="ru-RU" dirty="0"/>
              <a:t> и </a:t>
            </a:r>
            <a:r>
              <a:rPr lang="ru-RU" dirty="0" err="1"/>
              <a:t>глюкокортикоидами</a:t>
            </a:r>
            <a:r>
              <a:rPr lang="ru-RU" dirty="0"/>
              <a:t> 4-летняя выживаемость составляет</a:t>
            </a:r>
          </a:p>
          <a:p>
            <a:pPr marL="0" indent="0">
              <a:buNone/>
            </a:pPr>
            <a:r>
              <a:rPr lang="ru-RU" dirty="0"/>
              <a:t>93%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Прогноз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1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В отдельных исследования</a:t>
            </a:r>
          </a:p>
          <a:p>
            <a:pPr marL="0" indent="0">
              <a:buNone/>
            </a:pPr>
            <a:r>
              <a:rPr lang="ru-RU" dirty="0"/>
              <a:t>показано, что продолжительность жизни больных с ГВ сейчас может составлять до 20 лет</a:t>
            </a:r>
          </a:p>
          <a:p>
            <a:pPr marL="0" indent="0">
              <a:buNone/>
            </a:pPr>
            <a:r>
              <a:rPr lang="ru-RU" dirty="0"/>
              <a:t>и более </a:t>
            </a:r>
            <a:r>
              <a:rPr lang="ru-RU" dirty="0" smtClean="0"/>
              <a:t>. </a:t>
            </a:r>
            <a:r>
              <a:rPr lang="ru-RU" dirty="0"/>
              <a:t>Применяемое в настоящее время лечение не позволяет добиться полного</a:t>
            </a:r>
          </a:p>
          <a:p>
            <a:pPr marL="0" indent="0">
              <a:buNone/>
            </a:pPr>
            <a:r>
              <a:rPr lang="ru-RU" dirty="0"/>
              <a:t>выздоровления больных. Осложнения, обусловленные длительным применением</a:t>
            </a:r>
          </a:p>
          <a:p>
            <a:pPr marL="0" indent="0">
              <a:buNone/>
            </a:pPr>
            <a:r>
              <a:rPr lang="ru-RU" dirty="0" err="1"/>
              <a:t>циклофосфана</a:t>
            </a:r>
            <a:r>
              <a:rPr lang="ru-RU" dirty="0"/>
              <a:t>, в первую очередь, тяжелые инфекции, геморрагический цистит и</a:t>
            </a:r>
          </a:p>
          <a:p>
            <a:pPr marL="0" indent="0">
              <a:buNone/>
            </a:pPr>
            <a:r>
              <a:rPr lang="ru-RU" dirty="0"/>
              <a:t>токсический гепатит, могут быть одной из возможных причин смерти больных ГВ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73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!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11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Точных данных о распространенности заболевания нет. Дебют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первичных системных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васкулитов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наблюдается в различных возрастных группах и зависит от многих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факторов: пола, национальной принадлежности, наследственности и др. ГВ встречается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любом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возрасте, но чаще в 40-65 лет. Очень редко выявляется в детском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Российских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ГВ наблюдался в 1,6 раза чаще у женщин, чем у мужчин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Эпидемиология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972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характеризуется наличием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васкулита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малых и средних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сосудов, «географическим» некрозом и гранулематозным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воспаленим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 дыхательных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путей. Предполагается, что основу начального патологического поражения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-гранулемы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составляют клеточные иммунные процессы. По-видимому,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гранулемы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причастны неблагоприятные экологические факторы, а также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инфекции дыхательных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Этиология и патогенез</a:t>
            </a:r>
          </a:p>
        </p:txBody>
      </p:sp>
    </p:spTree>
    <p:extLst>
      <p:ext uri="{BB962C8B-B14F-4D97-AF65-F5344CB8AC3E}">
        <p14:creationId xmlns:p14="http://schemas.microsoft.com/office/powerpoint/2010/main" val="1598989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51521" y="2564904"/>
            <a:ext cx="8892479" cy="4293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в понимании патогенеза системных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васкулитов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поражением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сосудов мелкого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калибра относится к 80-м годам XX века, когда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Savige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сообщили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выявлении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антител, реагирующих с человеческими нейтрофилами (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антинейтрофильные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цитоплазматические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антитела, АНЦА) у больных с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некротизирующими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Гломерулонефритами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Методом непрямой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иммунофлюоресценции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исследовании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фиксированных спиртом человеческих нейтрофилов были выявлены три типа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свечения: цитоплазматический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цАНЦА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перинуклеарный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пАНЦА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гомогенный 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аАНЦА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88742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антитела оказались специфичными в отношении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протеиназы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3, вторые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миелопероксидазы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Гомогенное свечение характеризует так называемые атипичные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АНЦА, их значение остается неясным до настоящего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времени.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Обнаружение антител к цитоплазме нейтрофилов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IgA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(АНЦА) у большинства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больных с ГВ подтверждает значение гуморального аутоиммунного ответа.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27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Предполагается возможность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начала болезни с воздействием инфекционного агента. Показано более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тяжелое течение ГВ у пациентов с носительством золотистого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стафилококка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Staphylococcus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aureus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полости носа, характеризующееся более частым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развитием обострений 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Суперантигены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производные золотистого стафилококка, могут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активировать популяции Т-клеток, включая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аутореактивные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клоны. Кроме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того, катионные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протеины стафилококка, такие, как кислая фосфатаза, могут действовать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имплантированные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антигены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гломерулярном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эпителии, индуцируя развитие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гломерулонефрита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22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Замечено также, что чаще болеют ГВ люди, родившиеся в средних и северных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широтах. Другие факторы, предрасполагающие к ГВ, включают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интоксикацию химическими веществами, применяемыми в сельском хозяйстве,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длительный прием лекарственных веществ, особенно антибиотиков,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воздействие органических растворителей и др.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6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492896"/>
            <a:ext cx="8496944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болезни может быть подострым (с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развитием клинической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симптоматики в течение нескольких недель)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 хроническим.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Поражение верхних дыхательных путей выявляется у 90% больных ГВ и часто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первым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 течение длительного времени единственным проявлением заболевания,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наряду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общевоспалительными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симптомами (лихорадка, похудание, ускоренное СОЭ).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больные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чаще обращаются к ЛОР-специалисту с жалобами на ощущение заложенности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носа, проявления «синусита», боли в ухе и ухудшение слуха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Клиническая картина</a:t>
            </a:r>
          </a:p>
        </p:txBody>
      </p:sp>
    </p:spTree>
    <p:extLst>
      <p:ext uri="{BB962C8B-B14F-4D97-AF65-F5344CB8AC3E}">
        <p14:creationId xmlns:p14="http://schemas.microsoft.com/office/powerpoint/2010/main" val="35011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1263</Words>
  <Application>Microsoft Office PowerPoint</Application>
  <PresentationFormat>Экран (4:3)</PresentationFormat>
  <Paragraphs>91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Волна</vt:lpstr>
      <vt:lpstr>Гранулематоз Вегенера</vt:lpstr>
      <vt:lpstr>Презентация PowerPoint</vt:lpstr>
      <vt:lpstr>Эпидемиология</vt:lpstr>
      <vt:lpstr>Этиология и патогенез</vt:lpstr>
      <vt:lpstr>Презентация PowerPoint</vt:lpstr>
      <vt:lpstr>Презентация PowerPoint</vt:lpstr>
      <vt:lpstr>Презентация PowerPoint</vt:lpstr>
      <vt:lpstr>Презентация PowerPoint</vt:lpstr>
      <vt:lpstr>Клиническая картина</vt:lpstr>
      <vt:lpstr>Презентация PowerPoint</vt:lpstr>
      <vt:lpstr>Презентация PowerPoint</vt:lpstr>
      <vt:lpstr>Поражение органа зрения</vt:lpstr>
      <vt:lpstr>Презентация PowerPoint</vt:lpstr>
      <vt:lpstr>Поражение полости рта</vt:lpstr>
      <vt:lpstr>Поражение глотки, гортани и трахеи</vt:lpstr>
      <vt:lpstr>Презентация PowerPoint</vt:lpstr>
      <vt:lpstr>Лабораторная диагностика.</vt:lpstr>
      <vt:lpstr>Презентация PowerPoint</vt:lpstr>
      <vt:lpstr>Методы визуализации.</vt:lpstr>
      <vt:lpstr>Компьютерная томография</vt:lpstr>
      <vt:lpstr>Биопсия</vt:lpstr>
      <vt:lpstr>Серологические методики выявления антинейтрофильных цитоплазматических антител (АНЦА)</vt:lpstr>
      <vt:lpstr>Презентация PowerPoint</vt:lpstr>
      <vt:lpstr>Прогноз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Гранулематоз Вегенера</dc:title>
  <dc:creator>Читальный зал</dc:creator>
  <cp:lastModifiedBy>Читальный зал</cp:lastModifiedBy>
  <cp:revision>5</cp:revision>
  <dcterms:created xsi:type="dcterms:W3CDTF">2017-04-25T05:28:54Z</dcterms:created>
  <dcterms:modified xsi:type="dcterms:W3CDTF">2017-04-25T06:20:18Z</dcterms:modified>
</cp:coreProperties>
</file>