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>ФГБОУ ВО </a:t>
            </a:r>
            <a:r>
              <a:rPr lang="ru-RU" sz="3100" dirty="0" err="1" smtClean="0">
                <a:solidFill>
                  <a:srgbClr val="C00000"/>
                </a:solidFill>
              </a:rPr>
              <a:t>КрасГМУ</a:t>
            </a:r>
            <a:r>
              <a:rPr lang="ru-RU" sz="3100" dirty="0" smtClean="0">
                <a:solidFill>
                  <a:srgbClr val="C00000"/>
                </a:solidFill>
              </a:rPr>
              <a:t> им. проф. В.Ф. </a:t>
            </a:r>
            <a:r>
              <a:rPr lang="ru-RU" sz="3100" dirty="0" err="1" smtClean="0">
                <a:solidFill>
                  <a:srgbClr val="C00000"/>
                </a:solidFill>
              </a:rPr>
              <a:t>Войно-Ясенецкого</a:t>
            </a:r>
            <a:r>
              <a:rPr lang="ru-RU" sz="3100" dirty="0" smtClean="0">
                <a:solidFill>
                  <a:srgbClr val="C00000"/>
                </a:solidFill>
              </a:rPr>
              <a:t> Минздрава России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852936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Европеоидная раса.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E:\Логотип КрасГМУ_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2505"/>
            <a:ext cx="1907333" cy="595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5373216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Красноярск</a:t>
            </a:r>
          </a:p>
          <a:p>
            <a:pPr algn="ctr"/>
            <a:r>
              <a:rPr lang="ru-RU" dirty="0" smtClean="0"/>
              <a:t>2023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Европеоидная раса.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4" name="Рисунок 3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356992"/>
            <a:ext cx="3284984" cy="3284984"/>
          </a:xfrm>
          <a:prstGeom prst="rect">
            <a:avLst/>
          </a:prstGeom>
        </p:spPr>
      </p:pic>
      <p:pic>
        <p:nvPicPr>
          <p:cNvPr id="5" name="Рисунок 4" descr="50845_orig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628800"/>
            <a:ext cx="3206130" cy="2564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708920"/>
            <a:ext cx="3403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Европеоидная раса</a:t>
            </a:r>
            <a:r>
              <a:rPr lang="ru-RU" dirty="0" smtClean="0"/>
              <a:t> (также </a:t>
            </a:r>
            <a:r>
              <a:rPr lang="ru-RU" b="1" dirty="0" smtClean="0"/>
              <a:t>евразийская</a:t>
            </a:r>
            <a:endParaRPr lang="ru-RU" baseline="30000" dirty="0" smtClean="0"/>
          </a:p>
          <a:p>
            <a:r>
              <a:rPr lang="ru-RU" dirty="0" smtClean="0"/>
              <a:t> или </a:t>
            </a:r>
            <a:r>
              <a:rPr lang="ru-RU" b="1" dirty="0" smtClean="0"/>
              <a:t>кавказская</a:t>
            </a:r>
            <a:r>
              <a:rPr lang="ru-RU" dirty="0" smtClean="0"/>
              <a:t> </a:t>
            </a:r>
            <a:r>
              <a:rPr lang="ru-RU" dirty="0" smtClean="0"/>
              <a:t>(</a:t>
            </a:r>
            <a:r>
              <a:rPr lang="ru-RU" dirty="0" smtClean="0"/>
              <a:t>устаревшее название</a:t>
            </a:r>
            <a:r>
              <a:rPr lang="ru-RU" dirty="0" smtClean="0"/>
              <a:t>))</a:t>
            </a:r>
            <a:r>
              <a:rPr lang="ru-RU" dirty="0" smtClean="0"/>
              <a:t> — раса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smtClean="0"/>
              <a:t>распространённая до эпохи </a:t>
            </a:r>
            <a:r>
              <a:rPr lang="ru-RU" dirty="0" smtClean="0"/>
              <a:t>Великих </a:t>
            </a:r>
            <a:r>
              <a:rPr lang="ru-RU" dirty="0" smtClean="0"/>
              <a:t>географических </a:t>
            </a:r>
            <a:r>
              <a:rPr lang="ru-RU" dirty="0" smtClean="0"/>
              <a:t>открытий в</a:t>
            </a:r>
            <a:r>
              <a:rPr lang="ru-RU" dirty="0" smtClean="0"/>
              <a:t> </a:t>
            </a:r>
            <a:endParaRPr lang="ru-RU" dirty="0" smtClean="0"/>
          </a:p>
          <a:p>
            <a:r>
              <a:rPr lang="ru-RU" dirty="0" smtClean="0"/>
              <a:t>Европе</a:t>
            </a:r>
            <a:r>
              <a:rPr lang="ru-RU" dirty="0" smtClean="0"/>
              <a:t>, Передней Азии и Северной Африке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8" name="Picture 2" descr="E:\Логотип КрасГМУ_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907333" cy="595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Характерные признаки.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136904" cy="1728192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Характерные признаки включают, прежде всего, </a:t>
            </a:r>
            <a:r>
              <a:rPr lang="ru-RU" sz="1600" dirty="0" err="1" smtClean="0">
                <a:solidFill>
                  <a:schemeClr val="tx1"/>
                </a:solidFill>
              </a:rPr>
              <a:t>ортогнатное</a:t>
            </a:r>
            <a:r>
              <a:rPr lang="ru-RU" sz="1600" dirty="0" smtClean="0">
                <a:solidFill>
                  <a:schemeClr val="tx1"/>
                </a:solidFill>
              </a:rPr>
              <a:t> лицо, которое существенно выступает вперёд в горизонтальной плоскости. Волосы прямые или волнистые, как правило, мягкие (в частности, у северных групп), глаза имеют широкий разрез, хотя глазная щель бывает небольшой, нос средне или сильно выступающий с высоким переносьем, губы тонкие или умеренно толстые, сильный или средний рост волос на лице и теле. Широкие кисти рук и стопы. Цвет кожи, волос и </a:t>
            </a:r>
            <a:r>
              <a:rPr lang="ru-RU" sz="1600" dirty="0" smtClean="0">
                <a:solidFill>
                  <a:schemeClr val="tx1"/>
                </a:solidFill>
              </a:rPr>
              <a:t>глаз</a:t>
            </a:r>
            <a:r>
              <a:rPr lang="ru-RU" sz="1600" dirty="0" smtClean="0">
                <a:solidFill>
                  <a:schemeClr val="tx1"/>
                </a:solidFill>
              </a:rPr>
              <a:t> разнообразный: от очень светлых оттенков у северных групп до очень тёмных у южных и восточных </a:t>
            </a:r>
            <a:r>
              <a:rPr lang="ru-RU" sz="1600" dirty="0" smtClean="0">
                <a:solidFill>
                  <a:schemeClr val="tx1"/>
                </a:solidFill>
              </a:rPr>
              <a:t>популяций.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E:\Логотип КрасГМУ_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2505"/>
            <a:ext cx="1907333" cy="595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5db951fe93de015a0cc7b853e7ddae7_ce_800x420x0x0_cropped_800x4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501008"/>
            <a:ext cx="7306280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Происхождение европеоидов.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 составе европеоидов выделяется две ветви — северная и южная. Различия между ними касаются в основном пигментации оттенков кожи, глаз, волос. Между этими двумя ветвями располагаются народы, занимающие промежуточное положение. Советский этнограф и доктор исторических наук Н. Н. </a:t>
            </a:r>
            <a:r>
              <a:rPr lang="ru-RU" dirty="0" err="1" smtClean="0"/>
              <a:t>Чебоксаров</a:t>
            </a:r>
            <a:r>
              <a:rPr lang="ru-RU" dirty="0" smtClean="0"/>
              <a:t> ещё в 1930-х годах высказал мысль о том, что южные европеоиды, промежуточные варианты и северные европеоиды представляют собой результат последовательного процесса депигментации изначально </a:t>
            </a:r>
            <a:r>
              <a:rPr lang="ru-RU" dirty="0" err="1" smtClean="0"/>
              <a:t>тёмно-пигментированного</a:t>
            </a:r>
            <a:r>
              <a:rPr lang="ru-RU" dirty="0" smtClean="0"/>
              <a:t> населения. Южные европеоиды стоят к исходному типу ближе, нежели </a:t>
            </a:r>
            <a:r>
              <a:rPr lang="ru-RU" dirty="0" smtClean="0"/>
              <a:t>северные.</a:t>
            </a:r>
            <a:endParaRPr lang="ru-RU" dirty="0" smtClean="0"/>
          </a:p>
          <a:p>
            <a:r>
              <a:rPr lang="ru-RU" dirty="0" smtClean="0"/>
              <a:t>Недавнее генетическое исследование, опубликованное в «Европейском журнале генетики человека» в Природе (2019 г.), показало, что популяции на Ближнем Востоке и европеоидные жители Северной Африки (арабы), европейцы, </a:t>
            </a:r>
            <a:r>
              <a:rPr lang="ru-RU" dirty="0" err="1" smtClean="0"/>
              <a:t>дравидийцы</a:t>
            </a:r>
            <a:r>
              <a:rPr lang="ru-RU" dirty="0" smtClean="0"/>
              <a:t> (индийцы) и некоторые жители Центральной Азии тесно связаны друг с другом. Они очень отличаются от африканцев к югу от Сахары или восточноазиатских групп </a:t>
            </a:r>
            <a:r>
              <a:rPr lang="ru-RU" dirty="0" smtClean="0"/>
              <a:t>населения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E:\Логотип КрасГМУ_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907333" cy="595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Подгруппы европеоидов.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060848"/>
            <a:ext cx="3635896" cy="3573016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Нордиды</a:t>
            </a:r>
            <a:endParaRPr lang="ru-RU" sz="1800" dirty="0" smtClean="0"/>
          </a:p>
          <a:p>
            <a:r>
              <a:rPr lang="ru-RU" sz="1800" dirty="0" smtClean="0"/>
              <a:t>Альпийский тип</a:t>
            </a:r>
          </a:p>
          <a:p>
            <a:r>
              <a:rPr lang="ru-RU" sz="1800" dirty="0" err="1" smtClean="0"/>
              <a:t>Фальский</a:t>
            </a:r>
            <a:r>
              <a:rPr lang="ru-RU" sz="1800" dirty="0" smtClean="0"/>
              <a:t> тип</a:t>
            </a:r>
          </a:p>
          <a:p>
            <a:r>
              <a:rPr lang="ru-RU" sz="1800" dirty="0" smtClean="0"/>
              <a:t>Балкано-кавказская раса</a:t>
            </a:r>
          </a:p>
          <a:p>
            <a:r>
              <a:rPr lang="ru-RU" sz="1800" dirty="0" err="1" smtClean="0"/>
              <a:t>Динарский</a:t>
            </a:r>
            <a:r>
              <a:rPr lang="ru-RU" sz="1800" dirty="0" smtClean="0"/>
              <a:t> тип</a:t>
            </a:r>
          </a:p>
          <a:p>
            <a:r>
              <a:rPr lang="ru-RU" sz="1800" dirty="0" smtClean="0"/>
              <a:t>Средиземноморская раса</a:t>
            </a:r>
          </a:p>
          <a:p>
            <a:r>
              <a:rPr lang="ru-RU" sz="1800" dirty="0" smtClean="0"/>
              <a:t>Ориентальная раса</a:t>
            </a:r>
          </a:p>
          <a:p>
            <a:r>
              <a:rPr lang="ru-RU" sz="1800" dirty="0" err="1" smtClean="0"/>
              <a:t>Борребю</a:t>
            </a:r>
            <a:endParaRPr lang="ru-RU" sz="1800" dirty="0" smtClean="0"/>
          </a:p>
          <a:p>
            <a:r>
              <a:rPr lang="ru-RU" sz="1800" dirty="0" err="1" smtClean="0"/>
              <a:t>Брюнн</a:t>
            </a:r>
            <a:endParaRPr lang="ru-RU" sz="1800" dirty="0" smtClean="0"/>
          </a:p>
          <a:p>
            <a:r>
              <a:rPr lang="ru-RU" sz="1800" u="sng" dirty="0" smtClean="0"/>
              <a:t>Понтийский подтип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5" name="Picture 2" descr="E:\Логотип КрасГМУ_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907333" cy="595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412776"/>
            <a:ext cx="3713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 Западной, Центральной, Южной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Европе</a:t>
            </a:r>
            <a:r>
              <a:rPr lang="ru-RU" b="1" dirty="0" smtClean="0">
                <a:solidFill>
                  <a:srgbClr val="C00000"/>
                </a:solidFill>
              </a:rPr>
              <a:t> и Северной Африке: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1412776"/>
            <a:ext cx="2975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 Восточной </a:t>
            </a:r>
            <a:r>
              <a:rPr lang="ru-RU" b="1" dirty="0" smtClean="0">
                <a:solidFill>
                  <a:srgbClr val="C00000"/>
                </a:solidFill>
              </a:rPr>
              <a:t>Европе и</a:t>
            </a:r>
            <a:r>
              <a:rPr lang="ru-RU" b="1" dirty="0" smtClean="0">
                <a:solidFill>
                  <a:srgbClr val="C00000"/>
                </a:solidFill>
              </a:rPr>
              <a:t> Азии: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0608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 </a:t>
            </a:r>
            <a:r>
              <a:rPr lang="ru-RU" dirty="0" err="1" smtClean="0"/>
              <a:t>Нордиры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Беломоро-балтийская</a:t>
            </a:r>
            <a:r>
              <a:rPr lang="ru-RU" dirty="0" smtClean="0"/>
              <a:t> </a:t>
            </a:r>
            <a:r>
              <a:rPr lang="ru-RU" dirty="0" smtClean="0"/>
              <a:t>раса</a:t>
            </a:r>
          </a:p>
          <a:p>
            <a:r>
              <a:rPr lang="ru-RU" dirty="0" smtClean="0"/>
              <a:t>- Восточно-балтийский </a:t>
            </a:r>
            <a:r>
              <a:rPr lang="ru-RU" dirty="0" smtClean="0"/>
              <a:t>тип</a:t>
            </a:r>
          </a:p>
          <a:p>
            <a:r>
              <a:rPr lang="ru-RU" dirty="0" smtClean="0"/>
              <a:t>- Балкано-кавказская </a:t>
            </a:r>
            <a:r>
              <a:rPr lang="ru-RU" dirty="0" smtClean="0"/>
              <a:t>раса</a:t>
            </a:r>
          </a:p>
          <a:p>
            <a:r>
              <a:rPr lang="ru-RU" dirty="0" smtClean="0"/>
              <a:t>- Каспийский </a:t>
            </a:r>
            <a:r>
              <a:rPr lang="ru-RU" dirty="0" smtClean="0"/>
              <a:t>подтип</a:t>
            </a:r>
          </a:p>
          <a:p>
            <a:r>
              <a:rPr lang="ru-RU" dirty="0" smtClean="0"/>
              <a:t>- Понтийский </a:t>
            </a:r>
            <a:r>
              <a:rPr lang="ru-RU" dirty="0" smtClean="0"/>
              <a:t>подтип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Динарский</a:t>
            </a:r>
            <a:r>
              <a:rPr lang="ru-RU" dirty="0" smtClean="0"/>
              <a:t> </a:t>
            </a:r>
            <a:r>
              <a:rPr lang="ru-RU" dirty="0" smtClean="0"/>
              <a:t>тип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Арменоидный</a:t>
            </a:r>
            <a:r>
              <a:rPr lang="ru-RU" dirty="0" smtClean="0"/>
              <a:t> </a:t>
            </a:r>
            <a:r>
              <a:rPr lang="ru-RU" dirty="0" smtClean="0"/>
              <a:t>тип</a:t>
            </a:r>
          </a:p>
          <a:p>
            <a:r>
              <a:rPr lang="ru-RU" dirty="0" smtClean="0"/>
              <a:t>- Ориентальная </a:t>
            </a:r>
            <a:r>
              <a:rPr lang="ru-RU" dirty="0" smtClean="0"/>
              <a:t>раса</a:t>
            </a:r>
          </a:p>
          <a:p>
            <a:r>
              <a:rPr lang="ru-RU" dirty="0" smtClean="0"/>
              <a:t>- Альпийский </a:t>
            </a:r>
            <a:r>
              <a:rPr lang="ru-RU" dirty="0" smtClean="0"/>
              <a:t>тип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Кавкасионский</a:t>
            </a:r>
            <a:r>
              <a:rPr lang="ru-RU" dirty="0" smtClean="0"/>
              <a:t> </a:t>
            </a:r>
            <a:r>
              <a:rPr lang="ru-RU" dirty="0" smtClean="0"/>
              <a:t>тип</a:t>
            </a:r>
          </a:p>
          <a:p>
            <a:r>
              <a:rPr lang="ru-RU" dirty="0" smtClean="0"/>
              <a:t>- Памиро-ферганская </a:t>
            </a:r>
            <a:r>
              <a:rPr lang="ru-RU" dirty="0" smtClean="0"/>
              <a:t>раса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E:\Логотип КрасГМУ_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907333" cy="595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102</Words>
  <Application>Microsoft Office PowerPoint</Application>
  <PresentationFormat>Экран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ФГБОУ ВО КрасГМУ им. проф. В.Ф. Войно-Ясенецкого Минздрава России </vt:lpstr>
      <vt:lpstr>Европеоидная раса. </vt:lpstr>
      <vt:lpstr>Характерные признаки.</vt:lpstr>
      <vt:lpstr>Происхождение европеоидов.</vt:lpstr>
      <vt:lpstr>Подгруппы европеоидов.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КрасГМУ им. проф. В.Ф. Войно-Ясенецкого Минздрава России </dc:title>
  <dc:creator>123</dc:creator>
  <cp:lastModifiedBy>123</cp:lastModifiedBy>
  <cp:revision>3</cp:revision>
  <dcterms:created xsi:type="dcterms:W3CDTF">2023-03-19T18:00:29Z</dcterms:created>
  <dcterms:modified xsi:type="dcterms:W3CDTF">2023-03-19T18:25:16Z</dcterms:modified>
</cp:coreProperties>
</file>