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75" r:id="rId7"/>
    <p:sldId id="267" r:id="rId8"/>
    <p:sldId id="269" r:id="rId9"/>
    <p:sldId id="270" r:id="rId10"/>
    <p:sldId id="272" r:id="rId11"/>
    <p:sldId id="265" r:id="rId12"/>
    <p:sldId id="276" r:id="rId13"/>
    <p:sldId id="271" r:id="rId14"/>
    <p:sldId id="273" r:id="rId15"/>
    <p:sldId id="274" r:id="rId16"/>
    <p:sldId id="278" r:id="rId17"/>
    <p:sldId id="277" r:id="rId18"/>
    <p:sldId id="279" r:id="rId19"/>
    <p:sldId id="280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93" autoAdjust="0"/>
    <p:restoredTop sz="94660"/>
  </p:normalViewPr>
  <p:slideViewPr>
    <p:cSldViewPr snapToGrid="0">
      <p:cViewPr>
        <p:scale>
          <a:sx n="90" d="100"/>
          <a:sy n="90" d="100"/>
        </p:scale>
        <p:origin x="408" y="-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D552F-CA4D-4102-B3E8-57CF8F49250A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3430B-3606-41D6-867F-65F1D09A14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774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3430B-3606-41D6-867F-65F1D09A14D5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357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991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513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7000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535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9832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757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717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44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05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89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025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69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92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17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43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897D5-9CFF-465A-AEBD-349E0239AF4E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83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ubmed.ncbi.nlm.nih.gov/?term=Teh%20J%5BAuthor%5D" TargetMode="External"/><Relationship Id="rId5" Type="http://schemas.openxmlformats.org/officeDocument/2006/relationships/hyperlink" Target="https://pubmed.ncbi.nlm.nih.gov/?term=Jans%20L%5BAuthor%5D" TargetMode="External"/><Relationship Id="rId4" Type="http://schemas.openxmlformats.org/officeDocument/2006/relationships/hyperlink" Target="https://pubmed.ncbi.nlm.nih.gov/?term=Sudo%C5%82-Szopi%C5%84ska%20I%5BAuthor%5D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1961" y="2136427"/>
            <a:ext cx="7902109" cy="2057738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Ревматоидный артрит: МРТ и </a:t>
            </a:r>
            <a:r>
              <a:rPr lang="ru-RU" sz="48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УЗИ</a:t>
            </a:r>
            <a:br>
              <a:rPr lang="ru-RU" sz="48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48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Часть 1</a:t>
            </a:r>
            <a:endParaRPr lang="ru-RU" sz="48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67344" y="4802971"/>
            <a:ext cx="3724656" cy="1847088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Выполнила: </a:t>
            </a:r>
          </a:p>
          <a:p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Ординатор 1 года обучения </a:t>
            </a:r>
          </a:p>
          <a:p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Специальность </a:t>
            </a: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УЗД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Николаева 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Анастасия Игоревна</a:t>
            </a:r>
          </a:p>
          <a:p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46305"/>
            <a:ext cx="116860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</a:t>
            </a:r>
            <a:r>
              <a:rPr lang="ru-RU" altLang="ru-R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Войно-Ясенецкого</a:t>
            </a:r>
            <a:r>
              <a:rPr lang="ru-RU" alt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" Министерства здравоохранения Российской Федерации</a:t>
            </a:r>
            <a:br>
              <a:rPr lang="ru-RU" alt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alt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Кафедра лучевой диагностики ИПО </a:t>
            </a:r>
            <a:endParaRPr lang="ru-RU" alt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26" y="4211099"/>
            <a:ext cx="7155942" cy="1659349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60426" y="6192440"/>
            <a:ext cx="7155942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2017 Mar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ru-RU" altLang="ru-RU" sz="1600" b="0" i="0" u="none" strike="noStrike" cap="none" normalizeH="0" baseline="30000" dirty="0" smtClean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4" name="Picture 2" descr="corresponding auth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488" y="-90488"/>
            <a:ext cx="66675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60426" y="5853886"/>
            <a:ext cx="7159752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sng" strike="noStrike" cap="none" normalizeH="0" baseline="0" dirty="0" err="1" smtClean="0">
                <a:ln>
                  <a:noFill/>
                </a:ln>
                <a:solidFill>
                  <a:srgbClr val="205493"/>
                </a:solidFill>
                <a:effectLst/>
                <a:latin typeface="Helvetica Neue"/>
                <a:hlinkClick r:id="rId4"/>
              </a:rPr>
              <a:t>Iwona</a:t>
            </a:r>
            <a:r>
              <a:rPr kumimoji="0" lang="ru-RU" altLang="ru-RU" sz="1600" b="0" i="0" u="sng" strike="noStrike" cap="none" normalizeH="0" baseline="0" dirty="0" smtClean="0">
                <a:ln>
                  <a:noFill/>
                </a:ln>
                <a:solidFill>
                  <a:srgbClr val="205493"/>
                </a:solidFill>
                <a:effectLst/>
                <a:latin typeface="Helvetica Neue"/>
                <a:hlinkClick r:id="rId4"/>
              </a:rPr>
              <a:t> </a:t>
            </a:r>
            <a:r>
              <a:rPr kumimoji="0" lang="ru-RU" altLang="ru-RU" sz="1600" b="0" i="0" u="sng" strike="noStrike" cap="none" normalizeH="0" baseline="0" dirty="0" err="1" smtClean="0">
                <a:ln>
                  <a:noFill/>
                </a:ln>
                <a:solidFill>
                  <a:srgbClr val="205493"/>
                </a:solidFill>
                <a:effectLst/>
                <a:latin typeface="Helvetica Neue"/>
                <a:hlinkClick r:id="rId4"/>
              </a:rPr>
              <a:t>Sudoł-Szopińska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Helvetica Neue"/>
              </a:rPr>
              <a:t>, </a:t>
            </a:r>
            <a:r>
              <a:rPr kumimoji="0" lang="ru-RU" altLang="ru-RU" sz="1600" b="0" i="0" u="sng" strike="noStrike" cap="none" normalizeH="0" baseline="30000" dirty="0" err="1" smtClean="0">
                <a:ln>
                  <a:noFill/>
                </a:ln>
                <a:solidFill>
                  <a:srgbClr val="376FAA"/>
                </a:solidFill>
                <a:effectLst/>
                <a:latin typeface="Helvetica Neue"/>
                <a:hlinkClick r:id="rId5"/>
              </a:rPr>
              <a:t>Lennart</a:t>
            </a:r>
            <a:r>
              <a:rPr kumimoji="0" lang="ru-RU" altLang="ru-RU" sz="1600" b="0" i="0" u="sng" strike="noStrike" cap="none" normalizeH="0" baseline="30000" dirty="0" smtClean="0">
                <a:ln>
                  <a:noFill/>
                </a:ln>
                <a:solidFill>
                  <a:srgbClr val="376FAA"/>
                </a:solidFill>
                <a:effectLst/>
                <a:latin typeface="Helvetica Neue"/>
                <a:hlinkClick r:id="rId5"/>
              </a:rPr>
              <a:t> </a:t>
            </a:r>
            <a:r>
              <a:rPr kumimoji="0" lang="ru-RU" altLang="ru-RU" sz="1600" b="0" i="0" u="sng" strike="noStrike" cap="none" normalizeH="0" baseline="30000" dirty="0" err="1" smtClean="0">
                <a:ln>
                  <a:noFill/>
                </a:ln>
                <a:solidFill>
                  <a:srgbClr val="376FAA"/>
                </a:solidFill>
                <a:effectLst/>
                <a:latin typeface="Helvetica Neue"/>
                <a:hlinkClick r:id="rId5"/>
              </a:rPr>
              <a:t>Jans</a:t>
            </a:r>
            <a:r>
              <a:rPr kumimoji="0" lang="ru-RU" altLang="ru-RU" sz="1600" b="0" i="0" u="none" strike="noStrike" cap="none" normalizeH="0" baseline="30000" dirty="0" smtClean="0">
                <a:ln>
                  <a:noFill/>
                </a:ln>
                <a:solidFill>
                  <a:srgbClr val="212121"/>
                </a:solidFill>
                <a:effectLst/>
                <a:latin typeface="Helvetica Neue"/>
              </a:rPr>
              <a:t>, </a:t>
            </a:r>
            <a:r>
              <a:rPr kumimoji="0" lang="ru-RU" altLang="ru-RU" sz="1600" b="0" i="0" u="sng" strike="noStrike" cap="none" normalizeH="0" baseline="30000" dirty="0" err="1" smtClean="0">
                <a:ln>
                  <a:noFill/>
                </a:ln>
                <a:solidFill>
                  <a:srgbClr val="376FAA"/>
                </a:solidFill>
                <a:effectLst/>
                <a:latin typeface="Helvetica Neue"/>
                <a:hlinkClick r:id="rId6"/>
              </a:rPr>
              <a:t>James</a:t>
            </a:r>
            <a:r>
              <a:rPr kumimoji="0" lang="ru-RU" altLang="ru-RU" sz="1600" b="0" i="0" u="sng" strike="noStrike" cap="none" normalizeH="0" baseline="30000" dirty="0" smtClean="0">
                <a:ln>
                  <a:noFill/>
                </a:ln>
                <a:solidFill>
                  <a:srgbClr val="376FAA"/>
                </a:solidFill>
                <a:effectLst/>
                <a:latin typeface="Helvetica Neue"/>
                <a:hlinkClick r:id="rId6"/>
              </a:rPr>
              <a:t> </a:t>
            </a:r>
            <a:r>
              <a:rPr kumimoji="0" lang="ru-RU" altLang="ru-RU" sz="1600" b="0" i="0" u="sng" strike="noStrike" cap="none" normalizeH="0" baseline="30000" dirty="0" err="1" smtClean="0">
                <a:ln>
                  <a:noFill/>
                </a:ln>
                <a:solidFill>
                  <a:srgbClr val="376FAA"/>
                </a:solidFill>
                <a:effectLst/>
                <a:latin typeface="Helvetica Neue"/>
                <a:hlinkClick r:id="rId6"/>
              </a:rPr>
              <a:t>Teh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600" b="0" i="0" u="none" strike="noStrike" cap="none" normalizeH="0" baseline="30000" dirty="0" smtClean="0">
              <a:ln>
                <a:noFill/>
              </a:ln>
              <a:solidFill>
                <a:srgbClr val="212121"/>
              </a:solidFill>
              <a:effectLst/>
              <a:latin typeface="Helvetica Neue"/>
            </a:endParaRPr>
          </a:p>
        </p:txBody>
      </p:sp>
      <p:pic>
        <p:nvPicPr>
          <p:cNvPr id="3076" name="Picture 4" descr="corresponding auth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888" y="61912"/>
            <a:ext cx="66675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784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0248" y="532723"/>
            <a:ext cx="8990538" cy="1225296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МРТ признаки </a:t>
            </a:r>
            <a:r>
              <a:rPr lang="ru-RU" sz="4400" dirty="0" err="1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синовита</a:t>
            </a:r>
            <a:endParaRPr lang="ru-RU" sz="44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1752" y="1758019"/>
            <a:ext cx="95456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Выпот в полость суставов появляется на ранних стадиях РА и обычно связан с острым воспалением или обострением процесса.</a:t>
            </a:r>
          </a:p>
          <a:p>
            <a:pPr algn="just"/>
            <a:endParaRPr lang="ru-RU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Выпот  имеет </a:t>
            </a:r>
            <a:r>
              <a:rPr lang="ru-R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гиперинтенсивный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яркий сигнал на Т2-ВИ и </a:t>
            </a:r>
            <a:r>
              <a:rPr lang="ru-R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гипоинтенсивный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сигнал на Т1-ВИ ,что позволяет выявить его во всех пораженных суставах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03" y="1069407"/>
            <a:ext cx="8567667" cy="543288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14007" y="109728"/>
            <a:ext cx="688361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МРТ лучезапястного сустава</a:t>
            </a:r>
            <a:endParaRPr lang="ru-RU" sz="4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0151" y="4633969"/>
            <a:ext cx="520858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A.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Аксиальная плоскость.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ru-RU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Коронарная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плоскость: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синовит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, эрозии и 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кисты в лучезапястном, среднезапястном, запястно-пястном и пястно-фаланговом суставах</a:t>
            </a:r>
          </a:p>
        </p:txBody>
      </p:sp>
    </p:spTree>
    <p:extLst>
      <p:ext uri="{BB962C8B-B14F-4D97-AF65-F5344CB8AC3E}">
        <p14:creationId xmlns:p14="http://schemas.microsoft.com/office/powerpoint/2010/main" val="343470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9519" y="265176"/>
            <a:ext cx="8596668" cy="1340781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УЗ-признаки </a:t>
            </a:r>
            <a:r>
              <a:rPr lang="ru-RU" sz="4400" dirty="0" err="1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синовита</a:t>
            </a:r>
            <a:r>
              <a:rPr lang="ru-RU" sz="44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ru-RU" sz="44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1999" y="1862328"/>
            <a:ext cx="9609665" cy="1426464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Визуализируется  утолщение СО.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Выпот в полость сустава.</a:t>
            </a: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Интенсивная </a:t>
            </a:r>
            <a:r>
              <a:rPr lang="ru-RU" sz="2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васкуляризация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СО</a:t>
            </a:r>
          </a:p>
        </p:txBody>
      </p:sp>
    </p:spTree>
    <p:extLst>
      <p:ext uri="{BB962C8B-B14F-4D97-AF65-F5344CB8AC3E}">
        <p14:creationId xmlns:p14="http://schemas.microsoft.com/office/powerpoint/2010/main" val="377204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410" y="385885"/>
            <a:ext cx="9834033" cy="1367672"/>
          </a:xfrm>
        </p:spPr>
        <p:txBody>
          <a:bodyPr>
            <a:noAutofit/>
          </a:bodyPr>
          <a:lstStyle/>
          <a:p>
            <a:pPr algn="ctr"/>
            <a:r>
              <a:rPr lang="ru-RU" sz="4400" dirty="0" err="1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УЗИ:режим</a:t>
            </a:r>
            <a:r>
              <a:rPr lang="ru-RU" sz="44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ЭДК</a:t>
            </a:r>
            <a:br>
              <a:rPr lang="ru-RU" sz="44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ru-RU" sz="44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5187" y="4954943"/>
            <a:ext cx="89344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pPr algn="ctr"/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Синовит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проксимального межфалангового 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сустава.</a:t>
            </a:r>
          </a:p>
          <a:p>
            <a:pPr algn="ctr"/>
            <a:r>
              <a:rPr lang="ru-RU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Гиперваскуляризация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синовиальной оболочки</a:t>
            </a:r>
          </a:p>
          <a:p>
            <a:pPr algn="ctr"/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636" y="1276321"/>
            <a:ext cx="8588230" cy="385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70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6214" y="137160"/>
            <a:ext cx="8596668" cy="1320800"/>
          </a:xfrm>
        </p:spPr>
        <p:txBody>
          <a:bodyPr/>
          <a:lstStyle/>
          <a:p>
            <a:r>
              <a:rPr lang="ru-RU" sz="4400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Т</a:t>
            </a:r>
            <a:r>
              <a:rPr lang="ru-RU" sz="4400" dirty="0" err="1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еносиновит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142" y="1207008"/>
            <a:ext cx="954565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Теносиновит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при РА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носит двусторонний характер.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оражать любое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сухожилие, на уровне запястья чаще поражаются сухожильные влагалища разгибателей I-VI отделов, чем сгибателей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На уровне голеностопного сустава чаще поражаются сухожилия задней большеберцовой мышцы, длинного сгибателя пальцев, длинного сгибателя большого пальца стопы и сухожилия малоберцовой мышцы, чем сухожилия разгибателей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уровне кисти и стопы в процесс вовлекаются только сухожильные влагалища сгибателей, поскольку разгибатели не имеют сухожильных влагалищ на этих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уровнях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17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795528"/>
            <a:ext cx="9518904" cy="1848104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МРТ признаки </a:t>
            </a:r>
            <a:r>
              <a:rPr lang="ru-RU" sz="4400" dirty="0" err="1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теносиновита</a:t>
            </a:r>
            <a:endParaRPr lang="ru-RU" sz="44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4320" y="2139696"/>
            <a:ext cx="9518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Теносиновит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имеет аналогичную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МРТ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картину что и </a:t>
            </a:r>
            <a:r>
              <a:rPr lang="ru-R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синовит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и для более точного определения степени воспалительных изменений в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сухожилиях рекомендуется использовать протокол Т1-ВИ с подавлением жира</a:t>
            </a:r>
          </a:p>
        </p:txBody>
      </p:sp>
    </p:spTree>
    <p:extLst>
      <p:ext uri="{BB962C8B-B14F-4D97-AF65-F5344CB8AC3E}">
        <p14:creationId xmlns:p14="http://schemas.microsoft.com/office/powerpoint/2010/main" val="59671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614" y="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МРТ лучезапястного сустава в аксиальной плоскости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An external file that holds a picture, illustration, etc.&#10;Object name is JoU-2017-0001-g0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049" y="1530794"/>
            <a:ext cx="6410325" cy="448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90312" y="6227064"/>
            <a:ext cx="9662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Синовит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среднегозапястного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сустава,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теносиновит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сгибателей запястья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18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9" y="451443"/>
            <a:ext cx="8596668" cy="1322493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УЗ-признаки </a:t>
            </a:r>
            <a:r>
              <a:rPr lang="ru-RU" sz="4400" dirty="0" err="1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теносиновита</a:t>
            </a:r>
            <a:endParaRPr lang="ru-RU" sz="44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1847" y="1773936"/>
            <a:ext cx="9783401" cy="1828800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Визуализируется </a:t>
            </a:r>
            <a:r>
              <a:rPr lang="ru-RU" sz="2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гипоэхогенная</a:t>
            </a:r>
            <a:r>
              <a:rPr lang="ru-RU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утолщенная синовиальная оболочка </a:t>
            </a:r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 или без </a:t>
            </a:r>
            <a:r>
              <a:rPr lang="ru-RU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локусов кровотока в режиме ЦДК и ЭДК.</a:t>
            </a:r>
            <a:endParaRPr lang="ru-RU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Выпот в синовиальные оболочки сухожилий</a:t>
            </a:r>
            <a:endParaRPr lang="ru-RU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5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4309" y="7217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УЗИ: режим ЭДК</a:t>
            </a:r>
            <a:r>
              <a:rPr lang="ru-RU" sz="4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4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ru-RU" sz="40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050" name="Picture 2" descr="An external file that holds a picture, illustration, etc.&#10;Object name is JoU-2017-0001-g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95" y="1856233"/>
            <a:ext cx="9619747" cy="3181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44507" y="5294038"/>
            <a:ext cx="78364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Теносиновит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сухожилия локтевого разгибателя запястья</a:t>
            </a:r>
          </a:p>
        </p:txBody>
      </p:sp>
    </p:spTree>
    <p:extLst>
      <p:ext uri="{BB962C8B-B14F-4D97-AF65-F5344CB8AC3E}">
        <p14:creationId xmlns:p14="http://schemas.microsoft.com/office/powerpoint/2010/main" val="93466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312" y="1033272"/>
            <a:ext cx="9877506" cy="7589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Ревматоидный артрит: МРТ и УЗИ</a:t>
            </a:r>
            <a:br>
              <a:rPr lang="ru-RU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Часть </a:t>
            </a:r>
            <a:r>
              <a:rPr lang="ru-RU" sz="4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ru-RU" sz="44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4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4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Продолжение следует…</a:t>
            </a:r>
            <a:endParaRPr lang="ru-RU" sz="44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10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904" y="426720"/>
            <a:ext cx="8596668" cy="1548384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Цель</a:t>
            </a:r>
            <a:endParaRPr lang="ru-RU" sz="48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4904" y="1975104"/>
            <a:ext cx="9418320" cy="164896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/>
              <a:t> </a:t>
            </a:r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Определить значение результатов МРТ и УЗИ в диагностике ранних деструктивных изменений суставов у пациентов с ревматоидным артритом</a:t>
            </a: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42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3015" y="252984"/>
            <a:ext cx="8596668" cy="140208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Введение</a:t>
            </a:r>
            <a:endParaRPr lang="ru-RU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3015" y="1069848"/>
            <a:ext cx="9353633" cy="4258282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Ревматоидный артрит (РА) 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является хроническим </a:t>
            </a:r>
            <a:r>
              <a:rPr lang="ru-RU" sz="2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иммунно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-воспалительно-деструктивным заболеванием суставов.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 характеризуется гиперплазией синовиальной оболочки, костно-хрящевыми эрозиями , и как следствие потери трудоспособности пациентов</a:t>
            </a:r>
            <a:endParaRPr lang="ru-RU" sz="2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70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8328" y="207264"/>
            <a:ext cx="8833104" cy="156667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Методы диагностики </a:t>
            </a:r>
            <a:r>
              <a:rPr lang="ru-RU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</a:t>
            </a:r>
            <a:r>
              <a:rPr lang="ru-RU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евматоидного артрита</a:t>
            </a:r>
            <a:endParaRPr lang="ru-RU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8328" y="1597152"/>
            <a:ext cx="9601200" cy="4160520"/>
          </a:xfrm>
        </p:spPr>
        <p:txBody>
          <a:bodyPr>
            <a:normAutofit/>
          </a:bodyPr>
          <a:lstStyle/>
          <a:p>
            <a:pPr algn="just"/>
            <a:endParaRPr lang="ru-RU" sz="2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Диагноз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 ставят на основании клинических, лабораторных и рентгенологических 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данных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2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Рентгенография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суставов 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— метод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исследования, 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имеющий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низкую диагностическую 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ценность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ранних стадиях заболевания</a:t>
            </a:r>
          </a:p>
          <a:p>
            <a:pPr algn="just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ru-RU" sz="2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ru-RU" sz="2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38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893" y="307848"/>
            <a:ext cx="8596668" cy="1356360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Методы диагностики ревматоидного артрита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8423" y="1837944"/>
            <a:ext cx="9161609" cy="3116580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МРТ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УЗИ 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чаще 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используется в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клинической 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практике.</a:t>
            </a: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Оба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метода характеризуются высокой чувствительностью 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 визуализации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локального воспаления в виде </a:t>
            </a:r>
            <a:r>
              <a:rPr lang="ru-RU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синовита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теносиновита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бурсита</a:t>
            </a: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88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0"/>
            <a:ext cx="9098280" cy="172821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Преимущество УЗИ и МРТ в диагностике </a:t>
            </a:r>
            <a:r>
              <a:rPr lang="ru-RU" sz="4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ревматоидного артрита</a:t>
            </a:r>
            <a:r>
              <a:rPr lang="ru-R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    </a:t>
            </a:r>
            <a:r>
              <a:rPr lang="ru-RU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МРТ </a:t>
            </a:r>
            <a:r>
              <a:rPr lang="ru-RU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                                     </a:t>
            </a:r>
            <a:r>
              <a:rPr lang="ru-RU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УЗИ</a:t>
            </a:r>
            <a:endParaRPr lang="ru-RU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8016" y="1728216"/>
            <a:ext cx="5084402" cy="4617720"/>
          </a:xfrm>
        </p:spPr>
        <p:txBody>
          <a:bodyPr>
            <a:normAutofit fontScale="92500"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Выявляет отек костного мозга, 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который считается 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предшественником развития эрозий при раннем РА.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Оценивает периферические суставы на предмет активного воспаления в виде суставных выпотов, </a:t>
            </a:r>
            <a:r>
              <a:rPr lang="ru-RU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синовита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теносиновита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а также последующих структурных 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поражений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Оценивает 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воспалительные изменения  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позвоночнике</a:t>
            </a:r>
            <a:endParaRPr lang="ru-RU" sz="2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12418" y="1728216"/>
            <a:ext cx="4699678" cy="5024627"/>
          </a:xfrm>
        </p:spPr>
        <p:txBody>
          <a:bodyPr>
            <a:normAutofit fontScale="92500"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Высокая доступность, низкая стоимость.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Оценивает периферические суставы 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наличие активного воспаления в виде выпота, </a:t>
            </a:r>
            <a:r>
              <a:rPr lang="ru-RU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синовита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теносиновита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а также последующих структурных поражений, таких как разрывы сухожилий.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Динамическое исследование периферических суставов, полезное для оценки воспалительных 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изменений.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Качественные 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количественные 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измерения воспаления 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(интенсивность </a:t>
            </a:r>
            <a:r>
              <a:rPr lang="ru-RU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васкуляризации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толщина синовиальной оболочки)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3575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6772" y="197104"/>
            <a:ext cx="8596668" cy="1320800"/>
          </a:xfrm>
        </p:spPr>
        <p:txBody>
          <a:bodyPr>
            <a:normAutofit/>
          </a:bodyPr>
          <a:lstStyle/>
          <a:p>
            <a:r>
              <a:rPr lang="ru-RU" sz="4400" dirty="0" err="1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Синовит</a:t>
            </a:r>
            <a:endParaRPr lang="ru-RU" sz="44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9590" y="1417320"/>
            <a:ext cx="92256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Пролиферативный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синовит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(ревматоидный паннус) является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ранним патологическим признаком при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ревматоидном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артрите.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Чаще всего поражается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коленный сустав, реже голеностопный, локтевой,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лучезапястный.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Характер поражения суставов обычно двусторонний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11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1952" y="420286"/>
            <a:ext cx="8596668" cy="13208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МРТ признаки </a:t>
            </a:r>
            <a:r>
              <a:rPr lang="ru-RU" sz="4400" dirty="0" err="1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синовита</a:t>
            </a:r>
            <a:endParaRPr lang="ru-RU" sz="44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6560" y="1512485"/>
            <a:ext cx="9372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МРТ выявляет пролиферативный </a:t>
            </a:r>
            <a:r>
              <a:rPr lang="ru-R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синовит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(ревматоидный </a:t>
            </a:r>
            <a:r>
              <a:rPr lang="ru-R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панус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как утолщение синовиальной оболочки, которая имеет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низкую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интенсивность сигнала на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T1-ВИ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и, из-за повышенного содержания жидкости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в синовиальной оболочке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, высокую интенсивность сигнала на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T2-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взвешенных и STIR/TIRM изображениях. </a:t>
            </a:r>
            <a:endParaRPr lang="ru-RU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ru-RU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Усиленные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контрастом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Т1-ВИ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более чувствительны и специфичны в оценке </a:t>
            </a:r>
            <a:r>
              <a:rPr lang="ru-R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синовита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, чем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бесконтрастная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МРТ. </a:t>
            </a:r>
            <a:endParaRPr lang="ru-RU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В течение 5 минут после введения контраста ,воспаленная  синовиальная оболочка демонстрирует высокое контрастирование на </a:t>
            </a:r>
            <a:r>
              <a:rPr lang="ru-R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постконтрастных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изображениях</a:t>
            </a:r>
          </a:p>
        </p:txBody>
      </p:sp>
    </p:spTree>
    <p:extLst>
      <p:ext uri="{BB962C8B-B14F-4D97-AF65-F5344CB8AC3E}">
        <p14:creationId xmlns:p14="http://schemas.microsoft.com/office/powerpoint/2010/main" val="223538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6195" y="606891"/>
            <a:ext cx="8596668" cy="13208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МРТ признаки </a:t>
            </a:r>
            <a:r>
              <a:rPr lang="ru-RU" sz="4400" dirty="0" err="1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синовита</a:t>
            </a:r>
            <a:endParaRPr lang="ru-RU" sz="44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2619" y="2020824"/>
            <a:ext cx="946336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Задержка между введением контраста и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сканированием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имеет большое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значение.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Оптимальное время начала сканирования после введения контраста 8-9 минут, так как после 10 минут гадолиний диффундирует в синовиальную жидкостью, эта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диффузия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изменяет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границы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воспаления, приводя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 переоценке объема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поражения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06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40346</TotalTime>
  <Words>617</Words>
  <Application>Microsoft Office PowerPoint</Application>
  <PresentationFormat>Широкоэкранный</PresentationFormat>
  <Paragraphs>82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Helvetica Neue</vt:lpstr>
      <vt:lpstr>Trebuchet MS</vt:lpstr>
      <vt:lpstr>Wingdings 3</vt:lpstr>
      <vt:lpstr>Грань</vt:lpstr>
      <vt:lpstr>Ревматоидный артрит: МРТ и УЗИ Часть 1</vt:lpstr>
      <vt:lpstr>Цель</vt:lpstr>
      <vt:lpstr>Введение</vt:lpstr>
      <vt:lpstr>Методы диагностики ревматоидного артрита</vt:lpstr>
      <vt:lpstr>Методы диагностики ревматоидного артрита</vt:lpstr>
      <vt:lpstr>Преимущество УЗИ и МРТ в диагностике ревматоидного артрита       МРТ                                        УЗИ</vt:lpstr>
      <vt:lpstr>Синовит</vt:lpstr>
      <vt:lpstr>МРТ признаки синовита</vt:lpstr>
      <vt:lpstr>МРТ признаки синовита</vt:lpstr>
      <vt:lpstr>МРТ признаки синовита</vt:lpstr>
      <vt:lpstr>Презентация PowerPoint</vt:lpstr>
      <vt:lpstr>УЗ-признаки синовита </vt:lpstr>
      <vt:lpstr>УЗИ:режим ЭДК </vt:lpstr>
      <vt:lpstr>Теносиновит </vt:lpstr>
      <vt:lpstr>МРТ признаки теносиновита</vt:lpstr>
      <vt:lpstr>МРТ лучезапястного сустава в аксиальной плоскости  </vt:lpstr>
      <vt:lpstr>УЗ-признаки теносиновита</vt:lpstr>
      <vt:lpstr>УЗИ: режим ЭДК </vt:lpstr>
      <vt:lpstr>Ревматоидный артрит: МРТ и УЗИ Часть 1   Продолжение следует…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Ревматоидный артрит:что показывает МРТ и УЗИ</dc:title>
  <dc:creator>User</dc:creator>
  <cp:lastModifiedBy>User</cp:lastModifiedBy>
  <cp:revision>101</cp:revision>
  <dcterms:created xsi:type="dcterms:W3CDTF">2023-02-02T14:57:29Z</dcterms:created>
  <dcterms:modified xsi:type="dcterms:W3CDTF">2023-03-19T15:05:22Z</dcterms:modified>
</cp:coreProperties>
</file>