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303" r:id="rId4"/>
    <p:sldId id="259" r:id="rId5"/>
    <p:sldId id="260" r:id="rId6"/>
    <p:sldId id="304" r:id="rId7"/>
    <p:sldId id="305" r:id="rId8"/>
    <p:sldId id="261" r:id="rId9"/>
    <p:sldId id="263" r:id="rId10"/>
    <p:sldId id="264" r:id="rId11"/>
    <p:sldId id="266" r:id="rId12"/>
    <p:sldId id="306" r:id="rId13"/>
    <p:sldId id="307" r:id="rId14"/>
    <p:sldId id="308" r:id="rId15"/>
    <p:sldId id="309" r:id="rId16"/>
    <p:sldId id="311" r:id="rId17"/>
    <p:sldId id="313" r:id="rId18"/>
    <p:sldId id="312" r:id="rId19"/>
    <p:sldId id="314" r:id="rId20"/>
    <p:sldId id="315" r:id="rId21"/>
    <p:sldId id="316" r:id="rId22"/>
    <p:sldId id="297"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6" autoAdjust="0"/>
    <p:restoredTop sz="94635"/>
  </p:normalViewPr>
  <p:slideViewPr>
    <p:cSldViewPr snapToGrid="0">
      <p:cViewPr varScale="1">
        <p:scale>
          <a:sx n="153" d="100"/>
          <a:sy n="153" d="100"/>
        </p:scale>
        <p:origin x="684"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C3F9A-E1EF-49A8-BFCC-59DA9DFBE8F3}" type="datetimeFigureOut">
              <a:rPr lang="ru-RU" smtClean="0"/>
              <a:pPr/>
              <a:t>17.10.2021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5DA45-E5C6-448D-948F-E83C18C61D2E}" type="slidenum">
              <a:rPr lang="ru-RU" smtClean="0"/>
              <a:pPr/>
              <a:t>‹#›</a:t>
            </a:fld>
            <a:endParaRPr lang="ru-RU"/>
          </a:p>
        </p:txBody>
      </p:sp>
    </p:spTree>
    <p:extLst>
      <p:ext uri="{BB962C8B-B14F-4D97-AF65-F5344CB8AC3E}">
        <p14:creationId xmlns:p14="http://schemas.microsoft.com/office/powerpoint/2010/main" val="3911679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Образ слайда 1">
            <a:extLst>
              <a:ext uri="{FF2B5EF4-FFF2-40B4-BE49-F238E27FC236}">
                <a16:creationId xmlns:a16="http://schemas.microsoft.com/office/drawing/2014/main" id="{F79805CF-D861-46BB-A037-051C779D03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Заметки 2">
            <a:extLst>
              <a:ext uri="{FF2B5EF4-FFF2-40B4-BE49-F238E27FC236}">
                <a16:creationId xmlns:a16="http://schemas.microsoft.com/office/drawing/2014/main" id="{00561FC9-14C1-4D8A-9C28-34604D676F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a:t>перефразировать</a:t>
            </a:r>
          </a:p>
        </p:txBody>
      </p:sp>
      <p:sp>
        <p:nvSpPr>
          <p:cNvPr id="4100" name="Номер слайда 3">
            <a:extLst>
              <a:ext uri="{FF2B5EF4-FFF2-40B4-BE49-F238E27FC236}">
                <a16:creationId xmlns:a16="http://schemas.microsoft.com/office/drawing/2014/main" id="{12E3A7F8-E7CE-4FA1-A58A-95286EBE0C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315C571-D4EA-42DF-A501-63CF30B18E3D}" type="slidenum">
              <a:rPr lang="ru-RU" altLang="ru-RU" smtClean="0"/>
              <a:pPr/>
              <a:t>1</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a:extLst>
              <a:ext uri="{FF2B5EF4-FFF2-40B4-BE49-F238E27FC236}">
                <a16:creationId xmlns:a16="http://schemas.microsoft.com/office/drawing/2014/main" id="{DD3C09B9-7E8C-42EE-A288-2C5FB1CA9A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Заметки 2">
            <a:extLst>
              <a:ext uri="{FF2B5EF4-FFF2-40B4-BE49-F238E27FC236}">
                <a16:creationId xmlns:a16="http://schemas.microsoft.com/office/drawing/2014/main" id="{B2562FEA-F512-44F3-91E3-33833CA376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a:t>Перефразировать «плохо локализована» - это как?</a:t>
            </a:r>
          </a:p>
        </p:txBody>
      </p:sp>
      <p:sp>
        <p:nvSpPr>
          <p:cNvPr id="6148" name="Номер слайда 3">
            <a:extLst>
              <a:ext uri="{FF2B5EF4-FFF2-40B4-BE49-F238E27FC236}">
                <a16:creationId xmlns:a16="http://schemas.microsoft.com/office/drawing/2014/main" id="{CBBF8997-BDA8-40C5-942D-E6B03C3778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B2E37AC-637B-4D30-8BBE-1DC1E8DE4ED8}" type="slidenum">
              <a:rPr lang="ru-RU" altLang="ru-RU" smtClean="0"/>
              <a:pPr/>
              <a:t>2</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E30C67-79A1-4F64-9842-0E7B4025630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7BB1A06-A886-4607-A64D-648C53C08D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54335B9-5D66-4E28-98D4-D8DC2FFE27F5}"/>
              </a:ext>
            </a:extLst>
          </p:cNvPr>
          <p:cNvSpPr>
            <a:spLocks noGrp="1"/>
          </p:cNvSpPr>
          <p:nvPr>
            <p:ph type="dt" sz="half" idx="10"/>
          </p:nvPr>
        </p:nvSpPr>
        <p:spPr/>
        <p:txBody>
          <a:bodyPr/>
          <a:lstStyle/>
          <a:p>
            <a:fld id="{C0198AEB-FBC5-4231-A009-5C18829399B7}" type="datetimeFigureOut">
              <a:rPr lang="ru-RU" smtClean="0"/>
              <a:pPr/>
              <a:t>17.10.2021</a:t>
            </a:fld>
            <a:endParaRPr lang="ru-RU"/>
          </a:p>
        </p:txBody>
      </p:sp>
      <p:sp>
        <p:nvSpPr>
          <p:cNvPr id="5" name="Нижний колонтитул 4">
            <a:extLst>
              <a:ext uri="{FF2B5EF4-FFF2-40B4-BE49-F238E27FC236}">
                <a16:creationId xmlns:a16="http://schemas.microsoft.com/office/drawing/2014/main" id="{AD4D13A9-A2EE-4166-AB19-5A6BB33240E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B629432-082E-4957-B3F8-137748175719}"/>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1031214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9ED8F8-7CCD-4655-A63D-BBE1F780B3E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BC1C637-FA21-48BE-990D-12CC67CC770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E7D4BBF-2389-4629-8BC8-AA653D8824E5}"/>
              </a:ext>
            </a:extLst>
          </p:cNvPr>
          <p:cNvSpPr>
            <a:spLocks noGrp="1"/>
          </p:cNvSpPr>
          <p:nvPr>
            <p:ph type="dt" sz="half" idx="10"/>
          </p:nvPr>
        </p:nvSpPr>
        <p:spPr/>
        <p:txBody>
          <a:bodyPr/>
          <a:lstStyle/>
          <a:p>
            <a:fld id="{C0198AEB-FBC5-4231-A009-5C18829399B7}" type="datetimeFigureOut">
              <a:rPr lang="ru-RU" smtClean="0"/>
              <a:pPr/>
              <a:t>17.10.2021</a:t>
            </a:fld>
            <a:endParaRPr lang="ru-RU"/>
          </a:p>
        </p:txBody>
      </p:sp>
      <p:sp>
        <p:nvSpPr>
          <p:cNvPr id="5" name="Нижний колонтитул 4">
            <a:extLst>
              <a:ext uri="{FF2B5EF4-FFF2-40B4-BE49-F238E27FC236}">
                <a16:creationId xmlns:a16="http://schemas.microsoft.com/office/drawing/2014/main" id="{9F847AB6-8914-40CB-BFCB-CDD606B3998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36D9472-6913-4B54-9597-A89DC35D5F56}"/>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141797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DBE0E68-0023-4DF9-A322-211B7BE7835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208EF07-7594-48B0-BF52-911CA8C7EF3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3C68884-211F-4D73-9CD9-AA5B1C6D7574}"/>
              </a:ext>
            </a:extLst>
          </p:cNvPr>
          <p:cNvSpPr>
            <a:spLocks noGrp="1"/>
          </p:cNvSpPr>
          <p:nvPr>
            <p:ph type="dt" sz="half" idx="10"/>
          </p:nvPr>
        </p:nvSpPr>
        <p:spPr/>
        <p:txBody>
          <a:bodyPr/>
          <a:lstStyle/>
          <a:p>
            <a:fld id="{C0198AEB-FBC5-4231-A009-5C18829399B7}" type="datetimeFigureOut">
              <a:rPr lang="ru-RU" smtClean="0"/>
              <a:pPr/>
              <a:t>17.10.2021</a:t>
            </a:fld>
            <a:endParaRPr lang="ru-RU"/>
          </a:p>
        </p:txBody>
      </p:sp>
      <p:sp>
        <p:nvSpPr>
          <p:cNvPr id="5" name="Нижний колонтитул 4">
            <a:extLst>
              <a:ext uri="{FF2B5EF4-FFF2-40B4-BE49-F238E27FC236}">
                <a16:creationId xmlns:a16="http://schemas.microsoft.com/office/drawing/2014/main" id="{DE835D6E-5673-46B2-A0FB-F9DBEB05F84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F350C14-8728-4A6A-9238-ACA1CBB38EB6}"/>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45240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5C4A6D-F60C-4D86-95CC-5694D9C0BF6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148187E-3CE3-45E4-8797-CA04AE87E30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906D21B-56AF-4E7F-8F1E-62233DE0267E}"/>
              </a:ext>
            </a:extLst>
          </p:cNvPr>
          <p:cNvSpPr>
            <a:spLocks noGrp="1"/>
          </p:cNvSpPr>
          <p:nvPr>
            <p:ph type="dt" sz="half" idx="10"/>
          </p:nvPr>
        </p:nvSpPr>
        <p:spPr/>
        <p:txBody>
          <a:bodyPr/>
          <a:lstStyle/>
          <a:p>
            <a:fld id="{C0198AEB-FBC5-4231-A009-5C18829399B7}" type="datetimeFigureOut">
              <a:rPr lang="ru-RU" smtClean="0"/>
              <a:pPr/>
              <a:t>17.10.2021</a:t>
            </a:fld>
            <a:endParaRPr lang="ru-RU"/>
          </a:p>
        </p:txBody>
      </p:sp>
      <p:sp>
        <p:nvSpPr>
          <p:cNvPr id="5" name="Нижний колонтитул 4">
            <a:extLst>
              <a:ext uri="{FF2B5EF4-FFF2-40B4-BE49-F238E27FC236}">
                <a16:creationId xmlns:a16="http://schemas.microsoft.com/office/drawing/2014/main" id="{7FB18E0C-75E7-4643-A57F-620692A9414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7D6033E-01C5-459F-A241-65887CC9B410}"/>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344044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9649FA-F00B-4A97-B40D-C8E919B184E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C88AD0E-421F-4833-AF71-F06FE446BE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F8F0DD8-626F-478E-A0C3-D9CD834E9221}"/>
              </a:ext>
            </a:extLst>
          </p:cNvPr>
          <p:cNvSpPr>
            <a:spLocks noGrp="1"/>
          </p:cNvSpPr>
          <p:nvPr>
            <p:ph type="dt" sz="half" idx="10"/>
          </p:nvPr>
        </p:nvSpPr>
        <p:spPr/>
        <p:txBody>
          <a:bodyPr/>
          <a:lstStyle/>
          <a:p>
            <a:fld id="{C0198AEB-FBC5-4231-A009-5C18829399B7}" type="datetimeFigureOut">
              <a:rPr lang="ru-RU" smtClean="0"/>
              <a:pPr/>
              <a:t>17.10.2021</a:t>
            </a:fld>
            <a:endParaRPr lang="ru-RU"/>
          </a:p>
        </p:txBody>
      </p:sp>
      <p:sp>
        <p:nvSpPr>
          <p:cNvPr id="5" name="Нижний колонтитул 4">
            <a:extLst>
              <a:ext uri="{FF2B5EF4-FFF2-40B4-BE49-F238E27FC236}">
                <a16:creationId xmlns:a16="http://schemas.microsoft.com/office/drawing/2014/main" id="{4FA3A130-EE06-4CCE-9C90-07966AC9F50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50A7EE1-9149-4402-BEF8-B1C24C6B3C29}"/>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368481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6029ED-FD60-4F19-BB92-A72EEA5E359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5B7F1E3-AAA5-4FE9-9500-5714C088A98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D354A68-E881-4F8B-985F-C4338D928A7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50448CE-9CB0-4C8B-8A60-203F670F2795}"/>
              </a:ext>
            </a:extLst>
          </p:cNvPr>
          <p:cNvSpPr>
            <a:spLocks noGrp="1"/>
          </p:cNvSpPr>
          <p:nvPr>
            <p:ph type="dt" sz="half" idx="10"/>
          </p:nvPr>
        </p:nvSpPr>
        <p:spPr/>
        <p:txBody>
          <a:bodyPr/>
          <a:lstStyle/>
          <a:p>
            <a:fld id="{C0198AEB-FBC5-4231-A009-5C18829399B7}" type="datetimeFigureOut">
              <a:rPr lang="ru-RU" smtClean="0"/>
              <a:pPr/>
              <a:t>17.10.2021</a:t>
            </a:fld>
            <a:endParaRPr lang="ru-RU"/>
          </a:p>
        </p:txBody>
      </p:sp>
      <p:sp>
        <p:nvSpPr>
          <p:cNvPr id="6" name="Нижний колонтитул 5">
            <a:extLst>
              <a:ext uri="{FF2B5EF4-FFF2-40B4-BE49-F238E27FC236}">
                <a16:creationId xmlns:a16="http://schemas.microsoft.com/office/drawing/2014/main" id="{B6E99EED-E5D8-459F-8C3B-972D36FBDF5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E342549-2437-49C2-BC00-0558DA10B306}"/>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289203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265BA9-5AEB-4729-B57E-AC7A7A1F9E8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CB1B4887-D21D-46C9-AAE0-7AB2A131BF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8955FDC-87CF-4305-BDC6-2CC8EBE7D93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D5B5A6F-3DD4-480F-96D1-3C6A9C0B5A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DCA4761-DDD6-48E1-BE4B-1643984C271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EB31409-C65A-4F9F-B48D-D319A7D871D4}"/>
              </a:ext>
            </a:extLst>
          </p:cNvPr>
          <p:cNvSpPr>
            <a:spLocks noGrp="1"/>
          </p:cNvSpPr>
          <p:nvPr>
            <p:ph type="dt" sz="half" idx="10"/>
          </p:nvPr>
        </p:nvSpPr>
        <p:spPr/>
        <p:txBody>
          <a:bodyPr/>
          <a:lstStyle/>
          <a:p>
            <a:fld id="{C0198AEB-FBC5-4231-A009-5C18829399B7}" type="datetimeFigureOut">
              <a:rPr lang="ru-RU" smtClean="0"/>
              <a:pPr/>
              <a:t>17.10.2021</a:t>
            </a:fld>
            <a:endParaRPr lang="ru-RU"/>
          </a:p>
        </p:txBody>
      </p:sp>
      <p:sp>
        <p:nvSpPr>
          <p:cNvPr id="8" name="Нижний колонтитул 7">
            <a:extLst>
              <a:ext uri="{FF2B5EF4-FFF2-40B4-BE49-F238E27FC236}">
                <a16:creationId xmlns:a16="http://schemas.microsoft.com/office/drawing/2014/main" id="{FE29077D-8C26-4B75-B628-ACA87AE42B0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28AC4C7-F315-4F90-8F3E-142CE91A7B5E}"/>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3295102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074402-D5A7-4A07-9F20-77FE00824EC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F999159-E7CC-430C-8F99-DFF1F38032BD}"/>
              </a:ext>
            </a:extLst>
          </p:cNvPr>
          <p:cNvSpPr>
            <a:spLocks noGrp="1"/>
          </p:cNvSpPr>
          <p:nvPr>
            <p:ph type="dt" sz="half" idx="10"/>
          </p:nvPr>
        </p:nvSpPr>
        <p:spPr/>
        <p:txBody>
          <a:bodyPr/>
          <a:lstStyle/>
          <a:p>
            <a:fld id="{C0198AEB-FBC5-4231-A009-5C18829399B7}" type="datetimeFigureOut">
              <a:rPr lang="ru-RU" smtClean="0"/>
              <a:pPr/>
              <a:t>17.10.2021</a:t>
            </a:fld>
            <a:endParaRPr lang="ru-RU"/>
          </a:p>
        </p:txBody>
      </p:sp>
      <p:sp>
        <p:nvSpPr>
          <p:cNvPr id="4" name="Нижний колонтитул 3">
            <a:extLst>
              <a:ext uri="{FF2B5EF4-FFF2-40B4-BE49-F238E27FC236}">
                <a16:creationId xmlns:a16="http://schemas.microsoft.com/office/drawing/2014/main" id="{514367CE-4384-4D8E-B257-A1AA25FB479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2AE1D1C-9415-4599-966E-F6A96FFC5B96}"/>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172502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25D0B63-A9D5-4821-9F74-584BE27D9BDB}"/>
              </a:ext>
            </a:extLst>
          </p:cNvPr>
          <p:cNvSpPr>
            <a:spLocks noGrp="1"/>
          </p:cNvSpPr>
          <p:nvPr>
            <p:ph type="dt" sz="half" idx="10"/>
          </p:nvPr>
        </p:nvSpPr>
        <p:spPr/>
        <p:txBody>
          <a:bodyPr/>
          <a:lstStyle/>
          <a:p>
            <a:fld id="{C0198AEB-FBC5-4231-A009-5C18829399B7}" type="datetimeFigureOut">
              <a:rPr lang="ru-RU" smtClean="0"/>
              <a:pPr/>
              <a:t>17.10.2021</a:t>
            </a:fld>
            <a:endParaRPr lang="ru-RU"/>
          </a:p>
        </p:txBody>
      </p:sp>
      <p:sp>
        <p:nvSpPr>
          <p:cNvPr id="3" name="Нижний колонтитул 2">
            <a:extLst>
              <a:ext uri="{FF2B5EF4-FFF2-40B4-BE49-F238E27FC236}">
                <a16:creationId xmlns:a16="http://schemas.microsoft.com/office/drawing/2014/main" id="{16EC7A9F-27F6-4E69-9C68-42ACD2C0FB7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C089F8A1-E0DB-4D6C-8276-8792071E747E}"/>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1314146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6EFFF7-CFAD-488A-B930-1798C29FF26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06DF252-955B-4550-BF1F-2D55CC349B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BFDB18C-668B-413C-8DBF-166DF4BB1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EF03660-663C-436A-905E-BF94EAB42313}"/>
              </a:ext>
            </a:extLst>
          </p:cNvPr>
          <p:cNvSpPr>
            <a:spLocks noGrp="1"/>
          </p:cNvSpPr>
          <p:nvPr>
            <p:ph type="dt" sz="half" idx="10"/>
          </p:nvPr>
        </p:nvSpPr>
        <p:spPr/>
        <p:txBody>
          <a:bodyPr/>
          <a:lstStyle/>
          <a:p>
            <a:fld id="{C0198AEB-FBC5-4231-A009-5C18829399B7}" type="datetimeFigureOut">
              <a:rPr lang="ru-RU" smtClean="0"/>
              <a:pPr/>
              <a:t>17.10.2021</a:t>
            </a:fld>
            <a:endParaRPr lang="ru-RU"/>
          </a:p>
        </p:txBody>
      </p:sp>
      <p:sp>
        <p:nvSpPr>
          <p:cNvPr id="6" name="Нижний колонтитул 5">
            <a:extLst>
              <a:ext uri="{FF2B5EF4-FFF2-40B4-BE49-F238E27FC236}">
                <a16:creationId xmlns:a16="http://schemas.microsoft.com/office/drawing/2014/main" id="{40E7A003-90A8-4D8C-A551-4AA14A8EF69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D7EFFDA-4224-4E39-9121-2B3609DFFA6E}"/>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2542954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8A8C1E-5EA0-41B5-9CB1-6E3F1117DDA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AE7A795-78EE-477A-BDB5-24A85EEC49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E1B96ED-1262-4F88-B9B8-049B5D9BC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9BF50E7-D218-485F-BE61-861C99B7662E}"/>
              </a:ext>
            </a:extLst>
          </p:cNvPr>
          <p:cNvSpPr>
            <a:spLocks noGrp="1"/>
          </p:cNvSpPr>
          <p:nvPr>
            <p:ph type="dt" sz="half" idx="10"/>
          </p:nvPr>
        </p:nvSpPr>
        <p:spPr/>
        <p:txBody>
          <a:bodyPr/>
          <a:lstStyle/>
          <a:p>
            <a:fld id="{C0198AEB-FBC5-4231-A009-5C18829399B7}" type="datetimeFigureOut">
              <a:rPr lang="ru-RU" smtClean="0"/>
              <a:pPr/>
              <a:t>17.10.2021</a:t>
            </a:fld>
            <a:endParaRPr lang="ru-RU"/>
          </a:p>
        </p:txBody>
      </p:sp>
      <p:sp>
        <p:nvSpPr>
          <p:cNvPr id="6" name="Нижний колонтитул 5">
            <a:extLst>
              <a:ext uri="{FF2B5EF4-FFF2-40B4-BE49-F238E27FC236}">
                <a16:creationId xmlns:a16="http://schemas.microsoft.com/office/drawing/2014/main" id="{B21E9834-4A22-4B87-9074-C938B0DB925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F65ECC1-CA87-4DF5-8EDC-436614834D87}"/>
              </a:ext>
            </a:extLst>
          </p:cNvPr>
          <p:cNvSpPr>
            <a:spLocks noGrp="1"/>
          </p:cNvSpPr>
          <p:nvPr>
            <p:ph type="sldNum" sz="quarter" idx="12"/>
          </p:nvPr>
        </p:nvSpPr>
        <p:spPr/>
        <p:txBody>
          <a:bodyPr/>
          <a:lstStyle/>
          <a:p>
            <a:fld id="{2B3ED851-6B05-4450-AD28-C1CAACAC2EA5}" type="slidenum">
              <a:rPr lang="ru-RU" smtClean="0"/>
              <a:pPr/>
              <a:t>‹#›</a:t>
            </a:fld>
            <a:endParaRPr lang="ru-RU"/>
          </a:p>
        </p:txBody>
      </p:sp>
    </p:spTree>
    <p:extLst>
      <p:ext uri="{BB962C8B-B14F-4D97-AF65-F5344CB8AC3E}">
        <p14:creationId xmlns:p14="http://schemas.microsoft.com/office/powerpoint/2010/main" val="316677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F1F534-4A24-4689-9111-F8BE3921BE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82F01D2-75CB-4E0F-83A9-8F95BD3049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7E268A9-014A-4D48-832B-EA6BBDD85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98AEB-FBC5-4231-A009-5C18829399B7}" type="datetimeFigureOut">
              <a:rPr lang="ru-RU" smtClean="0"/>
              <a:pPr/>
              <a:t>17.10.2021</a:t>
            </a:fld>
            <a:endParaRPr lang="ru-RU"/>
          </a:p>
        </p:txBody>
      </p:sp>
      <p:sp>
        <p:nvSpPr>
          <p:cNvPr id="5" name="Нижний колонтитул 4">
            <a:extLst>
              <a:ext uri="{FF2B5EF4-FFF2-40B4-BE49-F238E27FC236}">
                <a16:creationId xmlns:a16="http://schemas.microsoft.com/office/drawing/2014/main" id="{B844800E-B310-445A-9ED4-05C7118344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0704A22-E1E4-49FA-AB6E-58A5834B1E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ED851-6B05-4450-AD28-C1CAACAC2EA5}" type="slidenum">
              <a:rPr lang="ru-RU" smtClean="0"/>
              <a:pPr/>
              <a:t>‹#›</a:t>
            </a:fld>
            <a:endParaRPr lang="ru-RU"/>
          </a:p>
        </p:txBody>
      </p:sp>
    </p:spTree>
    <p:extLst>
      <p:ext uri="{BB962C8B-B14F-4D97-AF65-F5344CB8AC3E}">
        <p14:creationId xmlns:p14="http://schemas.microsoft.com/office/powerpoint/2010/main" val="1858844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одзаголовок 2">
            <a:extLst>
              <a:ext uri="{FF2B5EF4-FFF2-40B4-BE49-F238E27FC236}">
                <a16:creationId xmlns:a16="http://schemas.microsoft.com/office/drawing/2014/main" id="{00F422B1-306D-4C03-86C9-A0B3AE177D21}"/>
              </a:ext>
            </a:extLst>
          </p:cNvPr>
          <p:cNvSpPr>
            <a:spLocks noGrp="1"/>
          </p:cNvSpPr>
          <p:nvPr>
            <p:ph type="subTitle" idx="1"/>
          </p:nvPr>
        </p:nvSpPr>
        <p:spPr>
          <a:xfrm>
            <a:off x="1066800" y="2043113"/>
            <a:ext cx="10058400" cy="2108200"/>
          </a:xfrm>
        </p:spPr>
        <p:txBody>
          <a:bodyPr/>
          <a:lstStyle/>
          <a:p>
            <a:pPr eaLnBrk="1" hangingPunct="1"/>
            <a:r>
              <a:rPr lang="ru-RU" altLang="ru-RU" sz="4000" dirty="0"/>
              <a:t>МРТ всего тела</a:t>
            </a:r>
            <a:r>
              <a:rPr lang="en-US" altLang="ru-RU" sz="4000" dirty="0"/>
              <a:t>: </a:t>
            </a:r>
            <a:r>
              <a:rPr lang="ru-RU" altLang="ru-RU" sz="4000" dirty="0"/>
              <a:t>практическое руководство по визуализации пациентов с опухолями костей</a:t>
            </a:r>
          </a:p>
        </p:txBody>
      </p:sp>
      <p:sp>
        <p:nvSpPr>
          <p:cNvPr id="5" name="Заголовок 4">
            <a:extLst>
              <a:ext uri="{FF2B5EF4-FFF2-40B4-BE49-F238E27FC236}">
                <a16:creationId xmlns:a16="http://schemas.microsoft.com/office/drawing/2014/main" id="{38FF5B63-0907-401F-BABC-CD7E849B9AF8}"/>
              </a:ext>
            </a:extLst>
          </p:cNvPr>
          <p:cNvSpPr txBox="1">
            <a:spLocks noGrp="1"/>
          </p:cNvSpPr>
          <p:nvPr>
            <p:ph type="ctrTitle"/>
          </p:nvPr>
        </p:nvSpPr>
        <p:spPr>
          <a:xfrm>
            <a:off x="1285875" y="0"/>
            <a:ext cx="9839325" cy="1616075"/>
          </a:xfrm>
        </p:spPr>
        <p:txBody>
          <a:bodyPr rtlCol="0">
            <a:spAutoFit/>
          </a:bodyPr>
          <a:lstStyle/>
          <a:p>
            <a:pPr eaLnBrk="1" fontAlgn="auto" hangingPunct="1">
              <a:spcBef>
                <a:spcPts val="0"/>
              </a:spcBef>
              <a:spcAft>
                <a:spcPts val="0"/>
              </a:spcAft>
              <a:defRPr/>
            </a:pPr>
            <a:r>
              <a:rPr lang="ru-RU" sz="2200" dirty="0">
                <a:solidFill>
                  <a:schemeClr val="tx2">
                    <a:lumMod val="50000"/>
                  </a:schemeClr>
                </a:solidFill>
                <a:cs typeface="+mn-cs"/>
              </a:rPr>
              <a:t>Федеральное государственное бюджетное образовательное учреждение</a:t>
            </a:r>
            <a:br>
              <a:rPr lang="ru-RU" sz="2200" dirty="0">
                <a:solidFill>
                  <a:schemeClr val="tx2">
                    <a:lumMod val="50000"/>
                  </a:schemeClr>
                </a:solidFill>
                <a:cs typeface="+mn-cs"/>
              </a:rPr>
            </a:br>
            <a:r>
              <a:rPr lang="ru-RU" sz="2200" dirty="0">
                <a:solidFill>
                  <a:schemeClr val="tx2">
                    <a:lumMod val="50000"/>
                  </a:schemeClr>
                </a:solidFill>
                <a:cs typeface="+mn-cs"/>
              </a:rPr>
              <a:t>высшего образования «Красноярский государственный медицинский</a:t>
            </a:r>
            <a:br>
              <a:rPr lang="ru-RU" sz="2200" dirty="0">
                <a:solidFill>
                  <a:schemeClr val="tx2">
                    <a:lumMod val="50000"/>
                  </a:schemeClr>
                </a:solidFill>
                <a:cs typeface="+mn-cs"/>
              </a:rPr>
            </a:br>
            <a:r>
              <a:rPr lang="ru-RU" sz="2200" dirty="0">
                <a:solidFill>
                  <a:schemeClr val="tx2">
                    <a:lumMod val="50000"/>
                  </a:schemeClr>
                </a:solidFill>
                <a:cs typeface="+mn-cs"/>
              </a:rPr>
              <a:t>университет имени профессора В.Ф. </a:t>
            </a:r>
            <a:r>
              <a:rPr lang="ru-RU" sz="2200" dirty="0" err="1">
                <a:solidFill>
                  <a:schemeClr val="tx2">
                    <a:lumMod val="50000"/>
                  </a:schemeClr>
                </a:solidFill>
                <a:cs typeface="+mn-cs"/>
              </a:rPr>
              <a:t>Войно-Ясенецкого</a:t>
            </a:r>
            <a:r>
              <a:rPr lang="ru-RU" sz="2200" dirty="0">
                <a:solidFill>
                  <a:schemeClr val="tx2">
                    <a:lumMod val="50000"/>
                  </a:schemeClr>
                </a:solidFill>
                <a:cs typeface="+mn-cs"/>
              </a:rPr>
              <a:t>»</a:t>
            </a:r>
            <a:br>
              <a:rPr lang="ru-RU" sz="2200" dirty="0">
                <a:solidFill>
                  <a:schemeClr val="tx2">
                    <a:lumMod val="50000"/>
                  </a:schemeClr>
                </a:solidFill>
                <a:cs typeface="+mn-cs"/>
              </a:rPr>
            </a:br>
            <a:br>
              <a:rPr lang="ru-RU" sz="2200" dirty="0">
                <a:solidFill>
                  <a:schemeClr val="tx2">
                    <a:lumMod val="50000"/>
                  </a:schemeClr>
                </a:solidFill>
                <a:cs typeface="+mn-cs"/>
              </a:rPr>
            </a:br>
            <a:r>
              <a:rPr lang="ru-RU" sz="2200" dirty="0">
                <a:solidFill>
                  <a:schemeClr val="tx2">
                    <a:lumMod val="50000"/>
                  </a:schemeClr>
                </a:solidFill>
                <a:cs typeface="+mn-cs"/>
              </a:rPr>
              <a:t>Кафедра лучевой диагностики ИПО</a:t>
            </a:r>
            <a:endParaRPr lang="ru-RU" sz="2200" dirty="0">
              <a:cs typeface="+mn-cs"/>
            </a:endParaRPr>
          </a:p>
        </p:txBody>
      </p:sp>
      <p:sp>
        <p:nvSpPr>
          <p:cNvPr id="6" name="Прямоугольник 5">
            <a:extLst>
              <a:ext uri="{FF2B5EF4-FFF2-40B4-BE49-F238E27FC236}">
                <a16:creationId xmlns:a16="http://schemas.microsoft.com/office/drawing/2014/main" id="{20F7B04A-B8DD-476A-AC85-4178087A74C4}"/>
              </a:ext>
            </a:extLst>
          </p:cNvPr>
          <p:cNvSpPr/>
          <p:nvPr/>
        </p:nvSpPr>
        <p:spPr>
          <a:xfrm>
            <a:off x="7178675" y="5027613"/>
            <a:ext cx="4627563" cy="830262"/>
          </a:xfrm>
          <a:prstGeom prst="rect">
            <a:avLst/>
          </a:prstGeom>
        </p:spPr>
        <p:txBody>
          <a:bodyPr>
            <a:spAutoFit/>
          </a:bodyPr>
          <a:lstStyle/>
          <a:p>
            <a:pPr algn="r" eaLnBrk="1" fontAlgn="auto" hangingPunct="1">
              <a:spcBef>
                <a:spcPts val="0"/>
              </a:spcBef>
              <a:spcAft>
                <a:spcPts val="0"/>
              </a:spcAft>
              <a:defRPr/>
            </a:pPr>
            <a:r>
              <a:rPr lang="ru-RU" sz="2400" dirty="0">
                <a:latin typeface="+mj-lt"/>
                <a:cs typeface="+mn-cs"/>
              </a:rPr>
              <a:t>Выполнил</a:t>
            </a:r>
            <a:r>
              <a:rPr lang="en-US" sz="2400" dirty="0">
                <a:latin typeface="+mj-lt"/>
                <a:cs typeface="+mn-cs"/>
              </a:rPr>
              <a:t>:</a:t>
            </a:r>
            <a:r>
              <a:rPr lang="ru-RU" sz="2400" dirty="0">
                <a:latin typeface="+mj-lt"/>
                <a:cs typeface="+mn-cs"/>
              </a:rPr>
              <a:t> ординатор 2 года</a:t>
            </a:r>
            <a:endParaRPr lang="en-US" sz="2400" dirty="0">
              <a:latin typeface="+mj-lt"/>
              <a:cs typeface="+mn-cs"/>
            </a:endParaRPr>
          </a:p>
          <a:p>
            <a:pPr algn="r" eaLnBrk="1" fontAlgn="auto" hangingPunct="1">
              <a:spcBef>
                <a:spcPts val="0"/>
              </a:spcBef>
              <a:spcAft>
                <a:spcPts val="0"/>
              </a:spcAft>
              <a:defRPr/>
            </a:pPr>
            <a:r>
              <a:rPr lang="ru-RU" sz="2400" dirty="0">
                <a:latin typeface="+mj-lt"/>
                <a:cs typeface="+mn-cs"/>
              </a:rPr>
              <a:t> Красненко А.А.</a:t>
            </a:r>
          </a:p>
        </p:txBody>
      </p:sp>
      <p:pic>
        <p:nvPicPr>
          <p:cNvPr id="3" name="Рисунок 2">
            <a:extLst>
              <a:ext uri="{FF2B5EF4-FFF2-40B4-BE49-F238E27FC236}">
                <a16:creationId xmlns:a16="http://schemas.microsoft.com/office/drawing/2014/main" id="{932CFE2C-340C-49EE-BBCE-3FE86519608D}"/>
              </a:ext>
            </a:extLst>
          </p:cNvPr>
          <p:cNvPicPr>
            <a:picLocks noChangeAspect="1"/>
          </p:cNvPicPr>
          <p:nvPr/>
        </p:nvPicPr>
        <p:blipFill>
          <a:blip r:embed="rId3" cstate="print"/>
          <a:stretch>
            <a:fillRect/>
          </a:stretch>
        </p:blipFill>
        <p:spPr>
          <a:xfrm>
            <a:off x="385762" y="4970013"/>
            <a:ext cx="7626680" cy="12885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26AB32-F70C-471F-9B9C-FDB4D00C90E3}"/>
              </a:ext>
            </a:extLst>
          </p:cNvPr>
          <p:cNvSpPr>
            <a:spLocks noGrp="1"/>
          </p:cNvSpPr>
          <p:nvPr>
            <p:ph type="title"/>
          </p:nvPr>
        </p:nvSpPr>
        <p:spPr>
          <a:xfrm>
            <a:off x="1867301" y="365126"/>
            <a:ext cx="8961120" cy="799532"/>
          </a:xfrm>
        </p:spPr>
        <p:txBody>
          <a:bodyPr/>
          <a:lstStyle/>
          <a:p>
            <a:pPr algn="ctr"/>
            <a:r>
              <a:rPr lang="ru-RU" dirty="0">
                <a:latin typeface="Times New Roman" panose="02020603050405020304" pitchFamily="18" charset="0"/>
                <a:cs typeface="Times New Roman" panose="02020603050405020304" pitchFamily="18" charset="0"/>
              </a:rPr>
              <a:t>Клиническое применение</a:t>
            </a:r>
          </a:p>
        </p:txBody>
      </p:sp>
      <p:sp>
        <p:nvSpPr>
          <p:cNvPr id="8" name="Объект 2">
            <a:extLst>
              <a:ext uri="{FF2B5EF4-FFF2-40B4-BE49-F238E27FC236}">
                <a16:creationId xmlns:a16="http://schemas.microsoft.com/office/drawing/2014/main" id="{BFC069E7-246F-415F-A948-0AED29E5B1A6}"/>
              </a:ext>
            </a:extLst>
          </p:cNvPr>
          <p:cNvSpPr txBox="1">
            <a:spLocks/>
          </p:cNvSpPr>
          <p:nvPr/>
        </p:nvSpPr>
        <p:spPr>
          <a:xfrm>
            <a:off x="838200" y="1174283"/>
            <a:ext cx="10837244" cy="48372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ru-RU" sz="2300" dirty="0">
                <a:latin typeface="Times New Roman" panose="02020603050405020304" pitchFamily="18" charset="0"/>
                <a:cs typeface="Times New Roman" panose="02020603050405020304" pitchFamily="18" charset="0"/>
              </a:rPr>
              <a:t>Сагиттальная визуализация позвоночника является важным компонентом протокола WB-MRI, обеспечивая возможность оценки заболевания, которое может угрожать позвоночному каналу и/или нервным корешкам. Такие результаты являются наиболее частым показанием для срочного лечения профильными специалистами. </a:t>
            </a:r>
          </a:p>
          <a:p>
            <a:pPr>
              <a:buFont typeface="Wingdings" panose="05000000000000000000" pitchFamily="2" charset="2"/>
              <a:buChar char="§"/>
            </a:pPr>
            <a:r>
              <a:rPr lang="ru-RU" sz="2300" dirty="0">
                <a:latin typeface="Times New Roman" panose="02020603050405020304" pitchFamily="18" charset="0"/>
                <a:cs typeface="Times New Roman" panose="02020603050405020304" pitchFamily="18" charset="0"/>
              </a:rPr>
              <a:t>Пациенты с </a:t>
            </a:r>
            <a:r>
              <a:rPr lang="ru-RU" sz="2300" dirty="0" err="1">
                <a:latin typeface="Times New Roman" panose="02020603050405020304" pitchFamily="18" charset="0"/>
                <a:cs typeface="Times New Roman" panose="02020603050405020304" pitchFamily="18" charset="0"/>
              </a:rPr>
              <a:t>оскольчатыми</a:t>
            </a:r>
            <a:r>
              <a:rPr lang="ru-RU" sz="2300" dirty="0">
                <a:latin typeface="Times New Roman" panose="02020603050405020304" pitchFamily="18" charset="0"/>
                <a:cs typeface="Times New Roman" panose="02020603050405020304" pitchFamily="18" charset="0"/>
              </a:rPr>
              <a:t> переломами, особенно вызывающими стеноз позвоночного канала также должны быть в срочном порядке</a:t>
            </a:r>
            <a:r>
              <a:rPr lang="en-US" sz="2300" dirty="0">
                <a:latin typeface="Times New Roman" panose="02020603050405020304" pitchFamily="18" charset="0"/>
                <a:cs typeface="Times New Roman" panose="02020603050405020304" pitchFamily="18" charset="0"/>
              </a:rPr>
              <a:t> </a:t>
            </a:r>
            <a:r>
              <a:rPr lang="ru-RU" sz="2300" dirty="0">
                <a:latin typeface="Times New Roman" panose="02020603050405020304" pitchFamily="18" charset="0"/>
                <a:cs typeface="Times New Roman" panose="02020603050405020304" pitchFamily="18" charset="0"/>
              </a:rPr>
              <a:t>переданы специалистам.</a:t>
            </a:r>
          </a:p>
          <a:p>
            <a:pPr>
              <a:buFont typeface="Wingdings" panose="05000000000000000000" pitchFamily="2" charset="2"/>
              <a:buChar char="§"/>
            </a:pPr>
            <a:r>
              <a:rPr lang="ru-RU" sz="2300" dirty="0">
                <a:latin typeface="Times New Roman" panose="02020603050405020304" pitchFamily="18" charset="0"/>
                <a:cs typeface="Times New Roman" panose="02020603050405020304" pitchFamily="18" charset="0"/>
              </a:rPr>
              <a:t>Морфологические особенности выпуклых задних краев тела позвонков, компонентов мягких тканей и поражения ножек могут помочь диагностировать злокачественные, а не доброкачественные переломы позвонков, а использование локализатора облегчает определение уровня позвоночных аномалий, выявленных при аксиальном сканировании.</a:t>
            </a:r>
            <a:endParaRPr lang="en-US" sz="23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ru-RU" sz="2300" dirty="0">
                <a:latin typeface="Times New Roman" panose="02020603050405020304" pitchFamily="18" charset="0"/>
                <a:cs typeface="Times New Roman" panose="02020603050405020304" pitchFamily="18" charset="0"/>
              </a:rPr>
              <a:t>Дополнительная информация из </a:t>
            </a:r>
            <a:r>
              <a:rPr lang="en-US" sz="2300" dirty="0">
                <a:latin typeface="Times New Roman" panose="02020603050405020304" pitchFamily="18" charset="0"/>
                <a:cs typeface="Times New Roman" panose="02020603050405020304" pitchFamily="18" charset="0"/>
              </a:rPr>
              <a:t>WB-</a:t>
            </a:r>
            <a:r>
              <a:rPr lang="ru-RU" sz="2300" dirty="0">
                <a:latin typeface="Times New Roman" panose="02020603050405020304" pitchFamily="18" charset="0"/>
                <a:cs typeface="Times New Roman" panose="02020603050405020304" pitchFamily="18" charset="0"/>
              </a:rPr>
              <a:t>DW-MRI также способствует дифференциации доброкачественных переломов от злокачественных, поскольку злокачественные образования костного мозга имеют сниженную диффузию.</a:t>
            </a:r>
          </a:p>
        </p:txBody>
      </p:sp>
    </p:spTree>
    <p:extLst>
      <p:ext uri="{BB962C8B-B14F-4D97-AF65-F5344CB8AC3E}">
        <p14:creationId xmlns:p14="http://schemas.microsoft.com/office/powerpoint/2010/main" val="2800102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26AB32-F70C-471F-9B9C-FDB4D00C90E3}"/>
              </a:ext>
            </a:extLst>
          </p:cNvPr>
          <p:cNvSpPr>
            <a:spLocks noGrp="1"/>
          </p:cNvSpPr>
          <p:nvPr>
            <p:ph type="title"/>
          </p:nvPr>
        </p:nvSpPr>
        <p:spPr>
          <a:xfrm>
            <a:off x="838199" y="365125"/>
            <a:ext cx="11035145" cy="1325563"/>
          </a:xfrm>
        </p:spPr>
        <p:txBody>
          <a:bodyPr>
            <a:normAutofit/>
          </a:bodyPr>
          <a:lstStyle/>
          <a:p>
            <a:pPr algn="ctr"/>
            <a:r>
              <a:rPr lang="ru-RU" dirty="0">
                <a:latin typeface="Times New Roman" panose="02020603050405020304" pitchFamily="18" charset="0"/>
                <a:cs typeface="Times New Roman" panose="02020603050405020304" pitchFamily="18" charset="0"/>
              </a:rPr>
              <a:t>Основной протокол MY-RADS у пациента с множественной </a:t>
            </a:r>
            <a:r>
              <a:rPr lang="ru-RU" dirty="0" err="1">
                <a:latin typeface="Times New Roman" panose="02020603050405020304" pitchFamily="18" charset="0"/>
                <a:cs typeface="Times New Roman" panose="02020603050405020304" pitchFamily="18" charset="0"/>
              </a:rPr>
              <a:t>миеломной</a:t>
            </a:r>
            <a:r>
              <a:rPr lang="ru-RU" dirty="0">
                <a:latin typeface="Times New Roman" panose="02020603050405020304" pitchFamily="18" charset="0"/>
                <a:cs typeface="Times New Roman" panose="02020603050405020304" pitchFamily="18" charset="0"/>
              </a:rPr>
              <a:t> болезнью</a:t>
            </a:r>
          </a:p>
        </p:txBody>
      </p:sp>
      <p:sp>
        <p:nvSpPr>
          <p:cNvPr id="10" name="Объект 2">
            <a:extLst>
              <a:ext uri="{FF2B5EF4-FFF2-40B4-BE49-F238E27FC236}">
                <a16:creationId xmlns:a16="http://schemas.microsoft.com/office/drawing/2014/main" id="{DEF078AA-AEEA-433B-9ECA-C2BF23BF0A58}"/>
              </a:ext>
            </a:extLst>
          </p:cNvPr>
          <p:cNvSpPr txBox="1">
            <a:spLocks/>
          </p:cNvSpPr>
          <p:nvPr/>
        </p:nvSpPr>
        <p:spPr>
          <a:xfrm>
            <a:off x="64755" y="6252626"/>
            <a:ext cx="589859" cy="4570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dirty="0"/>
              <a:t>(</a:t>
            </a:r>
            <a:r>
              <a:rPr lang="en-US" dirty="0"/>
              <a:t>a</a:t>
            </a:r>
            <a:r>
              <a:rPr lang="ru-RU" dirty="0"/>
              <a:t>)</a:t>
            </a:r>
            <a:endParaRPr lang="en-US" dirty="0"/>
          </a:p>
        </p:txBody>
      </p:sp>
      <p:pic>
        <p:nvPicPr>
          <p:cNvPr id="11" name="Рисунок 10">
            <a:extLst>
              <a:ext uri="{FF2B5EF4-FFF2-40B4-BE49-F238E27FC236}">
                <a16:creationId xmlns:a16="http://schemas.microsoft.com/office/drawing/2014/main" id="{81BECA40-8C1A-4DB8-9911-A46CE6731CF9}"/>
              </a:ext>
            </a:extLst>
          </p:cNvPr>
          <p:cNvPicPr>
            <a:picLocks noChangeAspect="1"/>
          </p:cNvPicPr>
          <p:nvPr/>
        </p:nvPicPr>
        <p:blipFill>
          <a:blip r:embed="rId2" cstate="print"/>
          <a:stretch>
            <a:fillRect/>
          </a:stretch>
        </p:blipFill>
        <p:spPr>
          <a:xfrm>
            <a:off x="2654209" y="3080974"/>
            <a:ext cx="3005186" cy="3411902"/>
          </a:xfrm>
          <a:prstGeom prst="rect">
            <a:avLst/>
          </a:prstGeom>
        </p:spPr>
      </p:pic>
      <p:pic>
        <p:nvPicPr>
          <p:cNvPr id="12" name="Рисунок 11">
            <a:extLst>
              <a:ext uri="{FF2B5EF4-FFF2-40B4-BE49-F238E27FC236}">
                <a16:creationId xmlns:a16="http://schemas.microsoft.com/office/drawing/2014/main" id="{F9A21AF8-E8B5-45D6-86D5-C11171A5821F}"/>
              </a:ext>
            </a:extLst>
          </p:cNvPr>
          <p:cNvPicPr>
            <a:picLocks noChangeAspect="1"/>
          </p:cNvPicPr>
          <p:nvPr/>
        </p:nvPicPr>
        <p:blipFill>
          <a:blip r:embed="rId3" cstate="print"/>
          <a:stretch>
            <a:fillRect/>
          </a:stretch>
        </p:blipFill>
        <p:spPr>
          <a:xfrm>
            <a:off x="566838" y="1641261"/>
            <a:ext cx="1939524" cy="5068458"/>
          </a:xfrm>
          <a:prstGeom prst="rect">
            <a:avLst/>
          </a:prstGeom>
        </p:spPr>
      </p:pic>
      <p:pic>
        <p:nvPicPr>
          <p:cNvPr id="13" name="Рисунок 12">
            <a:extLst>
              <a:ext uri="{FF2B5EF4-FFF2-40B4-BE49-F238E27FC236}">
                <a16:creationId xmlns:a16="http://schemas.microsoft.com/office/drawing/2014/main" id="{F4F8880C-D473-4E4A-AFAB-3076A7CC518D}"/>
              </a:ext>
            </a:extLst>
          </p:cNvPr>
          <p:cNvPicPr>
            <a:picLocks noChangeAspect="1"/>
          </p:cNvPicPr>
          <p:nvPr/>
        </p:nvPicPr>
        <p:blipFill>
          <a:blip r:embed="rId4" cstate="print"/>
          <a:stretch>
            <a:fillRect/>
          </a:stretch>
        </p:blipFill>
        <p:spPr>
          <a:xfrm>
            <a:off x="9658585" y="1556952"/>
            <a:ext cx="1966577" cy="5152767"/>
          </a:xfrm>
          <a:prstGeom prst="rect">
            <a:avLst/>
          </a:prstGeom>
        </p:spPr>
      </p:pic>
      <p:pic>
        <p:nvPicPr>
          <p:cNvPr id="14" name="Рисунок 13">
            <a:extLst>
              <a:ext uri="{FF2B5EF4-FFF2-40B4-BE49-F238E27FC236}">
                <a16:creationId xmlns:a16="http://schemas.microsoft.com/office/drawing/2014/main" id="{19F3AE04-0958-4360-A6B8-10289BD61147}"/>
              </a:ext>
            </a:extLst>
          </p:cNvPr>
          <p:cNvPicPr>
            <a:picLocks noChangeAspect="1"/>
          </p:cNvPicPr>
          <p:nvPr/>
        </p:nvPicPr>
        <p:blipFill>
          <a:blip r:embed="rId5" cstate="print"/>
          <a:stretch>
            <a:fillRect/>
          </a:stretch>
        </p:blipFill>
        <p:spPr>
          <a:xfrm>
            <a:off x="6044222" y="3080973"/>
            <a:ext cx="3493569" cy="3411902"/>
          </a:xfrm>
          <a:prstGeom prst="rect">
            <a:avLst/>
          </a:prstGeom>
        </p:spPr>
      </p:pic>
      <p:cxnSp>
        <p:nvCxnSpPr>
          <p:cNvPr id="18" name="Прямая со стрелкой 17">
            <a:extLst>
              <a:ext uri="{FF2B5EF4-FFF2-40B4-BE49-F238E27FC236}">
                <a16:creationId xmlns:a16="http://schemas.microsoft.com/office/drawing/2014/main" id="{3298C514-0A5D-4F96-87A0-5CDF94B85AC6}"/>
              </a:ext>
            </a:extLst>
          </p:cNvPr>
          <p:cNvCxnSpPr/>
          <p:nvPr/>
        </p:nvCxnSpPr>
        <p:spPr>
          <a:xfrm flipH="1">
            <a:off x="8742405" y="2928551"/>
            <a:ext cx="2236573" cy="1575487"/>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20" name="Прямая со стрелкой 19">
            <a:extLst>
              <a:ext uri="{FF2B5EF4-FFF2-40B4-BE49-F238E27FC236}">
                <a16:creationId xmlns:a16="http://schemas.microsoft.com/office/drawing/2014/main" id="{B5E9FFB7-C05C-408E-A802-9E82572A50BE}"/>
              </a:ext>
            </a:extLst>
          </p:cNvPr>
          <p:cNvCxnSpPr/>
          <p:nvPr/>
        </p:nvCxnSpPr>
        <p:spPr>
          <a:xfrm flipV="1">
            <a:off x="1804086" y="4917989"/>
            <a:ext cx="1820563" cy="36452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1" name="Объект 2">
            <a:extLst>
              <a:ext uri="{FF2B5EF4-FFF2-40B4-BE49-F238E27FC236}">
                <a16:creationId xmlns:a16="http://schemas.microsoft.com/office/drawing/2014/main" id="{55B4A28D-E684-4024-9C71-31C861CF7E96}"/>
              </a:ext>
            </a:extLst>
          </p:cNvPr>
          <p:cNvSpPr txBox="1">
            <a:spLocks/>
          </p:cNvSpPr>
          <p:nvPr/>
        </p:nvSpPr>
        <p:spPr>
          <a:xfrm>
            <a:off x="3777049" y="1771435"/>
            <a:ext cx="4772025" cy="947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ru-RU" dirty="0"/>
              <a:t>(</a:t>
            </a:r>
            <a:r>
              <a:rPr lang="en-US" dirty="0" err="1"/>
              <a:t>a,b</a:t>
            </a:r>
            <a:r>
              <a:rPr lang="ru-RU" dirty="0"/>
              <a:t>) Сагиттальные срезы в режимах T1W и</a:t>
            </a:r>
            <a:r>
              <a:rPr lang="en-US" dirty="0"/>
              <a:t> T2W</a:t>
            </a:r>
          </a:p>
        </p:txBody>
      </p:sp>
      <p:sp>
        <p:nvSpPr>
          <p:cNvPr id="22" name="Объект 2">
            <a:extLst>
              <a:ext uri="{FF2B5EF4-FFF2-40B4-BE49-F238E27FC236}">
                <a16:creationId xmlns:a16="http://schemas.microsoft.com/office/drawing/2014/main" id="{D3451E2E-59D1-4B70-B7B1-1119A0C4565F}"/>
              </a:ext>
            </a:extLst>
          </p:cNvPr>
          <p:cNvSpPr txBox="1">
            <a:spLocks/>
          </p:cNvSpPr>
          <p:nvPr/>
        </p:nvSpPr>
        <p:spPr>
          <a:xfrm>
            <a:off x="11565210" y="6188783"/>
            <a:ext cx="589859" cy="4570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dirty="0"/>
              <a:t>(</a:t>
            </a:r>
            <a:r>
              <a:rPr lang="en-US" dirty="0"/>
              <a:t>b</a:t>
            </a:r>
            <a:r>
              <a:rPr lang="ru-RU" dirty="0"/>
              <a:t>)</a:t>
            </a:r>
            <a:endParaRPr lang="en-US" dirty="0"/>
          </a:p>
        </p:txBody>
      </p:sp>
    </p:spTree>
    <p:extLst>
      <p:ext uri="{BB962C8B-B14F-4D97-AF65-F5344CB8AC3E}">
        <p14:creationId xmlns:p14="http://schemas.microsoft.com/office/powerpoint/2010/main" val="3346791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26AB32-F70C-471F-9B9C-FDB4D00C90E3}"/>
              </a:ext>
            </a:extLst>
          </p:cNvPr>
          <p:cNvSpPr>
            <a:spLocks noGrp="1"/>
          </p:cNvSpPr>
          <p:nvPr>
            <p:ph type="title"/>
          </p:nvPr>
        </p:nvSpPr>
        <p:spPr>
          <a:xfrm>
            <a:off x="838199" y="365125"/>
            <a:ext cx="11035145" cy="1325563"/>
          </a:xfrm>
        </p:spPr>
        <p:txBody>
          <a:bodyPr>
            <a:normAutofit fontScale="90000"/>
          </a:bodyPr>
          <a:lstStyle/>
          <a:p>
            <a:pPr algn="ctr"/>
            <a:r>
              <a:rPr lang="ru-RU" dirty="0">
                <a:latin typeface="Times New Roman" panose="02020603050405020304" pitchFamily="18" charset="0"/>
                <a:cs typeface="Times New Roman" panose="02020603050405020304" pitchFamily="18" charset="0"/>
              </a:rPr>
              <a:t>Основной протокол MY-RADS у пациента с множественной </a:t>
            </a:r>
            <a:r>
              <a:rPr lang="ru-RU" dirty="0" err="1">
                <a:latin typeface="Times New Roman" panose="02020603050405020304" pitchFamily="18" charset="0"/>
                <a:cs typeface="Times New Roman" panose="02020603050405020304" pitchFamily="18" charset="0"/>
              </a:rPr>
              <a:t>миеломной</a:t>
            </a:r>
            <a:r>
              <a:rPr lang="ru-RU" dirty="0">
                <a:latin typeface="Times New Roman" panose="02020603050405020304" pitchFamily="18" charset="0"/>
                <a:cs typeface="Times New Roman" panose="02020603050405020304" pitchFamily="18" charset="0"/>
              </a:rPr>
              <a:t> болезнью, продолжение</a:t>
            </a:r>
          </a:p>
        </p:txBody>
      </p:sp>
      <p:sp>
        <p:nvSpPr>
          <p:cNvPr id="21" name="Объект 2">
            <a:extLst>
              <a:ext uri="{FF2B5EF4-FFF2-40B4-BE49-F238E27FC236}">
                <a16:creationId xmlns:a16="http://schemas.microsoft.com/office/drawing/2014/main" id="{55B4A28D-E684-4024-9C71-31C861CF7E96}"/>
              </a:ext>
            </a:extLst>
          </p:cNvPr>
          <p:cNvSpPr txBox="1">
            <a:spLocks/>
          </p:cNvSpPr>
          <p:nvPr/>
        </p:nvSpPr>
        <p:spPr>
          <a:xfrm>
            <a:off x="4236307" y="5559082"/>
            <a:ext cx="3624649" cy="94748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ru-RU" dirty="0"/>
              <a:t>(</a:t>
            </a:r>
            <a:r>
              <a:rPr lang="en-US" dirty="0"/>
              <a:t>d</a:t>
            </a:r>
            <a:r>
              <a:rPr lang="ru-RU" dirty="0"/>
              <a:t>)  диффузно-взвешенное изображение аксиальный срез</a:t>
            </a:r>
            <a:r>
              <a:rPr lang="en-US" dirty="0"/>
              <a:t>,</a:t>
            </a:r>
            <a:r>
              <a:rPr lang="ru-RU" dirty="0"/>
              <a:t> </a:t>
            </a:r>
            <a:r>
              <a:rPr lang="ru-RU" dirty="0" err="1"/>
              <a:t>b</a:t>
            </a:r>
            <a:r>
              <a:rPr lang="en-US" dirty="0"/>
              <a:t>-</a:t>
            </a:r>
            <a:r>
              <a:rPr lang="ru-RU" dirty="0"/>
              <a:t>фактор 50 с/мм2</a:t>
            </a:r>
            <a:endParaRPr lang="en-US" dirty="0"/>
          </a:p>
        </p:txBody>
      </p:sp>
      <p:pic>
        <p:nvPicPr>
          <p:cNvPr id="3" name="Рисунок 2">
            <a:extLst>
              <a:ext uri="{FF2B5EF4-FFF2-40B4-BE49-F238E27FC236}">
                <a16:creationId xmlns:a16="http://schemas.microsoft.com/office/drawing/2014/main" id="{05DEB165-7C9D-4017-9D19-5B795635F715}"/>
              </a:ext>
            </a:extLst>
          </p:cNvPr>
          <p:cNvPicPr>
            <a:picLocks noChangeAspect="1"/>
          </p:cNvPicPr>
          <p:nvPr/>
        </p:nvPicPr>
        <p:blipFill>
          <a:blip r:embed="rId2" cstate="print"/>
          <a:stretch>
            <a:fillRect/>
          </a:stretch>
        </p:blipFill>
        <p:spPr>
          <a:xfrm>
            <a:off x="246548" y="1777613"/>
            <a:ext cx="3470714" cy="3647003"/>
          </a:xfrm>
          <a:prstGeom prst="rect">
            <a:avLst/>
          </a:prstGeom>
        </p:spPr>
      </p:pic>
      <p:sp>
        <p:nvSpPr>
          <p:cNvPr id="15" name="Объект 2">
            <a:extLst>
              <a:ext uri="{FF2B5EF4-FFF2-40B4-BE49-F238E27FC236}">
                <a16:creationId xmlns:a16="http://schemas.microsoft.com/office/drawing/2014/main" id="{2B4A12C4-78E5-4761-AC2B-6BB921A464D5}"/>
              </a:ext>
            </a:extLst>
          </p:cNvPr>
          <p:cNvSpPr txBox="1">
            <a:spLocks/>
          </p:cNvSpPr>
          <p:nvPr/>
        </p:nvSpPr>
        <p:spPr>
          <a:xfrm>
            <a:off x="543111" y="5511541"/>
            <a:ext cx="3624649" cy="947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ru-RU" sz="2200" dirty="0"/>
              <a:t>(</a:t>
            </a:r>
            <a:r>
              <a:rPr lang="en-US" sz="2200" dirty="0"/>
              <a:t>c</a:t>
            </a:r>
            <a:r>
              <a:rPr lang="ru-RU" sz="2200" dirty="0"/>
              <a:t>) дополнительный аксиальный срез в режиме </a:t>
            </a:r>
            <a:r>
              <a:rPr lang="en-US" sz="2200" dirty="0"/>
              <a:t>T2W</a:t>
            </a:r>
          </a:p>
        </p:txBody>
      </p:sp>
      <p:pic>
        <p:nvPicPr>
          <p:cNvPr id="4" name="Рисунок 3">
            <a:extLst>
              <a:ext uri="{FF2B5EF4-FFF2-40B4-BE49-F238E27FC236}">
                <a16:creationId xmlns:a16="http://schemas.microsoft.com/office/drawing/2014/main" id="{512DE70C-77B1-4909-B0E4-004CA8F29348}"/>
              </a:ext>
            </a:extLst>
          </p:cNvPr>
          <p:cNvPicPr>
            <a:picLocks noChangeAspect="1"/>
          </p:cNvPicPr>
          <p:nvPr/>
        </p:nvPicPr>
        <p:blipFill>
          <a:blip r:embed="rId3" cstate="print"/>
          <a:stretch>
            <a:fillRect/>
          </a:stretch>
        </p:blipFill>
        <p:spPr>
          <a:xfrm>
            <a:off x="3667835" y="1875462"/>
            <a:ext cx="4325289" cy="3212163"/>
          </a:xfrm>
          <a:prstGeom prst="rect">
            <a:avLst/>
          </a:prstGeom>
        </p:spPr>
      </p:pic>
      <p:pic>
        <p:nvPicPr>
          <p:cNvPr id="17" name="Рисунок 16">
            <a:extLst>
              <a:ext uri="{FF2B5EF4-FFF2-40B4-BE49-F238E27FC236}">
                <a16:creationId xmlns:a16="http://schemas.microsoft.com/office/drawing/2014/main" id="{249B9751-3135-431B-BC44-B1C957199E03}"/>
              </a:ext>
            </a:extLst>
          </p:cNvPr>
          <p:cNvPicPr>
            <a:picLocks noChangeAspect="1"/>
          </p:cNvPicPr>
          <p:nvPr/>
        </p:nvPicPr>
        <p:blipFill>
          <a:blip r:embed="rId4" cstate="print"/>
          <a:stretch>
            <a:fillRect/>
          </a:stretch>
        </p:blipFill>
        <p:spPr>
          <a:xfrm>
            <a:off x="8231699" y="1777613"/>
            <a:ext cx="3867690" cy="3210373"/>
          </a:xfrm>
          <a:prstGeom prst="rect">
            <a:avLst/>
          </a:prstGeom>
        </p:spPr>
      </p:pic>
      <p:sp>
        <p:nvSpPr>
          <p:cNvPr id="19" name="Объект 2">
            <a:extLst>
              <a:ext uri="{FF2B5EF4-FFF2-40B4-BE49-F238E27FC236}">
                <a16:creationId xmlns:a16="http://schemas.microsoft.com/office/drawing/2014/main" id="{97FC276A-7F45-4AD6-892A-743400A973A2}"/>
              </a:ext>
            </a:extLst>
          </p:cNvPr>
          <p:cNvSpPr txBox="1">
            <a:spLocks/>
          </p:cNvSpPr>
          <p:nvPr/>
        </p:nvSpPr>
        <p:spPr>
          <a:xfrm>
            <a:off x="8353219" y="5511541"/>
            <a:ext cx="3624649" cy="947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ru-RU" sz="2200" dirty="0"/>
              <a:t>(</a:t>
            </a:r>
            <a:r>
              <a:rPr lang="en-US" sz="2200" dirty="0"/>
              <a:t>e</a:t>
            </a:r>
            <a:r>
              <a:rPr lang="ru-RU" sz="2200" dirty="0"/>
              <a:t>) диффузно-взвешенное изображение аксиальный срез</a:t>
            </a:r>
            <a:r>
              <a:rPr lang="en-US" sz="2200" dirty="0"/>
              <a:t>,</a:t>
            </a:r>
            <a:r>
              <a:rPr lang="ru-RU" sz="2200" dirty="0"/>
              <a:t> </a:t>
            </a:r>
            <a:r>
              <a:rPr lang="en-US" sz="2400" dirty="0"/>
              <a:t>b</a:t>
            </a:r>
            <a:r>
              <a:rPr lang="ru-RU" sz="2400" dirty="0"/>
              <a:t>-фактор </a:t>
            </a:r>
            <a:r>
              <a:rPr lang="en-US" sz="2400" dirty="0"/>
              <a:t>900 </a:t>
            </a:r>
            <a:r>
              <a:rPr lang="ru-RU" sz="2400" dirty="0"/>
              <a:t>с</a:t>
            </a:r>
            <a:r>
              <a:rPr lang="en-US" sz="2400" dirty="0"/>
              <a:t>/</a:t>
            </a:r>
            <a:r>
              <a:rPr lang="ru-RU" sz="2400" dirty="0"/>
              <a:t>мм</a:t>
            </a:r>
            <a:r>
              <a:rPr lang="en-US" sz="2400" dirty="0"/>
              <a:t>2</a:t>
            </a:r>
            <a:endParaRPr lang="en-US" sz="2200" dirty="0"/>
          </a:p>
        </p:txBody>
      </p:sp>
    </p:spTree>
    <p:extLst>
      <p:ext uri="{BB962C8B-B14F-4D97-AF65-F5344CB8AC3E}">
        <p14:creationId xmlns:p14="http://schemas.microsoft.com/office/powerpoint/2010/main" val="470108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26AB32-F70C-471F-9B9C-FDB4D00C90E3}"/>
              </a:ext>
            </a:extLst>
          </p:cNvPr>
          <p:cNvSpPr>
            <a:spLocks noGrp="1"/>
          </p:cNvSpPr>
          <p:nvPr>
            <p:ph type="title"/>
          </p:nvPr>
        </p:nvSpPr>
        <p:spPr>
          <a:xfrm>
            <a:off x="838199" y="365125"/>
            <a:ext cx="11035145" cy="1325563"/>
          </a:xfrm>
        </p:spPr>
        <p:txBody>
          <a:bodyPr>
            <a:normAutofit fontScale="90000"/>
          </a:bodyPr>
          <a:lstStyle/>
          <a:p>
            <a:pPr algn="ctr"/>
            <a:r>
              <a:rPr lang="ru-RU" dirty="0">
                <a:latin typeface="Times New Roman" panose="02020603050405020304" pitchFamily="18" charset="0"/>
                <a:cs typeface="Times New Roman" panose="02020603050405020304" pitchFamily="18" charset="0"/>
              </a:rPr>
              <a:t>Основной протокол MY-RADS у пациента с множественной </a:t>
            </a:r>
            <a:r>
              <a:rPr lang="ru-RU" dirty="0" err="1">
                <a:latin typeface="Times New Roman" panose="02020603050405020304" pitchFamily="18" charset="0"/>
                <a:cs typeface="Times New Roman" panose="02020603050405020304" pitchFamily="18" charset="0"/>
              </a:rPr>
              <a:t>миеломной</a:t>
            </a:r>
            <a:r>
              <a:rPr lang="ru-RU" dirty="0">
                <a:latin typeface="Times New Roman" panose="02020603050405020304" pitchFamily="18" charset="0"/>
                <a:cs typeface="Times New Roman" panose="02020603050405020304" pitchFamily="18" charset="0"/>
              </a:rPr>
              <a:t> болезнью, продолжение</a:t>
            </a:r>
          </a:p>
        </p:txBody>
      </p:sp>
      <p:sp>
        <p:nvSpPr>
          <p:cNvPr id="21" name="Объект 2">
            <a:extLst>
              <a:ext uri="{FF2B5EF4-FFF2-40B4-BE49-F238E27FC236}">
                <a16:creationId xmlns:a16="http://schemas.microsoft.com/office/drawing/2014/main" id="{55B4A28D-E684-4024-9C71-31C861CF7E96}"/>
              </a:ext>
            </a:extLst>
          </p:cNvPr>
          <p:cNvSpPr txBox="1">
            <a:spLocks/>
          </p:cNvSpPr>
          <p:nvPr/>
        </p:nvSpPr>
        <p:spPr>
          <a:xfrm>
            <a:off x="8153306" y="5370452"/>
            <a:ext cx="3624649" cy="126512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ru-RU" dirty="0"/>
              <a:t>(</a:t>
            </a:r>
            <a:r>
              <a:rPr lang="en-US" dirty="0"/>
              <a:t>h</a:t>
            </a:r>
            <a:r>
              <a:rPr lang="ru-RU" dirty="0"/>
              <a:t>)  диффузно-взвешенное изображение аксиальный срез, визуализируется только жидкость</a:t>
            </a:r>
            <a:endParaRPr lang="en-US" dirty="0"/>
          </a:p>
        </p:txBody>
      </p:sp>
      <p:sp>
        <p:nvSpPr>
          <p:cNvPr id="15" name="Объект 2">
            <a:extLst>
              <a:ext uri="{FF2B5EF4-FFF2-40B4-BE49-F238E27FC236}">
                <a16:creationId xmlns:a16="http://schemas.microsoft.com/office/drawing/2014/main" id="{2B4A12C4-78E5-4761-AC2B-6BB921A464D5}"/>
              </a:ext>
            </a:extLst>
          </p:cNvPr>
          <p:cNvSpPr txBox="1">
            <a:spLocks/>
          </p:cNvSpPr>
          <p:nvPr/>
        </p:nvSpPr>
        <p:spPr>
          <a:xfrm>
            <a:off x="487506" y="5370452"/>
            <a:ext cx="3624649" cy="947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ru-RU" sz="2200" dirty="0"/>
              <a:t>(</a:t>
            </a:r>
            <a:r>
              <a:rPr lang="en-US" sz="2200" dirty="0"/>
              <a:t>f</a:t>
            </a:r>
            <a:r>
              <a:rPr lang="ru-RU" sz="2200" dirty="0"/>
              <a:t>) диффузно-взвешенное изображение аксиальный срез, визуализация коэффициента диффузии </a:t>
            </a:r>
            <a:endParaRPr lang="en-US" sz="2200" dirty="0"/>
          </a:p>
        </p:txBody>
      </p:sp>
      <p:sp>
        <p:nvSpPr>
          <p:cNvPr id="16" name="Объект 2">
            <a:extLst>
              <a:ext uri="{FF2B5EF4-FFF2-40B4-BE49-F238E27FC236}">
                <a16:creationId xmlns:a16="http://schemas.microsoft.com/office/drawing/2014/main" id="{AC32E179-8013-4DBD-9208-545C737B3707}"/>
              </a:ext>
            </a:extLst>
          </p:cNvPr>
          <p:cNvSpPr txBox="1">
            <a:spLocks/>
          </p:cNvSpPr>
          <p:nvPr/>
        </p:nvSpPr>
        <p:spPr>
          <a:xfrm>
            <a:off x="4399593" y="5370452"/>
            <a:ext cx="3624649" cy="947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ru-RU" sz="2200" dirty="0"/>
              <a:t>(</a:t>
            </a:r>
            <a:r>
              <a:rPr lang="en-US" sz="2200" dirty="0"/>
              <a:t>g</a:t>
            </a:r>
            <a:r>
              <a:rPr lang="ru-RU" sz="2200" dirty="0"/>
              <a:t>) диффузно-взвешенное изображение аксиальный срез, визуализируется только жировая ткань</a:t>
            </a:r>
            <a:endParaRPr lang="en-US" sz="2200" dirty="0"/>
          </a:p>
        </p:txBody>
      </p:sp>
      <p:pic>
        <p:nvPicPr>
          <p:cNvPr id="7" name="Рисунок 6">
            <a:extLst>
              <a:ext uri="{FF2B5EF4-FFF2-40B4-BE49-F238E27FC236}">
                <a16:creationId xmlns:a16="http://schemas.microsoft.com/office/drawing/2014/main" id="{E3859448-03FB-498C-AD20-25C74C766AAF}"/>
              </a:ext>
            </a:extLst>
          </p:cNvPr>
          <p:cNvPicPr>
            <a:picLocks noChangeAspect="1"/>
          </p:cNvPicPr>
          <p:nvPr/>
        </p:nvPicPr>
        <p:blipFill>
          <a:blip r:embed="rId2" cstate="print"/>
          <a:stretch>
            <a:fillRect/>
          </a:stretch>
        </p:blipFill>
        <p:spPr>
          <a:xfrm>
            <a:off x="8153307" y="1959862"/>
            <a:ext cx="3940426" cy="2955320"/>
          </a:xfrm>
          <a:prstGeom prst="rect">
            <a:avLst/>
          </a:prstGeom>
        </p:spPr>
      </p:pic>
      <p:pic>
        <p:nvPicPr>
          <p:cNvPr id="8" name="Рисунок 7">
            <a:extLst>
              <a:ext uri="{FF2B5EF4-FFF2-40B4-BE49-F238E27FC236}">
                <a16:creationId xmlns:a16="http://schemas.microsoft.com/office/drawing/2014/main" id="{CD573D4E-58BD-4B8F-A521-962B6AA5B217}"/>
              </a:ext>
            </a:extLst>
          </p:cNvPr>
          <p:cNvPicPr>
            <a:picLocks noChangeAspect="1"/>
          </p:cNvPicPr>
          <p:nvPr/>
        </p:nvPicPr>
        <p:blipFill>
          <a:blip r:embed="rId3" cstate="print"/>
          <a:stretch>
            <a:fillRect/>
          </a:stretch>
        </p:blipFill>
        <p:spPr>
          <a:xfrm>
            <a:off x="98268" y="1861965"/>
            <a:ext cx="3877216" cy="3267531"/>
          </a:xfrm>
          <a:prstGeom prst="rect">
            <a:avLst/>
          </a:prstGeom>
        </p:spPr>
      </p:pic>
      <p:pic>
        <p:nvPicPr>
          <p:cNvPr id="12" name="Рисунок 11">
            <a:extLst>
              <a:ext uri="{FF2B5EF4-FFF2-40B4-BE49-F238E27FC236}">
                <a16:creationId xmlns:a16="http://schemas.microsoft.com/office/drawing/2014/main" id="{FFD6C7FE-F3E9-4CDE-9264-883E69864B0B}"/>
              </a:ext>
            </a:extLst>
          </p:cNvPr>
          <p:cNvPicPr>
            <a:picLocks noChangeAspect="1"/>
          </p:cNvPicPr>
          <p:nvPr/>
        </p:nvPicPr>
        <p:blipFill>
          <a:blip r:embed="rId4" cstate="print"/>
          <a:stretch>
            <a:fillRect/>
          </a:stretch>
        </p:blipFill>
        <p:spPr>
          <a:xfrm>
            <a:off x="3975484" y="1982831"/>
            <a:ext cx="4177822" cy="2892338"/>
          </a:xfrm>
          <a:prstGeom prst="rect">
            <a:avLst/>
          </a:prstGeom>
        </p:spPr>
      </p:pic>
    </p:spTree>
    <p:extLst>
      <p:ext uri="{BB962C8B-B14F-4D97-AF65-F5344CB8AC3E}">
        <p14:creationId xmlns:p14="http://schemas.microsoft.com/office/powerpoint/2010/main" val="3304894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26AB32-F70C-471F-9B9C-FDB4D00C90E3}"/>
              </a:ext>
            </a:extLst>
          </p:cNvPr>
          <p:cNvSpPr>
            <a:spLocks noGrp="1"/>
          </p:cNvSpPr>
          <p:nvPr>
            <p:ph type="title"/>
          </p:nvPr>
        </p:nvSpPr>
        <p:spPr>
          <a:xfrm>
            <a:off x="819664" y="262843"/>
            <a:ext cx="11035145" cy="1325563"/>
          </a:xfrm>
        </p:spPr>
        <p:txBody>
          <a:bodyPr>
            <a:normAutofit fontScale="90000"/>
          </a:bodyPr>
          <a:lstStyle/>
          <a:p>
            <a:pPr algn="ctr"/>
            <a:r>
              <a:rPr lang="ru-RU" dirty="0">
                <a:latin typeface="Times New Roman" panose="02020603050405020304" pitchFamily="18" charset="0"/>
                <a:cs typeface="Times New Roman" panose="02020603050405020304" pitchFamily="18" charset="0"/>
              </a:rPr>
              <a:t>Основной протокол MY-RADS у пациента с множественной </a:t>
            </a:r>
            <a:r>
              <a:rPr lang="ru-RU" dirty="0" err="1">
                <a:latin typeface="Times New Roman" panose="02020603050405020304" pitchFamily="18" charset="0"/>
                <a:cs typeface="Times New Roman" panose="02020603050405020304" pitchFamily="18" charset="0"/>
              </a:rPr>
              <a:t>миеломной</a:t>
            </a:r>
            <a:r>
              <a:rPr lang="ru-RU" dirty="0">
                <a:latin typeface="Times New Roman" panose="02020603050405020304" pitchFamily="18" charset="0"/>
                <a:cs typeface="Times New Roman" panose="02020603050405020304" pitchFamily="18" charset="0"/>
              </a:rPr>
              <a:t> болезнью, продолжение</a:t>
            </a:r>
          </a:p>
        </p:txBody>
      </p:sp>
      <p:sp>
        <p:nvSpPr>
          <p:cNvPr id="15" name="Объект 2">
            <a:extLst>
              <a:ext uri="{FF2B5EF4-FFF2-40B4-BE49-F238E27FC236}">
                <a16:creationId xmlns:a16="http://schemas.microsoft.com/office/drawing/2014/main" id="{2B4A12C4-78E5-4761-AC2B-6BB921A464D5}"/>
              </a:ext>
            </a:extLst>
          </p:cNvPr>
          <p:cNvSpPr txBox="1">
            <a:spLocks/>
          </p:cNvSpPr>
          <p:nvPr/>
        </p:nvSpPr>
        <p:spPr>
          <a:xfrm>
            <a:off x="487506" y="5370452"/>
            <a:ext cx="3624649" cy="947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ru-RU" sz="2200" dirty="0"/>
              <a:t>(</a:t>
            </a:r>
            <a:r>
              <a:rPr lang="en-US" sz="2200" dirty="0" err="1"/>
              <a:t>i</a:t>
            </a:r>
            <a:r>
              <a:rPr lang="ru-RU" sz="2200" dirty="0"/>
              <a:t>) метод Диксона аксиальный срез, фракция жировой ткани(</a:t>
            </a:r>
            <a:r>
              <a:rPr lang="en-US" sz="2200" dirty="0"/>
              <a:t>FF)</a:t>
            </a:r>
          </a:p>
        </p:txBody>
      </p:sp>
      <p:pic>
        <p:nvPicPr>
          <p:cNvPr id="3" name="Рисунок 2">
            <a:extLst>
              <a:ext uri="{FF2B5EF4-FFF2-40B4-BE49-F238E27FC236}">
                <a16:creationId xmlns:a16="http://schemas.microsoft.com/office/drawing/2014/main" id="{DCBFB957-8526-498C-8199-598F62C3D2E2}"/>
              </a:ext>
            </a:extLst>
          </p:cNvPr>
          <p:cNvPicPr>
            <a:picLocks noChangeAspect="1"/>
          </p:cNvPicPr>
          <p:nvPr/>
        </p:nvPicPr>
        <p:blipFill>
          <a:blip r:embed="rId2" cstate="print"/>
          <a:stretch>
            <a:fillRect/>
          </a:stretch>
        </p:blipFill>
        <p:spPr>
          <a:xfrm>
            <a:off x="88690" y="1952039"/>
            <a:ext cx="4436663" cy="3418413"/>
          </a:xfrm>
          <a:prstGeom prst="rect">
            <a:avLst/>
          </a:prstGeom>
        </p:spPr>
      </p:pic>
      <p:pic>
        <p:nvPicPr>
          <p:cNvPr id="4" name="Рисунок 3">
            <a:extLst>
              <a:ext uri="{FF2B5EF4-FFF2-40B4-BE49-F238E27FC236}">
                <a16:creationId xmlns:a16="http://schemas.microsoft.com/office/drawing/2014/main" id="{291AF863-6BCB-4395-98F5-E578D3361888}"/>
              </a:ext>
            </a:extLst>
          </p:cNvPr>
          <p:cNvPicPr>
            <a:picLocks noChangeAspect="1"/>
          </p:cNvPicPr>
          <p:nvPr/>
        </p:nvPicPr>
        <p:blipFill>
          <a:blip r:embed="rId3" cstate="print"/>
          <a:stretch>
            <a:fillRect/>
          </a:stretch>
        </p:blipFill>
        <p:spPr>
          <a:xfrm>
            <a:off x="4711714" y="1746293"/>
            <a:ext cx="1712678" cy="4966262"/>
          </a:xfrm>
          <a:prstGeom prst="rect">
            <a:avLst/>
          </a:prstGeom>
        </p:spPr>
      </p:pic>
      <p:pic>
        <p:nvPicPr>
          <p:cNvPr id="6" name="Рисунок 5">
            <a:extLst>
              <a:ext uri="{FF2B5EF4-FFF2-40B4-BE49-F238E27FC236}">
                <a16:creationId xmlns:a16="http://schemas.microsoft.com/office/drawing/2014/main" id="{07889576-B995-4C60-A266-2093ED63584B}"/>
              </a:ext>
            </a:extLst>
          </p:cNvPr>
          <p:cNvPicPr>
            <a:picLocks noChangeAspect="1"/>
          </p:cNvPicPr>
          <p:nvPr/>
        </p:nvPicPr>
        <p:blipFill>
          <a:blip r:embed="rId4" cstate="print"/>
          <a:stretch>
            <a:fillRect/>
          </a:stretch>
        </p:blipFill>
        <p:spPr>
          <a:xfrm>
            <a:off x="6610754" y="1746293"/>
            <a:ext cx="1697522" cy="4966262"/>
          </a:xfrm>
          <a:prstGeom prst="rect">
            <a:avLst/>
          </a:prstGeom>
        </p:spPr>
      </p:pic>
      <p:sp>
        <p:nvSpPr>
          <p:cNvPr id="13" name="Объект 2">
            <a:extLst>
              <a:ext uri="{FF2B5EF4-FFF2-40B4-BE49-F238E27FC236}">
                <a16:creationId xmlns:a16="http://schemas.microsoft.com/office/drawing/2014/main" id="{15C6289D-B13C-4DB8-81EC-F72F397F5EE1}"/>
              </a:ext>
            </a:extLst>
          </p:cNvPr>
          <p:cNvSpPr txBox="1">
            <a:spLocks/>
          </p:cNvSpPr>
          <p:nvPr/>
        </p:nvSpPr>
        <p:spPr>
          <a:xfrm>
            <a:off x="8441172" y="2595934"/>
            <a:ext cx="3624649" cy="947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ru-RU" sz="2200" dirty="0"/>
              <a:t>(</a:t>
            </a:r>
            <a:r>
              <a:rPr lang="en-US" sz="2200" dirty="0"/>
              <a:t>k</a:t>
            </a:r>
            <a:r>
              <a:rPr lang="ru-RU" sz="2200" dirty="0"/>
              <a:t>) рентгенограмма позвоночника в боковой проекции</a:t>
            </a:r>
            <a:endParaRPr lang="en-US" sz="2200" dirty="0"/>
          </a:p>
        </p:txBody>
      </p:sp>
      <p:sp>
        <p:nvSpPr>
          <p:cNvPr id="14" name="Объект 2">
            <a:extLst>
              <a:ext uri="{FF2B5EF4-FFF2-40B4-BE49-F238E27FC236}">
                <a16:creationId xmlns:a16="http://schemas.microsoft.com/office/drawing/2014/main" id="{F63655BA-D85B-4DBD-B4A0-41BEFCCFDB5F}"/>
              </a:ext>
            </a:extLst>
          </p:cNvPr>
          <p:cNvSpPr txBox="1">
            <a:spLocks/>
          </p:cNvSpPr>
          <p:nvPr/>
        </p:nvSpPr>
        <p:spPr>
          <a:xfrm>
            <a:off x="8441173" y="1906441"/>
            <a:ext cx="3624649" cy="947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ru-RU" sz="2200" dirty="0"/>
              <a:t>(</a:t>
            </a:r>
            <a:r>
              <a:rPr lang="en-US" sz="2200" dirty="0"/>
              <a:t>j</a:t>
            </a:r>
            <a:r>
              <a:rPr lang="ru-RU" sz="2200" dirty="0"/>
              <a:t>) реконструкция срезов с инверсией серого</a:t>
            </a:r>
            <a:endParaRPr lang="en-US" sz="2200" dirty="0"/>
          </a:p>
        </p:txBody>
      </p:sp>
      <p:sp>
        <p:nvSpPr>
          <p:cNvPr id="17" name="Объект 2">
            <a:extLst>
              <a:ext uri="{FF2B5EF4-FFF2-40B4-BE49-F238E27FC236}">
                <a16:creationId xmlns:a16="http://schemas.microsoft.com/office/drawing/2014/main" id="{77702BBD-D3FE-481D-83A9-633C80411EE1}"/>
              </a:ext>
            </a:extLst>
          </p:cNvPr>
          <p:cNvSpPr txBox="1">
            <a:spLocks/>
          </p:cNvSpPr>
          <p:nvPr/>
        </p:nvSpPr>
        <p:spPr>
          <a:xfrm>
            <a:off x="8567351" y="4004080"/>
            <a:ext cx="3624649" cy="26512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200" b="1" dirty="0"/>
              <a:t>Несмотря на тяжелое течение заболевания и компрессии спинного мозга, очаговые образования не были найдены на рентгенограмме позвоночника.</a:t>
            </a:r>
            <a:endParaRPr lang="en-US" sz="2200" b="1" dirty="0"/>
          </a:p>
        </p:txBody>
      </p:sp>
    </p:spTree>
    <p:extLst>
      <p:ext uri="{BB962C8B-B14F-4D97-AF65-F5344CB8AC3E}">
        <p14:creationId xmlns:p14="http://schemas.microsoft.com/office/powerpoint/2010/main" val="348381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26AB32-F70C-471F-9B9C-FDB4D00C90E3}"/>
              </a:ext>
            </a:extLst>
          </p:cNvPr>
          <p:cNvSpPr>
            <a:spLocks noGrp="1"/>
          </p:cNvSpPr>
          <p:nvPr>
            <p:ph type="title"/>
          </p:nvPr>
        </p:nvSpPr>
        <p:spPr>
          <a:xfrm>
            <a:off x="703446" y="134120"/>
            <a:ext cx="11035145" cy="616652"/>
          </a:xfrm>
        </p:spPr>
        <p:txBody>
          <a:bodyPr>
            <a:noAutofit/>
          </a:bodyPr>
          <a:lstStyle/>
          <a:p>
            <a:pPr algn="ctr"/>
            <a:r>
              <a:rPr lang="ru-RU" sz="3200" dirty="0">
                <a:latin typeface="Times New Roman" panose="02020603050405020304" pitchFamily="18" charset="0"/>
                <a:cs typeface="Times New Roman" panose="02020603050405020304" pitchFamily="18" charset="0"/>
              </a:rPr>
              <a:t>МРТ всего тела в режиме диффузно-взвешенное изображение</a:t>
            </a:r>
          </a:p>
        </p:txBody>
      </p:sp>
      <p:sp>
        <p:nvSpPr>
          <p:cNvPr id="15" name="Объект 2">
            <a:extLst>
              <a:ext uri="{FF2B5EF4-FFF2-40B4-BE49-F238E27FC236}">
                <a16:creationId xmlns:a16="http://schemas.microsoft.com/office/drawing/2014/main" id="{257DA4AC-9251-49E6-A76E-45C22108BBBE}"/>
              </a:ext>
            </a:extLst>
          </p:cNvPr>
          <p:cNvSpPr txBox="1">
            <a:spLocks/>
          </p:cNvSpPr>
          <p:nvPr/>
        </p:nvSpPr>
        <p:spPr>
          <a:xfrm>
            <a:off x="269507" y="741145"/>
            <a:ext cx="11922493" cy="5938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ru-RU" sz="2000" dirty="0">
                <a:latin typeface="Times New Roman" panose="02020603050405020304" pitchFamily="18" charset="0"/>
                <a:cs typeface="Times New Roman" panose="02020603050405020304" pitchFamily="18" charset="0"/>
              </a:rPr>
              <a:t>Диффузия - это движение молекул за счёт их тепловой энергии. Диффузии воды в тканях могут препятствовать границы, такие как клеточные мембраны. Многие типы опухолей демонстрируют затрудненную диффузию по сравнению с нормальными тканями, что дает рентгенологу ценный механизм контрастирования незаменимый в онкологии. </a:t>
            </a:r>
          </a:p>
          <a:p>
            <a:pPr>
              <a:buFont typeface="Wingdings" panose="05000000000000000000" pitchFamily="2" charset="2"/>
              <a:buChar char="§"/>
            </a:pPr>
            <a:r>
              <a:rPr lang="ru-RU" sz="2000" dirty="0">
                <a:latin typeface="Times New Roman" panose="02020603050405020304" pitchFamily="18" charset="0"/>
                <a:cs typeface="Times New Roman" panose="02020603050405020304" pitchFamily="18" charset="0"/>
              </a:rPr>
              <a:t>В клинической практике </a:t>
            </a:r>
            <a:r>
              <a:rPr lang="en-US" sz="2000" dirty="0">
                <a:latin typeface="Times New Roman" panose="02020603050405020304" pitchFamily="18" charset="0"/>
                <a:cs typeface="Times New Roman" panose="02020603050405020304" pitchFamily="18" charset="0"/>
              </a:rPr>
              <a:t>WB-DW-MRI </a:t>
            </a:r>
            <a:r>
              <a:rPr lang="ru-RU" sz="2000" dirty="0">
                <a:latin typeface="Times New Roman" panose="02020603050405020304" pitchFamily="18" charset="0"/>
                <a:cs typeface="Times New Roman" panose="02020603050405020304" pitchFamily="18" charset="0"/>
              </a:rPr>
              <a:t>изображения обычно получают с использованием однократной </a:t>
            </a:r>
            <a:r>
              <a:rPr lang="ru-RU" sz="2000" dirty="0" err="1">
                <a:latin typeface="Times New Roman" panose="02020603050405020304" pitchFamily="18" charset="0"/>
                <a:cs typeface="Times New Roman" panose="02020603050405020304" pitchFamily="18" charset="0"/>
              </a:rPr>
              <a:t>эхопланарной</a:t>
            </a:r>
            <a:r>
              <a:rPr lang="ru-RU" sz="2000" dirty="0">
                <a:latin typeface="Times New Roman" panose="02020603050405020304" pitchFamily="18" charset="0"/>
                <a:cs typeface="Times New Roman" panose="02020603050405020304" pitchFamily="18" charset="0"/>
              </a:rPr>
              <a:t> визуализации(</a:t>
            </a:r>
            <a:r>
              <a:rPr lang="en-US" sz="2000" dirty="0">
                <a:latin typeface="Times New Roman" panose="02020603050405020304" pitchFamily="18" charset="0"/>
                <a:cs typeface="Times New Roman" panose="02020603050405020304" pitchFamily="18" charset="0"/>
              </a:rPr>
              <a:t>EPI)</a:t>
            </a:r>
            <a:r>
              <a:rPr lang="ru-RU" sz="2000" dirty="0">
                <a:latin typeface="Times New Roman" panose="02020603050405020304" pitchFamily="18" charset="0"/>
                <a:cs typeface="Times New Roman" panose="02020603050405020304" pitchFamily="18" charset="0"/>
              </a:rPr>
              <a:t>. Градиенты магнитного поля направлены в обе стороны на 180 градусов для повышения чувствительности контраста изображения к движению молекул воды.</a:t>
            </a:r>
          </a:p>
          <a:p>
            <a:pPr>
              <a:buFont typeface="Wingdings" panose="05000000000000000000" pitchFamily="2" charset="2"/>
              <a:buChar char="§"/>
            </a:pPr>
            <a:r>
              <a:rPr lang="ru-RU" sz="2000" dirty="0">
                <a:latin typeface="Times New Roman" panose="02020603050405020304" pitchFamily="18" charset="0"/>
                <a:cs typeface="Times New Roman" panose="02020603050405020304" pitchFamily="18" charset="0"/>
              </a:rPr>
              <a:t>Общий эффект градиентов диффузии заключается в уменьшении сигнала от тканей, в которых движение молекул воды менее затруднено.Таким образом, области, где диффузия затруднена больше, выглядят более яркими на изображениях DW на фоне слабого сигнала из менее затрудненных областей.</a:t>
            </a:r>
          </a:p>
          <a:p>
            <a:pPr>
              <a:buFont typeface="Wingdings" panose="05000000000000000000" pitchFamily="2" charset="2"/>
              <a:buChar char="§"/>
            </a:pPr>
            <a:r>
              <a:rPr lang="ru-RU" sz="2000" dirty="0">
                <a:latin typeface="Times New Roman" panose="02020603050405020304" pitchFamily="18" charset="0"/>
                <a:cs typeface="Times New Roman" panose="02020603050405020304" pitchFamily="18" charset="0"/>
              </a:rPr>
              <a:t>Степень взвешивания диффузии описывается с помощью </a:t>
            </a:r>
            <a:r>
              <a:rPr lang="en-US" sz="2000" dirty="0">
                <a:latin typeface="Times New Roman" panose="02020603050405020304" pitchFamily="18" charset="0"/>
                <a:cs typeface="Times New Roman" panose="02020603050405020304" pitchFamily="18" charset="0"/>
              </a:rPr>
              <a:t>b-</a:t>
            </a:r>
            <a:r>
              <a:rPr lang="ru-RU" sz="2000">
                <a:latin typeface="Times New Roman" panose="02020603050405020304" pitchFamily="18" charset="0"/>
                <a:cs typeface="Times New Roman" panose="02020603050405020304" pitchFamily="18" charset="0"/>
              </a:rPr>
              <a:t>фактор(единица </a:t>
            </a:r>
            <a:r>
              <a:rPr lang="ru-RU" sz="2000" dirty="0">
                <a:latin typeface="Times New Roman" panose="02020603050405020304" pitchFamily="18" charset="0"/>
                <a:cs typeface="Times New Roman" panose="02020603050405020304" pitchFamily="18" charset="0"/>
              </a:rPr>
              <a:t>с</a:t>
            </a:r>
            <a:r>
              <a:rPr lang="en-US" sz="2000"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мм2), которое зависит от силы градиентов диффузии и их времени. Более высокое значение </a:t>
            </a:r>
            <a:r>
              <a:rPr lang="en-US" sz="2000" dirty="0">
                <a:latin typeface="Times New Roman" panose="02020603050405020304" pitchFamily="18" charset="0"/>
                <a:cs typeface="Times New Roman" panose="02020603050405020304" pitchFamily="18" charset="0"/>
              </a:rPr>
              <a:t>b </a:t>
            </a:r>
            <a:r>
              <a:rPr lang="ru-RU" sz="2000" dirty="0">
                <a:latin typeface="Times New Roman" panose="02020603050405020304" pitchFamily="18" charset="0"/>
                <a:cs typeface="Times New Roman" panose="02020603050405020304" pitchFamily="18" charset="0"/>
              </a:rPr>
              <a:t>соответствует изображению с более сильным диффузионным взвешиванием. Для уменьшения влияния перфузии  на относительный коэффициент диффузии обычно используется низкое значение </a:t>
            </a:r>
            <a:r>
              <a:rPr lang="en-US" sz="2000" dirty="0">
                <a:latin typeface="Times New Roman" panose="02020603050405020304" pitchFamily="18" charset="0"/>
                <a:cs typeface="Times New Roman" panose="02020603050405020304" pitchFamily="18" charset="0"/>
              </a:rPr>
              <a:t>b, </a:t>
            </a:r>
            <a:r>
              <a:rPr lang="ru-RU" sz="2000" dirty="0">
                <a:latin typeface="Times New Roman" panose="02020603050405020304" pitchFamily="18" charset="0"/>
                <a:cs typeface="Times New Roman" panose="02020603050405020304" pitchFamily="18" charset="0"/>
              </a:rPr>
              <a:t>равное 50-100с</a:t>
            </a:r>
            <a:r>
              <a:rPr lang="en-US" sz="2000"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мм2, а не 0с</a:t>
            </a:r>
            <a:r>
              <a:rPr lang="en-US" sz="2000"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мм</a:t>
            </a:r>
            <a:r>
              <a:rPr lang="en-US" sz="2000" dirty="0">
                <a:latin typeface="Times New Roman" panose="02020603050405020304" pitchFamily="18" charset="0"/>
                <a:cs typeface="Times New Roman" panose="02020603050405020304" pitchFamily="18" charset="0"/>
              </a:rPr>
              <a:t>2.</a:t>
            </a:r>
          </a:p>
          <a:p>
            <a:pPr>
              <a:buFont typeface="Wingdings" panose="05000000000000000000" pitchFamily="2" charset="2"/>
              <a:buChar char="§"/>
            </a:pPr>
            <a:r>
              <a:rPr lang="ru-RU" sz="2000" dirty="0">
                <a:latin typeface="Times New Roman" panose="02020603050405020304" pitchFamily="18" charset="0"/>
                <a:cs typeface="Times New Roman" panose="02020603050405020304" pitchFamily="18" charset="0"/>
              </a:rPr>
              <a:t>Степень затруднения диффузии может быть определена количественно с помощью измеряемого коэффициента диффузии(далее ИКД), которая оценивается путем подбора функции </a:t>
            </a:r>
            <a:r>
              <a:rPr lang="ru-RU" sz="2000" dirty="0" err="1">
                <a:latin typeface="Times New Roman" panose="02020603050405020304" pitchFamily="18" charset="0"/>
                <a:cs typeface="Times New Roman" panose="02020603050405020304" pitchFamily="18" charset="0"/>
              </a:rPr>
              <a:t>моноэкспоненциального</a:t>
            </a:r>
            <a:r>
              <a:rPr lang="ru-RU" sz="2000" dirty="0">
                <a:latin typeface="Times New Roman" panose="02020603050405020304" pitchFamily="18" charset="0"/>
                <a:cs typeface="Times New Roman" panose="02020603050405020304" pitchFamily="18" charset="0"/>
              </a:rPr>
              <a:t> затухания для сигнала, полученного при двух или более значениях b.</a:t>
            </a:r>
          </a:p>
          <a:p>
            <a:pPr>
              <a:buFont typeface="Wingdings" panose="05000000000000000000" pitchFamily="2" charset="2"/>
              <a:buChar char="§"/>
            </a:pPr>
            <a:endParaRPr lang="ru-RU"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1813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26AB32-F70C-471F-9B9C-FDB4D00C90E3}"/>
              </a:ext>
            </a:extLst>
          </p:cNvPr>
          <p:cNvSpPr>
            <a:spLocks noGrp="1"/>
          </p:cNvSpPr>
          <p:nvPr>
            <p:ph type="title"/>
          </p:nvPr>
        </p:nvSpPr>
        <p:spPr>
          <a:xfrm>
            <a:off x="539816" y="201495"/>
            <a:ext cx="11035145" cy="857283"/>
          </a:xfrm>
        </p:spPr>
        <p:txBody>
          <a:bodyPr>
            <a:normAutofit/>
          </a:bodyPr>
          <a:lstStyle/>
          <a:p>
            <a:pPr algn="ctr"/>
            <a:r>
              <a:rPr lang="ru-RU" dirty="0">
                <a:latin typeface="Times New Roman" panose="02020603050405020304" pitchFamily="18" charset="0"/>
                <a:cs typeface="Times New Roman" panose="02020603050405020304" pitchFamily="18" charset="0"/>
              </a:rPr>
              <a:t>Клиническое применение</a:t>
            </a:r>
          </a:p>
        </p:txBody>
      </p:sp>
      <p:sp>
        <p:nvSpPr>
          <p:cNvPr id="15" name="Объект 2">
            <a:extLst>
              <a:ext uri="{FF2B5EF4-FFF2-40B4-BE49-F238E27FC236}">
                <a16:creationId xmlns:a16="http://schemas.microsoft.com/office/drawing/2014/main" id="{257DA4AC-9251-49E6-A76E-45C22108BBBE}"/>
              </a:ext>
            </a:extLst>
          </p:cNvPr>
          <p:cNvSpPr txBox="1">
            <a:spLocks/>
          </p:cNvSpPr>
          <p:nvPr/>
        </p:nvSpPr>
        <p:spPr>
          <a:xfrm>
            <a:off x="838200" y="1825625"/>
            <a:ext cx="11353800" cy="41859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endParaRPr lang="ru-RU" sz="2400" dirty="0">
              <a:latin typeface="Times New Roman" panose="02020603050405020304" pitchFamily="18" charset="0"/>
              <a:cs typeface="Times New Roman" panose="02020603050405020304" pitchFamily="18" charset="0"/>
            </a:endParaRPr>
          </a:p>
        </p:txBody>
      </p:sp>
      <p:sp>
        <p:nvSpPr>
          <p:cNvPr id="5" name="Объект 2">
            <a:extLst>
              <a:ext uri="{FF2B5EF4-FFF2-40B4-BE49-F238E27FC236}">
                <a16:creationId xmlns:a16="http://schemas.microsoft.com/office/drawing/2014/main" id="{15E71CFC-4455-465B-B799-226671E6E774}"/>
              </a:ext>
            </a:extLst>
          </p:cNvPr>
          <p:cNvSpPr txBox="1">
            <a:spLocks/>
          </p:cNvSpPr>
          <p:nvPr/>
        </p:nvSpPr>
        <p:spPr>
          <a:xfrm>
            <a:off x="978244" y="1203159"/>
            <a:ext cx="10983097" cy="50821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DW</a:t>
            </a:r>
            <a:r>
              <a:rPr lang="ru-RU" sz="2400" dirty="0">
                <a:latin typeface="Times New Roman" panose="02020603050405020304" pitchFamily="18" charset="0"/>
                <a:cs typeface="Times New Roman" panose="02020603050405020304" pitchFamily="18" charset="0"/>
              </a:rPr>
              <a:t>-МРТ – является наиболее чувствительным для идентификации поражений костного мозга и необходимости лечения пациента.</a:t>
            </a:r>
          </a:p>
          <a:p>
            <a:pPr>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Для пациентов с метастатическим поражением опорно-двигательного аппарата точное разграничение позволяет отбирать пациентов с </a:t>
            </a:r>
            <a:r>
              <a:rPr lang="ru-RU" sz="2400" dirty="0" err="1">
                <a:latin typeface="Times New Roman" panose="02020603050405020304" pitchFamily="18" charset="0"/>
                <a:cs typeface="Times New Roman" panose="02020603050405020304" pitchFamily="18" charset="0"/>
              </a:rPr>
              <a:t>олигометастатическим</a:t>
            </a:r>
            <a:r>
              <a:rPr lang="ru-RU" sz="2400" dirty="0">
                <a:latin typeface="Times New Roman" panose="02020603050405020304" pitchFamily="18" charset="0"/>
                <a:cs typeface="Times New Roman" panose="02020603050405020304" pitchFamily="18" charset="0"/>
              </a:rPr>
              <a:t> заболеванием для </a:t>
            </a:r>
            <a:r>
              <a:rPr lang="ru-RU" sz="2400" dirty="0" err="1">
                <a:latin typeface="Times New Roman" panose="02020603050405020304" pitchFamily="18" charset="0"/>
                <a:cs typeface="Times New Roman" panose="02020603050405020304" pitchFamily="18" charset="0"/>
              </a:rPr>
              <a:t>таргетной</a:t>
            </a:r>
            <a:r>
              <a:rPr lang="ru-RU" sz="2400" dirty="0">
                <a:latin typeface="Times New Roman" panose="02020603050405020304" pitchFamily="18" charset="0"/>
                <a:cs typeface="Times New Roman" panose="02020603050405020304" pitchFamily="18" charset="0"/>
              </a:rPr>
              <a:t> терапии, или помочь в оценке ответа</a:t>
            </a:r>
            <a:r>
              <a:rPr lang="en-US" sz="2400"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прогрессирования, когда визуализация на КТ статична, также может применяться для диагностики опухолей опорно-двигательного аппарата как дополнительный метод. </a:t>
            </a:r>
          </a:p>
          <a:p>
            <a:pPr>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Рандомизированное контролируемое исследование показало улучшение общей выживаемости пациентов с </a:t>
            </a:r>
            <a:r>
              <a:rPr lang="ru-RU" sz="2400" dirty="0" err="1">
                <a:latin typeface="Times New Roman" panose="02020603050405020304" pitchFamily="18" charset="0"/>
                <a:cs typeface="Times New Roman" panose="02020603050405020304" pitchFamily="18" charset="0"/>
              </a:rPr>
              <a:t>олигометастатическим</a:t>
            </a:r>
            <a:r>
              <a:rPr lang="ru-RU" sz="2400" dirty="0">
                <a:latin typeface="Times New Roman" panose="02020603050405020304" pitchFamily="18" charset="0"/>
                <a:cs typeface="Times New Roman" panose="02020603050405020304" pitchFamily="18" charset="0"/>
              </a:rPr>
              <a:t> заболеванием, получавших стереотаксическую абляционную лучевую терапию, по сравнению со стандартным лечением. У пациентов с миеломой наличие более чем одного очагового поражения диаметром более 5 мм имеет решающее значение для решения вопроса о необходимости химиотерапии. Большие </a:t>
            </a:r>
            <a:r>
              <a:rPr lang="ru-RU" sz="2400" dirty="0" err="1">
                <a:latin typeface="Times New Roman" panose="02020603050405020304" pitchFamily="18" charset="0"/>
                <a:cs typeface="Times New Roman" panose="02020603050405020304" pitchFamily="18" charset="0"/>
              </a:rPr>
              <a:t>плазмоцитарные</a:t>
            </a:r>
            <a:r>
              <a:rPr lang="ru-RU" sz="2400" dirty="0">
                <a:latin typeface="Times New Roman" panose="02020603050405020304" pitchFamily="18" charset="0"/>
                <a:cs typeface="Times New Roman" panose="02020603050405020304" pitchFamily="18" charset="0"/>
              </a:rPr>
              <a:t> опухоли можно лечить только с помощью лучевой терапии.</a:t>
            </a:r>
          </a:p>
        </p:txBody>
      </p:sp>
    </p:spTree>
    <p:extLst>
      <p:ext uri="{BB962C8B-B14F-4D97-AF65-F5344CB8AC3E}">
        <p14:creationId xmlns:p14="http://schemas.microsoft.com/office/powerpoint/2010/main" val="333622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26AB32-F70C-471F-9B9C-FDB4D00C90E3}"/>
              </a:ext>
            </a:extLst>
          </p:cNvPr>
          <p:cNvSpPr>
            <a:spLocks noGrp="1"/>
          </p:cNvSpPr>
          <p:nvPr>
            <p:ph type="title"/>
          </p:nvPr>
        </p:nvSpPr>
        <p:spPr>
          <a:xfrm>
            <a:off x="353947" y="134792"/>
            <a:ext cx="11484106" cy="1077991"/>
          </a:xfrm>
        </p:spPr>
        <p:txBody>
          <a:bodyPr>
            <a:noAutofit/>
          </a:bodyPr>
          <a:lstStyle/>
          <a:p>
            <a:pPr algn="ctr"/>
            <a:r>
              <a:rPr lang="ru-RU" sz="3200" b="1" dirty="0">
                <a:latin typeface="Times New Roman" panose="02020603050405020304" pitchFamily="18" charset="0"/>
                <a:cs typeface="Times New Roman" panose="02020603050405020304" pitchFamily="18" charset="0"/>
              </a:rPr>
              <a:t>66-летний мужчина с метастатическим раком простаты в кости</a:t>
            </a:r>
          </a:p>
        </p:txBody>
      </p:sp>
      <p:sp>
        <p:nvSpPr>
          <p:cNvPr id="13" name="Объект 2">
            <a:extLst>
              <a:ext uri="{FF2B5EF4-FFF2-40B4-BE49-F238E27FC236}">
                <a16:creationId xmlns:a16="http://schemas.microsoft.com/office/drawing/2014/main" id="{15C6289D-B13C-4DB8-81EC-F72F397F5EE1}"/>
              </a:ext>
            </a:extLst>
          </p:cNvPr>
          <p:cNvSpPr txBox="1">
            <a:spLocks/>
          </p:cNvSpPr>
          <p:nvPr/>
        </p:nvSpPr>
        <p:spPr>
          <a:xfrm>
            <a:off x="7353702" y="1718606"/>
            <a:ext cx="4677878" cy="43453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ru-RU" sz="2200" dirty="0"/>
              <a:t>(</a:t>
            </a:r>
            <a:r>
              <a:rPr lang="en-US" sz="2200" dirty="0"/>
              <a:t>c</a:t>
            </a:r>
            <a:r>
              <a:rPr lang="ru-RU" sz="2200" dirty="0"/>
              <a:t>) сцинтиграфия костей до </a:t>
            </a:r>
            <a:r>
              <a:rPr lang="en-US" sz="2200" dirty="0"/>
              <a:t>(d)</a:t>
            </a:r>
            <a:r>
              <a:rPr lang="ru-RU" sz="2200" dirty="0"/>
              <a:t> и через три месяца наблюдения</a:t>
            </a:r>
            <a:br>
              <a:rPr lang="ru-RU" sz="2200" dirty="0"/>
            </a:br>
            <a:endParaRPr lang="ru-RU" sz="2200" dirty="0"/>
          </a:p>
          <a:p>
            <a:pPr>
              <a:buNone/>
            </a:pPr>
            <a:r>
              <a:rPr lang="ru-RU" sz="2200" b="1" dirty="0"/>
              <a:t>    </a:t>
            </a:r>
            <a:r>
              <a:rPr lang="ru-RU" sz="2000" b="1" dirty="0"/>
              <a:t>На сцинтиграфии опорно-двигательного аппарата определяются единичные новые поражения. По радиологическим критериям PCWG заболевание не прогрессирует (Повышение уровня ПСА (19–60 мг/л).</a:t>
            </a:r>
            <a:endParaRPr lang="ru-RU" sz="2200" dirty="0"/>
          </a:p>
        </p:txBody>
      </p:sp>
      <p:pic>
        <p:nvPicPr>
          <p:cNvPr id="16" name="Рисунок 15">
            <a:extLst>
              <a:ext uri="{FF2B5EF4-FFF2-40B4-BE49-F238E27FC236}">
                <a16:creationId xmlns:a16="http://schemas.microsoft.com/office/drawing/2014/main" id="{F94CF3F5-1E8C-48EF-A46E-8C942756297A}"/>
              </a:ext>
            </a:extLst>
          </p:cNvPr>
          <p:cNvPicPr>
            <a:picLocks noChangeAspect="1"/>
          </p:cNvPicPr>
          <p:nvPr/>
        </p:nvPicPr>
        <p:blipFill>
          <a:blip r:embed="rId2" cstate="print"/>
          <a:stretch>
            <a:fillRect/>
          </a:stretch>
        </p:blipFill>
        <p:spPr>
          <a:xfrm>
            <a:off x="484524" y="1530277"/>
            <a:ext cx="3702317" cy="5327723"/>
          </a:xfrm>
          <a:prstGeom prst="rect">
            <a:avLst/>
          </a:prstGeom>
        </p:spPr>
      </p:pic>
      <p:pic>
        <p:nvPicPr>
          <p:cNvPr id="3" name="Рисунок 2">
            <a:extLst>
              <a:ext uri="{FF2B5EF4-FFF2-40B4-BE49-F238E27FC236}">
                <a16:creationId xmlns:a16="http://schemas.microsoft.com/office/drawing/2014/main" id="{20F84621-AF1A-448F-9BAA-9AC9711F16A3}"/>
              </a:ext>
            </a:extLst>
          </p:cNvPr>
          <p:cNvPicPr>
            <a:picLocks noChangeAspect="1"/>
          </p:cNvPicPr>
          <p:nvPr/>
        </p:nvPicPr>
        <p:blipFill>
          <a:blip r:embed="rId3" cstate="print"/>
          <a:stretch>
            <a:fillRect/>
          </a:stretch>
        </p:blipFill>
        <p:spPr>
          <a:xfrm>
            <a:off x="4510181" y="1581872"/>
            <a:ext cx="2506719" cy="2649507"/>
          </a:xfrm>
          <a:prstGeom prst="rect">
            <a:avLst/>
          </a:prstGeom>
        </p:spPr>
      </p:pic>
      <p:sp>
        <p:nvSpPr>
          <p:cNvPr id="4" name="Прямоугольник 3">
            <a:extLst>
              <a:ext uri="{FF2B5EF4-FFF2-40B4-BE49-F238E27FC236}">
                <a16:creationId xmlns:a16="http://schemas.microsoft.com/office/drawing/2014/main" id="{50329EA8-1274-4531-8AE8-8B58656B8CB2}"/>
              </a:ext>
            </a:extLst>
          </p:cNvPr>
          <p:cNvSpPr/>
          <p:nvPr/>
        </p:nvSpPr>
        <p:spPr>
          <a:xfrm>
            <a:off x="4510181" y="3769714"/>
            <a:ext cx="574196" cy="461665"/>
          </a:xfrm>
          <a:prstGeom prst="rect">
            <a:avLst/>
          </a:prstGeom>
        </p:spPr>
        <p:txBody>
          <a:bodyPr wrap="none">
            <a:spAutoFit/>
          </a:bodyPr>
          <a:lstStyle/>
          <a:p>
            <a:r>
              <a:rPr lang="ru-RU" sz="2400" b="1" dirty="0">
                <a:cs typeface="Times New Roman" panose="02020603050405020304" pitchFamily="18" charset="0"/>
              </a:rPr>
              <a:t>(</a:t>
            </a:r>
            <a:r>
              <a:rPr lang="en-US" sz="2400" b="1" dirty="0">
                <a:cs typeface="Times New Roman" panose="02020603050405020304" pitchFamily="18" charset="0"/>
              </a:rPr>
              <a:t>c</a:t>
            </a:r>
            <a:r>
              <a:rPr lang="ru-RU" sz="2400" b="1" dirty="0">
                <a:cs typeface="Times New Roman" panose="02020603050405020304" pitchFamily="18" charset="0"/>
              </a:rPr>
              <a:t>) </a:t>
            </a:r>
          </a:p>
        </p:txBody>
      </p:sp>
      <p:pic>
        <p:nvPicPr>
          <p:cNvPr id="9" name="Рисунок 8">
            <a:extLst>
              <a:ext uri="{FF2B5EF4-FFF2-40B4-BE49-F238E27FC236}">
                <a16:creationId xmlns:a16="http://schemas.microsoft.com/office/drawing/2014/main" id="{01FFC09E-36A6-48AF-8FE5-E3E7A44472A6}"/>
              </a:ext>
            </a:extLst>
          </p:cNvPr>
          <p:cNvPicPr>
            <a:picLocks noChangeAspect="1"/>
          </p:cNvPicPr>
          <p:nvPr/>
        </p:nvPicPr>
        <p:blipFill>
          <a:blip r:embed="rId4" cstate="print"/>
          <a:stretch>
            <a:fillRect/>
          </a:stretch>
        </p:blipFill>
        <p:spPr>
          <a:xfrm>
            <a:off x="4510181" y="4231379"/>
            <a:ext cx="2572711" cy="2453051"/>
          </a:xfrm>
          <a:prstGeom prst="rect">
            <a:avLst/>
          </a:prstGeom>
        </p:spPr>
      </p:pic>
      <p:sp>
        <p:nvSpPr>
          <p:cNvPr id="14" name="Прямоугольник 13">
            <a:extLst>
              <a:ext uri="{FF2B5EF4-FFF2-40B4-BE49-F238E27FC236}">
                <a16:creationId xmlns:a16="http://schemas.microsoft.com/office/drawing/2014/main" id="{1EFB719E-5D16-47C0-A2C0-9C2E63076290}"/>
              </a:ext>
            </a:extLst>
          </p:cNvPr>
          <p:cNvSpPr/>
          <p:nvPr/>
        </p:nvSpPr>
        <p:spPr>
          <a:xfrm>
            <a:off x="4503574" y="6188388"/>
            <a:ext cx="611065" cy="461665"/>
          </a:xfrm>
          <a:prstGeom prst="rect">
            <a:avLst/>
          </a:prstGeom>
        </p:spPr>
        <p:txBody>
          <a:bodyPr wrap="none">
            <a:spAutoFit/>
          </a:bodyPr>
          <a:lstStyle/>
          <a:p>
            <a:r>
              <a:rPr lang="ru-RU" sz="2400" b="1" dirty="0">
                <a:cs typeface="Times New Roman" panose="02020603050405020304" pitchFamily="18" charset="0"/>
              </a:rPr>
              <a:t>(</a:t>
            </a:r>
            <a:r>
              <a:rPr lang="en-US" sz="2400" b="1" dirty="0">
                <a:cs typeface="Times New Roman" panose="02020603050405020304" pitchFamily="18" charset="0"/>
              </a:rPr>
              <a:t>d</a:t>
            </a:r>
            <a:r>
              <a:rPr lang="ru-RU" sz="2400" b="1" dirty="0">
                <a:cs typeface="Times New Roman" panose="02020603050405020304" pitchFamily="18" charset="0"/>
              </a:rPr>
              <a:t>) </a:t>
            </a:r>
          </a:p>
        </p:txBody>
      </p:sp>
    </p:spTree>
    <p:extLst>
      <p:ext uri="{BB962C8B-B14F-4D97-AF65-F5344CB8AC3E}">
        <p14:creationId xmlns:p14="http://schemas.microsoft.com/office/powerpoint/2010/main" val="1536459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26AB32-F70C-471F-9B9C-FDB4D00C90E3}"/>
              </a:ext>
            </a:extLst>
          </p:cNvPr>
          <p:cNvSpPr>
            <a:spLocks noGrp="1"/>
          </p:cNvSpPr>
          <p:nvPr>
            <p:ph type="title"/>
          </p:nvPr>
        </p:nvSpPr>
        <p:spPr>
          <a:xfrm>
            <a:off x="353947" y="134792"/>
            <a:ext cx="11484106" cy="1325563"/>
          </a:xfrm>
        </p:spPr>
        <p:txBody>
          <a:bodyPr>
            <a:noAutofit/>
          </a:bodyPr>
          <a:lstStyle/>
          <a:p>
            <a:pPr algn="ctr"/>
            <a:r>
              <a:rPr lang="ru-RU" sz="3200" b="1" dirty="0">
                <a:latin typeface="Times New Roman" panose="02020603050405020304" pitchFamily="18" charset="0"/>
                <a:cs typeface="Times New Roman" panose="02020603050405020304" pitchFamily="18" charset="0"/>
              </a:rPr>
              <a:t>66-летний мужчина с метастатическим раком простаты в кости, продолжение</a:t>
            </a:r>
            <a:endParaRPr lang="ru-RU" sz="2800" b="1" dirty="0">
              <a:latin typeface="Times New Roman" panose="02020603050405020304" pitchFamily="18" charset="0"/>
              <a:cs typeface="Times New Roman" panose="02020603050405020304" pitchFamily="18" charset="0"/>
            </a:endParaRPr>
          </a:p>
        </p:txBody>
      </p:sp>
      <p:sp>
        <p:nvSpPr>
          <p:cNvPr id="13" name="Объект 2">
            <a:extLst>
              <a:ext uri="{FF2B5EF4-FFF2-40B4-BE49-F238E27FC236}">
                <a16:creationId xmlns:a16="http://schemas.microsoft.com/office/drawing/2014/main" id="{15C6289D-B13C-4DB8-81EC-F72F397F5EE1}"/>
              </a:ext>
            </a:extLst>
          </p:cNvPr>
          <p:cNvSpPr txBox="1">
            <a:spLocks/>
          </p:cNvSpPr>
          <p:nvPr/>
        </p:nvSpPr>
        <p:spPr>
          <a:xfrm>
            <a:off x="8441171" y="955893"/>
            <a:ext cx="3624649" cy="55922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ru-RU" sz="2200" dirty="0"/>
              <a:t>(</a:t>
            </a:r>
            <a:r>
              <a:rPr lang="en-US" sz="2200" dirty="0"/>
              <a:t>a</a:t>
            </a:r>
            <a:r>
              <a:rPr lang="ru-RU" sz="2200" dirty="0"/>
              <a:t>) задняя прямая реконструкция на исходном уровне</a:t>
            </a:r>
            <a:r>
              <a:rPr lang="en-US" sz="2200" dirty="0"/>
              <a:t> </a:t>
            </a:r>
            <a:r>
              <a:rPr lang="ru-RU" sz="2200" dirty="0"/>
              <a:t>               </a:t>
            </a:r>
            <a:r>
              <a:rPr lang="en-US" sz="2200" dirty="0"/>
              <a:t>b 900 </a:t>
            </a:r>
            <a:r>
              <a:rPr lang="ru-RU" sz="2200" dirty="0"/>
              <a:t>с</a:t>
            </a:r>
            <a:r>
              <a:rPr lang="en-US" sz="2200" dirty="0"/>
              <a:t>/</a:t>
            </a:r>
            <a:r>
              <a:rPr lang="ru-RU" sz="2200" dirty="0"/>
              <a:t>мм2</a:t>
            </a:r>
          </a:p>
          <a:p>
            <a:pPr>
              <a:buFont typeface="Wingdings" panose="05000000000000000000" pitchFamily="2" charset="2"/>
              <a:buChar char="§"/>
            </a:pPr>
            <a:r>
              <a:rPr lang="en-US" sz="2200" dirty="0"/>
              <a:t>(b)</a:t>
            </a:r>
            <a:r>
              <a:rPr lang="ru-RU" sz="2200" dirty="0"/>
              <a:t> задняя прямая реконструкция через три месяца наблюдения           </a:t>
            </a:r>
            <a:r>
              <a:rPr lang="en-US" sz="2200" dirty="0"/>
              <a:t>b 900 </a:t>
            </a:r>
            <a:r>
              <a:rPr lang="ru-RU" sz="2200" dirty="0"/>
              <a:t>с</a:t>
            </a:r>
            <a:r>
              <a:rPr lang="en-US" sz="2200" dirty="0"/>
              <a:t>/</a:t>
            </a:r>
            <a:r>
              <a:rPr lang="ru-RU" sz="2200" dirty="0"/>
              <a:t>мм2</a:t>
            </a:r>
          </a:p>
          <a:p>
            <a:pPr>
              <a:buNone/>
            </a:pPr>
            <a:r>
              <a:rPr lang="ru-RU" sz="2400" b="1" dirty="0"/>
              <a:t>   </a:t>
            </a:r>
            <a:r>
              <a:rPr lang="ru-RU" sz="2000" b="1" dirty="0"/>
              <a:t>Диффузно-взвешенное изображение МРТ демонстрирует прогрессирующее метастатическое заболевание опорно-двигательного аппарата, в то время как сцинтиграфия костей остается стабильной в исходном уровне и после терапии.</a:t>
            </a:r>
            <a:endParaRPr lang="ru-RU" sz="2200" dirty="0"/>
          </a:p>
          <a:p>
            <a:pPr>
              <a:buFont typeface="Wingdings" panose="05000000000000000000" pitchFamily="2" charset="2"/>
              <a:buChar char="§"/>
            </a:pPr>
            <a:endParaRPr lang="ru-RU" sz="2200" dirty="0"/>
          </a:p>
        </p:txBody>
      </p:sp>
      <p:pic>
        <p:nvPicPr>
          <p:cNvPr id="5" name="Рисунок 4">
            <a:extLst>
              <a:ext uri="{FF2B5EF4-FFF2-40B4-BE49-F238E27FC236}">
                <a16:creationId xmlns:a16="http://schemas.microsoft.com/office/drawing/2014/main" id="{86F317E1-61D7-4F94-8640-C3E83DE83AFF}"/>
              </a:ext>
            </a:extLst>
          </p:cNvPr>
          <p:cNvPicPr>
            <a:picLocks noChangeAspect="1"/>
          </p:cNvPicPr>
          <p:nvPr/>
        </p:nvPicPr>
        <p:blipFill>
          <a:blip r:embed="rId2" cstate="print"/>
          <a:stretch>
            <a:fillRect/>
          </a:stretch>
        </p:blipFill>
        <p:spPr>
          <a:xfrm>
            <a:off x="700235" y="1905802"/>
            <a:ext cx="4075361" cy="4889170"/>
          </a:xfrm>
          <a:prstGeom prst="rect">
            <a:avLst/>
          </a:prstGeom>
        </p:spPr>
      </p:pic>
      <p:pic>
        <p:nvPicPr>
          <p:cNvPr id="7" name="Рисунок 6">
            <a:extLst>
              <a:ext uri="{FF2B5EF4-FFF2-40B4-BE49-F238E27FC236}">
                <a16:creationId xmlns:a16="http://schemas.microsoft.com/office/drawing/2014/main" id="{C464D0C2-6006-49B6-AAA2-E378899BA938}"/>
              </a:ext>
            </a:extLst>
          </p:cNvPr>
          <p:cNvPicPr>
            <a:picLocks noChangeAspect="1"/>
          </p:cNvPicPr>
          <p:nvPr/>
        </p:nvPicPr>
        <p:blipFill>
          <a:blip r:embed="rId3" cstate="print"/>
          <a:stretch>
            <a:fillRect/>
          </a:stretch>
        </p:blipFill>
        <p:spPr>
          <a:xfrm>
            <a:off x="4969855" y="1632834"/>
            <a:ext cx="3277057" cy="2715004"/>
          </a:xfrm>
          <a:prstGeom prst="rect">
            <a:avLst/>
          </a:prstGeom>
        </p:spPr>
      </p:pic>
      <p:pic>
        <p:nvPicPr>
          <p:cNvPr id="8" name="Рисунок 7">
            <a:extLst>
              <a:ext uri="{FF2B5EF4-FFF2-40B4-BE49-F238E27FC236}">
                <a16:creationId xmlns:a16="http://schemas.microsoft.com/office/drawing/2014/main" id="{02786F45-845D-4ABD-A9BF-207A26F42AB2}"/>
              </a:ext>
            </a:extLst>
          </p:cNvPr>
          <p:cNvPicPr>
            <a:picLocks noChangeAspect="1"/>
          </p:cNvPicPr>
          <p:nvPr/>
        </p:nvPicPr>
        <p:blipFill>
          <a:blip r:embed="rId4" cstate="print"/>
          <a:stretch>
            <a:fillRect/>
          </a:stretch>
        </p:blipFill>
        <p:spPr>
          <a:xfrm>
            <a:off x="4969855" y="4417836"/>
            <a:ext cx="3419952" cy="2305372"/>
          </a:xfrm>
          <a:prstGeom prst="rect">
            <a:avLst/>
          </a:prstGeom>
        </p:spPr>
      </p:pic>
      <p:cxnSp>
        <p:nvCxnSpPr>
          <p:cNvPr id="10" name="Прямая со стрелкой 9">
            <a:extLst>
              <a:ext uri="{FF2B5EF4-FFF2-40B4-BE49-F238E27FC236}">
                <a16:creationId xmlns:a16="http://schemas.microsoft.com/office/drawing/2014/main" id="{0B93E746-4800-4B7F-8BC8-03B11363D01C}"/>
              </a:ext>
            </a:extLst>
          </p:cNvPr>
          <p:cNvCxnSpPr/>
          <p:nvPr/>
        </p:nvCxnSpPr>
        <p:spPr>
          <a:xfrm flipV="1">
            <a:off x="4083908" y="2990336"/>
            <a:ext cx="1470454" cy="93293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2" name="Прямая со стрелкой 11">
            <a:extLst>
              <a:ext uri="{FF2B5EF4-FFF2-40B4-BE49-F238E27FC236}">
                <a16:creationId xmlns:a16="http://schemas.microsoft.com/office/drawing/2014/main" id="{15A91F5B-B1AE-4F4F-9D88-C459C70241F9}"/>
              </a:ext>
            </a:extLst>
          </p:cNvPr>
          <p:cNvCxnSpPr/>
          <p:nvPr/>
        </p:nvCxnSpPr>
        <p:spPr>
          <a:xfrm flipV="1">
            <a:off x="4380470" y="5288692"/>
            <a:ext cx="1235676" cy="16063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921178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26AB32-F70C-471F-9B9C-FDB4D00C90E3}"/>
              </a:ext>
            </a:extLst>
          </p:cNvPr>
          <p:cNvSpPr>
            <a:spLocks noGrp="1"/>
          </p:cNvSpPr>
          <p:nvPr>
            <p:ph type="title"/>
          </p:nvPr>
        </p:nvSpPr>
        <p:spPr>
          <a:xfrm>
            <a:off x="353947" y="134793"/>
            <a:ext cx="11484106" cy="1097242"/>
          </a:xfrm>
        </p:spPr>
        <p:txBody>
          <a:bodyPr>
            <a:noAutofit/>
          </a:bodyPr>
          <a:lstStyle/>
          <a:p>
            <a:pPr algn="ctr"/>
            <a:r>
              <a:rPr lang="ru-RU" sz="3200" b="1" dirty="0"/>
              <a:t>66-летний мужчина с метастатическим раком простаты в кости, продолжение</a:t>
            </a:r>
            <a:endParaRPr lang="ru-RU" sz="3200" b="1" dirty="0">
              <a:latin typeface="Times New Roman" panose="02020603050405020304" pitchFamily="18" charset="0"/>
              <a:cs typeface="Times New Roman" panose="02020603050405020304" pitchFamily="18" charset="0"/>
            </a:endParaRPr>
          </a:p>
        </p:txBody>
      </p:sp>
      <p:sp>
        <p:nvSpPr>
          <p:cNvPr id="13" name="Объект 2">
            <a:extLst>
              <a:ext uri="{FF2B5EF4-FFF2-40B4-BE49-F238E27FC236}">
                <a16:creationId xmlns:a16="http://schemas.microsoft.com/office/drawing/2014/main" id="{15C6289D-B13C-4DB8-81EC-F72F397F5EE1}"/>
              </a:ext>
            </a:extLst>
          </p:cNvPr>
          <p:cNvSpPr txBox="1">
            <a:spLocks/>
          </p:cNvSpPr>
          <p:nvPr/>
        </p:nvSpPr>
        <p:spPr>
          <a:xfrm>
            <a:off x="43982" y="4757351"/>
            <a:ext cx="3207964" cy="10064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ru-RU" sz="2200" dirty="0"/>
              <a:t>(</a:t>
            </a:r>
            <a:r>
              <a:rPr lang="en-US" sz="2200" dirty="0"/>
              <a:t>e-h</a:t>
            </a:r>
            <a:r>
              <a:rPr lang="ru-RU" sz="2200" dirty="0"/>
              <a:t>) аксиальные срезы в режиме диффузно-взвешенного изображения на исходном уровне (</a:t>
            </a:r>
            <a:r>
              <a:rPr lang="en-US" sz="2200" dirty="0"/>
              <a:t>b=900</a:t>
            </a:r>
            <a:r>
              <a:rPr lang="ru-RU" sz="2200" dirty="0"/>
              <a:t>с</a:t>
            </a:r>
            <a:r>
              <a:rPr lang="en-US" sz="2200" dirty="0"/>
              <a:t>/</a:t>
            </a:r>
            <a:r>
              <a:rPr lang="ru-RU" sz="2200" dirty="0"/>
              <a:t>мм2)</a:t>
            </a:r>
          </a:p>
        </p:txBody>
      </p:sp>
      <p:pic>
        <p:nvPicPr>
          <p:cNvPr id="5" name="Рисунок 4">
            <a:extLst>
              <a:ext uri="{FF2B5EF4-FFF2-40B4-BE49-F238E27FC236}">
                <a16:creationId xmlns:a16="http://schemas.microsoft.com/office/drawing/2014/main" id="{2886CD2A-2031-41D9-B1B1-D78CF1E44207}"/>
              </a:ext>
            </a:extLst>
          </p:cNvPr>
          <p:cNvPicPr>
            <a:picLocks noChangeAspect="1"/>
          </p:cNvPicPr>
          <p:nvPr/>
        </p:nvPicPr>
        <p:blipFill>
          <a:blip r:embed="rId2" cstate="print"/>
          <a:stretch>
            <a:fillRect/>
          </a:stretch>
        </p:blipFill>
        <p:spPr>
          <a:xfrm>
            <a:off x="132414" y="1388881"/>
            <a:ext cx="3065489" cy="1717590"/>
          </a:xfrm>
          <a:prstGeom prst="rect">
            <a:avLst/>
          </a:prstGeom>
        </p:spPr>
      </p:pic>
      <p:pic>
        <p:nvPicPr>
          <p:cNvPr id="6" name="Рисунок 5">
            <a:extLst>
              <a:ext uri="{FF2B5EF4-FFF2-40B4-BE49-F238E27FC236}">
                <a16:creationId xmlns:a16="http://schemas.microsoft.com/office/drawing/2014/main" id="{704F27A8-550C-4F59-BFC3-03627BC2EF27}"/>
              </a:ext>
            </a:extLst>
          </p:cNvPr>
          <p:cNvPicPr>
            <a:picLocks noChangeAspect="1"/>
          </p:cNvPicPr>
          <p:nvPr/>
        </p:nvPicPr>
        <p:blipFill>
          <a:blip r:embed="rId3" cstate="print"/>
          <a:stretch>
            <a:fillRect/>
          </a:stretch>
        </p:blipFill>
        <p:spPr>
          <a:xfrm>
            <a:off x="131438" y="3138079"/>
            <a:ext cx="3065489" cy="1678258"/>
          </a:xfrm>
          <a:prstGeom prst="rect">
            <a:avLst/>
          </a:prstGeom>
        </p:spPr>
      </p:pic>
      <p:pic>
        <p:nvPicPr>
          <p:cNvPr id="7" name="Рисунок 6">
            <a:extLst>
              <a:ext uri="{FF2B5EF4-FFF2-40B4-BE49-F238E27FC236}">
                <a16:creationId xmlns:a16="http://schemas.microsoft.com/office/drawing/2014/main" id="{0ADBC602-98AD-4F62-AB64-9168F928EC02}"/>
              </a:ext>
            </a:extLst>
          </p:cNvPr>
          <p:cNvPicPr>
            <a:picLocks noChangeAspect="1"/>
          </p:cNvPicPr>
          <p:nvPr/>
        </p:nvPicPr>
        <p:blipFill>
          <a:blip r:embed="rId4" cstate="print"/>
          <a:stretch>
            <a:fillRect/>
          </a:stretch>
        </p:blipFill>
        <p:spPr>
          <a:xfrm>
            <a:off x="3295411" y="1520953"/>
            <a:ext cx="2770981" cy="2041931"/>
          </a:xfrm>
          <a:prstGeom prst="rect">
            <a:avLst/>
          </a:prstGeom>
        </p:spPr>
      </p:pic>
      <p:pic>
        <p:nvPicPr>
          <p:cNvPr id="8" name="Рисунок 7">
            <a:extLst>
              <a:ext uri="{FF2B5EF4-FFF2-40B4-BE49-F238E27FC236}">
                <a16:creationId xmlns:a16="http://schemas.microsoft.com/office/drawing/2014/main" id="{7B8925C1-8083-49D8-A22C-6B0FCC17DE37}"/>
              </a:ext>
            </a:extLst>
          </p:cNvPr>
          <p:cNvPicPr>
            <a:picLocks noChangeAspect="1"/>
          </p:cNvPicPr>
          <p:nvPr/>
        </p:nvPicPr>
        <p:blipFill>
          <a:blip r:embed="rId5" cstate="print"/>
          <a:stretch>
            <a:fillRect/>
          </a:stretch>
        </p:blipFill>
        <p:spPr>
          <a:xfrm>
            <a:off x="3320180" y="3562884"/>
            <a:ext cx="2755229" cy="1973852"/>
          </a:xfrm>
          <a:prstGeom prst="rect">
            <a:avLst/>
          </a:prstGeom>
        </p:spPr>
      </p:pic>
      <p:pic>
        <p:nvPicPr>
          <p:cNvPr id="10" name="Рисунок 9">
            <a:extLst>
              <a:ext uri="{FF2B5EF4-FFF2-40B4-BE49-F238E27FC236}">
                <a16:creationId xmlns:a16="http://schemas.microsoft.com/office/drawing/2014/main" id="{973C732B-D474-4C0A-B215-B8F28E0B4494}"/>
              </a:ext>
            </a:extLst>
          </p:cNvPr>
          <p:cNvPicPr>
            <a:picLocks noChangeAspect="1"/>
          </p:cNvPicPr>
          <p:nvPr/>
        </p:nvPicPr>
        <p:blipFill>
          <a:blip r:embed="rId6" cstate="print"/>
          <a:stretch>
            <a:fillRect/>
          </a:stretch>
        </p:blipFill>
        <p:spPr>
          <a:xfrm>
            <a:off x="6152661" y="1497125"/>
            <a:ext cx="2902641" cy="2065759"/>
          </a:xfrm>
          <a:prstGeom prst="rect">
            <a:avLst/>
          </a:prstGeom>
        </p:spPr>
      </p:pic>
      <p:pic>
        <p:nvPicPr>
          <p:cNvPr id="11" name="Рисунок 10">
            <a:extLst>
              <a:ext uri="{FF2B5EF4-FFF2-40B4-BE49-F238E27FC236}">
                <a16:creationId xmlns:a16="http://schemas.microsoft.com/office/drawing/2014/main" id="{484B9EB6-47E0-4FD1-815E-3A758BDB5187}"/>
              </a:ext>
            </a:extLst>
          </p:cNvPr>
          <p:cNvPicPr>
            <a:picLocks noChangeAspect="1"/>
          </p:cNvPicPr>
          <p:nvPr/>
        </p:nvPicPr>
        <p:blipFill>
          <a:blip r:embed="rId7" cstate="print"/>
          <a:stretch>
            <a:fillRect/>
          </a:stretch>
        </p:blipFill>
        <p:spPr>
          <a:xfrm>
            <a:off x="6143644" y="3562884"/>
            <a:ext cx="2911658" cy="2035693"/>
          </a:xfrm>
          <a:prstGeom prst="rect">
            <a:avLst/>
          </a:prstGeom>
        </p:spPr>
      </p:pic>
      <p:pic>
        <p:nvPicPr>
          <p:cNvPr id="12" name="Рисунок 11">
            <a:extLst>
              <a:ext uri="{FF2B5EF4-FFF2-40B4-BE49-F238E27FC236}">
                <a16:creationId xmlns:a16="http://schemas.microsoft.com/office/drawing/2014/main" id="{E1EAE8D1-16A1-4E56-A725-FBE5CAFD03B2}"/>
              </a:ext>
            </a:extLst>
          </p:cNvPr>
          <p:cNvPicPr>
            <a:picLocks noChangeAspect="1"/>
          </p:cNvPicPr>
          <p:nvPr/>
        </p:nvPicPr>
        <p:blipFill>
          <a:blip r:embed="rId8" cstate="print"/>
          <a:stretch>
            <a:fillRect/>
          </a:stretch>
        </p:blipFill>
        <p:spPr>
          <a:xfrm>
            <a:off x="9093962" y="1532342"/>
            <a:ext cx="2980192" cy="1606435"/>
          </a:xfrm>
          <a:prstGeom prst="rect">
            <a:avLst/>
          </a:prstGeom>
        </p:spPr>
      </p:pic>
      <p:pic>
        <p:nvPicPr>
          <p:cNvPr id="15" name="Рисунок 14">
            <a:extLst>
              <a:ext uri="{FF2B5EF4-FFF2-40B4-BE49-F238E27FC236}">
                <a16:creationId xmlns:a16="http://schemas.microsoft.com/office/drawing/2014/main" id="{10C7BAA5-9467-42AB-81DF-1FA51ABDAA94}"/>
              </a:ext>
            </a:extLst>
          </p:cNvPr>
          <p:cNvPicPr>
            <a:picLocks noChangeAspect="1"/>
          </p:cNvPicPr>
          <p:nvPr/>
        </p:nvPicPr>
        <p:blipFill>
          <a:blip r:embed="rId9" cstate="print"/>
          <a:stretch>
            <a:fillRect/>
          </a:stretch>
        </p:blipFill>
        <p:spPr>
          <a:xfrm>
            <a:off x="9094201" y="3247926"/>
            <a:ext cx="3053818" cy="1606435"/>
          </a:xfrm>
          <a:prstGeom prst="rect">
            <a:avLst/>
          </a:prstGeom>
        </p:spPr>
      </p:pic>
      <p:sp>
        <p:nvSpPr>
          <p:cNvPr id="17" name="Объект 2">
            <a:extLst>
              <a:ext uri="{FF2B5EF4-FFF2-40B4-BE49-F238E27FC236}">
                <a16:creationId xmlns:a16="http://schemas.microsoft.com/office/drawing/2014/main" id="{A4B37974-2266-44BF-9A50-B7D881AD8FD6}"/>
              </a:ext>
            </a:extLst>
          </p:cNvPr>
          <p:cNvSpPr txBox="1">
            <a:spLocks/>
          </p:cNvSpPr>
          <p:nvPr/>
        </p:nvSpPr>
        <p:spPr>
          <a:xfrm>
            <a:off x="7790935" y="5577389"/>
            <a:ext cx="4401065" cy="7442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800" b="1" dirty="0"/>
              <a:t> На аксиальных срезах МРТ определяются множественные новые поражения ребер, дужек позвонков и значительное увеличение размера ранее существовавших поражений (стрелки).</a:t>
            </a:r>
          </a:p>
        </p:txBody>
      </p:sp>
      <p:sp>
        <p:nvSpPr>
          <p:cNvPr id="3" name="Прямоугольник 2">
            <a:extLst>
              <a:ext uri="{FF2B5EF4-FFF2-40B4-BE49-F238E27FC236}">
                <a16:creationId xmlns:a16="http://schemas.microsoft.com/office/drawing/2014/main" id="{9E767E22-1A9E-49A0-B85E-FEB5B89BEFA3}"/>
              </a:ext>
            </a:extLst>
          </p:cNvPr>
          <p:cNvSpPr/>
          <p:nvPr/>
        </p:nvSpPr>
        <p:spPr>
          <a:xfrm>
            <a:off x="2682679" y="5696287"/>
            <a:ext cx="4634923" cy="430887"/>
          </a:xfrm>
          <a:prstGeom prst="rect">
            <a:avLst/>
          </a:prstGeom>
        </p:spPr>
        <p:txBody>
          <a:bodyPr wrap="none">
            <a:spAutoFit/>
          </a:bodyPr>
          <a:lstStyle/>
          <a:p>
            <a:pPr>
              <a:buFont typeface="Wingdings" panose="05000000000000000000" pitchFamily="2" charset="2"/>
              <a:buChar char="§"/>
            </a:pPr>
            <a:r>
              <a:rPr lang="en-US" sz="2200" dirty="0"/>
              <a:t>(</a:t>
            </a:r>
            <a:r>
              <a:rPr lang="en-US" sz="2200" dirty="0" err="1"/>
              <a:t>i</a:t>
            </a:r>
            <a:r>
              <a:rPr lang="en-US" sz="2200" dirty="0"/>
              <a:t>-l)</a:t>
            </a:r>
            <a:r>
              <a:rPr lang="ru-RU" sz="2200" dirty="0"/>
              <a:t> и через три месяца наблюдения</a:t>
            </a:r>
          </a:p>
        </p:txBody>
      </p:sp>
    </p:spTree>
    <p:extLst>
      <p:ext uri="{BB962C8B-B14F-4D97-AF65-F5344CB8AC3E}">
        <p14:creationId xmlns:p14="http://schemas.microsoft.com/office/powerpoint/2010/main" val="4154812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170311A5-D54F-4D86-B503-6ACC6BA4CBFB}"/>
              </a:ext>
            </a:extLst>
          </p:cNvPr>
          <p:cNvSpPr>
            <a:spLocks noGrp="1"/>
          </p:cNvSpPr>
          <p:nvPr>
            <p:ph type="title"/>
          </p:nvPr>
        </p:nvSpPr>
        <p:spPr/>
        <p:txBody>
          <a:bodyPr/>
          <a:lstStyle/>
          <a:p>
            <a:pPr algn="ctr" eaLnBrk="1" hangingPunct="1"/>
            <a:r>
              <a:rPr lang="ru-RU" altLang="ru-RU" dirty="0">
                <a:latin typeface="Times New Roman" panose="02020603050405020304" pitchFamily="18" charset="0"/>
                <a:cs typeface="Times New Roman" panose="02020603050405020304" pitchFamily="18" charset="0"/>
              </a:rPr>
              <a:t>Введение</a:t>
            </a:r>
          </a:p>
        </p:txBody>
      </p:sp>
      <p:sp>
        <p:nvSpPr>
          <p:cNvPr id="3" name="Объект 2">
            <a:extLst>
              <a:ext uri="{FF2B5EF4-FFF2-40B4-BE49-F238E27FC236}">
                <a16:creationId xmlns:a16="http://schemas.microsoft.com/office/drawing/2014/main" id="{37351FC1-ADD6-436D-9234-6B5764621A4F}"/>
              </a:ext>
            </a:extLst>
          </p:cNvPr>
          <p:cNvSpPr>
            <a:spLocks noGrp="1"/>
          </p:cNvSpPr>
          <p:nvPr>
            <p:ph idx="1"/>
          </p:nvPr>
        </p:nvSpPr>
        <p:spPr>
          <a:xfrm>
            <a:off x="838200" y="1219200"/>
            <a:ext cx="10515600" cy="5478162"/>
          </a:xfrm>
        </p:spPr>
        <p:txBody>
          <a:bodyPr rtlCol="0">
            <a:noAutofit/>
          </a:bodyPr>
          <a:lstStyle/>
          <a:p>
            <a:pPr>
              <a:buFont typeface="Wingdings" panose="05000000000000000000" pitchFamily="2" charset="2"/>
              <a:buChar char="§"/>
              <a:defRPr/>
            </a:pPr>
            <a:r>
              <a:rPr lang="ru-RU" sz="2600" dirty="0">
                <a:latin typeface="Times New Roman" panose="02020603050405020304" pitchFamily="18" charset="0"/>
                <a:cs typeface="Times New Roman" panose="02020603050405020304" pitchFamily="18" charset="0"/>
              </a:rPr>
              <a:t>Оценка распространенности злокачественного заболевания опорно-двигательного аппарата и ответа на проведенное лечение, представляет собой серьезную проблему в онкологии. Метастазирование в опорно-двигательную систему развивается у двух трети больных раком, кость – самое распространенное место метастазирования рака простаты (до 90% пациентов) и рака молочной железы (70% пациентов).</a:t>
            </a:r>
          </a:p>
          <a:p>
            <a:pPr>
              <a:buFont typeface="Wingdings" panose="05000000000000000000" pitchFamily="2" charset="2"/>
              <a:buChar char="§"/>
              <a:defRPr/>
            </a:pPr>
            <a:r>
              <a:rPr lang="ru-RU" sz="2600" dirty="0">
                <a:latin typeface="Times New Roman" panose="02020603050405020304" pitchFamily="18" charset="0"/>
                <a:cs typeface="Times New Roman" panose="02020603050405020304" pitchFamily="18" charset="0"/>
              </a:rPr>
              <a:t>Миелома, наиболее распространенное первичное злокачественное новообразование костного мозга, заболеваемость составляет более 5000 случаев в год и распространенность около 17600 человек</a:t>
            </a:r>
          </a:p>
          <a:p>
            <a:pPr>
              <a:buFont typeface="Wingdings" panose="05000000000000000000" pitchFamily="2" charset="2"/>
              <a:buChar char="§"/>
              <a:defRPr/>
            </a:pPr>
            <a:r>
              <a:rPr lang="ru-RU" sz="2600" dirty="0">
                <a:latin typeface="Times New Roman" panose="02020603050405020304" pitchFamily="18" charset="0"/>
                <a:cs typeface="Times New Roman" panose="02020603050405020304" pitchFamily="18" charset="0"/>
              </a:rPr>
              <a:t>Обычные методы визуализации, например, КТ и </a:t>
            </a:r>
            <a:r>
              <a:rPr lang="ru-RU" sz="2600" dirty="0" err="1">
                <a:latin typeface="Times New Roman" panose="02020603050405020304" pitchFamily="18" charset="0"/>
                <a:cs typeface="Times New Roman" panose="02020603050405020304" pitchFamily="18" charset="0"/>
              </a:rPr>
              <a:t>радионуклидная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сцинтиграфия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опроно-двигательного</a:t>
            </a:r>
            <a:r>
              <a:rPr lang="ru-RU" sz="2600" dirty="0">
                <a:latin typeface="Times New Roman" panose="02020603050405020304" pitchFamily="18" charset="0"/>
                <a:cs typeface="Times New Roman" panose="02020603050405020304" pitchFamily="18" charset="0"/>
              </a:rPr>
              <a:t> аппарата широко используются при обнаружении злокачественных заболеваний костей, но они обладают низкой чувствительностью.</a:t>
            </a:r>
          </a:p>
          <a:p>
            <a:pPr>
              <a:buFont typeface="Wingdings" panose="05000000000000000000" pitchFamily="2" charset="2"/>
              <a:buChar char="§"/>
              <a:defRPr/>
            </a:pPr>
            <a:endParaRPr lang="ru-RU"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defRPr/>
            </a:pPr>
            <a:endParaRPr lang="ru-RU"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26AB32-F70C-471F-9B9C-FDB4D00C90E3}"/>
              </a:ext>
            </a:extLst>
          </p:cNvPr>
          <p:cNvSpPr>
            <a:spLocks noGrp="1"/>
          </p:cNvSpPr>
          <p:nvPr>
            <p:ph type="title"/>
          </p:nvPr>
        </p:nvSpPr>
        <p:spPr>
          <a:xfrm>
            <a:off x="353947" y="134793"/>
            <a:ext cx="11484106" cy="773430"/>
          </a:xfrm>
        </p:spPr>
        <p:txBody>
          <a:bodyPr>
            <a:noAutofit/>
          </a:bodyPr>
          <a:lstStyle/>
          <a:p>
            <a:pPr algn="ctr"/>
            <a:r>
              <a:rPr lang="ru-RU" sz="2600" dirty="0">
                <a:latin typeface="Times New Roman" panose="02020603050405020304" pitchFamily="18" charset="0"/>
                <a:cs typeface="Times New Roman" panose="02020603050405020304" pitchFamily="18" charset="0"/>
              </a:rPr>
              <a:t>Диффузно-взвешенное изображение</a:t>
            </a:r>
            <a:br>
              <a:rPr lang="ru-RU" sz="2600" dirty="0">
                <a:latin typeface="Times New Roman" panose="02020603050405020304" pitchFamily="18" charset="0"/>
                <a:cs typeface="Times New Roman" panose="02020603050405020304" pitchFamily="18" charset="0"/>
              </a:rPr>
            </a:br>
            <a:r>
              <a:rPr lang="ru-RU" sz="2600" dirty="0">
                <a:latin typeface="Times New Roman" panose="02020603050405020304" pitchFamily="18" charset="0"/>
                <a:cs typeface="Times New Roman" panose="02020603050405020304" pitchFamily="18" charset="0"/>
              </a:rPr>
              <a:t>Пациент с подозрением на рецидив миеломы</a:t>
            </a:r>
          </a:p>
        </p:txBody>
      </p:sp>
      <p:sp>
        <p:nvSpPr>
          <p:cNvPr id="13" name="Объект 2">
            <a:extLst>
              <a:ext uri="{FF2B5EF4-FFF2-40B4-BE49-F238E27FC236}">
                <a16:creationId xmlns:a16="http://schemas.microsoft.com/office/drawing/2014/main" id="{15C6289D-B13C-4DB8-81EC-F72F397F5EE1}"/>
              </a:ext>
            </a:extLst>
          </p:cNvPr>
          <p:cNvSpPr txBox="1">
            <a:spLocks/>
          </p:cNvSpPr>
          <p:nvPr/>
        </p:nvSpPr>
        <p:spPr>
          <a:xfrm>
            <a:off x="1045611" y="4458075"/>
            <a:ext cx="3624649" cy="947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ru-RU" sz="2200" dirty="0"/>
              <a:t>(</a:t>
            </a:r>
            <a:r>
              <a:rPr lang="en-US" sz="2200" dirty="0"/>
              <a:t>a</a:t>
            </a:r>
            <a:r>
              <a:rPr lang="ru-RU" sz="2200" dirty="0"/>
              <a:t>) аксиальный срез грудной клетки, определяется двухстороннее поражение вертлужных впадин </a:t>
            </a:r>
            <a:r>
              <a:rPr lang="en-US" sz="2200" dirty="0"/>
              <a:t>b 900 </a:t>
            </a:r>
            <a:r>
              <a:rPr lang="ru-RU" sz="2200" dirty="0"/>
              <a:t>с</a:t>
            </a:r>
            <a:r>
              <a:rPr lang="en-US" sz="2200" dirty="0"/>
              <a:t>/</a:t>
            </a:r>
            <a:r>
              <a:rPr lang="ru-RU" sz="2200" dirty="0"/>
              <a:t>мм2</a:t>
            </a:r>
          </a:p>
          <a:p>
            <a:pPr marL="0" indent="0">
              <a:buNone/>
            </a:pPr>
            <a:endParaRPr lang="ru-RU" sz="2200" dirty="0"/>
          </a:p>
        </p:txBody>
      </p:sp>
      <p:pic>
        <p:nvPicPr>
          <p:cNvPr id="3" name="Рисунок 2">
            <a:extLst>
              <a:ext uri="{FF2B5EF4-FFF2-40B4-BE49-F238E27FC236}">
                <a16:creationId xmlns:a16="http://schemas.microsoft.com/office/drawing/2014/main" id="{AE499CAD-9370-43DC-AFA5-9F3D6E3865D0}"/>
              </a:ext>
            </a:extLst>
          </p:cNvPr>
          <p:cNvPicPr>
            <a:picLocks noChangeAspect="1"/>
          </p:cNvPicPr>
          <p:nvPr/>
        </p:nvPicPr>
        <p:blipFill>
          <a:blip r:embed="rId2" cstate="print"/>
          <a:stretch>
            <a:fillRect/>
          </a:stretch>
        </p:blipFill>
        <p:spPr>
          <a:xfrm>
            <a:off x="1045611" y="973339"/>
            <a:ext cx="3952695" cy="3419620"/>
          </a:xfrm>
          <a:prstGeom prst="rect">
            <a:avLst/>
          </a:prstGeom>
        </p:spPr>
      </p:pic>
      <p:pic>
        <p:nvPicPr>
          <p:cNvPr id="4" name="Рисунок 3">
            <a:extLst>
              <a:ext uri="{FF2B5EF4-FFF2-40B4-BE49-F238E27FC236}">
                <a16:creationId xmlns:a16="http://schemas.microsoft.com/office/drawing/2014/main" id="{BA384001-9FBC-44CA-9881-B734351A3304}"/>
              </a:ext>
            </a:extLst>
          </p:cNvPr>
          <p:cNvPicPr>
            <a:picLocks noChangeAspect="1"/>
          </p:cNvPicPr>
          <p:nvPr/>
        </p:nvPicPr>
        <p:blipFill>
          <a:blip r:embed="rId3" cstate="print"/>
          <a:stretch>
            <a:fillRect/>
          </a:stretch>
        </p:blipFill>
        <p:spPr>
          <a:xfrm>
            <a:off x="6481118" y="973339"/>
            <a:ext cx="4155631" cy="3419620"/>
          </a:xfrm>
          <a:prstGeom prst="rect">
            <a:avLst/>
          </a:prstGeom>
        </p:spPr>
      </p:pic>
      <p:sp>
        <p:nvSpPr>
          <p:cNvPr id="14" name="Объект 2">
            <a:extLst>
              <a:ext uri="{FF2B5EF4-FFF2-40B4-BE49-F238E27FC236}">
                <a16:creationId xmlns:a16="http://schemas.microsoft.com/office/drawing/2014/main" id="{0A7B4B3C-2603-4372-981A-A2761B954DB8}"/>
              </a:ext>
            </a:extLst>
          </p:cNvPr>
          <p:cNvSpPr txBox="1">
            <a:spLocks/>
          </p:cNvSpPr>
          <p:nvPr/>
        </p:nvSpPr>
        <p:spPr>
          <a:xfrm>
            <a:off x="4775334" y="4331174"/>
            <a:ext cx="7142758" cy="947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ru-RU" sz="2200" dirty="0"/>
              <a:t>(</a:t>
            </a:r>
            <a:r>
              <a:rPr lang="en-US" sz="2200" dirty="0"/>
              <a:t>b</a:t>
            </a:r>
            <a:r>
              <a:rPr lang="ru-RU" sz="2200" dirty="0"/>
              <a:t>) аксиальный срез грудной клетки, соответствующая карта измеряемого коэффициента диффузии показывает, что поражение справа имеет высокий индекс ИКД(усиление диффузии), эквивалентный жидкости в мочевом пузыре. Поражение левой вертлужной впадины показывает ограничение диффузии, что соответствует активному очаговому поражению(пунктирная стрелка)</a:t>
            </a:r>
          </a:p>
          <a:p>
            <a:pPr marL="0" indent="0">
              <a:buNone/>
            </a:pPr>
            <a:endParaRPr lang="ru-RU" sz="2200" dirty="0"/>
          </a:p>
        </p:txBody>
      </p:sp>
    </p:spTree>
    <p:extLst>
      <p:ext uri="{BB962C8B-B14F-4D97-AF65-F5344CB8AC3E}">
        <p14:creationId xmlns:p14="http://schemas.microsoft.com/office/powerpoint/2010/main" val="2904594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26AB32-F70C-471F-9B9C-FDB4D00C90E3}"/>
              </a:ext>
            </a:extLst>
          </p:cNvPr>
          <p:cNvSpPr>
            <a:spLocks noGrp="1"/>
          </p:cNvSpPr>
          <p:nvPr>
            <p:ph type="title"/>
          </p:nvPr>
        </p:nvSpPr>
        <p:spPr>
          <a:xfrm>
            <a:off x="353947" y="134792"/>
            <a:ext cx="11484106" cy="410593"/>
          </a:xfrm>
        </p:spPr>
        <p:txBody>
          <a:bodyPr>
            <a:noAutofit/>
          </a:bodyPr>
          <a:lstStyle/>
          <a:p>
            <a:pPr algn="ctr"/>
            <a:r>
              <a:rPr lang="ru-RU" sz="2600" dirty="0">
                <a:latin typeface="Times New Roman" panose="02020603050405020304" pitchFamily="18" charset="0"/>
                <a:cs typeface="Times New Roman" panose="02020603050405020304" pitchFamily="18" charset="0"/>
              </a:rPr>
              <a:t>Диффузно-взвешенное МРТ Пациент с миеломой</a:t>
            </a:r>
            <a:r>
              <a:rPr lang="en-US" sz="2600" dirty="0">
                <a:latin typeface="Times New Roman" panose="02020603050405020304" pitchFamily="18" charset="0"/>
                <a:cs typeface="Times New Roman" panose="02020603050405020304" pitchFamily="18" charset="0"/>
              </a:rPr>
              <a:t>;</a:t>
            </a:r>
            <a:br>
              <a:rPr lang="en-US" sz="2600" dirty="0">
                <a:latin typeface="Times New Roman" panose="02020603050405020304" pitchFamily="18" charset="0"/>
                <a:cs typeface="Times New Roman" panose="02020603050405020304" pitchFamily="18" charset="0"/>
              </a:rPr>
            </a:br>
            <a:r>
              <a:rPr lang="ru-RU" sz="2600" dirty="0">
                <a:latin typeface="Times New Roman" panose="02020603050405020304" pitchFamily="18" charset="0"/>
                <a:cs typeface="Times New Roman" panose="02020603050405020304" pitchFamily="18" charset="0"/>
              </a:rPr>
              <a:t> до(</a:t>
            </a:r>
            <a:r>
              <a:rPr lang="en-US" sz="2600" dirty="0">
                <a:latin typeface="Times New Roman" panose="02020603050405020304" pitchFamily="18" charset="0"/>
                <a:cs typeface="Times New Roman" panose="02020603050405020304" pitchFamily="18" charset="0"/>
              </a:rPr>
              <a:t>a-c)</a:t>
            </a:r>
            <a:r>
              <a:rPr lang="ru-RU" sz="2600" dirty="0">
                <a:latin typeface="Times New Roman" panose="02020603050405020304" pitchFamily="18" charset="0"/>
                <a:cs typeface="Times New Roman" panose="02020603050405020304" pitchFamily="18" charset="0"/>
              </a:rPr>
              <a:t> и после химиотерапии</a:t>
            </a:r>
            <a:r>
              <a:rPr lang="en-US" sz="2600" dirty="0">
                <a:latin typeface="Times New Roman" panose="02020603050405020304" pitchFamily="18" charset="0"/>
                <a:cs typeface="Times New Roman" panose="02020603050405020304" pitchFamily="18" charset="0"/>
              </a:rPr>
              <a:t>(d-f)</a:t>
            </a:r>
            <a:endParaRPr lang="ru-RU" sz="26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D688FB80-7210-4B6B-BD6F-BD4081F02A6E}"/>
              </a:ext>
            </a:extLst>
          </p:cNvPr>
          <p:cNvPicPr>
            <a:picLocks noChangeAspect="1"/>
          </p:cNvPicPr>
          <p:nvPr/>
        </p:nvPicPr>
        <p:blipFill>
          <a:blip r:embed="rId2" cstate="print"/>
          <a:stretch>
            <a:fillRect/>
          </a:stretch>
        </p:blipFill>
        <p:spPr>
          <a:xfrm>
            <a:off x="1186247" y="647035"/>
            <a:ext cx="9393195" cy="2709180"/>
          </a:xfrm>
          <a:prstGeom prst="rect">
            <a:avLst/>
          </a:prstGeom>
        </p:spPr>
      </p:pic>
      <p:pic>
        <p:nvPicPr>
          <p:cNvPr id="4" name="Рисунок 3">
            <a:extLst>
              <a:ext uri="{FF2B5EF4-FFF2-40B4-BE49-F238E27FC236}">
                <a16:creationId xmlns:a16="http://schemas.microsoft.com/office/drawing/2014/main" id="{648CF443-1A53-4A2D-8CC0-F1C30AF4B69A}"/>
              </a:ext>
            </a:extLst>
          </p:cNvPr>
          <p:cNvPicPr>
            <a:picLocks noChangeAspect="1"/>
          </p:cNvPicPr>
          <p:nvPr/>
        </p:nvPicPr>
        <p:blipFill>
          <a:blip r:embed="rId3" cstate="print"/>
          <a:stretch>
            <a:fillRect/>
          </a:stretch>
        </p:blipFill>
        <p:spPr>
          <a:xfrm>
            <a:off x="1204890" y="3356215"/>
            <a:ext cx="9393195" cy="2689622"/>
          </a:xfrm>
          <a:prstGeom prst="rect">
            <a:avLst/>
          </a:prstGeom>
        </p:spPr>
      </p:pic>
      <p:sp>
        <p:nvSpPr>
          <p:cNvPr id="13" name="Объект 2">
            <a:extLst>
              <a:ext uri="{FF2B5EF4-FFF2-40B4-BE49-F238E27FC236}">
                <a16:creationId xmlns:a16="http://schemas.microsoft.com/office/drawing/2014/main" id="{15C6289D-B13C-4DB8-81EC-F72F397F5EE1}"/>
              </a:ext>
            </a:extLst>
          </p:cNvPr>
          <p:cNvSpPr txBox="1">
            <a:spLocks/>
          </p:cNvSpPr>
          <p:nvPr/>
        </p:nvSpPr>
        <p:spPr>
          <a:xfrm>
            <a:off x="175550" y="6065395"/>
            <a:ext cx="11662503" cy="4480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600" b="1" dirty="0"/>
              <a:t>Поражение заднего правого ребра (стрелки) b 900 с/мм2 не изменилось после лечения; однако карта ИКД подтверждает, что повреждение показало ограничение диффузии на исходном уровне и высокий ИКД после лечения в соответствии с ответом. </a:t>
            </a:r>
          </a:p>
        </p:txBody>
      </p:sp>
    </p:spTree>
    <p:extLst>
      <p:ext uri="{BB962C8B-B14F-4D97-AF65-F5344CB8AC3E}">
        <p14:creationId xmlns:p14="http://schemas.microsoft.com/office/powerpoint/2010/main" val="1102810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Объект 4">
            <a:extLst>
              <a:ext uri="{FF2B5EF4-FFF2-40B4-BE49-F238E27FC236}">
                <a16:creationId xmlns:a16="http://schemas.microsoft.com/office/drawing/2014/main" id="{C0F20F94-EEFB-443F-843A-4200705298FD}"/>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38200" y="2046288"/>
            <a:ext cx="10515600" cy="215106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86C7775-9F6C-417E-B7A0-949C1E3B35B5}"/>
              </a:ext>
            </a:extLst>
          </p:cNvPr>
          <p:cNvSpPr>
            <a:spLocks noGrp="1"/>
          </p:cNvSpPr>
          <p:nvPr>
            <p:ph idx="1"/>
          </p:nvPr>
        </p:nvSpPr>
        <p:spPr>
          <a:xfrm>
            <a:off x="838200" y="1270536"/>
            <a:ext cx="10515600" cy="4932556"/>
          </a:xfrm>
        </p:spPr>
        <p:txBody>
          <a:bodyPr>
            <a:normAutofit/>
          </a:bodyPr>
          <a:lstStyle/>
          <a:p>
            <a:pPr marL="0" indent="0">
              <a:buNone/>
            </a:pPr>
            <a:r>
              <a:rPr lang="ru-RU" dirty="0">
                <a:latin typeface="Times New Roman" panose="02020603050405020304" pitchFamily="18" charset="0"/>
                <a:cs typeface="Times New Roman" panose="02020603050405020304" pitchFamily="18" charset="0"/>
              </a:rPr>
              <a:t>Последние разработки в области МРТ позволяют получить дополнительную морфологическую и функциональную визуализацию всего тела в течение 45 минут, однако отсутствие предыдущего опыта, знаний о возможностях современных методик МРТ может служить препятствием для его применения.</a:t>
            </a:r>
          </a:p>
          <a:p>
            <a:pPr marL="0" indent="0">
              <a:buNone/>
            </a:pPr>
            <a:r>
              <a:rPr lang="ru-RU" dirty="0">
                <a:latin typeface="Times New Roman" panose="02020603050405020304" pitchFamily="18" charset="0"/>
                <a:cs typeface="Times New Roman" panose="02020603050405020304" pitchFamily="18" charset="0"/>
              </a:rPr>
              <a:t>Эта статья направлена ​​на решение первой проблемы путем рассмотрения показаний и рекомендации по выполнению и клинической интерпретации МРТ всего тела для пациентов со злокачественными заболеваниями опорно-двигательного аппарата.</a:t>
            </a:r>
          </a:p>
        </p:txBody>
      </p:sp>
      <p:pic>
        <p:nvPicPr>
          <p:cNvPr id="7" name="Рисунок 6">
            <a:extLst>
              <a:ext uri="{FF2B5EF4-FFF2-40B4-BE49-F238E27FC236}">
                <a16:creationId xmlns:a16="http://schemas.microsoft.com/office/drawing/2014/main" id="{E40E619A-8FB4-48E6-BB87-1369CBC75DB0}"/>
              </a:ext>
            </a:extLst>
          </p:cNvPr>
          <p:cNvPicPr>
            <a:picLocks noChangeAspect="1"/>
          </p:cNvPicPr>
          <p:nvPr/>
        </p:nvPicPr>
        <p:blipFill>
          <a:blip r:embed="rId2" cstate="print"/>
          <a:stretch>
            <a:fillRect/>
          </a:stretch>
        </p:blipFill>
        <p:spPr>
          <a:xfrm>
            <a:off x="4771043" y="6042454"/>
            <a:ext cx="7112591" cy="692560"/>
          </a:xfrm>
          <a:prstGeom prst="rect">
            <a:avLst/>
          </a:prstGeom>
        </p:spPr>
      </p:pic>
      <p:sp>
        <p:nvSpPr>
          <p:cNvPr id="8" name="Заголовок 1">
            <a:extLst>
              <a:ext uri="{FF2B5EF4-FFF2-40B4-BE49-F238E27FC236}">
                <a16:creationId xmlns:a16="http://schemas.microsoft.com/office/drawing/2014/main" id="{3FB79B1F-B8FB-4CDF-992E-EABE63A396A3}"/>
              </a:ext>
            </a:extLst>
          </p:cNvPr>
          <p:cNvSpPr>
            <a:spLocks noGrp="1"/>
          </p:cNvSpPr>
          <p:nvPr>
            <p:ph type="title"/>
          </p:nvPr>
        </p:nvSpPr>
        <p:spPr>
          <a:xfrm>
            <a:off x="838200" y="365126"/>
            <a:ext cx="10515600" cy="1001662"/>
          </a:xfrm>
        </p:spPr>
        <p:txBody>
          <a:bodyPr/>
          <a:lstStyle/>
          <a:p>
            <a:pPr algn="ctr" eaLnBrk="1" hangingPunct="1"/>
            <a:r>
              <a:rPr lang="ru-RU" altLang="ru-RU" dirty="0">
                <a:latin typeface="Times New Roman" panose="02020603050405020304" pitchFamily="18" charset="0"/>
                <a:cs typeface="Times New Roman" panose="02020603050405020304" pitchFamily="18" charset="0"/>
              </a:rPr>
              <a:t>Цель</a:t>
            </a:r>
          </a:p>
        </p:txBody>
      </p:sp>
    </p:spTree>
    <p:extLst>
      <p:ext uri="{BB962C8B-B14F-4D97-AF65-F5344CB8AC3E}">
        <p14:creationId xmlns:p14="http://schemas.microsoft.com/office/powerpoint/2010/main" val="146530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a:extLst>
              <a:ext uri="{FF2B5EF4-FFF2-40B4-BE49-F238E27FC236}">
                <a16:creationId xmlns:a16="http://schemas.microsoft.com/office/drawing/2014/main" id="{A9C00272-AC3E-4591-8516-749CEA9B65E3}"/>
              </a:ext>
            </a:extLst>
          </p:cNvPr>
          <p:cNvSpPr>
            <a:spLocks noGrp="1"/>
          </p:cNvSpPr>
          <p:nvPr>
            <p:ph type="title"/>
          </p:nvPr>
        </p:nvSpPr>
        <p:spPr/>
        <p:txBody>
          <a:bodyPr/>
          <a:lstStyle/>
          <a:p>
            <a:pPr algn="ctr" eaLnBrk="1" hangingPunct="1"/>
            <a:r>
              <a:rPr lang="ru-RU" altLang="ru-RU" dirty="0">
                <a:latin typeface="Times New Roman" panose="02020603050405020304" pitchFamily="18" charset="0"/>
                <a:cs typeface="Times New Roman" panose="02020603050405020304" pitchFamily="18" charset="0"/>
              </a:rPr>
              <a:t>Методы лучевой диагностики </a:t>
            </a:r>
          </a:p>
        </p:txBody>
      </p:sp>
      <p:sp>
        <p:nvSpPr>
          <p:cNvPr id="9219" name="Объект 2">
            <a:extLst>
              <a:ext uri="{FF2B5EF4-FFF2-40B4-BE49-F238E27FC236}">
                <a16:creationId xmlns:a16="http://schemas.microsoft.com/office/drawing/2014/main" id="{9AE34832-EF06-4B99-8FB2-079A59B08425}"/>
              </a:ext>
            </a:extLst>
          </p:cNvPr>
          <p:cNvSpPr>
            <a:spLocks noGrp="1"/>
          </p:cNvSpPr>
          <p:nvPr>
            <p:ph idx="1"/>
          </p:nvPr>
        </p:nvSpPr>
        <p:spPr/>
        <p:txBody>
          <a:bodyPr/>
          <a:lstStyle/>
          <a:p>
            <a:pPr marL="0" indent="0">
              <a:buNone/>
            </a:pPr>
            <a:r>
              <a:rPr lang="ru-RU" altLang="ru-RU" dirty="0">
                <a:latin typeface="Times New Roman" panose="02020603050405020304" pitchFamily="18" charset="0"/>
                <a:cs typeface="Times New Roman" panose="02020603050405020304" pitchFamily="18" charset="0"/>
              </a:rPr>
              <a:t>МРТ – основной метод как диагностики, в т.ч. рецидивов злокачественных заболеваний костно-суставной системы, так и метод, позволяющий оценить степень терапевтического ответа;</a:t>
            </a:r>
          </a:p>
          <a:p>
            <a:pPr marL="0" indent="0">
              <a:buNone/>
            </a:pPr>
            <a:r>
              <a:rPr lang="ru-RU" dirty="0">
                <a:latin typeface="Times New Roman" panose="02020603050405020304" pitchFamily="18" charset="0"/>
                <a:cs typeface="Times New Roman" panose="02020603050405020304" pitchFamily="18" charset="0"/>
              </a:rPr>
              <a:t>В том числе МРТ входит в состав национальных и международных клинических рекомендаций по диагностике множественной миеломы и метастазов рака простаты.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F9CFB3-2BCC-4F9D-9787-7D642AF890FB}"/>
              </a:ext>
            </a:extLst>
          </p:cNvPr>
          <p:cNvSpPr>
            <a:spLocks noGrp="1"/>
          </p:cNvSpPr>
          <p:nvPr>
            <p:ph type="title"/>
          </p:nvPr>
        </p:nvSpPr>
        <p:spPr>
          <a:xfrm>
            <a:off x="838200" y="154459"/>
            <a:ext cx="10515600" cy="1077575"/>
          </a:xfrm>
        </p:spPr>
        <p:txBody>
          <a:bodyPr/>
          <a:lstStyle/>
          <a:p>
            <a:pPr algn="ctr"/>
            <a:r>
              <a:rPr lang="ru-RU" dirty="0">
                <a:latin typeface="Times New Roman" panose="02020603050405020304" pitchFamily="18" charset="0"/>
                <a:cs typeface="Times New Roman" panose="02020603050405020304" pitchFamily="18" charset="0"/>
              </a:rPr>
              <a:t>Протокол МРТ всего тела(</a:t>
            </a:r>
            <a:r>
              <a:rPr lang="en-US" dirty="0">
                <a:latin typeface="Times New Roman" panose="02020603050405020304" pitchFamily="18" charset="0"/>
                <a:cs typeface="Times New Roman" panose="02020603050405020304" pitchFamily="18" charset="0"/>
              </a:rPr>
              <a:t>WB</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MRI)</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F4D1E89-9EE5-4CA6-A744-B71881D62422}"/>
              </a:ext>
            </a:extLst>
          </p:cNvPr>
          <p:cNvSpPr>
            <a:spLocks noGrp="1"/>
          </p:cNvSpPr>
          <p:nvPr>
            <p:ph idx="1"/>
          </p:nvPr>
        </p:nvSpPr>
        <p:spPr>
          <a:xfrm>
            <a:off x="838200" y="1155358"/>
            <a:ext cx="10515600" cy="6122772"/>
          </a:xfrm>
        </p:spPr>
        <p:txBody>
          <a:bodyPr>
            <a:normAutofit/>
          </a:bodyPr>
          <a:lstStyle/>
          <a:p>
            <a:r>
              <a:rPr lang="ru-RU" sz="2400" dirty="0">
                <a:latin typeface="Times New Roman" panose="02020603050405020304" pitchFamily="18" charset="0"/>
                <a:cs typeface="Times New Roman" panose="02020603050405020304" pitchFamily="18" charset="0"/>
              </a:rPr>
              <a:t>Область сканирования в режиме </a:t>
            </a:r>
            <a:r>
              <a:rPr lang="en-US" sz="2400" dirty="0">
                <a:latin typeface="Times New Roman" panose="02020603050405020304" pitchFamily="18" charset="0"/>
                <a:cs typeface="Times New Roman" panose="02020603050405020304" pitchFamily="18" charset="0"/>
              </a:rPr>
              <a:t>WB </a:t>
            </a:r>
            <a:r>
              <a:rPr lang="ru-RU" sz="2400" dirty="0">
                <a:latin typeface="Times New Roman" panose="02020603050405020304" pitchFamily="18" charset="0"/>
                <a:cs typeface="Times New Roman" panose="02020603050405020304" pitchFamily="18" charset="0"/>
              </a:rPr>
              <a:t>может распространяться от середины глаз до середины бедер(при метастазах в кости), или от макушки до колен(множественная миелома). Изображения фиксируются последовательностями, обычно требуется пять-семь последовательностей для покрытия всего тела, в зависимости от сканера и требуемого покрытия. </a:t>
            </a:r>
          </a:p>
          <a:p>
            <a:r>
              <a:rPr lang="ru-RU" sz="2400" dirty="0">
                <a:latin typeface="Times New Roman" panose="02020603050405020304" pitchFamily="18" charset="0"/>
                <a:cs typeface="Times New Roman" panose="02020603050405020304" pitchFamily="18" charset="0"/>
              </a:rPr>
              <a:t>Современные сканеры могут обеспечить покрытие всего тела при использовании нескольких катушек, без необходимости перемещать пациента или катушки во время исследования.</a:t>
            </a:r>
          </a:p>
          <a:p>
            <a:r>
              <a:rPr lang="ru-RU" sz="2400" dirty="0">
                <a:latin typeface="Times New Roman" panose="02020603050405020304" pitchFamily="18" charset="0"/>
                <a:cs typeface="Times New Roman" panose="02020603050405020304" pitchFamily="18" charset="0"/>
              </a:rPr>
              <a:t>Движение стола требуется чтобы переместить каждый исследуемый участок в изоцентр магнита.</a:t>
            </a:r>
          </a:p>
          <a:p>
            <a:r>
              <a:rPr lang="ru-RU" sz="2400" dirty="0">
                <a:latin typeface="Times New Roman" panose="02020603050405020304" pitchFamily="18" charset="0"/>
                <a:cs typeface="Times New Roman" panose="02020603050405020304" pitchFamily="18" charset="0"/>
              </a:rPr>
              <a:t>Изображения обычно фиксируются в </a:t>
            </a:r>
            <a:r>
              <a:rPr lang="ru-RU" sz="2400" dirty="0" err="1">
                <a:latin typeface="Times New Roman" panose="02020603050405020304" pitchFamily="18" charset="0"/>
                <a:cs typeface="Times New Roman" panose="02020603050405020304" pitchFamily="18" charset="0"/>
              </a:rPr>
              <a:t>аксильном</a:t>
            </a:r>
            <a:r>
              <a:rPr lang="ru-RU" sz="2400" dirty="0">
                <a:latin typeface="Times New Roman" panose="02020603050405020304" pitchFamily="18" charset="0"/>
                <a:cs typeface="Times New Roman" panose="02020603050405020304" pitchFamily="18" charset="0"/>
              </a:rPr>
              <a:t> направлении, и желательно сопоставить положение срезов между последовательностями изображений, чтобы облегчить сравнение.</a:t>
            </a:r>
          </a:p>
        </p:txBody>
      </p:sp>
    </p:spTree>
    <p:extLst>
      <p:ext uri="{BB962C8B-B14F-4D97-AF65-F5344CB8AC3E}">
        <p14:creationId xmlns:p14="http://schemas.microsoft.com/office/powerpoint/2010/main" val="278858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F9CFB3-2BCC-4F9D-9787-7D642AF890FB}"/>
              </a:ext>
            </a:extLst>
          </p:cNvPr>
          <p:cNvSpPr>
            <a:spLocks noGrp="1"/>
          </p:cNvSpPr>
          <p:nvPr>
            <p:ph type="title"/>
          </p:nvPr>
        </p:nvSpPr>
        <p:spPr>
          <a:xfrm>
            <a:off x="838200" y="154459"/>
            <a:ext cx="10515600" cy="1536229"/>
          </a:xfrm>
        </p:spPr>
        <p:txBody>
          <a:bodyPr/>
          <a:lstStyle/>
          <a:p>
            <a:pPr algn="ctr"/>
            <a:r>
              <a:rPr lang="ru-RU" dirty="0">
                <a:latin typeface="Times New Roman" panose="02020603050405020304" pitchFamily="18" charset="0"/>
                <a:cs typeface="Times New Roman" panose="02020603050405020304" pitchFamily="18" charset="0"/>
              </a:rPr>
              <a:t>Протокол МРТ всего тела(</a:t>
            </a:r>
            <a:r>
              <a:rPr lang="en-US" dirty="0">
                <a:latin typeface="Times New Roman" panose="02020603050405020304" pitchFamily="18" charset="0"/>
                <a:cs typeface="Times New Roman" panose="02020603050405020304" pitchFamily="18" charset="0"/>
              </a:rPr>
              <a:t>WB</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MRI),</a:t>
            </a:r>
            <a:r>
              <a:rPr lang="ru-RU" dirty="0">
                <a:latin typeface="Times New Roman" panose="02020603050405020304" pitchFamily="18" charset="0"/>
                <a:cs typeface="Times New Roman" panose="02020603050405020304" pitchFamily="18" charset="0"/>
              </a:rPr>
              <a:t> продолжение</a:t>
            </a:r>
          </a:p>
        </p:txBody>
      </p:sp>
      <p:sp>
        <p:nvSpPr>
          <p:cNvPr id="3" name="Объект 2">
            <a:extLst>
              <a:ext uri="{FF2B5EF4-FFF2-40B4-BE49-F238E27FC236}">
                <a16:creationId xmlns:a16="http://schemas.microsoft.com/office/drawing/2014/main" id="{1F4D1E89-9EE5-4CA6-A744-B71881D62422}"/>
              </a:ext>
            </a:extLst>
          </p:cNvPr>
          <p:cNvSpPr>
            <a:spLocks noGrp="1"/>
          </p:cNvSpPr>
          <p:nvPr>
            <p:ph idx="1"/>
          </p:nvPr>
        </p:nvSpPr>
        <p:spPr>
          <a:xfrm>
            <a:off x="838200" y="1482812"/>
            <a:ext cx="10515600" cy="6122772"/>
          </a:xfrm>
        </p:spPr>
        <p:txBody>
          <a:bodyPr>
            <a:normAutofit/>
          </a:bodyPr>
          <a:lstStyle/>
          <a:p>
            <a:pPr>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На некоторых старых МРТ аппаратах может потребоваться составление серии, которое выполняется оператором на этапе постобработки на консоли сканера, или на отдельной рабочей станции.</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MY-RADS </a:t>
            </a:r>
            <a:r>
              <a:rPr lang="ru-RU" dirty="0">
                <a:latin typeface="Times New Roman" panose="02020603050405020304" pitchFamily="18" charset="0"/>
                <a:cs typeface="Times New Roman" panose="02020603050405020304" pitchFamily="18" charset="0"/>
              </a:rPr>
              <a:t>– система оценки и диагностики миеломы.</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MET-RADS-P- </a:t>
            </a:r>
            <a:r>
              <a:rPr lang="ru-RU" dirty="0">
                <a:latin typeface="Times New Roman" panose="02020603050405020304" pitchFamily="18" charset="0"/>
                <a:cs typeface="Times New Roman" panose="02020603050405020304" pitchFamily="18" charset="0"/>
              </a:rPr>
              <a:t>система отчетов и данных о метастазах рака простаты.</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MY-RADS </a:t>
            </a:r>
            <a:r>
              <a:rPr lang="ru-RU" dirty="0">
                <a:latin typeface="Times New Roman" panose="02020603050405020304" pitchFamily="18" charset="0"/>
                <a:cs typeface="Times New Roman" panose="02020603050405020304" pitchFamily="18" charset="0"/>
              </a:rPr>
              <a:t>и </a:t>
            </a:r>
            <a:r>
              <a:rPr lang="en-US" dirty="0">
                <a:latin typeface="Times New Roman" panose="02020603050405020304" pitchFamily="18" charset="0"/>
                <a:cs typeface="Times New Roman" panose="02020603050405020304" pitchFamily="18" charset="0"/>
              </a:rPr>
              <a:t>MET-RADS-P </a:t>
            </a:r>
            <a:r>
              <a:rPr lang="ru-RU" dirty="0">
                <a:latin typeface="Times New Roman" panose="02020603050405020304" pitchFamily="18" charset="0"/>
                <a:cs typeface="Times New Roman" panose="02020603050405020304" pitchFamily="18" charset="0"/>
              </a:rPr>
              <a:t>рекомендуют основной протокол диагностики заболеваний (45 минут время сканирования), и подробные протоколы(сканирование до 1 часа) для оценки мягких тканей.</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206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F9CFB3-2BCC-4F9D-9787-7D642AF890FB}"/>
              </a:ext>
            </a:extLst>
          </p:cNvPr>
          <p:cNvSpPr>
            <a:spLocks noGrp="1"/>
          </p:cNvSpPr>
          <p:nvPr>
            <p:ph type="title"/>
          </p:nvPr>
        </p:nvSpPr>
        <p:spPr>
          <a:xfrm>
            <a:off x="838200" y="0"/>
            <a:ext cx="10515600" cy="1536229"/>
          </a:xfrm>
        </p:spPr>
        <p:txBody>
          <a:bodyPr>
            <a:normAutofit fontScale="90000"/>
          </a:bodyPr>
          <a:lstStyle/>
          <a:p>
            <a:pPr algn="ctr"/>
            <a:r>
              <a:rPr lang="ru-RU" dirty="0">
                <a:latin typeface="Times New Roman" panose="02020603050405020304" pitchFamily="18" charset="0"/>
                <a:cs typeface="Times New Roman" panose="02020603050405020304" pitchFamily="18" charset="0"/>
              </a:rPr>
              <a:t>Сравнение протоколов описанных в рекомендациях</a:t>
            </a:r>
            <a:r>
              <a:rPr lang="en-US" dirty="0">
                <a:latin typeface="Times New Roman" panose="02020603050405020304" pitchFamily="18" charset="0"/>
                <a:cs typeface="Times New Roman" panose="02020603050405020304" pitchFamily="18" charset="0"/>
              </a:rPr>
              <a:t>MY-RADS16 </a:t>
            </a:r>
            <a:r>
              <a:rPr lang="ru-RU" dirty="0">
                <a:latin typeface="Times New Roman" panose="02020603050405020304" pitchFamily="18" charset="0"/>
                <a:cs typeface="Times New Roman" panose="02020603050405020304" pitchFamily="18" charset="0"/>
              </a:rPr>
              <a:t>и </a:t>
            </a:r>
            <a:r>
              <a:rPr lang="en-US" dirty="0">
                <a:latin typeface="Times New Roman" panose="02020603050405020304" pitchFamily="18" charset="0"/>
                <a:cs typeface="Times New Roman" panose="02020603050405020304" pitchFamily="18" charset="0"/>
              </a:rPr>
              <a:t>MET RADS-P17</a:t>
            </a:r>
            <a:endParaRPr lang="ru-RU" dirty="0">
              <a:latin typeface="Times New Roman" panose="02020603050405020304" pitchFamily="18" charset="0"/>
              <a:cs typeface="Times New Roman" panose="02020603050405020304" pitchFamily="18" charset="0"/>
            </a:endParaRPr>
          </a:p>
        </p:txBody>
      </p:sp>
      <p:graphicFrame>
        <p:nvGraphicFramePr>
          <p:cNvPr id="5" name="Таблица 5">
            <a:extLst>
              <a:ext uri="{FF2B5EF4-FFF2-40B4-BE49-F238E27FC236}">
                <a16:creationId xmlns:a16="http://schemas.microsoft.com/office/drawing/2014/main" id="{E65B80BB-3673-4128-B289-E2B128BDFD4C}"/>
              </a:ext>
            </a:extLst>
          </p:cNvPr>
          <p:cNvGraphicFramePr>
            <a:graphicFrameLocks noGrp="1"/>
          </p:cNvGraphicFramePr>
          <p:nvPr>
            <p:ph idx="1"/>
            <p:extLst>
              <p:ext uri="{D42A27DB-BD31-4B8C-83A1-F6EECF244321}">
                <p14:modId xmlns:p14="http://schemas.microsoft.com/office/powerpoint/2010/main" val="1415962995"/>
              </p:ext>
            </p:extLst>
          </p:nvPr>
        </p:nvGraphicFramePr>
        <p:xfrm>
          <a:off x="714632" y="1343712"/>
          <a:ext cx="10515600" cy="5373204"/>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081812170"/>
                    </a:ext>
                  </a:extLst>
                </a:gridCol>
                <a:gridCol w="2103120">
                  <a:extLst>
                    <a:ext uri="{9D8B030D-6E8A-4147-A177-3AD203B41FA5}">
                      <a16:colId xmlns:a16="http://schemas.microsoft.com/office/drawing/2014/main" val="755393646"/>
                    </a:ext>
                  </a:extLst>
                </a:gridCol>
                <a:gridCol w="2103944">
                  <a:extLst>
                    <a:ext uri="{9D8B030D-6E8A-4147-A177-3AD203B41FA5}">
                      <a16:colId xmlns:a16="http://schemas.microsoft.com/office/drawing/2014/main" val="3118830337"/>
                    </a:ext>
                  </a:extLst>
                </a:gridCol>
                <a:gridCol w="2102296">
                  <a:extLst>
                    <a:ext uri="{9D8B030D-6E8A-4147-A177-3AD203B41FA5}">
                      <a16:colId xmlns:a16="http://schemas.microsoft.com/office/drawing/2014/main" val="3518470924"/>
                    </a:ext>
                  </a:extLst>
                </a:gridCol>
                <a:gridCol w="2103120">
                  <a:extLst>
                    <a:ext uri="{9D8B030D-6E8A-4147-A177-3AD203B41FA5}">
                      <a16:colId xmlns:a16="http://schemas.microsoft.com/office/drawing/2014/main" val="4256880803"/>
                    </a:ext>
                  </a:extLst>
                </a:gridCol>
              </a:tblGrid>
              <a:tr h="364331">
                <a:tc>
                  <a:txBody>
                    <a:bodyPr/>
                    <a:lstStyle/>
                    <a:p>
                      <a:r>
                        <a:rPr lang="ru-RU" sz="1000" dirty="0"/>
                        <a:t>Изображение</a:t>
                      </a:r>
                      <a:r>
                        <a:rPr lang="en-US" sz="1000" dirty="0"/>
                        <a:t>/</a:t>
                      </a:r>
                      <a:endParaRPr lang="ru-RU" sz="1000" dirty="0"/>
                    </a:p>
                    <a:p>
                      <a:r>
                        <a:rPr lang="ru-RU" sz="1000" dirty="0"/>
                        <a:t>контраст</a:t>
                      </a:r>
                    </a:p>
                  </a:txBody>
                  <a:tcPr/>
                </a:tc>
                <a:tc gridSpan="2">
                  <a:txBody>
                    <a:bodyPr/>
                    <a:lstStyle/>
                    <a:p>
                      <a:r>
                        <a:rPr lang="en-US" sz="1000" dirty="0"/>
                        <a:t>My-RADS</a:t>
                      </a:r>
                      <a:endParaRPr lang="ru-RU" sz="1000" dirty="0"/>
                    </a:p>
                  </a:txBody>
                  <a:tcPr/>
                </a:tc>
                <a:tc hMerge="1">
                  <a:txBody>
                    <a:bodyPr/>
                    <a:lstStyle/>
                    <a:p>
                      <a:endParaRPr lang="ru-RU" dirty="0"/>
                    </a:p>
                  </a:txBody>
                  <a:tcPr/>
                </a:tc>
                <a:tc gridSpan="2">
                  <a:txBody>
                    <a:bodyPr/>
                    <a:lstStyle/>
                    <a:p>
                      <a:r>
                        <a:rPr lang="en-US" sz="1000" dirty="0"/>
                        <a:t>MET-RADS-P</a:t>
                      </a:r>
                      <a:endParaRPr lang="ru-RU" sz="1000" dirty="0"/>
                    </a:p>
                  </a:txBody>
                  <a:tcPr/>
                </a:tc>
                <a:tc hMerge="1">
                  <a:txBody>
                    <a:bodyPr/>
                    <a:lstStyle/>
                    <a:p>
                      <a:endParaRPr lang="ru-RU" dirty="0"/>
                    </a:p>
                  </a:txBody>
                  <a:tcPr/>
                </a:tc>
                <a:extLst>
                  <a:ext uri="{0D108BD9-81ED-4DB2-BD59-A6C34878D82A}">
                    <a16:rowId xmlns:a16="http://schemas.microsoft.com/office/drawing/2014/main" val="358939676"/>
                  </a:ext>
                </a:extLst>
              </a:tr>
              <a:tr h="640729">
                <a:tc>
                  <a:txBody>
                    <a:bodyPr/>
                    <a:lstStyle/>
                    <a:p>
                      <a:endParaRPr lang="ru-RU" sz="700" dirty="0"/>
                    </a:p>
                  </a:txBody>
                  <a:tcPr/>
                </a:tc>
                <a:tc>
                  <a:txBody>
                    <a:bodyPr/>
                    <a:lstStyle/>
                    <a:p>
                      <a:r>
                        <a:rPr lang="ru-RU" sz="700" dirty="0"/>
                        <a:t>Основной протокол</a:t>
                      </a:r>
                    </a:p>
                  </a:txBody>
                  <a:tcPr/>
                </a:tc>
                <a:tc>
                  <a:txBody>
                    <a:bodyPr/>
                    <a:lstStyle/>
                    <a:p>
                      <a:r>
                        <a:rPr lang="ru-RU" sz="700" dirty="0"/>
                        <a:t>Расширенный протокол</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700" dirty="0"/>
                        <a:t>Основной протокол</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700" dirty="0"/>
                        <a:t>Расширенный протокол</a:t>
                      </a:r>
                    </a:p>
                  </a:txBody>
                  <a:tcPr/>
                </a:tc>
                <a:extLst>
                  <a:ext uri="{0D108BD9-81ED-4DB2-BD59-A6C34878D82A}">
                    <a16:rowId xmlns:a16="http://schemas.microsoft.com/office/drawing/2014/main" val="2554711651"/>
                  </a:ext>
                </a:extLst>
              </a:tr>
              <a:tr h="1205095">
                <a:tc>
                  <a:txBody>
                    <a:bodyPr/>
                    <a:lstStyle/>
                    <a:p>
                      <a:r>
                        <a:rPr lang="ru-RU" sz="700" dirty="0"/>
                        <a:t>Диффузно-взвешенное изображение</a:t>
                      </a:r>
                    </a:p>
                  </a:txBody>
                  <a:tcPr/>
                </a:tc>
                <a:tc>
                  <a:txBody>
                    <a:bodyPr/>
                    <a:lstStyle/>
                    <a:p>
                      <a:r>
                        <a:rPr lang="ru-RU" sz="700" b="0" i="0" kern="1200" dirty="0">
                          <a:solidFill>
                            <a:schemeClr val="dk1"/>
                          </a:solidFill>
                          <a:effectLst/>
                          <a:latin typeface="+mn-lt"/>
                          <a:ea typeface="+mn-ea"/>
                          <a:cs typeface="+mn-cs"/>
                        </a:rPr>
                        <a:t>Все тело (от макушки до колен)</a:t>
                      </a:r>
                      <a:r>
                        <a:rPr lang="en-US" sz="700" dirty="0"/>
                        <a:t>;</a:t>
                      </a:r>
                      <a:r>
                        <a:rPr lang="ru-RU" sz="700" dirty="0"/>
                        <a:t> диффузное-</a:t>
                      </a:r>
                      <a:r>
                        <a:rPr lang="ru-RU" sz="700" dirty="0" err="1"/>
                        <a:t>взешенный</a:t>
                      </a:r>
                      <a:r>
                        <a:rPr lang="ru-RU" sz="700" dirty="0"/>
                        <a:t>, </a:t>
                      </a:r>
                      <a:r>
                        <a:rPr lang="en-US" sz="700" dirty="0"/>
                        <a:t>STIR </a:t>
                      </a:r>
                      <a:r>
                        <a:rPr lang="ru-RU" sz="700" dirty="0"/>
                        <a:t>подавление жира</a:t>
                      </a:r>
                      <a:r>
                        <a:rPr lang="en-US" sz="700" dirty="0"/>
                        <a:t>; 5</a:t>
                      </a:r>
                      <a:r>
                        <a:rPr lang="ru-RU" sz="700" dirty="0"/>
                        <a:t>мм смежные срезы</a:t>
                      </a:r>
                      <a:r>
                        <a:rPr lang="en-US" sz="700" dirty="0"/>
                        <a:t>;</a:t>
                      </a:r>
                      <a:r>
                        <a:rPr lang="ru-RU" sz="700" dirty="0"/>
                        <a:t> несколько последовательностей</a:t>
                      </a:r>
                      <a:r>
                        <a:rPr lang="en-US" sz="700" dirty="0"/>
                        <a:t>; </a:t>
                      </a:r>
                      <a:r>
                        <a:rPr lang="ru-RU" sz="700" dirty="0"/>
                        <a:t>два </a:t>
                      </a:r>
                      <a:r>
                        <a:rPr lang="en-US" sz="700" dirty="0"/>
                        <a:t>b-</a:t>
                      </a:r>
                      <a:r>
                        <a:rPr lang="ru-RU" sz="700" dirty="0"/>
                        <a:t>значения 50-100 и 800-900</a:t>
                      </a:r>
                      <a:r>
                        <a:rPr lang="en-US" sz="700" dirty="0"/>
                        <a:t>c/</a:t>
                      </a:r>
                      <a:r>
                        <a:rPr lang="ru-RU" sz="700" dirty="0"/>
                        <a:t>мм2</a:t>
                      </a:r>
                      <a:r>
                        <a:rPr lang="en-US" sz="700" dirty="0"/>
                        <a:t>; </a:t>
                      </a:r>
                      <a:r>
                        <a:rPr lang="ru-RU" sz="700" dirty="0"/>
                        <a:t>АЦП оценивается </a:t>
                      </a:r>
                      <a:r>
                        <a:rPr lang="ru-RU" sz="700" b="0" i="0" kern="1200" dirty="0">
                          <a:solidFill>
                            <a:schemeClr val="dk1"/>
                          </a:solidFill>
                          <a:effectLst/>
                          <a:latin typeface="+mn-lt"/>
                          <a:ea typeface="+mn-ea"/>
                          <a:cs typeface="+mn-cs"/>
                        </a:rPr>
                        <a:t>с помощью </a:t>
                      </a:r>
                      <a:r>
                        <a:rPr lang="ru-RU" sz="700" b="0" i="0" kern="1200" dirty="0" err="1">
                          <a:solidFill>
                            <a:schemeClr val="dk1"/>
                          </a:solidFill>
                          <a:effectLst/>
                          <a:latin typeface="+mn-lt"/>
                          <a:ea typeface="+mn-ea"/>
                          <a:cs typeface="+mn-cs"/>
                        </a:rPr>
                        <a:t>моноэкспоненциальной</a:t>
                      </a:r>
                      <a:r>
                        <a:rPr lang="ru-RU" sz="700" b="0" i="0" kern="1200" dirty="0">
                          <a:solidFill>
                            <a:schemeClr val="dk1"/>
                          </a:solidFill>
                          <a:effectLst/>
                          <a:latin typeface="+mn-lt"/>
                          <a:ea typeface="+mn-ea"/>
                          <a:cs typeface="+mn-cs"/>
                        </a:rPr>
                        <a:t> аппроксимации; MIP изображений с наивысшим значением b</a:t>
                      </a:r>
                      <a:endParaRPr lang="ru-RU" sz="700" dirty="0"/>
                    </a:p>
                  </a:txBody>
                  <a:tcPr/>
                </a:tc>
                <a:tc>
                  <a:txBody>
                    <a:bodyPr/>
                    <a:lstStyle/>
                    <a:p>
                      <a:r>
                        <a:rPr lang="ru-RU" sz="700" b="0" i="0" kern="1200" dirty="0">
                          <a:solidFill>
                            <a:schemeClr val="dk1"/>
                          </a:solidFill>
                          <a:effectLst/>
                          <a:latin typeface="+mn-lt"/>
                          <a:ea typeface="+mn-ea"/>
                          <a:cs typeface="+mn-cs"/>
                        </a:rPr>
                        <a:t>Как описано в основном протоколе, с дополнительным значением b (500-600 с / мм2)</a:t>
                      </a:r>
                      <a:endParaRPr lang="ru-RU" sz="700" dirty="0"/>
                    </a:p>
                  </a:txBody>
                  <a:tcPr/>
                </a:tc>
                <a:tc>
                  <a:txBody>
                    <a:bodyPr/>
                    <a:lstStyle/>
                    <a:p>
                      <a:r>
                        <a:rPr lang="ru-RU" sz="700" b="0" i="0" kern="1200" dirty="0">
                          <a:solidFill>
                            <a:schemeClr val="dk1"/>
                          </a:solidFill>
                          <a:effectLst/>
                          <a:latin typeface="+mn-lt"/>
                          <a:ea typeface="+mn-ea"/>
                          <a:cs typeface="+mn-cs"/>
                        </a:rPr>
                        <a:t>Все тело (от основания черепа до середины бедра); корональный; диффузно-взвешенный; Подавление жира STIR; </a:t>
                      </a:r>
                      <a:r>
                        <a:rPr lang="en-US" sz="700" dirty="0"/>
                        <a:t>5</a:t>
                      </a:r>
                      <a:r>
                        <a:rPr lang="ru-RU" sz="700" dirty="0"/>
                        <a:t>мм смежные срезы</a:t>
                      </a:r>
                      <a:r>
                        <a:rPr lang="ru-RU" sz="700" b="0" i="0" kern="1200" dirty="0">
                          <a:solidFill>
                            <a:schemeClr val="dk1"/>
                          </a:solidFill>
                          <a:effectLst/>
                          <a:latin typeface="+mn-lt"/>
                          <a:ea typeface="+mn-ea"/>
                          <a:cs typeface="+mn-cs"/>
                        </a:rPr>
                        <a:t>;</a:t>
                      </a:r>
                      <a:r>
                        <a:rPr lang="en-US" sz="700" b="0" i="0" kern="1200" dirty="0">
                          <a:solidFill>
                            <a:schemeClr val="dk1"/>
                          </a:solidFill>
                          <a:effectLst/>
                          <a:latin typeface="+mn-lt"/>
                          <a:ea typeface="+mn-ea"/>
                          <a:cs typeface="+mn-cs"/>
                        </a:rPr>
                        <a:t> </a:t>
                      </a:r>
                      <a:r>
                        <a:rPr lang="ru-RU" sz="700" dirty="0"/>
                        <a:t>несколько последовательностей</a:t>
                      </a:r>
                      <a:r>
                        <a:rPr lang="en-US" sz="700" dirty="0"/>
                        <a:t>;</a:t>
                      </a:r>
                      <a:r>
                        <a:rPr lang="ru-RU" sz="700" b="0" i="0" kern="1200" dirty="0">
                          <a:solidFill>
                            <a:schemeClr val="dk1"/>
                          </a:solidFill>
                          <a:effectLst/>
                          <a:latin typeface="+mn-lt"/>
                          <a:ea typeface="+mn-ea"/>
                          <a:cs typeface="+mn-cs"/>
                        </a:rPr>
                        <a:t> </a:t>
                      </a:r>
                      <a:r>
                        <a:rPr lang="en-US" sz="700" b="0" i="0" kern="1200" dirty="0">
                          <a:solidFill>
                            <a:schemeClr val="dk1"/>
                          </a:solidFill>
                          <a:effectLst/>
                          <a:latin typeface="+mn-lt"/>
                          <a:ea typeface="+mn-ea"/>
                          <a:cs typeface="+mn-cs"/>
                        </a:rPr>
                        <a:t> </a:t>
                      </a:r>
                      <a:r>
                        <a:rPr lang="ru-RU" sz="700" dirty="0"/>
                        <a:t>два </a:t>
                      </a:r>
                      <a:r>
                        <a:rPr lang="en-US" sz="700" dirty="0"/>
                        <a:t>b-</a:t>
                      </a:r>
                      <a:r>
                        <a:rPr lang="ru-RU" sz="700" dirty="0"/>
                        <a:t>значения 50-100 и 800-900</a:t>
                      </a:r>
                      <a:r>
                        <a:rPr lang="en-US" sz="700" dirty="0"/>
                        <a:t>c/</a:t>
                      </a:r>
                      <a:r>
                        <a:rPr lang="ru-RU" sz="700" dirty="0"/>
                        <a:t>мм2</a:t>
                      </a:r>
                      <a:r>
                        <a:rPr lang="en-US" sz="700" dirty="0"/>
                        <a:t>; </a:t>
                      </a:r>
                      <a:r>
                        <a:rPr lang="ru-RU" sz="700" b="0" i="0" kern="1200" dirty="0">
                          <a:solidFill>
                            <a:schemeClr val="dk1"/>
                          </a:solidFill>
                          <a:effectLst/>
                          <a:latin typeface="+mn-lt"/>
                          <a:ea typeface="+mn-ea"/>
                          <a:cs typeface="+mn-cs"/>
                        </a:rPr>
                        <a:t>АЦП оценивается с помощью </a:t>
                      </a:r>
                      <a:r>
                        <a:rPr lang="ru-RU" sz="700" b="0" i="0" kern="1200" dirty="0" err="1">
                          <a:solidFill>
                            <a:schemeClr val="dk1"/>
                          </a:solidFill>
                          <a:effectLst/>
                          <a:latin typeface="+mn-lt"/>
                          <a:ea typeface="+mn-ea"/>
                          <a:cs typeface="+mn-cs"/>
                        </a:rPr>
                        <a:t>моноэкспоненциальной</a:t>
                      </a:r>
                      <a:r>
                        <a:rPr lang="ru-RU" sz="700" b="0" i="0" kern="1200" dirty="0">
                          <a:solidFill>
                            <a:schemeClr val="dk1"/>
                          </a:solidFill>
                          <a:effectLst/>
                          <a:latin typeface="+mn-lt"/>
                          <a:ea typeface="+mn-ea"/>
                          <a:cs typeface="+mn-cs"/>
                        </a:rPr>
                        <a:t> аппроксимации; коронарные переформатированные и MIP изображения с самым высоким значением b</a:t>
                      </a:r>
                      <a:endParaRPr lang="ru-RU" sz="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700" b="0" i="0" kern="1200" dirty="0">
                          <a:solidFill>
                            <a:schemeClr val="dk1"/>
                          </a:solidFill>
                          <a:effectLst/>
                          <a:latin typeface="+mn-lt"/>
                          <a:ea typeface="+mn-ea"/>
                          <a:cs typeface="+mn-cs"/>
                        </a:rPr>
                        <a:t>Как описано в основном протоколе, с дополнительным значением b (500-600 с / мм2)</a:t>
                      </a:r>
                      <a:endParaRPr lang="ru-RU" sz="700" dirty="0"/>
                    </a:p>
                    <a:p>
                      <a:endParaRPr lang="ru-RU" sz="700" dirty="0"/>
                    </a:p>
                  </a:txBody>
                  <a:tcPr/>
                </a:tc>
                <a:extLst>
                  <a:ext uri="{0D108BD9-81ED-4DB2-BD59-A6C34878D82A}">
                    <a16:rowId xmlns:a16="http://schemas.microsoft.com/office/drawing/2014/main" val="459564563"/>
                  </a:ext>
                </a:extLst>
              </a:tr>
              <a:tr h="868790">
                <a:tc>
                  <a:txBody>
                    <a:bodyPr/>
                    <a:lstStyle/>
                    <a:p>
                      <a:endParaRPr lang="en-US" sz="700" dirty="0"/>
                    </a:p>
                    <a:p>
                      <a:r>
                        <a:rPr lang="en-US" sz="700" dirty="0"/>
                        <a:t>T1</a:t>
                      </a:r>
                      <a:r>
                        <a:rPr lang="ru-RU" sz="700" dirty="0"/>
                        <a:t>-взвешенное изображение, метод Диксона</a:t>
                      </a:r>
                    </a:p>
                  </a:txBody>
                  <a:tcPr/>
                </a:tc>
                <a:tc>
                  <a:txBody>
                    <a:bodyPr/>
                    <a:lstStyle/>
                    <a:p>
                      <a:r>
                        <a:rPr lang="ru-RU" sz="700" b="0" i="0" kern="1200" dirty="0">
                          <a:solidFill>
                            <a:schemeClr val="dk1"/>
                          </a:solidFill>
                          <a:effectLst/>
                          <a:latin typeface="+mn-lt"/>
                          <a:ea typeface="+mn-ea"/>
                          <a:cs typeface="+mn-cs"/>
                        </a:rPr>
                        <a:t>Все тело (от макушки до колен); аксиальный или корональный; T1W градиентное эхо Диксона; </a:t>
                      </a:r>
                      <a:r>
                        <a:rPr lang="en-US" sz="700" dirty="0"/>
                        <a:t>5</a:t>
                      </a:r>
                      <a:r>
                        <a:rPr lang="ru-RU" sz="700" dirty="0"/>
                        <a:t>мм смежные срезы</a:t>
                      </a:r>
                      <a:r>
                        <a:rPr lang="ru-RU" sz="700" b="0" i="0" kern="1200" dirty="0">
                          <a:solidFill>
                            <a:schemeClr val="dk1"/>
                          </a:solidFill>
                          <a:effectLst/>
                          <a:latin typeface="+mn-lt"/>
                          <a:ea typeface="+mn-ea"/>
                          <a:cs typeface="+mn-cs"/>
                        </a:rPr>
                        <a:t>; реконструкции жировых и водных изображений; оценить карту жировой фракции. (В качестве альтернативы может выполняться 3D T1W FSE / TSE)</a:t>
                      </a:r>
                      <a:endParaRPr lang="ru-RU" sz="700" dirty="0"/>
                    </a:p>
                  </a:txBody>
                  <a:tcPr/>
                </a:tc>
                <a:tc>
                  <a:txBody>
                    <a:bodyPr/>
                    <a:lstStyle/>
                    <a:p>
                      <a:r>
                        <a:rPr lang="ru-RU" sz="700" b="0" i="0" kern="1200" dirty="0">
                          <a:solidFill>
                            <a:schemeClr val="dk1"/>
                          </a:solidFill>
                          <a:effectLst/>
                          <a:latin typeface="+mn-lt"/>
                          <a:ea typeface="+mn-ea"/>
                          <a:cs typeface="+mn-cs"/>
                        </a:rPr>
                        <a:t>Как описано в основном протоколе, с аксиальной и корональной визуализацией</a:t>
                      </a:r>
                      <a:endParaRPr lang="ru-RU" sz="700" dirty="0"/>
                    </a:p>
                  </a:txBody>
                  <a:tcPr/>
                </a:tc>
                <a:tc>
                  <a:txBody>
                    <a:bodyPr/>
                    <a:lstStyle/>
                    <a:p>
                      <a:r>
                        <a:rPr lang="ru-RU" sz="700" b="0" i="0" kern="1200" dirty="0">
                          <a:solidFill>
                            <a:schemeClr val="dk1"/>
                          </a:solidFill>
                          <a:effectLst/>
                          <a:latin typeface="+mn-lt"/>
                          <a:ea typeface="+mn-ea"/>
                          <a:cs typeface="+mn-cs"/>
                        </a:rPr>
                        <a:t>Все тело (от макушки до середины бедра); аксиальный (сечение 5 мм) или корональный (2 мм); T1W градиентное эхо Диксона; толстые изображения необходимо реконструировать.(В качестве альтернативы может выполняться 3D T1W FSE / TSE)</a:t>
                      </a:r>
                      <a:endParaRPr lang="ru-RU" sz="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700" b="0" i="0" kern="1200" dirty="0">
                          <a:solidFill>
                            <a:schemeClr val="dk1"/>
                          </a:solidFill>
                          <a:effectLst/>
                          <a:latin typeface="+mn-lt"/>
                          <a:ea typeface="+mn-ea"/>
                          <a:cs typeface="+mn-cs"/>
                        </a:rPr>
                        <a:t>Как описано в основном протоколе, с аксиальной и корональной визуализацией</a:t>
                      </a:r>
                      <a:endParaRPr lang="ru-RU" sz="700" dirty="0"/>
                    </a:p>
                    <a:p>
                      <a:endParaRPr lang="ru-RU" sz="700" dirty="0"/>
                    </a:p>
                  </a:txBody>
                  <a:tcPr/>
                </a:tc>
                <a:extLst>
                  <a:ext uri="{0D108BD9-81ED-4DB2-BD59-A6C34878D82A}">
                    <a16:rowId xmlns:a16="http://schemas.microsoft.com/office/drawing/2014/main" val="815392035"/>
                  </a:ext>
                </a:extLst>
              </a:tr>
              <a:tr h="980892">
                <a:tc>
                  <a:txBody>
                    <a:bodyPr/>
                    <a:lstStyle/>
                    <a:p>
                      <a:r>
                        <a:rPr lang="ru-RU" sz="700" dirty="0"/>
                        <a:t>Т2-взвешенное изображение</a:t>
                      </a:r>
                    </a:p>
                  </a:txBody>
                  <a:tcPr/>
                </a:tc>
                <a:tc>
                  <a:txBody>
                    <a:bodyPr/>
                    <a:lstStyle/>
                    <a:p>
                      <a:r>
                        <a:rPr lang="ru-RU" sz="700" b="0" i="0" kern="1200" dirty="0">
                          <a:solidFill>
                            <a:schemeClr val="dk1"/>
                          </a:solidFill>
                          <a:effectLst/>
                          <a:latin typeface="+mn-lt"/>
                          <a:ea typeface="+mn-ea"/>
                          <a:cs typeface="+mn-cs"/>
                        </a:rPr>
                        <a:t>Все тело (от макушки до колен); аксиальный; FSE / TSE; нет подавления жира; </a:t>
                      </a:r>
                      <a:r>
                        <a:rPr lang="en-US" sz="700" dirty="0"/>
                        <a:t>5</a:t>
                      </a:r>
                      <a:r>
                        <a:rPr lang="ru-RU" sz="700" dirty="0"/>
                        <a:t>мм смежные срезы</a:t>
                      </a:r>
                      <a:r>
                        <a:rPr lang="ru-RU" sz="700" b="0" i="0" kern="1200" dirty="0">
                          <a:solidFill>
                            <a:schemeClr val="dk1"/>
                          </a:solidFill>
                          <a:effectLst/>
                          <a:latin typeface="+mn-lt"/>
                          <a:ea typeface="+mn-ea"/>
                          <a:cs typeface="+mn-cs"/>
                        </a:rPr>
                        <a:t>; несколько последовательностей; предпочтительно сопоставление изображений, взвешенных по диффузии; необязательно в основном протоколе</a:t>
                      </a:r>
                      <a:endParaRPr lang="ru-RU" sz="700" dirty="0"/>
                    </a:p>
                  </a:txBody>
                  <a:tcPr/>
                </a:tc>
                <a:tc>
                  <a:txBody>
                    <a:bodyPr/>
                    <a:lstStyle/>
                    <a:p>
                      <a:r>
                        <a:rPr lang="ru-RU" sz="700" b="0" i="0" kern="1200" dirty="0">
                          <a:solidFill>
                            <a:schemeClr val="dk1"/>
                          </a:solidFill>
                          <a:effectLst/>
                          <a:latin typeface="+mn-lt"/>
                          <a:ea typeface="+mn-ea"/>
                          <a:cs typeface="+mn-cs"/>
                        </a:rPr>
                        <a:t>Как описано в основном протоколе; всегда следует выполнять в подробном протоколе</a:t>
                      </a:r>
                      <a:endParaRPr lang="ru-RU" sz="700" dirty="0"/>
                    </a:p>
                  </a:txBody>
                  <a:tcPr/>
                </a:tc>
                <a:tc>
                  <a:txBody>
                    <a:bodyPr/>
                    <a:lstStyle/>
                    <a:p>
                      <a:r>
                        <a:rPr lang="ru-RU" sz="700" b="0" i="0" kern="1200" dirty="0">
                          <a:solidFill>
                            <a:schemeClr val="dk1"/>
                          </a:solidFill>
                          <a:effectLst/>
                          <a:latin typeface="+mn-lt"/>
                          <a:ea typeface="+mn-ea"/>
                          <a:cs typeface="+mn-cs"/>
                        </a:rPr>
                        <a:t>Все тело (от макушки до середины бедра); осевой; FSE / TSE; нет подавления жира; Смежные срезы 5 мм; несколько последовательностей; ; предпочтительно сопоставление изображений, взвешенных по диффузии; необязательно в основном протоколе</a:t>
                      </a:r>
                      <a:endParaRPr lang="ru-RU" sz="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700" b="0" i="0" kern="1200" dirty="0">
                          <a:solidFill>
                            <a:schemeClr val="dk1"/>
                          </a:solidFill>
                          <a:effectLst/>
                          <a:latin typeface="+mn-lt"/>
                          <a:ea typeface="+mn-ea"/>
                          <a:cs typeface="+mn-cs"/>
                        </a:rPr>
                        <a:t>Как описано в основном протоколе; всегда следует выполнять в подробном протоколе</a:t>
                      </a:r>
                      <a:endParaRPr lang="ru-RU" sz="700" dirty="0"/>
                    </a:p>
                    <a:p>
                      <a:endParaRPr lang="ru-RU" sz="700" dirty="0"/>
                    </a:p>
                  </a:txBody>
                  <a:tcPr/>
                </a:tc>
                <a:extLst>
                  <a:ext uri="{0D108BD9-81ED-4DB2-BD59-A6C34878D82A}">
                    <a16:rowId xmlns:a16="http://schemas.microsoft.com/office/drawing/2014/main" val="3060554639"/>
                  </a:ext>
                </a:extLst>
              </a:tr>
              <a:tr h="640729">
                <a:tc>
                  <a:txBody>
                    <a:bodyPr/>
                    <a:lstStyle/>
                    <a:p>
                      <a:r>
                        <a:rPr lang="ru-RU" sz="700" dirty="0"/>
                        <a:t>Позвоночник</a:t>
                      </a:r>
                    </a:p>
                  </a:txBody>
                  <a:tcPr/>
                </a:tc>
                <a:tc>
                  <a:txBody>
                    <a:bodyPr/>
                    <a:lstStyle/>
                    <a:p>
                      <a:r>
                        <a:rPr lang="ru-RU" sz="700" b="0" i="0" kern="1200" dirty="0">
                          <a:solidFill>
                            <a:schemeClr val="dk1"/>
                          </a:solidFill>
                          <a:effectLst/>
                          <a:latin typeface="+mn-lt"/>
                          <a:ea typeface="+mn-ea"/>
                          <a:cs typeface="+mn-cs"/>
                        </a:rPr>
                        <a:t>Весь позвоночник сагиттальная визуализация; Толщина срезу 4-5мм. T1W FSE / TSE и визуализация с подавлением жира в STIR или T2W</a:t>
                      </a:r>
                      <a:endParaRPr lang="ru-RU" sz="700" dirty="0"/>
                    </a:p>
                  </a:txBody>
                  <a:tcPr/>
                </a:tc>
                <a:tc>
                  <a:txBody>
                    <a:bodyPr/>
                    <a:lstStyle/>
                    <a:p>
                      <a:r>
                        <a:rPr lang="ru-RU" sz="700" b="0" i="0" kern="1200" dirty="0">
                          <a:solidFill>
                            <a:schemeClr val="dk1"/>
                          </a:solidFill>
                          <a:effectLst/>
                          <a:latin typeface="+mn-lt"/>
                          <a:ea typeface="+mn-ea"/>
                          <a:cs typeface="+mn-cs"/>
                        </a:rPr>
                        <a:t>Как описано в основном протоколе</a:t>
                      </a:r>
                      <a:endParaRPr lang="ru-RU" sz="700" dirty="0"/>
                    </a:p>
                  </a:txBody>
                  <a:tcPr/>
                </a:tc>
                <a:tc>
                  <a:txBody>
                    <a:bodyPr/>
                    <a:lstStyle/>
                    <a:p>
                      <a:r>
                        <a:rPr lang="ru-RU" sz="700" b="0" i="0" kern="1200" dirty="0">
                          <a:solidFill>
                            <a:schemeClr val="dk1"/>
                          </a:solidFill>
                          <a:effectLst/>
                          <a:latin typeface="+mn-lt"/>
                          <a:ea typeface="+mn-ea"/>
                          <a:cs typeface="+mn-cs"/>
                        </a:rPr>
                        <a:t>Весь позвоночник сагиттальный срез; Толщина среза 4-5 мм. T1W </a:t>
                      </a:r>
                      <a:r>
                        <a:rPr lang="ru-RU" sz="700" b="0" i="0" kern="1200" dirty="0" err="1">
                          <a:solidFill>
                            <a:schemeClr val="dk1"/>
                          </a:solidFill>
                          <a:effectLst/>
                          <a:latin typeface="+mn-lt"/>
                          <a:ea typeface="+mn-ea"/>
                          <a:cs typeface="+mn-cs"/>
                        </a:rPr>
                        <a:t>fast</a:t>
                      </a:r>
                      <a:r>
                        <a:rPr lang="ru-RU" sz="700" b="0" i="0" kern="1200" dirty="0">
                          <a:solidFill>
                            <a:schemeClr val="dk1"/>
                          </a:solidFill>
                          <a:effectLst/>
                          <a:latin typeface="+mn-lt"/>
                          <a:ea typeface="+mn-ea"/>
                          <a:cs typeface="+mn-cs"/>
                        </a:rPr>
                        <a:t> FSE / TSE и STIR или T2W визуализация с подавлением жира</a:t>
                      </a:r>
                      <a:endParaRPr lang="ru-RU" sz="700" dirty="0"/>
                    </a:p>
                  </a:txBody>
                  <a:tcPr/>
                </a:tc>
                <a:tc>
                  <a:txBody>
                    <a:bodyPr/>
                    <a:lstStyle/>
                    <a:p>
                      <a:r>
                        <a:rPr lang="ru-RU" sz="700" b="0" i="0" kern="1200" dirty="0">
                          <a:solidFill>
                            <a:schemeClr val="dk1"/>
                          </a:solidFill>
                          <a:effectLst/>
                          <a:latin typeface="+mn-lt"/>
                          <a:ea typeface="+mn-ea"/>
                          <a:cs typeface="+mn-cs"/>
                        </a:rPr>
                        <a:t>Как описано в основном протоколе</a:t>
                      </a:r>
                      <a:endParaRPr lang="ru-RU" sz="700" dirty="0"/>
                    </a:p>
                  </a:txBody>
                  <a:tcPr/>
                </a:tc>
                <a:extLst>
                  <a:ext uri="{0D108BD9-81ED-4DB2-BD59-A6C34878D82A}">
                    <a16:rowId xmlns:a16="http://schemas.microsoft.com/office/drawing/2014/main" val="1086082376"/>
                  </a:ext>
                </a:extLst>
              </a:tr>
              <a:tr h="640729">
                <a:tc>
                  <a:txBody>
                    <a:bodyPr/>
                    <a:lstStyle/>
                    <a:p>
                      <a:r>
                        <a:rPr lang="ru-RU" sz="700" dirty="0"/>
                        <a:t>Особенности</a:t>
                      </a:r>
                    </a:p>
                  </a:txBody>
                  <a:tcPr/>
                </a:tc>
                <a:tc>
                  <a:txBody>
                    <a:bodyPr/>
                    <a:lstStyle/>
                    <a:p>
                      <a:r>
                        <a:rPr lang="ru-RU" sz="700" dirty="0"/>
                        <a:t>нет</a:t>
                      </a:r>
                    </a:p>
                  </a:txBody>
                  <a:tcPr/>
                </a:tc>
                <a:tc>
                  <a:txBody>
                    <a:bodyPr/>
                    <a:lstStyle/>
                    <a:p>
                      <a:r>
                        <a:rPr lang="ru-RU" sz="700" b="0" i="0" kern="1200" dirty="0">
                          <a:solidFill>
                            <a:schemeClr val="dk1"/>
                          </a:solidFill>
                          <a:effectLst/>
                          <a:latin typeface="+mn-lt"/>
                          <a:ea typeface="+mn-ea"/>
                          <a:cs typeface="+mn-cs"/>
                        </a:rPr>
                        <a:t>Разные</a:t>
                      </a:r>
                      <a:endParaRPr lang="ru-RU" sz="700" dirty="0"/>
                    </a:p>
                  </a:txBody>
                  <a:tcPr/>
                </a:tc>
                <a:tc>
                  <a:txBody>
                    <a:bodyPr/>
                    <a:lstStyle/>
                    <a:p>
                      <a:r>
                        <a:rPr lang="ru-RU" sz="700" dirty="0"/>
                        <a:t>нет</a:t>
                      </a:r>
                    </a:p>
                  </a:txBody>
                  <a:tcPr/>
                </a:tc>
                <a:tc>
                  <a:txBody>
                    <a:bodyPr/>
                    <a:lstStyle/>
                    <a:p>
                      <a:r>
                        <a:rPr lang="ru-RU" sz="700" b="0" i="0" kern="1200" dirty="0">
                          <a:solidFill>
                            <a:schemeClr val="dk1"/>
                          </a:solidFill>
                          <a:effectLst/>
                          <a:latin typeface="+mn-lt"/>
                          <a:ea typeface="+mn-ea"/>
                          <a:cs typeface="+mn-cs"/>
                        </a:rPr>
                        <a:t>Усиление простаты, небольшой угол обзора позвоночника, контрастное усиление головного мозга</a:t>
                      </a:r>
                      <a:endParaRPr lang="ru-RU" sz="700" dirty="0"/>
                    </a:p>
                  </a:txBody>
                  <a:tcPr/>
                </a:tc>
                <a:extLst>
                  <a:ext uri="{0D108BD9-81ED-4DB2-BD59-A6C34878D82A}">
                    <a16:rowId xmlns:a16="http://schemas.microsoft.com/office/drawing/2014/main" val="4158745855"/>
                  </a:ext>
                </a:extLst>
              </a:tr>
            </a:tbl>
          </a:graphicData>
        </a:graphic>
      </p:graphicFrame>
    </p:spTree>
    <p:extLst>
      <p:ext uri="{BB962C8B-B14F-4D97-AF65-F5344CB8AC3E}">
        <p14:creationId xmlns:p14="http://schemas.microsoft.com/office/powerpoint/2010/main" val="968181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26AB32-F70C-471F-9B9C-FDB4D00C90E3}"/>
              </a:ext>
            </a:extLst>
          </p:cNvPr>
          <p:cNvSpPr>
            <a:spLocks noGrp="1"/>
          </p:cNvSpPr>
          <p:nvPr>
            <p:ph type="title"/>
          </p:nvPr>
        </p:nvSpPr>
        <p:spPr>
          <a:xfrm>
            <a:off x="0" y="365125"/>
            <a:ext cx="12191999" cy="6085102"/>
          </a:xfrm>
        </p:spPr>
        <p:txBody>
          <a:bodyPr/>
          <a:lstStyle/>
          <a:p>
            <a:pPr algn="ctr"/>
            <a:r>
              <a:rPr lang="ru-RU" dirty="0">
                <a:latin typeface="Times New Roman" panose="02020603050405020304" pitchFamily="18" charset="0"/>
                <a:cs typeface="Times New Roman" panose="02020603050405020304" pitchFamily="18" charset="0"/>
              </a:rPr>
              <a:t>Получение изображений и клиническое применение МРТ всего тела</a:t>
            </a:r>
            <a:br>
              <a:rPr lang="ru-RU"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(MRI-WB)</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55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26AB32-F70C-471F-9B9C-FDB4D00C90E3}"/>
              </a:ext>
            </a:extLst>
          </p:cNvPr>
          <p:cNvSpPr>
            <a:spLocks noGrp="1"/>
          </p:cNvSpPr>
          <p:nvPr>
            <p:ph type="title"/>
          </p:nvPr>
        </p:nvSpPr>
        <p:spPr>
          <a:xfrm>
            <a:off x="0" y="365125"/>
            <a:ext cx="12191999" cy="886159"/>
          </a:xfrm>
        </p:spPr>
        <p:txBody>
          <a:bodyPr>
            <a:normAutofit/>
          </a:bodyPr>
          <a:lstStyle/>
          <a:p>
            <a:pPr algn="ctr"/>
            <a:r>
              <a:rPr lang="ru-RU" dirty="0">
                <a:solidFill>
                  <a:schemeClr val="dk1"/>
                </a:solidFill>
                <a:latin typeface="Times New Roman" panose="02020603050405020304" pitchFamily="18" charset="0"/>
                <a:cs typeface="Times New Roman" panose="02020603050405020304" pitchFamily="18" charset="0"/>
              </a:rPr>
              <a:t>Сагиттальная визуализация всего позвоночника</a:t>
            </a:r>
            <a:endParaRPr lang="ru-RU" dirty="0">
              <a:latin typeface="Times New Roman" panose="02020603050405020304" pitchFamily="18" charset="0"/>
              <a:cs typeface="Times New Roman" panose="02020603050405020304" pitchFamily="18" charset="0"/>
            </a:endParaRPr>
          </a:p>
        </p:txBody>
      </p:sp>
      <p:sp>
        <p:nvSpPr>
          <p:cNvPr id="8" name="Объект 2">
            <a:extLst>
              <a:ext uri="{FF2B5EF4-FFF2-40B4-BE49-F238E27FC236}">
                <a16:creationId xmlns:a16="http://schemas.microsoft.com/office/drawing/2014/main" id="{BFC069E7-246F-415F-A948-0AED29E5B1A6}"/>
              </a:ext>
            </a:extLst>
          </p:cNvPr>
          <p:cNvSpPr txBox="1">
            <a:spLocks/>
          </p:cNvSpPr>
          <p:nvPr/>
        </p:nvSpPr>
        <p:spPr>
          <a:xfrm>
            <a:off x="838200" y="1690688"/>
            <a:ext cx="10628870" cy="4667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Сагиттальная визуализация позвоночника обычно делается с использованием последовательностей быстрого / турбо спин эхо (FSE / TSE), которые обеспечивают изображения с высоким разрешением (приблизительно 1,0 мм - 0,01 мм в плоскости размеров </a:t>
            </a:r>
            <a:r>
              <a:rPr lang="ru-RU" sz="2400" dirty="0" err="1">
                <a:latin typeface="Times New Roman" panose="02020603050405020304" pitchFamily="18" charset="0"/>
                <a:cs typeface="Times New Roman" panose="02020603050405020304" pitchFamily="18" charset="0"/>
              </a:rPr>
              <a:t>вокселя</a:t>
            </a:r>
            <a:r>
              <a:rPr lang="ru-RU" sz="2400" dirty="0">
                <a:latin typeface="Times New Roman" panose="02020603050405020304" pitchFamily="18" charset="0"/>
                <a:cs typeface="Times New Roman" panose="02020603050405020304" pitchFamily="18" charset="0"/>
              </a:rPr>
              <a:t>) с минимальным геометрическим искажением.</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ru-RU" altLang="ru-RU" sz="2400" dirty="0">
                <a:latin typeface="Times New Roman" panose="02020603050405020304" pitchFamily="18" charset="0"/>
                <a:cs typeface="Times New Roman" panose="02020603050405020304" pitchFamily="18" charset="0"/>
              </a:rPr>
              <a:t>Руководство по </a:t>
            </a:r>
            <a:r>
              <a:rPr lang="en-US" altLang="ru-RU" sz="2400" dirty="0">
                <a:latin typeface="Times New Roman" panose="02020603050405020304" pitchFamily="18" charset="0"/>
                <a:cs typeface="Times New Roman" panose="02020603050405020304" pitchFamily="18" charset="0"/>
              </a:rPr>
              <a:t>WB</a:t>
            </a:r>
            <a:r>
              <a:rPr lang="ru-RU" altLang="ru-RU" sz="2400" dirty="0">
                <a:latin typeface="Times New Roman" panose="02020603050405020304" pitchFamily="18" charset="0"/>
                <a:cs typeface="Times New Roman" panose="02020603050405020304" pitchFamily="18" charset="0"/>
              </a:rPr>
              <a:t>-</a:t>
            </a:r>
            <a:r>
              <a:rPr lang="en-US" altLang="ru-RU" sz="2400" dirty="0">
                <a:latin typeface="Times New Roman" panose="02020603050405020304" pitchFamily="18" charset="0"/>
                <a:cs typeface="Times New Roman" panose="02020603050405020304" pitchFamily="18" charset="0"/>
              </a:rPr>
              <a:t>MRI</a:t>
            </a:r>
            <a:r>
              <a:rPr lang="ru-RU" sz="2400" dirty="0">
                <a:latin typeface="Times New Roman" panose="02020603050405020304" pitchFamily="18" charset="0"/>
                <a:cs typeface="Times New Roman" panose="02020603050405020304" pitchFamily="18" charset="0"/>
              </a:rPr>
              <a:t> рекомендуют получение изображений T1W плюс восстановление с инверсией (STIR), T2W с подавлением жира, с добавлением аксиальных серий при необходимости.</a:t>
            </a:r>
          </a:p>
          <a:p>
            <a:pPr>
              <a:buFont typeface="Wingdings" panose="05000000000000000000" pitchFamily="2" charset="2"/>
              <a:buChar char="§"/>
            </a:pPr>
            <a:r>
              <a:rPr lang="ru-RU" sz="2400" dirty="0">
                <a:latin typeface="Times New Roman" panose="02020603050405020304" pitchFamily="18" charset="0"/>
                <a:cs typeface="Times New Roman" panose="02020603050405020304" pitchFamily="18" charset="0"/>
              </a:rPr>
              <a:t>Некоторые МРТ центры могут выбрать использование модифицированных версий своего стандартного протокола исследования позвоночника, чтобы сократить время сбора данных, например, за счет уменьшения количества средних значений сигнала, если может быть достигнуто приемлемое качество изображения.</a:t>
            </a:r>
            <a:endParaRPr lang="ru-RU" alt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329208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2711</TotalTime>
  <Words>1668</Words>
  <Application>Microsoft Office PowerPoint</Application>
  <PresentationFormat>Широкоэкранный</PresentationFormat>
  <Paragraphs>118</Paragraphs>
  <Slides>22</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Calibri</vt:lpstr>
      <vt:lpstr>Calibri Light</vt:lpstr>
      <vt:lpstr>Times New Roman</vt:lpstr>
      <vt:lpstr>Wingdings</vt:lpstr>
      <vt:lpstr>Тема Office</vt:lpstr>
      <vt:lpstr>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Кафедра лучевой диагностики ИПО</vt:lpstr>
      <vt:lpstr>Введение</vt:lpstr>
      <vt:lpstr>Цель</vt:lpstr>
      <vt:lpstr>Методы лучевой диагностики </vt:lpstr>
      <vt:lpstr>Протокол МРТ всего тела(WB-MRI)</vt:lpstr>
      <vt:lpstr>Протокол МРТ всего тела(WB-MRI), продолжение</vt:lpstr>
      <vt:lpstr>Сравнение протоколов описанных в рекомендацияхMY-RADS16 и MET RADS-P17</vt:lpstr>
      <vt:lpstr>Получение изображений и клиническое применение МРТ всего тела (MRI-WB)</vt:lpstr>
      <vt:lpstr>Сагиттальная визуализация всего позвоночника</vt:lpstr>
      <vt:lpstr>Клиническое применение</vt:lpstr>
      <vt:lpstr>Основной протокол MY-RADS у пациента с множественной миеломной болезнью</vt:lpstr>
      <vt:lpstr>Основной протокол MY-RADS у пациента с множественной миеломной болезнью, продолжение</vt:lpstr>
      <vt:lpstr>Основной протокол MY-RADS у пациента с множественной миеломной болезнью, продолжение</vt:lpstr>
      <vt:lpstr>Основной протокол MY-RADS у пациента с множественной миеломной болезнью, продолжение</vt:lpstr>
      <vt:lpstr>МРТ всего тела в режиме диффузно-взвешенное изображение</vt:lpstr>
      <vt:lpstr>Клиническое применение</vt:lpstr>
      <vt:lpstr>66-летний мужчина с метастатическим раком простаты в кости</vt:lpstr>
      <vt:lpstr>66-летний мужчина с метастатическим раком простаты в кости, продолжение</vt:lpstr>
      <vt:lpstr>66-летний мужчина с метастатическим раком простаты в кости, продолжение</vt:lpstr>
      <vt:lpstr>Диффузно-взвешенное изображение Пациент с подозрением на рецидив миеломы</vt:lpstr>
      <vt:lpstr>Диффузно-взвешенное МРТ Пациент с миеломой;  до(a-c) и после химиотерапии(d-f)</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Кафедра лучевой диагностики ИПО</dc:title>
  <dc:creator>Андрей Красненко</dc:creator>
  <cp:lastModifiedBy>Андрей Красненко</cp:lastModifiedBy>
  <cp:revision>288</cp:revision>
  <dcterms:created xsi:type="dcterms:W3CDTF">2021-05-03T13:47:32Z</dcterms:created>
  <dcterms:modified xsi:type="dcterms:W3CDTF">2021-10-17T12:53:00Z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1377317</vt:lpwstr>
  </property>
  <property fmtid="{D5CDD505-2E9C-101B-9397-08002B2CF9AE}" pid="3" name="NXPowerLiteSettings">
    <vt:lpwstr>C700052003A000</vt:lpwstr>
  </property>
  <property fmtid="{D5CDD505-2E9C-101B-9397-08002B2CF9AE}" pid="4" name="NXPowerLiteVersion">
    <vt:lpwstr>D9.0.3</vt:lpwstr>
  </property>
</Properties>
</file>