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786" y="9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D02CE-02BC-4F1E-B8D7-8B4B76AE8B3E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0E595-03AC-42FA-AD78-B139D4AC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2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E595-03AC-42FA-AD78-B139D4ACE1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83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801" y="160386"/>
            <a:ext cx="9394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В.Ф. Войно-Ясенецкого» </a:t>
            </a:r>
            <a:b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b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Сестринское дело</a:t>
            </a:r>
            <a:r>
              <a:rPr lang="ru-RU" sz="2400" kern="0" dirty="0">
                <a:solidFill>
                  <a:srgbClr val="D16349"/>
                </a:solidFill>
                <a:latin typeface="Georgia"/>
              </a:rPr>
              <a:t/>
            </a:r>
            <a:br>
              <a:rPr lang="ru-RU" sz="2400" kern="0" dirty="0">
                <a:solidFill>
                  <a:srgbClr val="D16349"/>
                </a:solidFill>
                <a:latin typeface="Georgia"/>
              </a:rPr>
            </a:br>
            <a:endParaRPr lang="ru-RU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46943" y="3645441"/>
            <a:ext cx="693651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6561"/>
              </a:lnSpc>
            </a:pPr>
            <a:r>
              <a:rPr lang="en-US" sz="4400" b="1" kern="0" spc="-157" dirty="0" err="1">
                <a:solidFill>
                  <a:srgbClr val="00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Профилактика</a:t>
            </a:r>
            <a:r>
              <a:rPr lang="en-US" sz="4400" b="1" kern="0" spc="-157" dirty="0">
                <a:solidFill>
                  <a:srgbClr val="00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4400" b="1" kern="0" spc="-157" dirty="0" err="1">
                <a:solidFill>
                  <a:srgbClr val="00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туберкулеза</a:t>
            </a:r>
            <a:r>
              <a:rPr lang="en-US" sz="4400" b="1" kern="0" spc="-157" dirty="0">
                <a:solidFill>
                  <a:srgbClr val="00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787" y="7710296"/>
            <a:ext cx="2361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Красноярск, 2024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3542" y="7239979"/>
            <a:ext cx="4109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Баймирзоева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Д.Д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004" y="1314548"/>
            <a:ext cx="29908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9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253127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450484" y="2890425"/>
            <a:ext cx="630269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4400" b="1" dirty="0" smtClean="0">
                <a:solidFill>
                  <a:srgbClr val="233939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    </a:t>
            </a:r>
            <a:r>
              <a:rPr lang="en-US" sz="4400" b="1" dirty="0" err="1" smtClean="0">
                <a:solidFill>
                  <a:srgbClr val="233939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Лечение</a:t>
            </a:r>
            <a:r>
              <a:rPr lang="en-US" sz="4400" b="1" dirty="0" smtClean="0">
                <a:solidFill>
                  <a:srgbClr val="233939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233939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туберкулеза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861673"/>
            <a:ext cx="10554414" cy="1644848"/>
          </a:xfrm>
          <a:prstGeom prst="roundRect">
            <a:avLst>
              <a:gd name="adj" fmla="val 607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890243" y="2741360"/>
            <a:ext cx="10539174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267783" y="4010144"/>
            <a:ext cx="482143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Длительное прием специальных антибиотиков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41181" y="4010144"/>
            <a:ext cx="482143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Соблюдение режима и рационального питания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2045613" y="4861798"/>
            <a:ext cx="10539174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2267783" y="5002649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Своевременное начало лечения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41181" y="5002649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Поддержание психологического комфорта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29" y="5494785"/>
            <a:ext cx="45720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7620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5" name="Text 2"/>
          <p:cNvSpPr/>
          <p:nvPr/>
        </p:nvSpPr>
        <p:spPr>
          <a:xfrm>
            <a:off x="6319599" y="2820710"/>
            <a:ext cx="6665952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233939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Заключение</a:t>
            </a:r>
            <a:endParaRPr lang="en-US" sz="524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19599" y="3987165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Профилактика туберкулеза играет важную роль в сохранении здоровья общества. Тщательное наблюдение за распространением инфекции и строгое соблюдение мер профилактики являются ключевыми факторами в борьбе с этим заболеванием.</a:t>
            </a:r>
            <a:endParaRPr lang="en-US" sz="17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7" y="599622"/>
            <a:ext cx="4427724" cy="274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3" y="3676411"/>
            <a:ext cx="4637768" cy="287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2800" y="3013609"/>
            <a:ext cx="7794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kern="0" spc="-131" dirty="0" smtClean="0">
                <a:solidFill>
                  <a:srgbClr val="00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Спасибо за внимание!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15" y="3936939"/>
            <a:ext cx="4572000" cy="2790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3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959769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400" b="1" dirty="0">
                <a:solidFill>
                  <a:srgbClr val="233939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Что такое туберкулез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3959423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Туберкулез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— инфекционное заболевание, вызванное бактерией Mycobacterium tuberculosis.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33199" y="4920139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Оно поражает легкие, но также может воздействовать на другие части организма, и передается через воздух.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833199" y="5897523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6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891189"/>
            <a:ext cx="887134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5400" b="1" dirty="0">
                <a:solidFill>
                  <a:srgbClr val="233939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Распространение туберкулеза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037993" y="2918817"/>
            <a:ext cx="3370064" cy="3419594"/>
          </a:xfrm>
          <a:prstGeom prst="roundRect">
            <a:avLst>
              <a:gd name="adj" fmla="val 2967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67783" y="3148608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3B4E4E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Механизм распространения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267783" y="3976211"/>
            <a:ext cx="291048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Туберкулез передается через воздушно-капельный путь при общении с инфицированным человеком</a:t>
            </a: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630228" y="2918817"/>
            <a:ext cx="3370064" cy="3419594"/>
          </a:xfrm>
          <a:prstGeom prst="roundRect">
            <a:avLst>
              <a:gd name="adj" fmla="val 2967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860018" y="3148608"/>
            <a:ext cx="2910483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3B4E4E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Группы повышенного риска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860018" y="4323398"/>
            <a:ext cx="291048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Люди с ослабленным иммунитетом, пациенты с ВИЧ-инфекцией или сахарным диабетом</a:t>
            </a: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222462" y="2918817"/>
            <a:ext cx="3370064" cy="3419594"/>
          </a:xfrm>
          <a:prstGeom prst="roundRect">
            <a:avLst>
              <a:gd name="adj" fmla="val 2967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452253" y="3148608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Неблагополучные условия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9452253" y="3976211"/>
            <a:ext cx="291048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Недостаточные санитарно-гигиенические условия, плохая вентиляция в помещениях.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445901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latin typeface="Syne" pitchFamily="34" charset="0"/>
                <a:ea typeface="Syne" pitchFamily="34" charset="-122"/>
                <a:cs typeface="Syne" pitchFamily="34" charset="-120"/>
              </a:rPr>
              <a:t>Факторы риска</a:t>
            </a:r>
            <a:endParaRPr lang="en-US" sz="4374" dirty="0"/>
          </a:p>
        </p:txBody>
      </p:sp>
      <p:sp>
        <p:nvSpPr>
          <p:cNvPr id="7" name="Text 4"/>
          <p:cNvSpPr/>
          <p:nvPr/>
        </p:nvSpPr>
        <p:spPr>
          <a:xfrm>
            <a:off x="2393394" y="3473529"/>
            <a:ext cx="1019901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b="1" dirty="0">
                <a:latin typeface="Overpass" pitchFamily="34" charset="0"/>
                <a:ea typeface="Overpass" pitchFamily="34" charset="-122"/>
                <a:cs typeface="Overpass" pitchFamily="34" charset="-120"/>
              </a:rPr>
              <a:t>Недостаточная вакцинация:</a:t>
            </a:r>
            <a:r>
              <a:rPr lang="en-US" sz="1750" dirty="0">
                <a:latin typeface="Overpass" pitchFamily="34" charset="0"/>
                <a:ea typeface="Overpass" pitchFamily="34" charset="-122"/>
                <a:cs typeface="Overpass" pitchFamily="34" charset="-120"/>
              </a:rPr>
              <a:t> Отсутствие профилактических прививок повышает риск заболевания туберкулезом.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2393394" y="4273153"/>
            <a:ext cx="1019901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b="1" dirty="0">
                <a:latin typeface="Overpass" pitchFamily="34" charset="0"/>
                <a:ea typeface="Overpass" pitchFamily="34" charset="-122"/>
                <a:cs typeface="Overpass" pitchFamily="34" charset="-120"/>
              </a:rPr>
              <a:t>Слабое иммунитет:</a:t>
            </a:r>
            <a:r>
              <a:rPr lang="en-US" sz="1750" dirty="0">
                <a:latin typeface="Overpass" pitchFamily="34" charset="0"/>
                <a:ea typeface="Overpass" pitchFamily="34" charset="-122"/>
                <a:cs typeface="Overpass" pitchFamily="34" charset="-120"/>
              </a:rPr>
              <a:t> У людей с ослабленной иммунной системой возрастает вероятность заражения туберкулезом.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2393394" y="5072777"/>
            <a:ext cx="1019901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b="1" dirty="0">
                <a:latin typeface="Overpass" pitchFamily="34" charset="0"/>
                <a:ea typeface="Overpass" pitchFamily="34" charset="-122"/>
                <a:cs typeface="Overpass" pitchFamily="34" charset="-120"/>
              </a:rPr>
              <a:t>Близкий контакт с инфицированными:</a:t>
            </a:r>
            <a:r>
              <a:rPr lang="en-US" sz="1750" dirty="0">
                <a:latin typeface="Overpass" pitchFamily="34" charset="0"/>
                <a:ea typeface="Overpass" pitchFamily="34" charset="-122"/>
                <a:cs typeface="Overpass" pitchFamily="34" charset="-120"/>
              </a:rPr>
              <a:t> Постоянное нахождение вблизи людей с открытой формой туберкулеза увеличивает риск заражения.</a:t>
            </a:r>
            <a:endParaRPr lang="en-US" sz="175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429" y="5547921"/>
            <a:ext cx="457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6905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1903929" y="601793"/>
            <a:ext cx="1032343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000" b="1" dirty="0">
                <a:solidFill>
                  <a:srgbClr val="233939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Симптомы туберкулеза у взрослых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776736" y="166653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Кашель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1776736" y="2388291"/>
            <a:ext cx="3156347" cy="2662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799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Тяжелый и длительный кашель, иногда с отделением крови или мокроты</a:t>
            </a: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036361" y="166653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Ослабление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036361" y="2388291"/>
            <a:ext cx="3156347" cy="20421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799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Изнуряющая слабость, похудение и общее недомогание</a:t>
            </a:r>
            <a:r>
              <a:rPr lang="en-US" sz="24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.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9068872" y="166653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Боль в груди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068872" y="2388291"/>
            <a:ext cx="3156347" cy="2434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799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Боль в груди при дыхании или кашле, затрудненное дыхание.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8" y="5131254"/>
            <a:ext cx="31813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22844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410057"/>
            <a:ext cx="926568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800" b="1" dirty="0">
                <a:solidFill>
                  <a:srgbClr val="233939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Симптомы туберкулеза у детей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2659856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233939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Гриппоподобные симптомы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3576399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У детей туберкулез часто начинается с немотивированной усталости, головной боли и потери аппетита.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037992" y="5908715"/>
            <a:ext cx="315634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Иногда возникает слабость и повышение температуры.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2659856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233939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Кашель и отсутствие аппетита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743932" y="3576399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Хронический кашель без видимых причин может быть признаком туберкулеза у детей.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743932" y="5197912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Также у детей может наблюдаться отрицательная динамика веса из-за ухудшения аппетита.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449872" y="2659856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dirty="0">
                <a:solidFill>
                  <a:srgbClr val="233939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Дыхательные проблемы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449872" y="3576399"/>
            <a:ext cx="3156347" cy="26877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При туберкулезе у детей могут возникать обычные для заболеваний дыхательных путей симптомы: одышка, резкая боль в груди</a:t>
            </a: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.</a:t>
            </a:r>
            <a:endParaRPr lang="en-US" sz="175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843" y="6100829"/>
            <a:ext cx="3186200" cy="196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10767" y="-9144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484307" y="1328533"/>
            <a:ext cx="758178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800" b="1" dirty="0">
                <a:solidFill>
                  <a:srgbClr val="233939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Диагностика туберкулеза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593" y="3223209"/>
            <a:ext cx="891591" cy="89159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24410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3200" b="1" dirty="0">
                <a:solidFill>
                  <a:srgbClr val="3B4E4E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Рентген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724519"/>
            <a:ext cx="3295888" cy="1262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8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Рентгеновский анализ легких для обнаружения туберкулеза.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883" y="3226084"/>
            <a:ext cx="1071120" cy="107112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24410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3200" b="1" dirty="0">
                <a:solidFill>
                  <a:srgbClr val="3B4E4E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Анализ крови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4724519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800" dirty="0" err="1" smtClean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Исследование</a:t>
            </a:r>
            <a:r>
              <a:rPr lang="en-US" sz="2800" dirty="0" smtClean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крови</a:t>
            </a:r>
            <a:r>
              <a:rPr lang="en-US" sz="28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на</a:t>
            </a:r>
            <a:r>
              <a:rPr lang="en-US" sz="2800" dirty="0" smtClean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наличие</a:t>
            </a:r>
            <a:r>
              <a:rPr lang="en-US" sz="2800" dirty="0" smtClean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инфекции</a:t>
            </a:r>
            <a:r>
              <a:rPr lang="en-US" sz="2800" dirty="0" smtClean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туберкулезом</a:t>
            </a:r>
            <a:r>
              <a:rPr lang="en-US" sz="1750" dirty="0" smtClean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8888" y="3200400"/>
            <a:ext cx="914400" cy="91440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24410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3200" b="1" dirty="0">
                <a:solidFill>
                  <a:srgbClr val="3B4E4E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Анализ мокроты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4724519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28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Исследование мокроты для выявления бактерий туберкулеза</a:t>
            </a: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94345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400" b="1" dirty="0">
                <a:solidFill>
                  <a:srgbClr val="233939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Профилактика туберкулеза у взрослых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005733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648903" y="3026450"/>
            <a:ext cx="311122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4E4E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Правильное питание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648903" y="3506867"/>
            <a:ext cx="45552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Важно употреблять пищу, богатую витамином D, и включать в рацион овощи и фрукты.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3005733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037195" y="3026450"/>
            <a:ext cx="45552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4E4E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Избегание стрессовых ситуаций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037195" y="3854053"/>
            <a:ext cx="45552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Снижение стресса поможет укрепить иммунитет и снизить риск заболевания туберкулезом.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037993" y="5371624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648903" y="5392341"/>
            <a:ext cx="45552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4E4E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Регулярное физическое упражнение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648903" y="6219944"/>
            <a:ext cx="45552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Физическая активность помогает укрепить организм и повысить защитные функции.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5371624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037195" y="5392341"/>
            <a:ext cx="45552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4E4E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Профилактическая вакцинация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8037195" y="6219944"/>
            <a:ext cx="45552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Вакцинация может быть рекомендована для лиц, находящихся в контакте с больными туберкулезом.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3736062"/>
            <a:ext cx="1047416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33939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Профилактика туберкулеза у детей</a:t>
            </a:r>
            <a:endParaRPr lang="en-US" sz="437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037993" y="4992886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648903" y="5013603"/>
            <a:ext cx="275915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4E4E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Вакцинация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648903" y="5494020"/>
            <a:ext cx="275915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Регулярная вакцинация может предотвратить заболевание у детей.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630228" y="4992886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241137" y="5013603"/>
            <a:ext cx="275915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4E4E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Здоровое питание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241137" y="5494020"/>
            <a:ext cx="275915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Сбалансированное питание укрепляет иммунную систему.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611201" y="4992886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083743" y="5013603"/>
            <a:ext cx="275915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3B4E4E"/>
                </a:solidFill>
                <a:latin typeface="Times New Roman" panose="02020603050405020304" pitchFamily="18" charset="0"/>
                <a:ea typeface="Syne" pitchFamily="34" charset="-122"/>
                <a:cs typeface="Times New Roman" panose="02020603050405020304" pitchFamily="18" charset="0"/>
              </a:rPr>
              <a:t>Гигиена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833372" y="5494020"/>
            <a:ext cx="275915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3B4E4E"/>
                </a:solidFill>
                <a:latin typeface="Times New Roman" panose="02020603050405020304" pitchFamily="18" charset="0"/>
                <a:ea typeface="Overpass" pitchFamily="34" charset="-122"/>
                <a:cs typeface="Times New Roman" panose="02020603050405020304" pitchFamily="18" charset="0"/>
              </a:rPr>
              <a:t>Соблюдение чистоты и персональной гигиены важно для предотвращения передачи инфекции</a:t>
            </a:r>
            <a:r>
              <a:rPr lang="en-US" sz="17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454</Words>
  <Application>Microsoft Office PowerPoint</Application>
  <PresentationFormat>Произвольный</PresentationFormat>
  <Paragraphs>76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Georgia</vt:lpstr>
      <vt:lpstr>Inter</vt:lpstr>
      <vt:lpstr>Overpass</vt:lpstr>
      <vt:lpstr>Syne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Фукалова Наталья Васильевна</cp:lastModifiedBy>
  <cp:revision>7</cp:revision>
  <dcterms:created xsi:type="dcterms:W3CDTF">2024-03-10T06:44:17Z</dcterms:created>
  <dcterms:modified xsi:type="dcterms:W3CDTF">2024-03-12T08:54:54Z</dcterms:modified>
</cp:coreProperties>
</file>