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272" r:id="rId3"/>
    <p:sldId id="260" r:id="rId4"/>
    <p:sldId id="262" r:id="rId5"/>
    <p:sldId id="263" r:id="rId6"/>
    <p:sldId id="261" r:id="rId7"/>
    <p:sldId id="264" r:id="rId8"/>
    <p:sldId id="265" r:id="rId9"/>
    <p:sldId id="271" r:id="rId10"/>
    <p:sldId id="266" r:id="rId11"/>
    <p:sldId id="267" r:id="rId12"/>
    <p:sldId id="269" r:id="rId13"/>
    <p:sldId id="270" r:id="rId14"/>
    <p:sldId id="273" r:id="rId15"/>
  </p:sldIdLst>
  <p:sldSz cx="9144000" cy="6858000" type="screen4x3"/>
  <p:notesSz cx="6858000" cy="9144000"/>
  <p:custDataLst>
    <p:tags r:id="rId17"/>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21" autoAdjust="0"/>
  </p:normalViewPr>
  <p:slideViewPr>
    <p:cSldViewPr>
      <p:cViewPr>
        <p:scale>
          <a:sx n="60" d="100"/>
          <a:sy n="60" d="100"/>
        </p:scale>
        <p:origin x="-1572"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9231A6-6406-4999-B975-3283DB043A06}" type="datetimeFigureOut">
              <a:rPr lang="ru-RU" smtClean="0"/>
              <a:pPr/>
              <a:t>13.02.2022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389594-376F-49DE-847A-8438328122C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ru-RU" sz="1200" kern="1200" dirty="0" smtClean="0">
                <a:solidFill>
                  <a:schemeClr val="tx1"/>
                </a:solidFill>
                <a:latin typeface="+mn-lt"/>
                <a:ea typeface="+mn-ea"/>
                <a:cs typeface="+mn-cs"/>
              </a:rPr>
              <a:t>При отпуске рецептурных ЛП кроме основных и дополнительных реквизитов, на различных рецептурных бланках, врач может сделать дополнительные отметки для больных с хроническими заболеваниями. Не только исправления в рецепте, но и отсутствие дополнительных пометок делает его недействительным. </a:t>
            </a:r>
          </a:p>
          <a:p>
            <a:pPr marL="0" marR="0" indent="0" algn="l" defTabSz="914400" rtl="0" eaLnBrk="1" fontAlgn="auto" latinLnBrk="0" hangingPunct="1">
              <a:lnSpc>
                <a:spcPct val="100000"/>
              </a:lnSpc>
              <a:spcBef>
                <a:spcPct val="0"/>
              </a:spcBef>
              <a:spcAft>
                <a:spcPts val="0"/>
              </a:spcAft>
              <a:buClrTx/>
              <a:buSzTx/>
              <a:buFontTx/>
              <a:buNone/>
              <a:tabLst/>
              <a:defRPr/>
            </a:pPr>
            <a:r>
              <a:rPr lang="ru-RU" sz="1200" kern="1200" dirty="0" smtClean="0">
                <a:solidFill>
                  <a:schemeClr val="tx1"/>
                </a:solidFill>
                <a:latin typeface="+mn-lt"/>
                <a:ea typeface="+mn-ea"/>
                <a:cs typeface="+mn-cs"/>
              </a:rPr>
              <a:t>Дополнительные отметки проставляются на рецептурных бланках при выписывании медицинским работником рецептов на готовые ЛП и ЛП индивидуального изготовления </a:t>
            </a:r>
            <a:r>
              <a:rPr lang="ru-RU" sz="1200" b="1" kern="1200" dirty="0" smtClean="0">
                <a:solidFill>
                  <a:schemeClr val="tx1"/>
                </a:solidFill>
                <a:latin typeface="+mn-lt"/>
                <a:ea typeface="+mn-ea"/>
                <a:cs typeface="+mn-cs"/>
              </a:rPr>
              <a:t>пациентам с хроническими заболеваниями</a:t>
            </a:r>
            <a:r>
              <a:rPr lang="ru-RU" sz="1200" kern="1200" dirty="0" smtClean="0">
                <a:solidFill>
                  <a:schemeClr val="tx1"/>
                </a:solidFill>
                <a:latin typeface="+mn-lt"/>
                <a:ea typeface="+mn-ea"/>
                <a:cs typeface="+mn-cs"/>
              </a:rPr>
              <a:t> на рецептурных бланках формы N 107-1/у сроком действия рецепта </a:t>
            </a:r>
            <a:r>
              <a:rPr lang="ru-RU" sz="1200" b="1" kern="1200" dirty="0" smtClean="0">
                <a:solidFill>
                  <a:schemeClr val="tx1"/>
                </a:solidFill>
                <a:latin typeface="+mn-lt"/>
                <a:ea typeface="+mn-ea"/>
                <a:cs typeface="+mn-cs"/>
              </a:rPr>
              <a:t>в пределах до одного года.</a:t>
            </a:r>
            <a:endParaRPr lang="ru-R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ru-RU" sz="1200" kern="1200" dirty="0" smtClean="0">
              <a:solidFill>
                <a:schemeClr val="tx1"/>
              </a:solidFill>
              <a:latin typeface="+mn-lt"/>
              <a:ea typeface="+mn-ea"/>
              <a:cs typeface="+mn-cs"/>
            </a:endParaRPr>
          </a:p>
          <a:p>
            <a:pPr eaLnBrk="1" hangingPunct="1">
              <a:spcBef>
                <a:spcPct val="0"/>
              </a:spcBef>
            </a:pPr>
            <a:endParaRPr lang="ru-RU" dirty="0" smtClean="0"/>
          </a:p>
        </p:txBody>
      </p:sp>
      <p:sp>
        <p:nvSpPr>
          <p:cNvPr id="4301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B7A872-0D4A-491F-9722-1FE919FA1622}" type="slidenum">
              <a:rPr lang="ru-RU" smtClean="0"/>
              <a:pPr fontAlgn="base">
                <a:spcBef>
                  <a:spcPct val="0"/>
                </a:spcBef>
                <a:spcAft>
                  <a:spcPct val="0"/>
                </a:spcAft>
                <a:defRPr/>
              </a:pPr>
              <a:t>3</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ru-RU" sz="1200" kern="1200" dirty="0" smtClean="0">
                <a:solidFill>
                  <a:schemeClr val="tx1"/>
                </a:solidFill>
                <a:latin typeface="+mn-lt"/>
                <a:ea typeface="+mn-ea"/>
                <a:cs typeface="+mn-cs"/>
              </a:rPr>
              <a:t>В случае установления срока действия рецепта в пределах до одного года в рецепте производится надпись: "По специальному назначению", обозначается срок действия рецепта и периодичность отпуска лекарственных препаратов из аптечной организации или индивидуальным предпринимателем, имеющим лицензию на фармацевтическую деятельность  (еженедельно, ежемесячно и иные периоды). Дополнительно это указание заверяется подписью медицинского работника, а также печатью медицинской организации "Для рецептов" (для рецепта на бумажном носителе) или усиленной квалифицированной электронной подписью медицинского работника и лица, уполномоченного заверять документы от имени медицинской организации (для рецепта в форме электронного документа).</a:t>
            </a:r>
          </a:p>
          <a:p>
            <a:pPr eaLnBrk="1" hangingPunct="1">
              <a:spcBef>
                <a:spcPct val="0"/>
              </a:spcBef>
            </a:pPr>
            <a:endParaRPr lang="ru-RU" dirty="0" smtClean="0"/>
          </a:p>
        </p:txBody>
      </p:sp>
      <p:sp>
        <p:nvSpPr>
          <p:cNvPr id="4301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B7A872-0D4A-491F-9722-1FE919FA1622}" type="slidenum">
              <a:rPr lang="ru-RU" smtClean="0"/>
              <a:pPr fontAlgn="base">
                <a:spcBef>
                  <a:spcPct val="0"/>
                </a:spcBef>
                <a:spcAft>
                  <a:spcPct val="0"/>
                </a:spcAft>
                <a:defRPr/>
              </a:pPr>
              <a:t>4</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ru-RU" sz="1200" kern="1200" dirty="0" smtClean="0">
                <a:solidFill>
                  <a:schemeClr val="tx1"/>
                </a:solidFill>
                <a:latin typeface="+mn-lt"/>
                <a:ea typeface="+mn-ea"/>
                <a:cs typeface="+mn-cs"/>
              </a:rPr>
              <a:t>При обращении в аптеку с периодичностью, указанной в рецепте, пациент приобретает необходимое количество лекарственного препарата, и забирает рецепт, на котором фармацевтический работник делает отметку об его отпуске, для последующего посещения аптеки. Далее пациент забирает рецепт для последующего получения ЛП.</a:t>
            </a:r>
          </a:p>
          <a:p>
            <a:pPr eaLnBrk="1" hangingPunct="1">
              <a:spcBef>
                <a:spcPct val="0"/>
              </a:spcBef>
            </a:pPr>
            <a:endParaRPr lang="ru-RU" dirty="0" smtClean="0"/>
          </a:p>
        </p:txBody>
      </p:sp>
      <p:sp>
        <p:nvSpPr>
          <p:cNvPr id="4301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B7A872-0D4A-491F-9722-1FE919FA1622}" type="slidenum">
              <a:rPr lang="ru-RU" smtClean="0"/>
              <a:pPr fontAlgn="base">
                <a:spcBef>
                  <a:spcPct val="0"/>
                </a:spcBef>
                <a:spcAft>
                  <a:spcPct val="0"/>
                </a:spcAft>
                <a:defRPr/>
              </a:pPr>
              <a:t>5</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Дополнительные отметки также проставляются на рецептурных бланках </a:t>
            </a:r>
            <a:r>
              <a:rPr lang="ru-RU" sz="1200" b="1" kern="1200" dirty="0" smtClean="0">
                <a:solidFill>
                  <a:schemeClr val="tx1"/>
                </a:solidFill>
                <a:latin typeface="+mn-lt"/>
                <a:ea typeface="+mn-ea"/>
                <a:cs typeface="+mn-cs"/>
              </a:rPr>
              <a:t>148-1/у-88, 107-у/НП</a:t>
            </a:r>
            <a:r>
              <a:rPr lang="ru-RU" sz="1200" kern="1200" dirty="0" smtClean="0">
                <a:solidFill>
                  <a:schemeClr val="tx1"/>
                </a:solidFill>
                <a:latin typeface="+mn-lt"/>
                <a:ea typeface="+mn-ea"/>
                <a:cs typeface="+mn-cs"/>
              </a:rPr>
              <a:t> при необходимости </a:t>
            </a:r>
            <a:r>
              <a:rPr lang="ru-RU" sz="1200" b="1" kern="1200" dirty="0" smtClean="0">
                <a:solidFill>
                  <a:schemeClr val="tx1"/>
                </a:solidFill>
                <a:latin typeface="+mn-lt"/>
                <a:ea typeface="+mn-ea"/>
                <a:cs typeface="+mn-cs"/>
              </a:rPr>
              <a:t>превышения количества отпуска ЛП </a:t>
            </a:r>
            <a:r>
              <a:rPr lang="ru-RU" sz="1200" kern="1200" dirty="0" smtClean="0">
                <a:solidFill>
                  <a:schemeClr val="tx1"/>
                </a:solidFill>
                <a:latin typeface="+mn-lt"/>
                <a:ea typeface="+mn-ea"/>
                <a:cs typeface="+mn-cs"/>
              </a:rPr>
              <a:t>для выписывания на один рецепт</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(установленное приложением N1, 2 к Приказу 1175н).</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Завышение кол-ва отпуска ЛП разрешается для лечения пациентов с хроническими заболеваниями, при оказании пациентам, нуждающимся в длительном лечении, первичной медико-санитарной помощи и паллиативной медицинской помощи. Но в зависимости</a:t>
            </a:r>
            <a:r>
              <a:rPr lang="ru-RU" sz="1200" baseline="0" dirty="0" smtClean="0"/>
              <a:t> от ЛП, существует несколько случаев превышения количества отпуска.</a:t>
            </a:r>
            <a:endParaRPr lang="ru-R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первом случае Рецепты на производные барбитуровой кислоты, комбинированные ЛП, содержащие кодеин (его соли), иные комбинированные лекарственные препараты, подлежащие ПКУ, ЛП, обладающие анаболической активностью могут выписываться на курс лечения до 60 дней.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Т.е. эти ЛП выписываются на рецептурном бланке 148-1/у-88, срок действия которого строго регламентирован и составляет 15 дней, он не может быть </a:t>
            </a:r>
            <a:r>
              <a:rPr lang="ru-RU" sz="1200" kern="1200" dirty="0" err="1" smtClean="0">
                <a:solidFill>
                  <a:schemeClr val="tx1"/>
                </a:solidFill>
                <a:latin typeface="+mn-lt"/>
                <a:ea typeface="+mn-ea"/>
                <a:cs typeface="+mn-cs"/>
              </a:rPr>
              <a:t>проделн</a:t>
            </a:r>
            <a:r>
              <a:rPr lang="ru-RU" sz="1200" kern="1200" dirty="0" smtClean="0">
                <a:solidFill>
                  <a:schemeClr val="tx1"/>
                </a:solidFill>
                <a:latin typeface="+mn-lt"/>
                <a:ea typeface="+mn-ea"/>
                <a:cs typeface="+mn-cs"/>
              </a:rPr>
              <a:t> до 1 года как рецепты 107-1/у, поэтому Мед</a:t>
            </a:r>
            <a:r>
              <a:rPr lang="ru-RU" sz="1200" kern="1200" baseline="0" dirty="0" smtClean="0">
                <a:solidFill>
                  <a:schemeClr val="tx1"/>
                </a:solidFill>
                <a:latin typeface="+mn-lt"/>
                <a:ea typeface="+mn-ea"/>
                <a:cs typeface="+mn-cs"/>
              </a:rPr>
              <a:t> раб разрешается рассчитать и выписать больному данные ЛП на курс лечения до 60 дней.</a:t>
            </a:r>
            <a:r>
              <a:rPr lang="ru-RU"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AE389594-376F-49DE-847A-8438328122CF}" type="slidenum">
              <a:rPr lang="ru-RU" smtClean="0"/>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Font typeface="Arial" pitchFamily="34" charset="0"/>
              <a:buChar char="•"/>
            </a:pPr>
            <a:r>
              <a:rPr lang="ru-RU" dirty="0" smtClean="0"/>
              <a:t>Второй случай</a:t>
            </a:r>
            <a:r>
              <a:rPr lang="ru-RU" baseline="0" dirty="0" smtClean="0"/>
              <a:t> касается ЛП списка </a:t>
            </a:r>
            <a:r>
              <a:rPr lang="ru-RU" sz="1200" dirty="0" smtClean="0"/>
              <a:t>II и III Перечня (наркотические, психотропные), а также иных лекарственных препаратов, подлежащих ПКУ.</a:t>
            </a:r>
            <a:r>
              <a:rPr lang="ru-RU" sz="1200" baseline="0" dirty="0" smtClean="0"/>
              <a:t> Их количество при выписывании на один рецепт может быть превышено не более чем в 2 раза. </a:t>
            </a:r>
            <a:endParaRPr lang="ru-RU" sz="1200" dirty="0" smtClean="0"/>
          </a:p>
          <a:p>
            <a:endParaRPr lang="ru-RU" dirty="0"/>
          </a:p>
        </p:txBody>
      </p:sp>
      <p:sp>
        <p:nvSpPr>
          <p:cNvPr id="4" name="Номер слайда 3"/>
          <p:cNvSpPr>
            <a:spLocks noGrp="1"/>
          </p:cNvSpPr>
          <p:nvPr>
            <p:ph type="sldNum" sz="quarter" idx="10"/>
          </p:nvPr>
        </p:nvSpPr>
        <p:spPr/>
        <p:txBody>
          <a:bodyPr/>
          <a:lstStyle/>
          <a:p>
            <a:fld id="{AE389594-376F-49DE-847A-8438328122CF}" type="slidenum">
              <a:rPr lang="ru-RU" smtClean="0"/>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первом и во втором случае на рецептурных бланках производится надпись "По специальному назначению", отдельно скрепленная подписью медицинского работника и печатью медицинской организации "Для рецептов".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на рецептах в форме электронного документа производится отметка "По специальному назначению" с проставлением усиленной квалифицированной электронной подписи медицинского работника.</a:t>
            </a:r>
            <a:endParaRPr lang="ru-RU" dirty="0"/>
          </a:p>
        </p:txBody>
      </p:sp>
      <p:sp>
        <p:nvSpPr>
          <p:cNvPr id="4" name="Номер слайда 3"/>
          <p:cNvSpPr>
            <a:spLocks noGrp="1"/>
          </p:cNvSpPr>
          <p:nvPr>
            <p:ph type="sldNum" sz="quarter" idx="10"/>
          </p:nvPr>
        </p:nvSpPr>
        <p:spPr/>
        <p:txBody>
          <a:bodyPr/>
          <a:lstStyle/>
          <a:p>
            <a:fld id="{AE389594-376F-49DE-847A-8438328122CF}" type="slidenum">
              <a:rPr lang="ru-RU" smtClean="0"/>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При выписывании наркотических и психотропных лекарственных препаратов списков II и III Перечня, иных лекарственных препаратов, подлежащих предметно-количественному учету, </a:t>
            </a:r>
            <a:r>
              <a:rPr lang="ru-RU" sz="1200" b="1" kern="1200" dirty="0" smtClean="0">
                <a:solidFill>
                  <a:schemeClr val="tx1"/>
                </a:solidFill>
                <a:latin typeface="+mn-lt"/>
                <a:ea typeface="+mn-ea"/>
                <a:cs typeface="+mn-cs"/>
              </a:rPr>
              <a:t>доза которых превышает высший однократный прием</a:t>
            </a:r>
            <a:r>
              <a:rPr lang="ru-RU" sz="1200" kern="1200" dirty="0" smtClean="0">
                <a:solidFill>
                  <a:schemeClr val="tx1"/>
                </a:solidFill>
                <a:latin typeface="+mn-lt"/>
                <a:ea typeface="+mn-ea"/>
                <a:cs typeface="+mn-cs"/>
              </a:rPr>
              <a:t>, медицинский работник пишет дозу этого препарата прописью и ставит восклицательный знак. Если медицинский работник не оформил рецепт (по индивидуальной прописи) соответствующим образом фармацевтический работник обязан отпустить ЛС в половине высшей разовой дозе.</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AE389594-376F-49DE-847A-8438328122CF}" type="slidenum">
              <a:rPr lang="ru-RU" smtClean="0"/>
              <a:pPr/>
              <a:t>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Дополнительные отметки могут</a:t>
            </a:r>
            <a:r>
              <a:rPr lang="ru-RU" sz="1200" kern="1200" baseline="0" dirty="0" smtClean="0">
                <a:solidFill>
                  <a:schemeClr val="tx1"/>
                </a:solidFill>
                <a:latin typeface="+mn-lt"/>
                <a:ea typeface="+mn-ea"/>
                <a:cs typeface="+mn-cs"/>
              </a:rPr>
              <a:t> выставляться на рецептурных бланках п</a:t>
            </a:r>
            <a:r>
              <a:rPr lang="ru-RU" sz="1200" kern="1200" dirty="0" smtClean="0">
                <a:solidFill>
                  <a:schemeClr val="tx1"/>
                </a:solidFill>
                <a:latin typeface="+mn-lt"/>
                <a:ea typeface="+mn-ea"/>
                <a:cs typeface="+mn-cs"/>
              </a:rPr>
              <a:t>ри необходимости немедленного или срочного отпуска ЛП пациенту в верхней части рецепта проставляются обозначения "</a:t>
            </a:r>
            <a:r>
              <a:rPr lang="ru-RU" sz="1200" kern="1200" dirty="0" err="1" smtClean="0">
                <a:solidFill>
                  <a:schemeClr val="tx1"/>
                </a:solidFill>
                <a:latin typeface="+mn-lt"/>
                <a:ea typeface="+mn-ea"/>
                <a:cs typeface="+mn-cs"/>
              </a:rPr>
              <a:t>cito</a:t>
            </a:r>
            <a:r>
              <a:rPr lang="ru-RU" sz="1200" kern="1200" dirty="0" smtClean="0">
                <a:solidFill>
                  <a:schemeClr val="tx1"/>
                </a:solidFill>
                <a:latin typeface="+mn-lt"/>
                <a:ea typeface="+mn-ea"/>
                <a:cs typeface="+mn-cs"/>
              </a:rPr>
              <a:t>" (срочно) или "</a:t>
            </a:r>
            <a:r>
              <a:rPr lang="ru-RU" sz="1200" kern="1200" dirty="0" err="1" smtClean="0">
                <a:solidFill>
                  <a:schemeClr val="tx1"/>
                </a:solidFill>
                <a:latin typeface="+mn-lt"/>
                <a:ea typeface="+mn-ea"/>
                <a:cs typeface="+mn-cs"/>
              </a:rPr>
              <a:t>statim</a:t>
            </a:r>
            <a:r>
              <a:rPr lang="ru-RU" sz="1200" kern="1200" dirty="0" smtClean="0">
                <a:solidFill>
                  <a:schemeClr val="tx1"/>
                </a:solidFill>
                <a:latin typeface="+mn-lt"/>
                <a:ea typeface="+mn-ea"/>
                <a:cs typeface="+mn-cs"/>
              </a:rPr>
              <a:t>" (немедленно).</a:t>
            </a:r>
          </a:p>
          <a:p>
            <a:endParaRPr lang="ru-RU" dirty="0"/>
          </a:p>
        </p:txBody>
      </p:sp>
      <p:sp>
        <p:nvSpPr>
          <p:cNvPr id="4" name="Номер слайда 3"/>
          <p:cNvSpPr>
            <a:spLocks noGrp="1"/>
          </p:cNvSpPr>
          <p:nvPr>
            <p:ph type="sldNum" sz="quarter" idx="10"/>
          </p:nvPr>
        </p:nvSpPr>
        <p:spPr/>
        <p:txBody>
          <a:bodyPr/>
          <a:lstStyle/>
          <a:p>
            <a:fld id="{AE389594-376F-49DE-847A-8438328122CF}"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https://www.gravirovshik.ru/u/image/faximile.gi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3068960"/>
            <a:ext cx="7851648" cy="720080"/>
          </a:xfrm>
        </p:spPr>
        <p:txBody>
          <a:bodyPr>
            <a:normAutofit/>
          </a:bodyPr>
          <a:lstStyle/>
          <a:p>
            <a:pPr algn="ctr">
              <a:defRPr/>
            </a:pPr>
            <a:r>
              <a:rPr lang="ru-RU" sz="2800" b="1" dirty="0" smtClean="0">
                <a:latin typeface="Cambria" pitchFamily="18" charset="0"/>
              </a:rPr>
              <a:t>Правила прописывания рецептов</a:t>
            </a:r>
            <a:endParaRPr lang="ru-RU" sz="2800" b="1" dirty="0">
              <a:latin typeface="Cambria" pitchFamily="18" charset="0"/>
            </a:endParaRPr>
          </a:p>
        </p:txBody>
      </p:sp>
      <p:sp>
        <p:nvSpPr>
          <p:cNvPr id="3" name="TextBox 2"/>
          <p:cNvSpPr txBox="1"/>
          <p:nvPr/>
        </p:nvSpPr>
        <p:spPr>
          <a:xfrm>
            <a:off x="611560" y="2204864"/>
            <a:ext cx="8208912" cy="1200329"/>
          </a:xfrm>
          <a:prstGeom prst="rect">
            <a:avLst/>
          </a:prstGeom>
          <a:noFill/>
        </p:spPr>
        <p:txBody>
          <a:bodyPr wrap="square" rtlCol="0">
            <a:spAutoFit/>
          </a:bodyPr>
          <a:lstStyle/>
          <a:p>
            <a:pPr algn="ctr"/>
            <a:r>
              <a:rPr lang="ru-RU" sz="2400" dirty="0" smtClean="0">
                <a:latin typeface="Cambria" pitchFamily="18" charset="0"/>
              </a:rPr>
              <a:t>МДК Организация деятельности аптеки и ее структурных подразделений</a:t>
            </a:r>
          </a:p>
          <a:p>
            <a:pPr algn="ctr"/>
            <a:endParaRPr lang="ru-RU" sz="2400" dirty="0">
              <a:latin typeface="+mj-lt"/>
            </a:endParaRPr>
          </a:p>
        </p:txBody>
      </p:sp>
      <p:sp>
        <p:nvSpPr>
          <p:cNvPr id="5" name="TextBox 4"/>
          <p:cNvSpPr txBox="1"/>
          <p:nvPr/>
        </p:nvSpPr>
        <p:spPr>
          <a:xfrm>
            <a:off x="3707904" y="4869160"/>
            <a:ext cx="2232248" cy="461665"/>
          </a:xfrm>
          <a:prstGeom prst="rect">
            <a:avLst/>
          </a:prstGeom>
          <a:noFill/>
        </p:spPr>
        <p:txBody>
          <a:bodyPr wrap="square" rtlCol="0">
            <a:spAutoFit/>
          </a:bodyPr>
          <a:lstStyle/>
          <a:p>
            <a:r>
              <a:rPr lang="ru-RU" sz="2400" dirty="0" smtClean="0">
                <a:solidFill>
                  <a:schemeClr val="bg1"/>
                </a:solidFill>
                <a:latin typeface="+mj-lt"/>
                <a:cs typeface="Times New Roman" pitchFamily="18" charset="0"/>
              </a:rPr>
              <a:t>Казакова</a:t>
            </a:r>
            <a:r>
              <a:rPr lang="ru-RU" sz="2400" dirty="0" smtClean="0">
                <a:solidFill>
                  <a:schemeClr val="bg1"/>
                </a:solidFill>
                <a:latin typeface="Times New Roman" pitchFamily="18" charset="0"/>
                <a:cs typeface="Times New Roman" pitchFamily="18" charset="0"/>
              </a:rPr>
              <a:t> Е.Н.</a:t>
            </a:r>
            <a:endParaRPr lang="ru-RU" sz="2400" dirty="0">
              <a:solidFill>
                <a:schemeClr val="bg1"/>
              </a:solidFill>
              <a:latin typeface="Times New Roman" pitchFamily="18" charset="0"/>
              <a:cs typeface="Times New Roman" pitchFamily="18" charset="0"/>
            </a:endParaRPr>
          </a:p>
        </p:txBody>
      </p:sp>
      <p:sp>
        <p:nvSpPr>
          <p:cNvPr id="8" name="TextBox 7"/>
          <p:cNvSpPr txBox="1"/>
          <p:nvPr/>
        </p:nvSpPr>
        <p:spPr>
          <a:xfrm>
            <a:off x="2771800" y="3789040"/>
            <a:ext cx="4032448" cy="923330"/>
          </a:xfrm>
          <a:prstGeom prst="rect">
            <a:avLst/>
          </a:prstGeom>
          <a:noFill/>
        </p:spPr>
        <p:txBody>
          <a:bodyPr wrap="square" rtlCol="0">
            <a:spAutoFit/>
          </a:bodyPr>
          <a:lstStyle/>
          <a:p>
            <a:pPr algn="ctr"/>
            <a:r>
              <a:rPr lang="ru-RU" dirty="0" smtClean="0">
                <a:solidFill>
                  <a:schemeClr val="bg1"/>
                </a:solidFill>
                <a:latin typeface="+mj-lt"/>
              </a:rPr>
              <a:t>для обучающихся по специальности</a:t>
            </a:r>
          </a:p>
          <a:p>
            <a:pPr algn="ctr"/>
            <a:r>
              <a:rPr lang="ru-RU" dirty="0" smtClean="0">
                <a:solidFill>
                  <a:schemeClr val="bg1"/>
                </a:solidFill>
                <a:latin typeface="+mj-lt"/>
              </a:rPr>
              <a:t> 34.02.01– Сестринское дело </a:t>
            </a:r>
          </a:p>
          <a:p>
            <a:endParaRPr lang="ru-RU" dirty="0">
              <a:latin typeface="+mj-lt"/>
            </a:endParaRPr>
          </a:p>
        </p:txBody>
      </p:sp>
      <p:sp>
        <p:nvSpPr>
          <p:cNvPr id="10" name="TextBox 9"/>
          <p:cNvSpPr txBox="1"/>
          <p:nvPr/>
        </p:nvSpPr>
        <p:spPr>
          <a:xfrm>
            <a:off x="899592" y="332656"/>
            <a:ext cx="7416824" cy="2092881"/>
          </a:xfrm>
          <a:prstGeom prst="rect">
            <a:avLst/>
          </a:prstGeom>
          <a:noFill/>
        </p:spPr>
        <p:txBody>
          <a:bodyPr wrap="square" rtlCol="0">
            <a:spAutoFit/>
          </a:bodyPr>
          <a:lstStyle/>
          <a:p>
            <a:pPr lvl="0" algn="ctr" fontAlgn="base">
              <a:spcBef>
                <a:spcPct val="0"/>
              </a:spcBef>
              <a:spcAft>
                <a:spcPct val="0"/>
              </a:spcAft>
            </a:pPr>
            <a:r>
              <a:rPr lang="ru-RU" sz="1600" b="1" dirty="0" smtClean="0">
                <a:latin typeface="Cambria" pitchFamily="18" charset="0"/>
                <a:cs typeface="Times New Roman" pitchFamily="18" charset="0"/>
              </a:rPr>
              <a:t>ФЕДЕРАЛЬНОЕ  ГОСУДАРСТВЕННОЕ БЮДЖЕТНОЕ  ОБРАЗОВАТЕЛЬНОЕ УЧРЕЖДЕНИЕ ВЫСШЕГО ОБРАЗОВАНИЯ</a:t>
            </a:r>
            <a:endParaRPr lang="ru-RU" sz="1600" dirty="0" smtClean="0">
              <a:latin typeface="Cambria" pitchFamily="18" charset="0"/>
              <a:cs typeface="Times New Roman" pitchFamily="18" charset="0"/>
            </a:endParaRPr>
          </a:p>
          <a:p>
            <a:pPr lvl="0" algn="ctr" fontAlgn="base">
              <a:spcBef>
                <a:spcPct val="0"/>
              </a:spcBef>
              <a:spcAft>
                <a:spcPct val="0"/>
              </a:spcAft>
            </a:pPr>
            <a:r>
              <a:rPr lang="ru-RU" sz="1600" b="1" dirty="0" smtClean="0">
                <a:latin typeface="Cambria" pitchFamily="18" charset="0"/>
                <a:cs typeface="Times New Roman" pitchFamily="18" charset="0"/>
              </a:rPr>
              <a:t>«КРАСНОЯРСКИЙ ГОСУДАРСТВЕННЫЙ МЕДИЦИНСКИЙ УНИВЕРСИТЕТ </a:t>
            </a:r>
            <a:br>
              <a:rPr lang="ru-RU" sz="1600" b="1" dirty="0" smtClean="0">
                <a:latin typeface="Cambria" pitchFamily="18" charset="0"/>
                <a:cs typeface="Times New Roman" pitchFamily="18" charset="0"/>
              </a:rPr>
            </a:br>
            <a:r>
              <a:rPr lang="ru-RU" sz="1600" b="1" dirty="0" smtClean="0">
                <a:latin typeface="Cambria" pitchFamily="18" charset="0"/>
                <a:cs typeface="Times New Roman" pitchFamily="18" charset="0"/>
              </a:rPr>
              <a:t>ИМЕНИ ПРОФЕССОРА В.Ф. ВОЙНО-ЯСЕНЕЦКОГО» </a:t>
            </a:r>
            <a:endParaRPr lang="ru-RU" sz="1600" dirty="0" smtClean="0">
              <a:latin typeface="Cambria" pitchFamily="18" charset="0"/>
              <a:cs typeface="Times New Roman" pitchFamily="18" charset="0"/>
            </a:endParaRPr>
          </a:p>
          <a:p>
            <a:pPr lvl="0" algn="ctr" fontAlgn="base">
              <a:spcBef>
                <a:spcPct val="0"/>
              </a:spcBef>
              <a:spcAft>
                <a:spcPct val="0"/>
              </a:spcAft>
            </a:pPr>
            <a:r>
              <a:rPr lang="ru-RU" sz="1600" b="1" dirty="0" smtClean="0">
                <a:latin typeface="Cambria" pitchFamily="18" charset="0"/>
                <a:cs typeface="Times New Roman" pitchFamily="18" charset="0"/>
              </a:rPr>
              <a:t>МИНИСТЕРСТВА  ЗДРАВООХРАНЕНИЯ РОССИЙСКОЙ ФЕДЕРАЦИИ</a:t>
            </a:r>
            <a:endParaRPr lang="ru-RU" sz="1600" dirty="0" smtClean="0">
              <a:latin typeface="Cambria" pitchFamily="18" charset="0"/>
              <a:cs typeface="Times New Roman" pitchFamily="18" charset="0"/>
            </a:endParaRPr>
          </a:p>
          <a:p>
            <a:pPr lvl="0" algn="ctr" fontAlgn="base">
              <a:spcBef>
                <a:spcPct val="0"/>
              </a:spcBef>
              <a:spcAft>
                <a:spcPct val="0"/>
              </a:spcAft>
            </a:pPr>
            <a:r>
              <a:rPr lang="ru-RU" sz="1600" b="1" dirty="0" smtClean="0">
                <a:latin typeface="Cambria" pitchFamily="18" charset="0"/>
                <a:cs typeface="Times New Roman" pitchFamily="18" charset="0"/>
              </a:rPr>
              <a:t> </a:t>
            </a:r>
            <a:endParaRPr lang="ru-RU" sz="1600" dirty="0" smtClean="0">
              <a:latin typeface="Cambria" pitchFamily="18" charset="0"/>
              <a:cs typeface="Times New Roman" pitchFamily="18" charset="0"/>
            </a:endParaRPr>
          </a:p>
          <a:p>
            <a:pPr lvl="0" algn="ctr" fontAlgn="base">
              <a:spcBef>
                <a:spcPct val="0"/>
              </a:spcBef>
              <a:spcAft>
                <a:spcPct val="0"/>
              </a:spcAft>
            </a:pPr>
            <a:r>
              <a:rPr lang="ru-RU" sz="1600" b="1" dirty="0" smtClean="0">
                <a:latin typeface="Cambria" pitchFamily="18" charset="0"/>
                <a:cs typeface="Times New Roman" pitchFamily="18" charset="0"/>
              </a:rPr>
              <a:t>ФАРМАЦЕВТИЧЕСКИЙ КОЛЛЕДЖ</a:t>
            </a:r>
            <a:endParaRPr lang="ru-RU" sz="1600" dirty="0" smtClean="0">
              <a:latin typeface="Cambria" pitchFamily="18" charset="0"/>
              <a:cs typeface="Times New Roman" pitchFamily="18" charset="0"/>
            </a:endParaRPr>
          </a:p>
          <a:p>
            <a:endParaRPr lang="ru-RU" dirty="0"/>
          </a:p>
        </p:txBody>
      </p:sp>
      <p:sp>
        <p:nvSpPr>
          <p:cNvPr id="13" name="TextBox 12"/>
          <p:cNvSpPr txBox="1"/>
          <p:nvPr/>
        </p:nvSpPr>
        <p:spPr>
          <a:xfrm>
            <a:off x="2771800" y="3717032"/>
            <a:ext cx="4032448"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031E37"/>
                </a:solidFill>
                <a:effectLst/>
                <a:uLnTx/>
                <a:uFillTx/>
                <a:latin typeface="Cambria"/>
              </a:rPr>
              <a:t>для обучающихся по специальности</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031E37"/>
                </a:solidFill>
                <a:effectLst/>
                <a:uLnTx/>
                <a:uFillTx/>
                <a:latin typeface="Cambria"/>
              </a:rPr>
              <a:t> 33.02.01– Фармация </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ysClr val="windowText" lastClr="000000"/>
              </a:solidFill>
              <a:effectLst/>
              <a:uLnTx/>
              <a:uFillTx/>
              <a:latin typeface="Cambria"/>
            </a:endParaRPr>
          </a:p>
        </p:txBody>
      </p:sp>
      <p:sp>
        <p:nvSpPr>
          <p:cNvPr id="14" name="TextBox 13"/>
          <p:cNvSpPr txBox="1"/>
          <p:nvPr/>
        </p:nvSpPr>
        <p:spPr>
          <a:xfrm>
            <a:off x="3203848" y="4725144"/>
            <a:ext cx="3096344" cy="461665"/>
          </a:xfrm>
          <a:prstGeom prst="rect">
            <a:avLst/>
          </a:prstGeom>
          <a:noFill/>
        </p:spPr>
        <p:txBody>
          <a:bodyPr wrap="square" rtlCol="0">
            <a:spAutoFit/>
          </a:bodyPr>
          <a:lstStyle/>
          <a:p>
            <a:pPr algn="ctr"/>
            <a:r>
              <a:rPr lang="ru-RU" sz="2400" dirty="0" smtClean="0">
                <a:latin typeface="Cambria" pitchFamily="18" charset="0"/>
              </a:rPr>
              <a:t>Казакова Е.Н.</a:t>
            </a:r>
            <a:endParaRPr lang="ru-RU" sz="2400" dirty="0">
              <a:latin typeface="Cambria" pitchFamily="18" charset="0"/>
            </a:endParaRPr>
          </a:p>
        </p:txBody>
      </p:sp>
      <p:sp>
        <p:nvSpPr>
          <p:cNvPr id="15" name="TextBox 14"/>
          <p:cNvSpPr txBox="1"/>
          <p:nvPr/>
        </p:nvSpPr>
        <p:spPr>
          <a:xfrm>
            <a:off x="3491880" y="6093296"/>
            <a:ext cx="2664296" cy="400110"/>
          </a:xfrm>
          <a:prstGeom prst="rect">
            <a:avLst/>
          </a:prstGeom>
          <a:noFill/>
        </p:spPr>
        <p:txBody>
          <a:bodyPr wrap="square" rtlCol="0">
            <a:spAutoFit/>
          </a:bodyPr>
          <a:lstStyle/>
          <a:p>
            <a:pPr algn="ctr"/>
            <a:r>
              <a:rPr lang="ru-RU" sz="2000" dirty="0" smtClean="0">
                <a:latin typeface="Cambria" pitchFamily="18" charset="0"/>
                <a:cs typeface="Times New Roman" pitchFamily="18" charset="0"/>
              </a:rPr>
              <a:t>Красноярск</a:t>
            </a:r>
            <a:endParaRPr lang="ru-RU" sz="2000" dirty="0">
              <a:latin typeface="Cambria"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332656"/>
            <a:ext cx="8064896" cy="830997"/>
          </a:xfrm>
          <a:prstGeom prst="rect">
            <a:avLst/>
          </a:prstGeom>
          <a:noFill/>
        </p:spPr>
        <p:txBody>
          <a:bodyPr wrap="square" rtlCol="0">
            <a:spAutoFit/>
          </a:bodyPr>
          <a:lstStyle/>
          <a:p>
            <a:pPr algn="ctr"/>
            <a:r>
              <a:rPr lang="ru-RU" sz="2400" dirty="0" smtClean="0"/>
              <a:t>Отметки на рецептурных бланках при </a:t>
            </a:r>
            <a:r>
              <a:rPr lang="ru-RU" sz="2400" b="1" dirty="0" smtClean="0"/>
              <a:t>немедленном</a:t>
            </a:r>
            <a:r>
              <a:rPr lang="ru-RU" sz="2400" dirty="0" smtClean="0"/>
              <a:t> и </a:t>
            </a:r>
            <a:r>
              <a:rPr lang="ru-RU" sz="2400" b="1" dirty="0" smtClean="0"/>
              <a:t>срочном</a:t>
            </a:r>
            <a:r>
              <a:rPr lang="ru-RU" sz="2400" dirty="0" smtClean="0"/>
              <a:t> отпуске ЛП</a:t>
            </a:r>
            <a:endParaRPr lang="ru-RU" sz="2400" dirty="0"/>
          </a:p>
        </p:txBody>
      </p:sp>
      <p:sp>
        <p:nvSpPr>
          <p:cNvPr id="7" name="TextBox 6"/>
          <p:cNvSpPr txBox="1"/>
          <p:nvPr/>
        </p:nvSpPr>
        <p:spPr>
          <a:xfrm>
            <a:off x="683568" y="5301208"/>
            <a:ext cx="7488832" cy="830997"/>
          </a:xfrm>
          <a:prstGeom prst="rect">
            <a:avLst/>
          </a:prstGeom>
          <a:noFill/>
          <a:ln>
            <a:solidFill>
              <a:srgbClr val="C00000"/>
            </a:solidFill>
          </a:ln>
        </p:spPr>
        <p:txBody>
          <a:bodyPr wrap="square" rtlCol="0">
            <a:spAutoFit/>
          </a:bodyPr>
          <a:lstStyle/>
          <a:p>
            <a:pPr algn="ctr"/>
            <a:r>
              <a:rPr lang="ru-RU" sz="2400" dirty="0" smtClean="0"/>
              <a:t>обозначения проставляются в верхней части рецепта "</a:t>
            </a:r>
            <a:r>
              <a:rPr lang="ru-RU" sz="2400" dirty="0" err="1" smtClean="0"/>
              <a:t>cito</a:t>
            </a:r>
            <a:r>
              <a:rPr lang="ru-RU" sz="2400" dirty="0" smtClean="0"/>
              <a:t>" (срочно) или "</a:t>
            </a:r>
            <a:r>
              <a:rPr lang="ru-RU" sz="2400" dirty="0" err="1" smtClean="0"/>
              <a:t>statim</a:t>
            </a:r>
            <a:r>
              <a:rPr lang="ru-RU" sz="2400" dirty="0" smtClean="0"/>
              <a:t>" (немедленно)</a:t>
            </a:r>
            <a:endParaRPr lang="ru-RU" sz="2400" dirty="0"/>
          </a:p>
        </p:txBody>
      </p:sp>
      <p:pic>
        <p:nvPicPr>
          <p:cNvPr id="27650" name="Picture 2"/>
          <p:cNvPicPr>
            <a:picLocks noChangeAspect="1" noChangeArrowheads="1"/>
          </p:cNvPicPr>
          <p:nvPr/>
        </p:nvPicPr>
        <p:blipFill>
          <a:blip r:embed="rId3" cstate="print"/>
          <a:srcRect l="22963" t="23489" r="41617" b="27704"/>
          <a:stretch>
            <a:fillRect/>
          </a:stretch>
        </p:blipFill>
        <p:spPr bwMode="auto">
          <a:xfrm>
            <a:off x="4572000" y="1772815"/>
            <a:ext cx="3888432" cy="2855567"/>
          </a:xfrm>
          <a:prstGeom prst="rect">
            <a:avLst/>
          </a:prstGeom>
          <a:noFill/>
          <a:ln w="9525">
            <a:solidFill>
              <a:srgbClr val="002060"/>
            </a:solidFill>
            <a:miter lim="800000"/>
            <a:headEnd/>
            <a:tailEnd/>
          </a:ln>
        </p:spPr>
      </p:pic>
      <p:pic>
        <p:nvPicPr>
          <p:cNvPr id="27651" name="Picture 3"/>
          <p:cNvPicPr>
            <a:picLocks noChangeAspect="1" noChangeArrowheads="1"/>
          </p:cNvPicPr>
          <p:nvPr/>
        </p:nvPicPr>
        <p:blipFill>
          <a:blip r:embed="rId4" cstate="print"/>
          <a:srcRect l="24542" t="27154" r="41699" b="28193"/>
          <a:stretch>
            <a:fillRect/>
          </a:stretch>
        </p:blipFill>
        <p:spPr bwMode="auto">
          <a:xfrm>
            <a:off x="395536" y="1772816"/>
            <a:ext cx="4032448" cy="2842546"/>
          </a:xfrm>
          <a:prstGeom prst="rect">
            <a:avLst/>
          </a:prstGeom>
          <a:noFill/>
          <a:ln w="9525">
            <a:solidFill>
              <a:srgbClr val="00206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5856" y="1484784"/>
            <a:ext cx="5688632" cy="1569660"/>
          </a:xfrm>
          <a:prstGeom prst="rect">
            <a:avLst/>
          </a:prstGeom>
          <a:noFill/>
        </p:spPr>
        <p:txBody>
          <a:bodyPr wrap="square" rtlCol="0">
            <a:spAutoFit/>
          </a:bodyPr>
          <a:lstStyle/>
          <a:p>
            <a:pPr algn="ctr"/>
            <a:r>
              <a:rPr lang="ru-RU" sz="2400" dirty="0" smtClean="0">
                <a:cs typeface="Times New Roman" pitchFamily="18" charset="0"/>
              </a:rPr>
              <a:t>Согласно приказу </a:t>
            </a:r>
            <a:r>
              <a:rPr lang="ru-RU" sz="2400" dirty="0" smtClean="0">
                <a:cs typeface="Times New Roman" pitchFamily="18" charset="0"/>
              </a:rPr>
              <a:t>1094н </a:t>
            </a:r>
            <a:r>
              <a:rPr lang="ru-RU" sz="2400" dirty="0" smtClean="0">
                <a:cs typeface="Times New Roman" pitchFamily="18" charset="0"/>
              </a:rPr>
              <a:t>предельно допустимое количество отпуска лекарственного препарата </a:t>
            </a:r>
            <a:r>
              <a:rPr lang="ru-RU" sz="2400" dirty="0" err="1" smtClean="0">
                <a:cs typeface="Times New Roman" pitchFamily="18" charset="0"/>
              </a:rPr>
              <a:t>Фендивия</a:t>
            </a:r>
            <a:r>
              <a:rPr lang="ru-RU" sz="2400" dirty="0" smtClean="0">
                <a:cs typeface="Times New Roman" pitchFamily="18" charset="0"/>
              </a:rPr>
              <a:t> </a:t>
            </a:r>
            <a:endParaRPr lang="ru-RU" sz="2400" dirty="0" smtClean="0">
              <a:cs typeface="Times New Roman" pitchFamily="18" charset="0"/>
            </a:endParaRPr>
          </a:p>
          <a:p>
            <a:pPr algn="ctr"/>
            <a:r>
              <a:rPr lang="ru-RU" sz="2400" dirty="0" smtClean="0">
                <a:cs typeface="Times New Roman" pitchFamily="18" charset="0"/>
              </a:rPr>
              <a:t>( МНН </a:t>
            </a:r>
            <a:r>
              <a:rPr lang="ru-RU" sz="2400" dirty="0" err="1" smtClean="0">
                <a:cs typeface="Times New Roman" pitchFamily="18" charset="0"/>
              </a:rPr>
              <a:t>Фентанил</a:t>
            </a:r>
            <a:r>
              <a:rPr lang="ru-RU" sz="2400" dirty="0" smtClean="0">
                <a:cs typeface="Times New Roman" pitchFamily="18" charset="0"/>
              </a:rPr>
              <a:t>) </a:t>
            </a:r>
            <a:r>
              <a:rPr lang="ru-RU" sz="2400" dirty="0" smtClean="0">
                <a:cs typeface="Times New Roman" pitchFamily="18" charset="0"/>
              </a:rPr>
              <a:t>(ТТС) 50 мкг/час  № 10.</a:t>
            </a:r>
            <a:endParaRPr lang="ru-RU" sz="2400" dirty="0">
              <a:cs typeface="Times New Roman" pitchFamily="18" charset="0"/>
            </a:endParaRPr>
          </a:p>
        </p:txBody>
      </p:sp>
      <p:sp>
        <p:nvSpPr>
          <p:cNvPr id="5" name="TextBox 4"/>
          <p:cNvSpPr txBox="1"/>
          <p:nvPr/>
        </p:nvSpPr>
        <p:spPr>
          <a:xfrm>
            <a:off x="395536" y="3933056"/>
            <a:ext cx="8352928" cy="1938992"/>
          </a:xfrm>
          <a:prstGeom prst="rect">
            <a:avLst/>
          </a:prstGeom>
          <a:noFill/>
        </p:spPr>
        <p:txBody>
          <a:bodyPr wrap="square" rtlCol="0">
            <a:spAutoFit/>
          </a:bodyPr>
          <a:lstStyle/>
          <a:p>
            <a:pPr>
              <a:buFont typeface="Arial" pitchFamily="34" charset="0"/>
              <a:buChar char="•"/>
            </a:pPr>
            <a:r>
              <a:rPr lang="ru-RU" sz="2400" dirty="0" smtClean="0"/>
              <a:t> Какое максимальное количество ЛП может быть выписано на одном рецептурном бланке пациентам, нуждающимся в длительном лечении?</a:t>
            </a:r>
          </a:p>
          <a:p>
            <a:pPr>
              <a:buFont typeface="Arial" pitchFamily="34" charset="0"/>
              <a:buChar char="•"/>
            </a:pPr>
            <a:r>
              <a:rPr lang="ru-RU" sz="2400" dirty="0" smtClean="0"/>
              <a:t> Как в этом случае должен быть оформлен рецептурный бланк?</a:t>
            </a:r>
            <a:endParaRPr lang="ru-RU" sz="2400" dirty="0"/>
          </a:p>
        </p:txBody>
      </p:sp>
      <p:sp>
        <p:nvSpPr>
          <p:cNvPr id="28676" name="AutoShape 4" descr="Картинки по запросу луналди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8678" name="AutoShape 6" descr="Картинки по запросу луналди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cxnSp>
        <p:nvCxnSpPr>
          <p:cNvPr id="11" name="Прямая соединительная линия 10"/>
          <p:cNvCxnSpPr/>
          <p:nvPr/>
        </p:nvCxnSpPr>
        <p:spPr>
          <a:xfrm>
            <a:off x="467544" y="3645024"/>
            <a:ext cx="7344816" cy="720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1520" y="332656"/>
            <a:ext cx="8280920" cy="461665"/>
          </a:xfrm>
          <a:prstGeom prst="rect">
            <a:avLst/>
          </a:prstGeom>
          <a:noFill/>
        </p:spPr>
        <p:txBody>
          <a:bodyPr wrap="square" rtlCol="0">
            <a:spAutoFit/>
          </a:bodyPr>
          <a:lstStyle/>
          <a:p>
            <a:pPr algn="ctr"/>
            <a:r>
              <a:rPr lang="ru-RU" sz="2400" b="1" dirty="0" smtClean="0"/>
              <a:t>СИТУАЦИОННАЯ ЗАДАЧА</a:t>
            </a:r>
            <a:endParaRPr lang="ru-RU" sz="2400" b="1" dirty="0"/>
          </a:p>
        </p:txBody>
      </p:sp>
      <p:pic>
        <p:nvPicPr>
          <p:cNvPr id="7170" name="Picture 2" descr="Фендивия | Новости здоровья | Поиск и заказ лекарств в аптеках  Санкт-Петербурга и Ленинградской области."/>
          <p:cNvPicPr>
            <a:picLocks noChangeAspect="1" noChangeArrowheads="1"/>
          </p:cNvPicPr>
          <p:nvPr/>
        </p:nvPicPr>
        <p:blipFill>
          <a:blip r:embed="rId2" cstate="print"/>
          <a:srcRect/>
          <a:stretch>
            <a:fillRect/>
          </a:stretch>
        </p:blipFill>
        <p:spPr bwMode="auto">
          <a:xfrm>
            <a:off x="611560" y="908720"/>
            <a:ext cx="2736304" cy="258016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32040" y="908720"/>
            <a:ext cx="3744416" cy="1200329"/>
          </a:xfrm>
          <a:prstGeom prst="rect">
            <a:avLst/>
          </a:prstGeom>
          <a:noFill/>
        </p:spPr>
        <p:txBody>
          <a:bodyPr wrap="square" rtlCol="0">
            <a:spAutoFit/>
          </a:bodyPr>
          <a:lstStyle/>
          <a:p>
            <a:pPr algn="just"/>
            <a:r>
              <a:rPr lang="ru-RU" sz="2400" dirty="0" smtClean="0"/>
              <a:t>В аптеку поступил рецепт 107-1/у, со сроком действия до 1 года.</a:t>
            </a:r>
            <a:endParaRPr lang="ru-RU" sz="2400" dirty="0"/>
          </a:p>
        </p:txBody>
      </p:sp>
      <p:sp>
        <p:nvSpPr>
          <p:cNvPr id="7" name="TextBox 6"/>
          <p:cNvSpPr txBox="1"/>
          <p:nvPr/>
        </p:nvSpPr>
        <p:spPr>
          <a:xfrm>
            <a:off x="251520" y="260648"/>
            <a:ext cx="8280920" cy="461665"/>
          </a:xfrm>
          <a:prstGeom prst="rect">
            <a:avLst/>
          </a:prstGeom>
          <a:noFill/>
        </p:spPr>
        <p:txBody>
          <a:bodyPr wrap="square" rtlCol="0">
            <a:spAutoFit/>
          </a:bodyPr>
          <a:lstStyle/>
          <a:p>
            <a:pPr algn="ctr"/>
            <a:r>
              <a:rPr lang="ru-RU" sz="2400" b="1" dirty="0" smtClean="0"/>
              <a:t>СИТУАЦИОННАЯ ЗАДАЧА</a:t>
            </a:r>
            <a:endParaRPr lang="ru-RU" sz="2400" b="1" dirty="0"/>
          </a:p>
        </p:txBody>
      </p:sp>
      <p:sp>
        <p:nvSpPr>
          <p:cNvPr id="10" name="TextBox 9"/>
          <p:cNvSpPr txBox="1"/>
          <p:nvPr/>
        </p:nvSpPr>
        <p:spPr>
          <a:xfrm>
            <a:off x="4932040" y="2492896"/>
            <a:ext cx="3888432" cy="2308324"/>
          </a:xfrm>
          <a:prstGeom prst="rect">
            <a:avLst/>
          </a:prstGeom>
          <a:noFill/>
        </p:spPr>
        <p:txBody>
          <a:bodyPr wrap="square" rtlCol="0">
            <a:spAutoFit/>
          </a:bodyPr>
          <a:lstStyle/>
          <a:p>
            <a:pPr algn="just"/>
            <a:r>
              <a:rPr lang="ru-RU" sz="2400" dirty="0" smtClean="0"/>
              <a:t>Оцените правильность оформления реквизитов рецептурного бланка.</a:t>
            </a:r>
          </a:p>
          <a:p>
            <a:pPr algn="just"/>
            <a:r>
              <a:rPr lang="ru-RU" sz="2400" dirty="0" smtClean="0"/>
              <a:t>Каковы должны быть действия фармацевта при получении такого рецепта?</a:t>
            </a:r>
            <a:endParaRPr lang="ru-RU" sz="2400" dirty="0"/>
          </a:p>
        </p:txBody>
      </p:sp>
      <p:cxnSp>
        <p:nvCxnSpPr>
          <p:cNvPr id="12" name="Прямая соединительная линия 11"/>
          <p:cNvCxnSpPr/>
          <p:nvPr/>
        </p:nvCxnSpPr>
        <p:spPr>
          <a:xfrm>
            <a:off x="5004048" y="2348880"/>
            <a:ext cx="33123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cstate="print"/>
          <a:srcRect/>
          <a:stretch>
            <a:fillRect/>
          </a:stretch>
        </p:blipFill>
        <p:spPr bwMode="auto">
          <a:xfrm>
            <a:off x="395536" y="836712"/>
            <a:ext cx="4486275" cy="561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260648"/>
            <a:ext cx="8280920" cy="461665"/>
          </a:xfrm>
          <a:prstGeom prst="rect">
            <a:avLst/>
          </a:prstGeom>
          <a:noFill/>
        </p:spPr>
        <p:txBody>
          <a:bodyPr wrap="square" rtlCol="0">
            <a:spAutoFit/>
          </a:bodyPr>
          <a:lstStyle/>
          <a:p>
            <a:pPr algn="ctr"/>
            <a:r>
              <a:rPr lang="ru-RU" sz="2400" b="1" dirty="0" smtClean="0"/>
              <a:t>СИТУАЦИОННАЯ ЗАДАЧА</a:t>
            </a:r>
            <a:endParaRPr lang="ru-RU" sz="2400" b="1" dirty="0"/>
          </a:p>
        </p:txBody>
      </p:sp>
      <p:sp>
        <p:nvSpPr>
          <p:cNvPr id="10" name="TextBox 9"/>
          <p:cNvSpPr txBox="1"/>
          <p:nvPr/>
        </p:nvSpPr>
        <p:spPr>
          <a:xfrm>
            <a:off x="4860032" y="764704"/>
            <a:ext cx="4032448" cy="5509200"/>
          </a:xfrm>
          <a:prstGeom prst="rect">
            <a:avLst/>
          </a:prstGeom>
          <a:noFill/>
        </p:spPr>
        <p:txBody>
          <a:bodyPr wrap="square" rtlCol="0">
            <a:spAutoFit/>
          </a:bodyPr>
          <a:lstStyle/>
          <a:p>
            <a:pPr algn="just"/>
            <a:r>
              <a:rPr lang="ru-RU" sz="2200" dirty="0" smtClean="0"/>
              <a:t>Отсутствуют дополнительные реквизиты рецептурного бланка:</a:t>
            </a:r>
          </a:p>
          <a:p>
            <a:pPr algn="just">
              <a:buFont typeface="Arial" pitchFamily="34" charset="0"/>
              <a:buChar char="•"/>
            </a:pPr>
            <a:r>
              <a:rPr lang="ru-RU" sz="2200" dirty="0" smtClean="0"/>
              <a:t>периодичность отпуска,  </a:t>
            </a:r>
          </a:p>
          <a:p>
            <a:pPr algn="just">
              <a:buFont typeface="Arial" pitchFamily="34" charset="0"/>
              <a:buChar char="•"/>
            </a:pPr>
            <a:r>
              <a:rPr lang="ru-RU" sz="2200" dirty="0" smtClean="0"/>
              <a:t> печать «Для рецептов</a:t>
            </a:r>
            <a:r>
              <a:rPr lang="ru-RU" sz="2200" dirty="0" smtClean="0"/>
              <a:t>».</a:t>
            </a:r>
          </a:p>
          <a:p>
            <a:pPr algn="just"/>
            <a:r>
              <a:rPr lang="ru-RU" sz="2200" dirty="0" smtClean="0"/>
              <a:t>Лишняя печать врача.</a:t>
            </a:r>
            <a:endParaRPr lang="ru-RU" sz="2200" dirty="0" smtClean="0"/>
          </a:p>
          <a:p>
            <a:pPr algn="just"/>
            <a:endParaRPr lang="ru-RU" sz="2200" dirty="0" smtClean="0"/>
          </a:p>
          <a:p>
            <a:pPr algn="just"/>
            <a:r>
              <a:rPr lang="ru-RU" sz="2200" dirty="0" smtClean="0"/>
              <a:t>Действия фармацевта при получении такого рецепта:</a:t>
            </a:r>
          </a:p>
          <a:p>
            <a:pPr algn="just">
              <a:buFont typeface="Arial" pitchFamily="34" charset="0"/>
              <a:buChar char="•"/>
            </a:pPr>
            <a:r>
              <a:rPr lang="ru-RU" sz="2200" dirty="0" smtClean="0"/>
              <a:t> погашается штампом  «Рецепт недействителен»,</a:t>
            </a:r>
          </a:p>
          <a:p>
            <a:pPr algn="just">
              <a:buFont typeface="Arial" pitchFamily="34" charset="0"/>
              <a:buChar char="•"/>
            </a:pPr>
            <a:r>
              <a:rPr lang="ru-RU" sz="2200" dirty="0" smtClean="0"/>
              <a:t> регистрируется в журнале,</a:t>
            </a:r>
          </a:p>
          <a:p>
            <a:pPr algn="just">
              <a:buFont typeface="Arial" pitchFamily="34" charset="0"/>
              <a:buChar char="•"/>
            </a:pPr>
            <a:r>
              <a:rPr lang="ru-RU" sz="2200" dirty="0" smtClean="0"/>
              <a:t> выдается на руки пациенту,</a:t>
            </a:r>
          </a:p>
          <a:p>
            <a:pPr algn="just">
              <a:buFont typeface="Arial" pitchFamily="34" charset="0"/>
              <a:buChar char="•"/>
            </a:pPr>
            <a:r>
              <a:rPr lang="ru-RU" sz="2200" dirty="0" smtClean="0"/>
              <a:t> доводится до сведения руководителя МО.</a:t>
            </a:r>
          </a:p>
          <a:p>
            <a:pPr algn="just"/>
            <a:endParaRPr lang="ru-RU" sz="2200" dirty="0"/>
          </a:p>
        </p:txBody>
      </p:sp>
      <p:pic>
        <p:nvPicPr>
          <p:cNvPr id="4097" name="Picture 1"/>
          <p:cNvPicPr>
            <a:picLocks noChangeAspect="1" noChangeArrowheads="1"/>
          </p:cNvPicPr>
          <p:nvPr/>
        </p:nvPicPr>
        <p:blipFill>
          <a:blip r:embed="rId2" cstate="print"/>
          <a:srcRect/>
          <a:stretch>
            <a:fillRect/>
          </a:stretch>
        </p:blipFill>
        <p:spPr bwMode="auto">
          <a:xfrm>
            <a:off x="251520" y="692696"/>
            <a:ext cx="4486275" cy="561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280920" cy="5262979"/>
          </a:xfrm>
          <a:prstGeom prst="rect">
            <a:avLst/>
          </a:prstGeom>
          <a:noFill/>
        </p:spPr>
        <p:txBody>
          <a:bodyPr wrap="square" rtlCol="0">
            <a:spAutoFit/>
          </a:bodyPr>
          <a:lstStyle/>
          <a:p>
            <a:r>
              <a:rPr lang="ru-RU" sz="2400" b="1" dirty="0" smtClean="0"/>
              <a:t>Самостоятельная работа обучающихся</a:t>
            </a:r>
            <a:endParaRPr lang="ru-RU" sz="2400" dirty="0" smtClean="0"/>
          </a:p>
          <a:p>
            <a:pPr marL="342900" indent="-342900" algn="just"/>
            <a:r>
              <a:rPr lang="ru-RU" sz="2400" dirty="0" smtClean="0"/>
              <a:t>Для предложенных лекарственных препаратов определить форму рецептурного бланка, определить основные и дополнительные реквизиты и выписать рецепты: </a:t>
            </a:r>
          </a:p>
          <a:p>
            <a:pPr marL="342900" indent="-342900" algn="just">
              <a:buFont typeface="Arial" pitchFamily="34" charset="0"/>
              <a:buChar char="•"/>
            </a:pPr>
            <a:r>
              <a:rPr lang="ru-RU" sz="2400" dirty="0" smtClean="0"/>
              <a:t>на лекарственные препараты, не подлежащие ПКУ на срок действия до 1 года</a:t>
            </a:r>
          </a:p>
          <a:p>
            <a:pPr marL="342900" indent="-342900" algn="just">
              <a:buFont typeface="Arial" pitchFamily="34" charset="0"/>
              <a:buChar char="•"/>
            </a:pPr>
            <a:r>
              <a:rPr lang="ru-RU" sz="2400" dirty="0" smtClean="0"/>
              <a:t>на </a:t>
            </a:r>
            <a:r>
              <a:rPr lang="ru-RU" sz="2400" dirty="0" err="1" smtClean="0"/>
              <a:t>экстемпоральную</a:t>
            </a:r>
            <a:r>
              <a:rPr lang="ru-RU" sz="2400" dirty="0" smtClean="0"/>
              <a:t> рецептуру с пометками «срочно», «немедленно»</a:t>
            </a:r>
          </a:p>
          <a:p>
            <a:pPr marL="342900" indent="-342900" algn="just">
              <a:buFont typeface="Arial" pitchFamily="34" charset="0"/>
              <a:buChar char="•"/>
            </a:pPr>
            <a:r>
              <a:rPr lang="ru-RU" sz="2400" dirty="0" smtClean="0"/>
              <a:t>на лекарственные препараты, содержащие этиловый спирт</a:t>
            </a:r>
          </a:p>
          <a:p>
            <a:pPr marL="342900" indent="-342900" algn="just">
              <a:buFont typeface="Arial" pitchFamily="34" charset="0"/>
              <a:buChar char="•"/>
            </a:pPr>
            <a:r>
              <a:rPr lang="ru-RU" sz="2400" dirty="0" smtClean="0"/>
              <a:t>на лекарственные препараты, подлежащие ПКУ, выписываемые на курс лечения до 60 дней и с увеличенным количеством лекарственного препарата  по сравнению с ПДК.</a:t>
            </a:r>
          </a:p>
          <a:p>
            <a:endParaRPr lang="ru-RU"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908720"/>
            <a:ext cx="8352928" cy="4154984"/>
          </a:xfrm>
          <a:prstGeom prst="rect">
            <a:avLst/>
          </a:prstGeom>
          <a:noFill/>
        </p:spPr>
        <p:txBody>
          <a:bodyPr wrap="square" rtlCol="0">
            <a:spAutoFit/>
          </a:bodyPr>
          <a:lstStyle/>
          <a:p>
            <a:pPr algn="just"/>
            <a:r>
              <a:rPr lang="ru-RU" sz="2400" dirty="0" smtClean="0"/>
              <a:t>На основе теоретических знаний и практических умений обучающийся должен  </a:t>
            </a:r>
          </a:p>
          <a:p>
            <a:pPr algn="just"/>
            <a:r>
              <a:rPr lang="ru-RU" sz="2400" b="1" dirty="0" smtClean="0"/>
              <a:t>знать</a:t>
            </a:r>
            <a:r>
              <a:rPr lang="ru-RU" sz="2400" dirty="0" smtClean="0"/>
              <a:t>: нормативно-правовую документацию, регламентирующую правила оформления рецептов, виды рецептурных бланков, основные и дополнительные реквизиты различных рецептурных бланков, сроки действия рецептов, порядок оформления различных рецептурных бланков выписанных хроническому больному.</a:t>
            </a:r>
          </a:p>
          <a:p>
            <a:pPr algn="just"/>
            <a:r>
              <a:rPr lang="ru-RU" sz="2400" b="1" dirty="0" smtClean="0"/>
              <a:t>уметь: </a:t>
            </a:r>
            <a:r>
              <a:rPr lang="ru-RU" sz="2400" dirty="0" smtClean="0"/>
              <a:t>проводить фармацевтическую экспертизу рецептурных бланков, выписанных хроническому больному.</a:t>
            </a:r>
          </a:p>
          <a:p>
            <a:pPr algn="just"/>
            <a:endParaRPr lang="ru-RU"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14109" t="24528" r="50472" b="4858"/>
          <a:stretch>
            <a:fillRect/>
          </a:stretch>
        </p:blipFill>
        <p:spPr bwMode="auto">
          <a:xfrm>
            <a:off x="251520" y="1196752"/>
            <a:ext cx="4104456" cy="4896544"/>
          </a:xfrm>
          <a:prstGeom prst="rect">
            <a:avLst/>
          </a:prstGeom>
          <a:noFill/>
          <a:ln w="9525">
            <a:solidFill>
              <a:schemeClr val="accent1"/>
            </a:solidFill>
            <a:miter lim="800000"/>
            <a:headEnd/>
            <a:tailEnd/>
          </a:ln>
        </p:spPr>
      </p:pic>
      <p:sp>
        <p:nvSpPr>
          <p:cNvPr id="24" name="TextBox 23"/>
          <p:cNvSpPr txBox="1"/>
          <p:nvPr/>
        </p:nvSpPr>
        <p:spPr>
          <a:xfrm>
            <a:off x="4355976" y="2636912"/>
            <a:ext cx="4392488" cy="2308324"/>
          </a:xfrm>
          <a:prstGeom prst="rect">
            <a:avLst/>
          </a:prstGeom>
          <a:noFill/>
          <a:ln>
            <a:solidFill>
              <a:srgbClr val="FF0000"/>
            </a:solidFill>
          </a:ln>
        </p:spPr>
        <p:txBody>
          <a:bodyPr wrap="square" rtlCol="0">
            <a:spAutoFit/>
          </a:bodyPr>
          <a:lstStyle/>
          <a:p>
            <a:pPr algn="just"/>
            <a:r>
              <a:rPr lang="ru-RU" sz="2400" b="1" dirty="0" smtClean="0"/>
              <a:t>Пациентам с хроническими заболеваниями </a:t>
            </a:r>
            <a:r>
              <a:rPr lang="ru-RU" sz="2400" dirty="0" smtClean="0"/>
              <a:t>для рецепта 107-1/у разрешается устанавливать срок действия рецепта 107-1/у </a:t>
            </a:r>
            <a:r>
              <a:rPr lang="ru-RU" sz="2400" b="1" dirty="0" smtClean="0"/>
              <a:t>в пределах до одного года.</a:t>
            </a:r>
            <a:endParaRPr lang="ru-RU" sz="2400" dirty="0"/>
          </a:p>
        </p:txBody>
      </p:sp>
      <p:pic>
        <p:nvPicPr>
          <p:cNvPr id="1028" name="Picture 4"/>
          <p:cNvPicPr>
            <a:picLocks noChangeAspect="1" noChangeArrowheads="1"/>
          </p:cNvPicPr>
          <p:nvPr/>
        </p:nvPicPr>
        <p:blipFill>
          <a:blip r:embed="rId4" cstate="print"/>
          <a:srcRect l="44466" t="79077" r="7386" b="11577"/>
          <a:stretch>
            <a:fillRect/>
          </a:stretch>
        </p:blipFill>
        <p:spPr bwMode="auto">
          <a:xfrm>
            <a:off x="611560" y="5589240"/>
            <a:ext cx="5976664" cy="1080120"/>
          </a:xfrm>
          <a:prstGeom prst="rect">
            <a:avLst/>
          </a:prstGeom>
          <a:noFill/>
          <a:ln w="9525">
            <a:solidFill>
              <a:schemeClr val="accent1"/>
            </a:solidFill>
            <a:miter lim="800000"/>
            <a:headEnd/>
            <a:tailEnd/>
          </a:ln>
        </p:spPr>
      </p:pic>
      <p:sp>
        <p:nvSpPr>
          <p:cNvPr id="6" name="TextBox 5"/>
          <p:cNvSpPr txBox="1"/>
          <p:nvPr/>
        </p:nvSpPr>
        <p:spPr>
          <a:xfrm>
            <a:off x="467544" y="188640"/>
            <a:ext cx="8136904" cy="830997"/>
          </a:xfrm>
          <a:prstGeom prst="rect">
            <a:avLst/>
          </a:prstGeom>
          <a:noFill/>
        </p:spPr>
        <p:txBody>
          <a:bodyPr wrap="square" rtlCol="0">
            <a:spAutoFit/>
          </a:bodyPr>
          <a:lstStyle/>
          <a:p>
            <a:pPr algn="ctr"/>
            <a:r>
              <a:rPr lang="ru-RU" sz="2400" b="1" dirty="0" smtClean="0"/>
              <a:t>Оформление рецептурного бланка 107-1/у </a:t>
            </a:r>
          </a:p>
          <a:p>
            <a:pPr algn="ctr"/>
            <a:r>
              <a:rPr lang="ru-RU" sz="2400" b="1" dirty="0" smtClean="0"/>
              <a:t>для пациентов с хроническими заболеваниями</a:t>
            </a:r>
            <a:endParaRPr lang="ru-RU" sz="2400" b="1" dirty="0"/>
          </a:p>
        </p:txBody>
      </p:sp>
      <p:pic>
        <p:nvPicPr>
          <p:cNvPr id="1026" name="Picture 2"/>
          <p:cNvPicPr>
            <a:picLocks noChangeAspect="1" noChangeArrowheads="1"/>
          </p:cNvPicPr>
          <p:nvPr/>
        </p:nvPicPr>
        <p:blipFill>
          <a:blip r:embed="rId5" cstate="print"/>
          <a:srcRect l="58640" t="27681" r="11120" b="49442"/>
          <a:stretch>
            <a:fillRect/>
          </a:stretch>
        </p:blipFill>
        <p:spPr bwMode="auto">
          <a:xfrm>
            <a:off x="2771800" y="1052736"/>
            <a:ext cx="2592288" cy="1440160"/>
          </a:xfrm>
          <a:prstGeom prst="rect">
            <a:avLst/>
          </a:prstGeom>
          <a:noFill/>
          <a:ln w="9525">
            <a:solidFill>
              <a:schemeClr val="accent1"/>
            </a:solid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7544" y="260648"/>
            <a:ext cx="8136904" cy="830997"/>
          </a:xfrm>
          <a:prstGeom prst="rect">
            <a:avLst/>
          </a:prstGeom>
          <a:noFill/>
        </p:spPr>
        <p:txBody>
          <a:bodyPr wrap="square" rtlCol="0">
            <a:spAutoFit/>
          </a:bodyPr>
          <a:lstStyle/>
          <a:p>
            <a:pPr algn="ctr"/>
            <a:r>
              <a:rPr lang="ru-RU" sz="2400" b="1" dirty="0" smtClean="0"/>
              <a:t>Оформление рецептурного бланка 107-1/у </a:t>
            </a:r>
          </a:p>
          <a:p>
            <a:pPr algn="ctr"/>
            <a:r>
              <a:rPr lang="ru-RU" sz="2400" b="1" dirty="0" smtClean="0"/>
              <a:t>(срок действия до 1 года)</a:t>
            </a:r>
            <a:endParaRPr lang="ru-RU" sz="2400" b="1" dirty="0"/>
          </a:p>
        </p:txBody>
      </p:sp>
      <p:sp>
        <p:nvSpPr>
          <p:cNvPr id="8" name="TextBox 7"/>
          <p:cNvSpPr txBox="1"/>
          <p:nvPr/>
        </p:nvSpPr>
        <p:spPr>
          <a:xfrm>
            <a:off x="4427984" y="1124744"/>
            <a:ext cx="4536504" cy="3416320"/>
          </a:xfrm>
          <a:prstGeom prst="rect">
            <a:avLst/>
          </a:prstGeom>
          <a:noFill/>
        </p:spPr>
        <p:txBody>
          <a:bodyPr wrap="square" rtlCol="0">
            <a:spAutoFit/>
          </a:bodyPr>
          <a:lstStyle/>
          <a:p>
            <a:r>
              <a:rPr lang="ru-RU" sz="2400" b="1" dirty="0" smtClean="0"/>
              <a:t>Дополнительное оформление рецепта:</a:t>
            </a:r>
          </a:p>
          <a:p>
            <a:pPr>
              <a:buFont typeface="Arial" pitchFamily="34" charset="0"/>
              <a:buChar char="•"/>
            </a:pPr>
            <a:r>
              <a:rPr lang="ru-RU" sz="2400" dirty="0" smtClean="0"/>
              <a:t> пометка «По специальному назначению», </a:t>
            </a:r>
          </a:p>
          <a:p>
            <a:pPr>
              <a:buFont typeface="Arial" pitchFamily="34" charset="0"/>
              <a:buChar char="•"/>
            </a:pPr>
            <a:r>
              <a:rPr lang="ru-RU" sz="2400" dirty="0" smtClean="0"/>
              <a:t> периодичность отпуска ЛП,</a:t>
            </a:r>
          </a:p>
          <a:p>
            <a:pPr>
              <a:buFont typeface="Arial" pitchFamily="34" charset="0"/>
              <a:buChar char="•"/>
            </a:pPr>
            <a:r>
              <a:rPr lang="ru-RU" sz="2400" dirty="0" smtClean="0"/>
              <a:t> в строке действия рецепта указывается кол-во месяцев.</a:t>
            </a:r>
          </a:p>
          <a:p>
            <a:endParaRPr lang="ru-RU" sz="2400" dirty="0" smtClean="0"/>
          </a:p>
          <a:p>
            <a:r>
              <a:rPr lang="ru-RU" sz="2400" b="1" dirty="0" smtClean="0"/>
              <a:t> </a:t>
            </a:r>
          </a:p>
        </p:txBody>
      </p:sp>
      <p:pic>
        <p:nvPicPr>
          <p:cNvPr id="6" name="Picture 11"/>
          <p:cNvPicPr>
            <a:picLocks noChangeAspect="1" noChangeArrowheads="1"/>
          </p:cNvPicPr>
          <p:nvPr/>
        </p:nvPicPr>
        <p:blipFill>
          <a:blip r:embed="rId3" cstate="print"/>
          <a:srcRect l="30076" t="84529" r="40592" b="11577"/>
          <a:stretch>
            <a:fillRect/>
          </a:stretch>
        </p:blipFill>
        <p:spPr bwMode="auto">
          <a:xfrm>
            <a:off x="539552" y="3861048"/>
            <a:ext cx="7180062" cy="576064"/>
          </a:xfrm>
          <a:prstGeom prst="rect">
            <a:avLst/>
          </a:prstGeom>
          <a:noFill/>
          <a:ln w="9525">
            <a:solidFill>
              <a:srgbClr val="0070C0"/>
            </a:solidFill>
            <a:miter lim="800000"/>
            <a:headEnd/>
            <a:tailEnd/>
          </a:ln>
        </p:spPr>
      </p:pic>
      <p:sp>
        <p:nvSpPr>
          <p:cNvPr id="2050" name="Text Box 2"/>
          <p:cNvSpPr txBox="1">
            <a:spLocks noChangeArrowheads="1"/>
          </p:cNvSpPr>
          <p:nvPr/>
        </p:nvSpPr>
        <p:spPr bwMode="auto">
          <a:xfrm>
            <a:off x="683568" y="1196752"/>
            <a:ext cx="3672408" cy="2520280"/>
          </a:xfrm>
          <a:prstGeom prst="rect">
            <a:avLst/>
          </a:prstGeom>
          <a:solidFill>
            <a:srgbClr val="FFFFFF"/>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400" b="0" i="1" u="none" strike="noStrike" cap="none" normalizeH="0" baseline="0" dirty="0" smtClean="0">
                <a:ln>
                  <a:noFill/>
                </a:ln>
                <a:solidFill>
                  <a:srgbClr val="7030A0"/>
                </a:solidFill>
                <a:effectLst/>
                <a:latin typeface="Calibri" pitchFamily="34" charset="0"/>
                <a:cs typeface="Arial" pitchFamily="34" charset="0"/>
              </a:rPr>
              <a:t>По специальному назначению</a:t>
            </a:r>
            <a:endParaRPr kumimoji="0" lang="ru-RU" sz="2400" b="0" i="1" u="none" strike="noStrike" cap="none" normalizeH="0" baseline="0" dirty="0" smtClean="0">
              <a:ln>
                <a:noFill/>
              </a:ln>
              <a:solidFill>
                <a:srgbClr val="7030A0"/>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ru-RU" sz="2400" b="0" i="1" u="none" strike="noStrike" cap="none" normalizeH="0" baseline="0" dirty="0" smtClean="0">
                <a:ln>
                  <a:noFill/>
                </a:ln>
                <a:solidFill>
                  <a:srgbClr val="7030A0"/>
                </a:solidFill>
                <a:effectLst/>
                <a:latin typeface="Calibri" pitchFamily="34" charset="0"/>
                <a:cs typeface="Arial" pitchFamily="34" charset="0"/>
              </a:rPr>
              <a:t>ежемесячно</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5" name="Picture 7"/>
          <p:cNvPicPr>
            <a:picLocks noChangeAspect="1" noChangeArrowheads="1"/>
          </p:cNvPicPr>
          <p:nvPr/>
        </p:nvPicPr>
        <p:blipFill>
          <a:blip r:embed="rId4" cstate="print"/>
          <a:srcRect/>
          <a:stretch>
            <a:fillRect/>
          </a:stretch>
        </p:blipFill>
        <p:spPr bwMode="auto">
          <a:xfrm>
            <a:off x="1763688" y="2708920"/>
            <a:ext cx="676275" cy="904875"/>
          </a:xfrm>
          <a:prstGeom prst="rect">
            <a:avLst/>
          </a:prstGeom>
          <a:noFill/>
        </p:spPr>
      </p:pic>
      <p:pic>
        <p:nvPicPr>
          <p:cNvPr id="2054" name="Picture 6"/>
          <p:cNvPicPr>
            <a:picLocks noChangeAspect="1" noChangeArrowheads="1"/>
          </p:cNvPicPr>
          <p:nvPr/>
        </p:nvPicPr>
        <p:blipFill>
          <a:blip r:embed="rId5" cstate="print"/>
          <a:srcRect l="52118" t="60190" r="32762" b="16191"/>
          <a:stretch>
            <a:fillRect/>
          </a:stretch>
        </p:blipFill>
        <p:spPr bwMode="auto">
          <a:xfrm>
            <a:off x="2627784" y="2708920"/>
            <a:ext cx="895350" cy="790575"/>
          </a:xfrm>
          <a:prstGeom prst="rect">
            <a:avLst/>
          </a:prstGeom>
          <a:noFill/>
        </p:spPr>
      </p:pic>
      <p:sp>
        <p:nvSpPr>
          <p:cNvPr id="205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8" name="Rectangle 10"/>
          <p:cNvSpPr>
            <a:spLocks noChangeArrowheads="1"/>
          </p:cNvSpPr>
          <p:nvPr/>
        </p:nvSpPr>
        <p:spPr bwMode="auto">
          <a:xfrm>
            <a:off x="0" y="2276475"/>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059" name="Rectangle 11"/>
          <p:cNvSpPr>
            <a:spLocks noChangeArrowheads="1"/>
          </p:cNvSpPr>
          <p:nvPr/>
        </p:nvSpPr>
        <p:spPr bwMode="auto">
          <a:xfrm>
            <a:off x="0" y="306705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060" name="Rectangle 12"/>
          <p:cNvSpPr>
            <a:spLocks noChangeArrowheads="1"/>
          </p:cNvSpPr>
          <p:nvPr/>
        </p:nvSpPr>
        <p:spPr bwMode="auto">
          <a:xfrm>
            <a:off x="0" y="5276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467544" y="5534561"/>
            <a:ext cx="8892480" cy="1323439"/>
          </a:xfrm>
          <a:prstGeom prst="rect">
            <a:avLst/>
          </a:prstGeom>
          <a:noFill/>
        </p:spPr>
        <p:txBody>
          <a:bodyPr wrap="square" rtlCol="0">
            <a:spAutoFit/>
          </a:bodyPr>
          <a:lstStyle/>
          <a:p>
            <a:r>
              <a:rPr lang="ru-RU" sz="2000" dirty="0" smtClean="0"/>
              <a:t>или усиленной квалифицированной электронной подписью медицинского работника и лица, уполномоченного заверять документы от имени медицинской организации (для рецепта в форме электронного документа).</a:t>
            </a:r>
          </a:p>
          <a:p>
            <a:endParaRPr lang="ru-RU" sz="2000" dirty="0"/>
          </a:p>
        </p:txBody>
      </p:sp>
      <p:sp>
        <p:nvSpPr>
          <p:cNvPr id="15" name="TextBox 14"/>
          <p:cNvSpPr txBox="1"/>
          <p:nvPr/>
        </p:nvSpPr>
        <p:spPr>
          <a:xfrm>
            <a:off x="395536" y="4437112"/>
            <a:ext cx="7848872" cy="1200329"/>
          </a:xfrm>
          <a:prstGeom prst="rect">
            <a:avLst/>
          </a:prstGeom>
          <a:noFill/>
        </p:spPr>
        <p:txBody>
          <a:bodyPr wrap="square" rtlCol="0">
            <a:spAutoFit/>
          </a:bodyPr>
          <a:lstStyle/>
          <a:p>
            <a:r>
              <a:rPr lang="ru-RU" sz="2400" b="1" dirty="0" smtClean="0"/>
              <a:t>Данные заверяются:</a:t>
            </a:r>
          </a:p>
          <a:p>
            <a:pPr>
              <a:buFont typeface="Arial" pitchFamily="34" charset="0"/>
              <a:buChar char="•"/>
            </a:pPr>
            <a:r>
              <a:rPr lang="ru-RU" sz="2400" dirty="0" smtClean="0"/>
              <a:t>  печатью медицинской организации «Для рецептов».</a:t>
            </a:r>
          </a:p>
          <a:p>
            <a:pPr>
              <a:buFont typeface="Arial" pitchFamily="34" charset="0"/>
              <a:buChar char="•"/>
            </a:pPr>
            <a:r>
              <a:rPr lang="ru-RU" sz="2400" dirty="0" smtClean="0"/>
              <a:t> подписью </a:t>
            </a:r>
            <a:r>
              <a:rPr lang="ru-RU" sz="2400" dirty="0" err="1" smtClean="0"/>
              <a:t>мед.работника</a:t>
            </a:r>
            <a:r>
              <a:rPr lang="ru-RU" sz="2400" dirty="0" smtClean="0"/>
              <a:t> </a:t>
            </a:r>
            <a:r>
              <a:rPr lang="ru-RU" sz="2400" dirty="0" smtClean="0"/>
              <a:t>(для бумажного рецепта)</a:t>
            </a:r>
            <a:endParaRPr lang="ru-RU" sz="240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Картинки по запросу человек в аптеке"/>
          <p:cNvPicPr>
            <a:picLocks noChangeAspect="1" noChangeArrowheads="1"/>
          </p:cNvPicPr>
          <p:nvPr/>
        </p:nvPicPr>
        <p:blipFill>
          <a:blip r:embed="rId3" cstate="print"/>
          <a:srcRect/>
          <a:stretch>
            <a:fillRect/>
          </a:stretch>
        </p:blipFill>
        <p:spPr bwMode="auto">
          <a:xfrm>
            <a:off x="6300192" y="4941168"/>
            <a:ext cx="2448272" cy="1530170"/>
          </a:xfrm>
          <a:prstGeom prst="rect">
            <a:avLst/>
          </a:prstGeom>
          <a:noFill/>
          <a:ln>
            <a:solidFill>
              <a:schemeClr val="accent1"/>
            </a:solidFill>
          </a:ln>
        </p:spPr>
      </p:pic>
      <p:sp>
        <p:nvSpPr>
          <p:cNvPr id="7" name="Штриховая стрелка вправо 6"/>
          <p:cNvSpPr/>
          <p:nvPr/>
        </p:nvSpPr>
        <p:spPr>
          <a:xfrm>
            <a:off x="5436096" y="5661248"/>
            <a:ext cx="720080" cy="288032"/>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508104" y="260648"/>
            <a:ext cx="3384376" cy="4154984"/>
          </a:xfrm>
          <a:prstGeom prst="rect">
            <a:avLst/>
          </a:prstGeom>
        </p:spPr>
        <p:txBody>
          <a:bodyPr wrap="square">
            <a:spAutoFit/>
          </a:bodyPr>
          <a:lstStyle/>
          <a:p>
            <a:pPr algn="just">
              <a:buFont typeface="Arial" pitchFamily="34" charset="0"/>
              <a:buChar char="•"/>
            </a:pPr>
            <a:r>
              <a:rPr lang="ru-RU" sz="2400" dirty="0" smtClean="0"/>
              <a:t> пациент обращается в аптеку с указанной периодичностью и приобретает ЛП;</a:t>
            </a:r>
          </a:p>
          <a:p>
            <a:pPr algn="just">
              <a:buFont typeface="Arial" pitchFamily="34" charset="0"/>
              <a:buChar char="•"/>
            </a:pPr>
            <a:r>
              <a:rPr lang="ru-RU" sz="2400" dirty="0" smtClean="0"/>
              <a:t> фармацевтический работник ставит отметку об отпуске ЛП;</a:t>
            </a:r>
          </a:p>
          <a:p>
            <a:pPr algn="just">
              <a:buFont typeface="Arial" pitchFamily="34" charset="0"/>
              <a:buChar char="•"/>
            </a:pPr>
            <a:r>
              <a:rPr lang="ru-RU" sz="2400" dirty="0" smtClean="0"/>
              <a:t> пациент забирает рецепт для последующего посещения аптеки. </a:t>
            </a:r>
            <a:endParaRPr lang="ru-RU" sz="2400" dirty="0"/>
          </a:p>
        </p:txBody>
      </p:sp>
      <p:pic>
        <p:nvPicPr>
          <p:cNvPr id="2052" name="Picture 4"/>
          <p:cNvPicPr>
            <a:picLocks noChangeAspect="1" noChangeArrowheads="1"/>
          </p:cNvPicPr>
          <p:nvPr/>
        </p:nvPicPr>
        <p:blipFill>
          <a:blip r:embed="rId4" cstate="print"/>
          <a:srcRect l="25731" t="26605" r="42723" b="4858"/>
          <a:stretch>
            <a:fillRect/>
          </a:stretch>
        </p:blipFill>
        <p:spPr bwMode="auto">
          <a:xfrm>
            <a:off x="251520" y="476672"/>
            <a:ext cx="4975098" cy="5760640"/>
          </a:xfrm>
          <a:prstGeom prst="rect">
            <a:avLst/>
          </a:prstGeom>
          <a:noFill/>
          <a:ln w="9525">
            <a:solidFill>
              <a:schemeClr val="accent1"/>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260648"/>
            <a:ext cx="8136904" cy="1938992"/>
          </a:xfrm>
          <a:prstGeom prst="rect">
            <a:avLst/>
          </a:prstGeom>
          <a:noFill/>
        </p:spPr>
        <p:txBody>
          <a:bodyPr wrap="square" rtlCol="0">
            <a:spAutoFit/>
          </a:bodyPr>
          <a:lstStyle/>
          <a:p>
            <a:pPr algn="ctr"/>
            <a:r>
              <a:rPr lang="ru-RU" sz="2400" b="1" dirty="0" smtClean="0"/>
              <a:t>Случаи отпуска завышенного количества ЛП                        </a:t>
            </a:r>
            <a:r>
              <a:rPr lang="ru-RU" sz="2400" dirty="0" smtClean="0"/>
              <a:t>при оказании пациентам, нуждающимся в длительном лечении, первичной медико-санитарной помощи и паллиативной медицинской помощи </a:t>
            </a:r>
            <a:endParaRPr lang="ru-RU" sz="2400" dirty="0" smtClean="0"/>
          </a:p>
          <a:p>
            <a:pPr algn="ctr"/>
            <a:endParaRPr lang="ru-RU" sz="2400" b="1" dirty="0" smtClean="0"/>
          </a:p>
        </p:txBody>
      </p:sp>
      <p:sp>
        <p:nvSpPr>
          <p:cNvPr id="5" name="TextBox 4"/>
          <p:cNvSpPr txBox="1"/>
          <p:nvPr/>
        </p:nvSpPr>
        <p:spPr>
          <a:xfrm>
            <a:off x="251520" y="2348880"/>
            <a:ext cx="8640960" cy="461665"/>
          </a:xfrm>
          <a:prstGeom prst="rect">
            <a:avLst/>
          </a:prstGeom>
          <a:noFill/>
        </p:spPr>
        <p:txBody>
          <a:bodyPr wrap="square" rtlCol="0">
            <a:spAutoFit/>
          </a:bodyPr>
          <a:lstStyle/>
          <a:p>
            <a:r>
              <a:rPr lang="ru-RU" sz="2400" b="1" dirty="0" smtClean="0"/>
              <a:t>Лекарственные </a:t>
            </a:r>
            <a:r>
              <a:rPr lang="ru-RU" sz="2400" b="1" dirty="0" smtClean="0"/>
              <a:t>препараты, </a:t>
            </a:r>
            <a:r>
              <a:rPr lang="ru-RU" sz="2400" dirty="0" smtClean="0"/>
              <a:t>включенные </a:t>
            </a:r>
            <a:r>
              <a:rPr lang="ru-RU" sz="2400" dirty="0" smtClean="0"/>
              <a:t>в перечень </a:t>
            </a:r>
            <a:r>
              <a:rPr lang="ru-RU" sz="2400" dirty="0" smtClean="0"/>
              <a:t>ПКУ</a:t>
            </a:r>
            <a:endParaRPr lang="ru-RU" sz="2400" b="1" dirty="0" smtClean="0"/>
          </a:p>
        </p:txBody>
      </p:sp>
      <p:sp>
        <p:nvSpPr>
          <p:cNvPr id="7" name="TextBox 6"/>
          <p:cNvSpPr txBox="1"/>
          <p:nvPr/>
        </p:nvSpPr>
        <p:spPr>
          <a:xfrm>
            <a:off x="251520" y="3861048"/>
            <a:ext cx="8568952" cy="830997"/>
          </a:xfrm>
          <a:prstGeom prst="rect">
            <a:avLst/>
          </a:prstGeom>
          <a:noFill/>
          <a:ln>
            <a:solidFill>
              <a:srgbClr val="C00000"/>
            </a:solidFill>
          </a:ln>
        </p:spPr>
        <p:txBody>
          <a:bodyPr wrap="square" rtlCol="0">
            <a:spAutoFit/>
          </a:bodyPr>
          <a:lstStyle/>
          <a:p>
            <a:pPr algn="ctr"/>
            <a:r>
              <a:rPr lang="ru-RU" sz="2400" dirty="0" smtClean="0"/>
              <a:t>выписываются </a:t>
            </a:r>
            <a:r>
              <a:rPr lang="ru-RU" sz="2400" b="1" dirty="0" smtClean="0"/>
              <a:t>на курс лечения более 30 дней и до 60 дней,</a:t>
            </a:r>
          </a:p>
          <a:p>
            <a:pPr algn="ctr"/>
            <a:r>
              <a:rPr lang="ru-RU" sz="2400" b="1" dirty="0" smtClean="0">
                <a:solidFill>
                  <a:srgbClr val="C00000"/>
                </a:solidFill>
              </a:rPr>
              <a:t>срок действия рецепта не изменяется, остается 15 дней</a:t>
            </a:r>
            <a:endParaRPr lang="ru-RU" sz="2400" dirty="0">
              <a:solidFill>
                <a:srgbClr val="C00000"/>
              </a:solidFill>
            </a:endParaRPr>
          </a:p>
        </p:txBody>
      </p:sp>
      <p:sp>
        <p:nvSpPr>
          <p:cNvPr id="9" name="TextBox 8"/>
          <p:cNvSpPr txBox="1"/>
          <p:nvPr/>
        </p:nvSpPr>
        <p:spPr>
          <a:xfrm>
            <a:off x="323528" y="3068960"/>
            <a:ext cx="4464496" cy="461665"/>
          </a:xfrm>
          <a:prstGeom prst="rect">
            <a:avLst/>
          </a:prstGeom>
          <a:noFill/>
        </p:spPr>
        <p:txBody>
          <a:bodyPr wrap="square" rtlCol="0">
            <a:spAutoFit/>
          </a:bodyPr>
          <a:lstStyle/>
          <a:p>
            <a:r>
              <a:rPr lang="ru-RU" sz="2400" b="1" dirty="0" smtClean="0"/>
              <a:t>Рецептурный бланк 148-1/у-88</a:t>
            </a:r>
            <a:endParaRPr lang="ru-RU" sz="2400" b="1" dirty="0"/>
          </a:p>
        </p:txBody>
      </p:sp>
      <p:sp>
        <p:nvSpPr>
          <p:cNvPr id="10" name="TextBox 9"/>
          <p:cNvSpPr txBox="1"/>
          <p:nvPr/>
        </p:nvSpPr>
        <p:spPr>
          <a:xfrm>
            <a:off x="467544" y="1772816"/>
            <a:ext cx="432048" cy="461665"/>
          </a:xfrm>
          <a:prstGeom prst="rect">
            <a:avLst/>
          </a:prstGeom>
          <a:noFill/>
        </p:spPr>
        <p:txBody>
          <a:bodyPr wrap="square" rtlCol="0">
            <a:spAutoFit/>
          </a:bodyPr>
          <a:lstStyle/>
          <a:p>
            <a:r>
              <a:rPr lang="en-US" sz="2400" b="1" dirty="0" smtClean="0"/>
              <a:t>I</a:t>
            </a:r>
            <a:r>
              <a:rPr lang="ru-RU" sz="2400" b="1" dirty="0" smtClean="0"/>
              <a:t>.</a:t>
            </a:r>
            <a:endParaRPr lang="ru-RU"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cf.ppt-online.org/files/slide/h/HNTUCwW8kqftO2aRnei60pSIM1sYjhEPKXoudy/slide-14.jpg"/>
          <p:cNvPicPr>
            <a:picLocks noChangeAspect="1" noChangeArrowheads="1"/>
          </p:cNvPicPr>
          <p:nvPr/>
        </p:nvPicPr>
        <p:blipFill>
          <a:blip r:embed="rId3" cstate="print"/>
          <a:srcRect l="21774" r="12520"/>
          <a:stretch>
            <a:fillRect/>
          </a:stretch>
        </p:blipFill>
        <p:spPr bwMode="auto">
          <a:xfrm>
            <a:off x="6444208" y="1772816"/>
            <a:ext cx="2304256" cy="2626759"/>
          </a:xfrm>
          <a:prstGeom prst="rect">
            <a:avLst/>
          </a:prstGeom>
          <a:noFill/>
          <a:ln>
            <a:solidFill>
              <a:srgbClr val="C00000"/>
            </a:solidFill>
          </a:ln>
        </p:spPr>
      </p:pic>
      <p:sp>
        <p:nvSpPr>
          <p:cNvPr id="6" name="TextBox 5"/>
          <p:cNvSpPr txBox="1"/>
          <p:nvPr/>
        </p:nvSpPr>
        <p:spPr>
          <a:xfrm>
            <a:off x="467544" y="260648"/>
            <a:ext cx="8136904" cy="461665"/>
          </a:xfrm>
          <a:prstGeom prst="rect">
            <a:avLst/>
          </a:prstGeom>
          <a:noFill/>
        </p:spPr>
        <p:txBody>
          <a:bodyPr wrap="square" rtlCol="0">
            <a:spAutoFit/>
          </a:bodyPr>
          <a:lstStyle/>
          <a:p>
            <a:pPr algn="ctr"/>
            <a:r>
              <a:rPr lang="ru-RU" sz="2400" b="1" dirty="0" smtClean="0"/>
              <a:t>Случаи отпуска завышенного количества ЛП                        </a:t>
            </a:r>
            <a:endParaRPr lang="ru-RU" sz="2400" dirty="0" smtClean="0"/>
          </a:p>
        </p:txBody>
      </p:sp>
      <p:sp>
        <p:nvSpPr>
          <p:cNvPr id="7" name="TextBox 6"/>
          <p:cNvSpPr txBox="1"/>
          <p:nvPr/>
        </p:nvSpPr>
        <p:spPr>
          <a:xfrm>
            <a:off x="395536" y="1124744"/>
            <a:ext cx="504056" cy="461665"/>
          </a:xfrm>
          <a:prstGeom prst="rect">
            <a:avLst/>
          </a:prstGeom>
          <a:noFill/>
        </p:spPr>
        <p:txBody>
          <a:bodyPr wrap="square" rtlCol="0">
            <a:spAutoFit/>
          </a:bodyPr>
          <a:lstStyle/>
          <a:p>
            <a:pPr algn="just"/>
            <a:r>
              <a:rPr lang="en-US" sz="2400" b="1" dirty="0" smtClean="0"/>
              <a:t>II.</a:t>
            </a:r>
            <a:endParaRPr lang="ru-RU" sz="2400" b="1" dirty="0"/>
          </a:p>
        </p:txBody>
      </p:sp>
      <p:sp>
        <p:nvSpPr>
          <p:cNvPr id="9" name="TextBox 8"/>
          <p:cNvSpPr txBox="1"/>
          <p:nvPr/>
        </p:nvSpPr>
        <p:spPr>
          <a:xfrm>
            <a:off x="395536" y="1772816"/>
            <a:ext cx="5400600" cy="1569660"/>
          </a:xfrm>
          <a:prstGeom prst="rect">
            <a:avLst/>
          </a:prstGeom>
          <a:noFill/>
        </p:spPr>
        <p:txBody>
          <a:bodyPr wrap="square" rtlCol="0">
            <a:spAutoFit/>
          </a:bodyPr>
          <a:lstStyle/>
          <a:p>
            <a:r>
              <a:rPr lang="ru-RU" sz="2400" b="1" dirty="0" smtClean="0"/>
              <a:t>Лекарственные препараты:</a:t>
            </a:r>
          </a:p>
          <a:p>
            <a:pPr>
              <a:buFont typeface="Arial" pitchFamily="34" charset="0"/>
              <a:buChar char="•"/>
            </a:pPr>
            <a:r>
              <a:rPr lang="ru-RU" sz="2400" dirty="0" smtClean="0"/>
              <a:t> списка II и III Перечня (наркотические, психотропные</a:t>
            </a:r>
            <a:r>
              <a:rPr lang="ru-RU" sz="2400" dirty="0" smtClean="0"/>
              <a:t>) установленные Приложением 1 Приказа №1094н. </a:t>
            </a:r>
            <a:endParaRPr lang="ru-RU" sz="2400" dirty="0" smtClean="0"/>
          </a:p>
        </p:txBody>
      </p:sp>
      <p:sp>
        <p:nvSpPr>
          <p:cNvPr id="10" name="TextBox 9"/>
          <p:cNvSpPr txBox="1"/>
          <p:nvPr/>
        </p:nvSpPr>
        <p:spPr>
          <a:xfrm>
            <a:off x="395536" y="5085184"/>
            <a:ext cx="8208912" cy="830997"/>
          </a:xfrm>
          <a:prstGeom prst="rect">
            <a:avLst/>
          </a:prstGeom>
          <a:noFill/>
          <a:ln>
            <a:solidFill>
              <a:srgbClr val="C00000"/>
            </a:solidFill>
          </a:ln>
        </p:spPr>
        <p:txBody>
          <a:bodyPr wrap="square" rtlCol="0">
            <a:spAutoFit/>
          </a:bodyPr>
          <a:lstStyle/>
          <a:p>
            <a:pPr algn="just"/>
            <a:r>
              <a:rPr lang="ru-RU" sz="2400" b="1" dirty="0" smtClean="0"/>
              <a:t>может быть увеличено с учетом клинических рекомендаций </a:t>
            </a:r>
            <a:r>
              <a:rPr lang="ru-RU" sz="2400" b="1" dirty="0" smtClean="0">
                <a:solidFill>
                  <a:srgbClr val="FF0000"/>
                </a:solidFill>
              </a:rPr>
              <a:t>не более чем в 2 раза</a:t>
            </a:r>
            <a:endParaRPr lang="ru-RU" sz="2400" b="1" dirty="0" smtClean="0">
              <a:solidFill>
                <a:srgbClr val="FF0000"/>
              </a:solidFill>
            </a:endParaRPr>
          </a:p>
        </p:txBody>
      </p:sp>
      <p:sp>
        <p:nvSpPr>
          <p:cNvPr id="11" name="TextBox 10"/>
          <p:cNvSpPr txBox="1"/>
          <p:nvPr/>
        </p:nvSpPr>
        <p:spPr>
          <a:xfrm>
            <a:off x="323528" y="4077072"/>
            <a:ext cx="6264696" cy="461665"/>
          </a:xfrm>
          <a:prstGeom prst="rect">
            <a:avLst/>
          </a:prstGeom>
          <a:noFill/>
        </p:spPr>
        <p:txBody>
          <a:bodyPr wrap="square" rtlCol="0">
            <a:spAutoFit/>
          </a:bodyPr>
          <a:lstStyle/>
          <a:p>
            <a:r>
              <a:rPr lang="ru-RU" sz="2400" b="1" dirty="0" smtClean="0"/>
              <a:t>Рецептурный бланк </a:t>
            </a:r>
            <a:r>
              <a:rPr lang="ru-RU" sz="2400" b="1" dirty="0" smtClean="0"/>
              <a:t>107/</a:t>
            </a:r>
            <a:r>
              <a:rPr lang="ru-RU" sz="2400" b="1" dirty="0" err="1" smtClean="0"/>
              <a:t>у-НП</a:t>
            </a:r>
            <a:endParaRPr lang="ru-RU"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539552" y="2132856"/>
            <a:ext cx="4032448" cy="288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467544" y="260648"/>
            <a:ext cx="8136904" cy="1569660"/>
          </a:xfrm>
          <a:prstGeom prst="rect">
            <a:avLst/>
          </a:prstGeom>
          <a:noFill/>
        </p:spPr>
        <p:txBody>
          <a:bodyPr wrap="square" rtlCol="0">
            <a:spAutoFit/>
          </a:bodyPr>
          <a:lstStyle/>
          <a:p>
            <a:pPr algn="ctr"/>
            <a:r>
              <a:rPr lang="ru-RU" sz="2400" b="1" dirty="0" smtClean="0"/>
              <a:t>Оформление рецептурных бланков 148-1/у-88, 107-у/НП                        </a:t>
            </a:r>
            <a:r>
              <a:rPr lang="ru-RU" sz="2400" dirty="0" smtClean="0"/>
              <a:t>при оказании пациентам, нуждающимся в длительном лечении, первичной медико-санитарной помощи и паллиативной медицинской помощи</a:t>
            </a:r>
            <a:endParaRPr lang="ru-RU" sz="2400" dirty="0" smtClean="0"/>
          </a:p>
        </p:txBody>
      </p:sp>
      <p:sp>
        <p:nvSpPr>
          <p:cNvPr id="8" name="TextBox 7"/>
          <p:cNvSpPr txBox="1"/>
          <p:nvPr/>
        </p:nvSpPr>
        <p:spPr>
          <a:xfrm>
            <a:off x="395536" y="2204864"/>
            <a:ext cx="3960440" cy="830997"/>
          </a:xfrm>
          <a:prstGeom prst="rect">
            <a:avLst/>
          </a:prstGeom>
          <a:noFill/>
        </p:spPr>
        <p:txBody>
          <a:bodyPr wrap="square" rtlCol="0">
            <a:spAutoFit/>
          </a:bodyPr>
          <a:lstStyle/>
          <a:p>
            <a:pPr algn="r"/>
            <a:r>
              <a:rPr lang="ru-RU" sz="2400" i="1" dirty="0" smtClean="0">
                <a:solidFill>
                  <a:srgbClr val="7030A0"/>
                </a:solidFill>
              </a:rPr>
              <a:t>По специальному назначению</a:t>
            </a:r>
            <a:endParaRPr lang="ru-RU" sz="2400" i="1" dirty="0">
              <a:solidFill>
                <a:srgbClr val="7030A0"/>
              </a:solidFill>
            </a:endParaRPr>
          </a:p>
        </p:txBody>
      </p:sp>
      <p:pic>
        <p:nvPicPr>
          <p:cNvPr id="2050" name="Picture 2" descr="https://www.gravirovshik.ru/u/image/faximile.gif"/>
          <p:cNvPicPr>
            <a:picLocks noChangeAspect="1" noChangeArrowheads="1"/>
          </p:cNvPicPr>
          <p:nvPr/>
        </p:nvPicPr>
        <p:blipFill>
          <a:blip r:embed="rId3" r:link="rId4" cstate="print"/>
          <a:srcRect/>
          <a:stretch>
            <a:fillRect/>
          </a:stretch>
        </p:blipFill>
        <p:spPr bwMode="auto">
          <a:xfrm>
            <a:off x="3491880" y="2924944"/>
            <a:ext cx="819150" cy="38735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clrChange>
              <a:clrFrom>
                <a:srgbClr val="FFFFFF"/>
              </a:clrFrom>
              <a:clrTo>
                <a:srgbClr val="FFFFFF">
                  <a:alpha val="0"/>
                </a:srgbClr>
              </a:clrTo>
            </a:clrChange>
          </a:blip>
          <a:srcRect l="68201" t="59238" r="16595" b="14667"/>
          <a:stretch>
            <a:fillRect/>
          </a:stretch>
        </p:blipFill>
        <p:spPr bwMode="auto">
          <a:xfrm>
            <a:off x="2339752" y="3068960"/>
            <a:ext cx="1344598" cy="1296144"/>
          </a:xfrm>
          <a:prstGeom prst="rect">
            <a:avLst/>
          </a:prstGeom>
          <a:noFill/>
          <a:ln w="9525">
            <a:noFill/>
            <a:miter lim="800000"/>
            <a:headEnd/>
            <a:tailEnd/>
          </a:ln>
        </p:spPr>
      </p:pic>
      <p:sp>
        <p:nvSpPr>
          <p:cNvPr id="12" name="TextBox 11"/>
          <p:cNvSpPr txBox="1"/>
          <p:nvPr/>
        </p:nvSpPr>
        <p:spPr>
          <a:xfrm>
            <a:off x="4644008" y="1988840"/>
            <a:ext cx="3960440" cy="3046988"/>
          </a:xfrm>
          <a:prstGeom prst="rect">
            <a:avLst/>
          </a:prstGeom>
          <a:noFill/>
        </p:spPr>
        <p:txBody>
          <a:bodyPr wrap="square" rtlCol="0">
            <a:spAutoFit/>
          </a:bodyPr>
          <a:lstStyle/>
          <a:p>
            <a:pPr algn="ctr"/>
            <a:r>
              <a:rPr lang="ru-RU" sz="2400" b="1" dirty="0" smtClean="0"/>
              <a:t>Дополнительное оформление:</a:t>
            </a:r>
          </a:p>
          <a:p>
            <a:pPr>
              <a:buFont typeface="Arial" pitchFamily="34" charset="0"/>
              <a:buChar char="•"/>
            </a:pPr>
            <a:r>
              <a:rPr lang="ru-RU" sz="2400" dirty="0" smtClean="0"/>
              <a:t> надпись «По специальному назначению»,</a:t>
            </a:r>
          </a:p>
          <a:p>
            <a:pPr>
              <a:buFont typeface="Arial" pitchFamily="34" charset="0"/>
              <a:buChar char="•"/>
            </a:pPr>
            <a:r>
              <a:rPr lang="ru-RU" sz="2400" dirty="0" smtClean="0"/>
              <a:t> подпись медицинского работника,</a:t>
            </a:r>
          </a:p>
          <a:p>
            <a:pPr>
              <a:buFont typeface="Arial" pitchFamily="34" charset="0"/>
              <a:buChar char="•"/>
            </a:pPr>
            <a:r>
              <a:rPr lang="ru-RU" sz="2400" dirty="0" smtClean="0"/>
              <a:t> печать МО «Для рецептов». </a:t>
            </a:r>
            <a:endParaRPr lang="ru-RU" sz="2400" dirty="0"/>
          </a:p>
        </p:txBody>
      </p:sp>
      <p:sp>
        <p:nvSpPr>
          <p:cNvPr id="11" name="TextBox 10"/>
          <p:cNvSpPr txBox="1"/>
          <p:nvPr/>
        </p:nvSpPr>
        <p:spPr>
          <a:xfrm>
            <a:off x="755576" y="4077072"/>
            <a:ext cx="2088232" cy="400110"/>
          </a:xfrm>
          <a:prstGeom prst="rect">
            <a:avLst/>
          </a:prstGeom>
          <a:noFill/>
        </p:spPr>
        <p:txBody>
          <a:bodyPr wrap="square" rtlCol="0">
            <a:spAutoFit/>
          </a:bodyPr>
          <a:lstStyle/>
          <a:p>
            <a:r>
              <a:rPr lang="ru-RU" sz="2000" dirty="0" smtClean="0"/>
              <a:t>Рецепт</a:t>
            </a:r>
            <a:endParaRPr lang="ru-RU" sz="2000" dirty="0"/>
          </a:p>
        </p:txBody>
      </p:sp>
      <p:sp>
        <p:nvSpPr>
          <p:cNvPr id="10" name="TextBox 9"/>
          <p:cNvSpPr txBox="1"/>
          <p:nvPr/>
        </p:nvSpPr>
        <p:spPr>
          <a:xfrm>
            <a:off x="539552" y="5085184"/>
            <a:ext cx="8208912" cy="1569660"/>
          </a:xfrm>
          <a:prstGeom prst="rect">
            <a:avLst/>
          </a:prstGeom>
          <a:noFill/>
        </p:spPr>
        <p:txBody>
          <a:bodyPr wrap="square" rtlCol="0">
            <a:spAutoFit/>
          </a:bodyPr>
          <a:lstStyle/>
          <a:p>
            <a:pPr algn="just"/>
            <a:r>
              <a:rPr lang="ru-RU" sz="2400" dirty="0" smtClean="0"/>
              <a:t>В </a:t>
            </a:r>
            <a:r>
              <a:rPr lang="ru-RU" sz="2400" dirty="0" smtClean="0"/>
              <a:t>форме </a:t>
            </a:r>
            <a:r>
              <a:rPr lang="ru-RU" sz="2400" b="1" dirty="0" smtClean="0"/>
              <a:t>электронного документа </a:t>
            </a:r>
            <a:r>
              <a:rPr lang="ru-RU" sz="2400" dirty="0" smtClean="0"/>
              <a:t>производится отметка "По специальному назначению" с проставлением </a:t>
            </a:r>
            <a:r>
              <a:rPr lang="ru-RU" sz="2400" b="1" dirty="0" smtClean="0"/>
              <a:t>усиленной квалифицированной электронной подписи</a:t>
            </a:r>
            <a:r>
              <a:rPr lang="ru-RU" sz="2400" dirty="0" smtClean="0"/>
              <a:t> медицинского работника.</a:t>
            </a:r>
            <a:endParaRPr lang="ru-RU"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32656"/>
            <a:ext cx="8424936" cy="1569660"/>
          </a:xfrm>
          <a:prstGeom prst="rect">
            <a:avLst/>
          </a:prstGeom>
          <a:noFill/>
        </p:spPr>
        <p:txBody>
          <a:bodyPr wrap="square" rtlCol="0">
            <a:spAutoFit/>
          </a:bodyPr>
          <a:lstStyle/>
          <a:p>
            <a:pPr algn="just"/>
            <a:r>
              <a:rPr lang="ru-RU" sz="2400" dirty="0" smtClean="0"/>
              <a:t>При назначении лекарственных препаратов, включенных в перечень ПКУ</a:t>
            </a:r>
            <a:r>
              <a:rPr lang="ru-RU" sz="2400" dirty="0" smtClean="0"/>
              <a:t>, </a:t>
            </a:r>
            <a:r>
              <a:rPr lang="ru-RU" sz="2400" b="1" dirty="0" smtClean="0"/>
              <a:t>доза </a:t>
            </a:r>
            <a:r>
              <a:rPr lang="ru-RU" sz="2400" b="1" dirty="0" smtClean="0"/>
              <a:t>которых превышает высший однократный прием</a:t>
            </a:r>
          </a:p>
          <a:p>
            <a:pPr algn="just"/>
            <a:endParaRPr lang="ru-RU" sz="2400" dirty="0"/>
          </a:p>
        </p:txBody>
      </p:sp>
      <p:sp>
        <p:nvSpPr>
          <p:cNvPr id="6" name="TextBox 5"/>
          <p:cNvSpPr txBox="1"/>
          <p:nvPr/>
        </p:nvSpPr>
        <p:spPr>
          <a:xfrm>
            <a:off x="467544" y="4653136"/>
            <a:ext cx="7920880" cy="1200329"/>
          </a:xfrm>
          <a:prstGeom prst="rect">
            <a:avLst/>
          </a:prstGeom>
          <a:noFill/>
        </p:spPr>
        <p:txBody>
          <a:bodyPr wrap="square" rtlCol="0">
            <a:spAutoFit/>
          </a:bodyPr>
          <a:lstStyle/>
          <a:p>
            <a:pPr algn="ctr"/>
            <a:r>
              <a:rPr lang="ru-RU" sz="2400" b="1" dirty="0" smtClean="0"/>
              <a:t>Дополнительное оформление:</a:t>
            </a:r>
          </a:p>
          <a:p>
            <a:pPr>
              <a:buFont typeface="Arial" pitchFamily="34" charset="0"/>
              <a:buChar char="•"/>
            </a:pPr>
            <a:r>
              <a:rPr lang="ru-RU" sz="2400" dirty="0" smtClean="0"/>
              <a:t> доза ЛП прописана прописью</a:t>
            </a:r>
          </a:p>
          <a:p>
            <a:pPr>
              <a:buFont typeface="Arial" pitchFamily="34" charset="0"/>
              <a:buChar char="•"/>
            </a:pPr>
            <a:r>
              <a:rPr lang="ru-RU" sz="2400" dirty="0" smtClean="0"/>
              <a:t> поставлен восклицательный знак   </a:t>
            </a:r>
            <a:endParaRPr lang="ru-RU" sz="2400" dirty="0"/>
          </a:p>
        </p:txBody>
      </p:sp>
      <p:sp>
        <p:nvSpPr>
          <p:cNvPr id="7" name="TextBox 6"/>
          <p:cNvSpPr txBox="1"/>
          <p:nvPr/>
        </p:nvSpPr>
        <p:spPr>
          <a:xfrm>
            <a:off x="467544" y="2060848"/>
            <a:ext cx="5904656" cy="2308324"/>
          </a:xfrm>
          <a:prstGeom prst="rect">
            <a:avLst/>
          </a:prstGeom>
          <a:noFill/>
          <a:ln>
            <a:solidFill>
              <a:srgbClr val="0070C0"/>
            </a:solidFill>
          </a:ln>
        </p:spPr>
        <p:txBody>
          <a:bodyPr wrap="square" rtlCol="0">
            <a:spAutoFit/>
          </a:bodyPr>
          <a:lstStyle/>
          <a:p>
            <a:r>
              <a:rPr lang="en-US" sz="2000" dirty="0" err="1" smtClean="0"/>
              <a:t>Rp</a:t>
            </a:r>
            <a:r>
              <a:rPr lang="en-US" sz="2000" dirty="0" smtClean="0"/>
              <a:t>.:  </a:t>
            </a:r>
            <a:r>
              <a:rPr lang="en-US" sz="2000" dirty="0" err="1" smtClean="0"/>
              <a:t>Codeini</a:t>
            </a:r>
            <a:r>
              <a:rPr lang="en-US" sz="2000" dirty="0" smtClean="0"/>
              <a:t> </a:t>
            </a:r>
            <a:r>
              <a:rPr lang="en-US" sz="2000" dirty="0" err="1" smtClean="0"/>
              <a:t>phosphatis</a:t>
            </a:r>
            <a:r>
              <a:rPr lang="en-US" sz="2000" dirty="0" smtClean="0"/>
              <a:t> 0,1</a:t>
            </a:r>
            <a:r>
              <a:rPr lang="ru-RU" sz="2000" dirty="0" smtClean="0"/>
              <a:t>   </a:t>
            </a:r>
            <a:r>
              <a:rPr lang="ru-RU" sz="2000" i="1" dirty="0" smtClean="0">
                <a:solidFill>
                  <a:srgbClr val="7030A0"/>
                </a:solidFill>
                <a:latin typeface="Times New Roman" pitchFamily="18" charset="0"/>
                <a:cs typeface="Times New Roman" pitchFamily="18" charset="0"/>
              </a:rPr>
              <a:t>один деци </a:t>
            </a:r>
            <a:r>
              <a:rPr lang="ru-RU" sz="2400" b="1" i="1" dirty="0" smtClean="0">
                <a:solidFill>
                  <a:srgbClr val="7030A0"/>
                </a:solidFill>
                <a:latin typeface="Times New Roman" pitchFamily="18" charset="0"/>
                <a:cs typeface="Times New Roman" pitchFamily="18" charset="0"/>
              </a:rPr>
              <a:t>!</a:t>
            </a:r>
            <a:endParaRPr lang="en-US" sz="2400" b="1" dirty="0" smtClean="0"/>
          </a:p>
          <a:p>
            <a:r>
              <a:rPr lang="en-US" sz="2000" dirty="0" smtClean="0"/>
              <a:t>         </a:t>
            </a:r>
            <a:r>
              <a:rPr lang="en-US" sz="2000" dirty="0" err="1" smtClean="0"/>
              <a:t>Phenobarbitali</a:t>
            </a:r>
            <a:r>
              <a:rPr lang="en-US" sz="2000" dirty="0" smtClean="0"/>
              <a:t> 0,3</a:t>
            </a:r>
            <a:endParaRPr lang="ru-RU" sz="2000" dirty="0" smtClean="0"/>
          </a:p>
          <a:p>
            <a:r>
              <a:rPr lang="ru-RU" sz="2000" dirty="0" smtClean="0"/>
              <a:t>         </a:t>
            </a:r>
            <a:r>
              <a:rPr lang="en-US" sz="2000" dirty="0" err="1" smtClean="0"/>
              <a:t>Metamizoli</a:t>
            </a:r>
            <a:r>
              <a:rPr lang="en-US" sz="2000" dirty="0" smtClean="0"/>
              <a:t> </a:t>
            </a:r>
            <a:r>
              <a:rPr lang="en-US" sz="2000" dirty="0" err="1" smtClean="0"/>
              <a:t>natrii</a:t>
            </a:r>
            <a:r>
              <a:rPr lang="ru-RU" sz="2000" dirty="0" smtClean="0"/>
              <a:t> 3,0</a:t>
            </a:r>
          </a:p>
          <a:p>
            <a:r>
              <a:rPr lang="ru-RU" sz="2000" dirty="0" smtClean="0"/>
              <a:t>         </a:t>
            </a:r>
            <a:r>
              <a:rPr lang="en-US" sz="2000" dirty="0" err="1" smtClean="0"/>
              <a:t>M.f.pulv</a:t>
            </a:r>
            <a:r>
              <a:rPr lang="en-US" sz="2000" dirty="0" smtClean="0"/>
              <a:t>.</a:t>
            </a:r>
          </a:p>
          <a:p>
            <a:r>
              <a:rPr lang="ru-RU" sz="2000" dirty="0" smtClean="0"/>
              <a:t>         </a:t>
            </a:r>
            <a:r>
              <a:rPr lang="en-US" sz="2000" dirty="0" err="1" smtClean="0"/>
              <a:t>D.t.d</a:t>
            </a:r>
            <a:r>
              <a:rPr lang="en-US" sz="2000" dirty="0" smtClean="0"/>
              <a:t>. N.8</a:t>
            </a:r>
          </a:p>
          <a:p>
            <a:r>
              <a:rPr lang="ru-RU" sz="2000" dirty="0" smtClean="0"/>
              <a:t>         </a:t>
            </a:r>
            <a:r>
              <a:rPr lang="en-US" sz="2000" dirty="0" smtClean="0"/>
              <a:t>S.  </a:t>
            </a:r>
            <a:r>
              <a:rPr lang="ru-RU" sz="2000" dirty="0" smtClean="0"/>
              <a:t>По 1 порошку в день</a:t>
            </a:r>
            <a:endParaRPr lang="en-US" sz="2000" dirty="0" smtClean="0"/>
          </a:p>
          <a:p>
            <a:r>
              <a:rPr lang="en-US" sz="2000" dirty="0" smtClean="0"/>
              <a:t> </a:t>
            </a:r>
            <a:endParaRPr lang="ru-RU" sz="20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b765c233641841f4b4ff53462b5b61a1981ad"/>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1242</Words>
  <Application>Microsoft Office PowerPoint</Application>
  <PresentationFormat>Экран (4:3)</PresentationFormat>
  <Paragraphs>117</Paragraphs>
  <Slides>14</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Правила прописывания рецептов</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Elena</dc:creator>
  <cp:lastModifiedBy>Elena</cp:lastModifiedBy>
  <cp:revision>75</cp:revision>
  <dcterms:created xsi:type="dcterms:W3CDTF">2018-02-15T14:56:13Z</dcterms:created>
  <dcterms:modified xsi:type="dcterms:W3CDTF">2022-02-13T14:08:39Z</dcterms:modified>
</cp:coreProperties>
</file>