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24" r:id="rId2"/>
    <p:sldMasterId id="2147483751" r:id="rId3"/>
    <p:sldMasterId id="2147483753" r:id="rId4"/>
    <p:sldMasterId id="2147483759" r:id="rId5"/>
  </p:sldMasterIdLst>
  <p:notesMasterIdLst>
    <p:notesMasterId r:id="rId114"/>
  </p:notesMasterIdLst>
  <p:sldIdLst>
    <p:sldId id="695" r:id="rId6"/>
    <p:sldId id="1193" r:id="rId7"/>
    <p:sldId id="1195" r:id="rId8"/>
    <p:sldId id="1196" r:id="rId9"/>
    <p:sldId id="1199" r:id="rId10"/>
    <p:sldId id="1200" r:id="rId11"/>
    <p:sldId id="1285" r:id="rId12"/>
    <p:sldId id="1287" r:id="rId13"/>
    <p:sldId id="1163" r:id="rId14"/>
    <p:sldId id="590" r:id="rId15"/>
    <p:sldId id="1164" r:id="rId16"/>
    <p:sldId id="1239" r:id="rId17"/>
    <p:sldId id="596" r:id="rId18"/>
    <p:sldId id="1165" r:id="rId19"/>
    <p:sldId id="1166" r:id="rId20"/>
    <p:sldId id="1167" r:id="rId21"/>
    <p:sldId id="1213" r:id="rId22"/>
    <p:sldId id="1178" r:id="rId23"/>
    <p:sldId id="1022" r:id="rId24"/>
    <p:sldId id="1024" r:id="rId25"/>
    <p:sldId id="1025" r:id="rId26"/>
    <p:sldId id="1026" r:id="rId27"/>
    <p:sldId id="1027" r:id="rId28"/>
    <p:sldId id="1028" r:id="rId29"/>
    <p:sldId id="632" r:id="rId30"/>
    <p:sldId id="1282" r:id="rId31"/>
    <p:sldId id="1283" r:id="rId32"/>
    <p:sldId id="1284" r:id="rId33"/>
    <p:sldId id="1086" r:id="rId34"/>
    <p:sldId id="1087" r:id="rId35"/>
    <p:sldId id="1088" r:id="rId36"/>
    <p:sldId id="1089" r:id="rId37"/>
    <p:sldId id="1090" r:id="rId38"/>
    <p:sldId id="1099" r:id="rId39"/>
    <p:sldId id="1100" r:id="rId40"/>
    <p:sldId id="1102" r:id="rId41"/>
    <p:sldId id="1232" r:id="rId42"/>
    <p:sldId id="1233" r:id="rId43"/>
    <p:sldId id="1234" r:id="rId44"/>
    <p:sldId id="1235" r:id="rId45"/>
    <p:sldId id="1236" r:id="rId46"/>
    <p:sldId id="1114" r:id="rId47"/>
    <p:sldId id="1116" r:id="rId48"/>
    <p:sldId id="1117" r:id="rId49"/>
    <p:sldId id="1118" r:id="rId50"/>
    <p:sldId id="1119" r:id="rId51"/>
    <p:sldId id="1120" r:id="rId52"/>
    <p:sldId id="1121" r:id="rId53"/>
    <p:sldId id="1122" r:id="rId54"/>
    <p:sldId id="1123" r:id="rId55"/>
    <p:sldId id="1124" r:id="rId56"/>
    <p:sldId id="1229" r:id="rId57"/>
    <p:sldId id="1230" r:id="rId58"/>
    <p:sldId id="1231" r:id="rId59"/>
    <p:sldId id="1125" r:id="rId60"/>
    <p:sldId id="1128" r:id="rId61"/>
    <p:sldId id="1129" r:id="rId62"/>
    <p:sldId id="1130" r:id="rId63"/>
    <p:sldId id="1131" r:id="rId64"/>
    <p:sldId id="1132" r:id="rId65"/>
    <p:sldId id="1133" r:id="rId66"/>
    <p:sldId id="1134" r:id="rId67"/>
    <p:sldId id="1135" r:id="rId68"/>
    <p:sldId id="1201" r:id="rId69"/>
    <p:sldId id="1202" r:id="rId70"/>
    <p:sldId id="1203" r:id="rId71"/>
    <p:sldId id="1204" r:id="rId72"/>
    <p:sldId id="1205" r:id="rId73"/>
    <p:sldId id="1206" r:id="rId74"/>
    <p:sldId id="1207" r:id="rId75"/>
    <p:sldId id="1208" r:id="rId76"/>
    <p:sldId id="1143" r:id="rId77"/>
    <p:sldId id="1144" r:id="rId78"/>
    <p:sldId id="1145" r:id="rId79"/>
    <p:sldId id="1146" r:id="rId80"/>
    <p:sldId id="1147" r:id="rId81"/>
    <p:sldId id="1148" r:id="rId82"/>
    <p:sldId id="1237" r:id="rId83"/>
    <p:sldId id="1149" r:id="rId84"/>
    <p:sldId id="1150" r:id="rId85"/>
    <p:sldId id="1151" r:id="rId86"/>
    <p:sldId id="1152" r:id="rId87"/>
    <p:sldId id="1238" r:id="rId88"/>
    <p:sldId id="1153" r:id="rId89"/>
    <p:sldId id="1260" r:id="rId90"/>
    <p:sldId id="1264" r:id="rId91"/>
    <p:sldId id="1265" r:id="rId92"/>
    <p:sldId id="1266" r:id="rId93"/>
    <p:sldId id="1267" r:id="rId94"/>
    <p:sldId id="1268" r:id="rId95"/>
    <p:sldId id="1269" r:id="rId96"/>
    <p:sldId id="1270" r:id="rId97"/>
    <p:sldId id="1271" r:id="rId98"/>
    <p:sldId id="1272" r:id="rId99"/>
    <p:sldId id="1273" r:id="rId100"/>
    <p:sldId id="1274" r:id="rId101"/>
    <p:sldId id="1275" r:id="rId102"/>
    <p:sldId id="1276" r:id="rId103"/>
    <p:sldId id="1277" r:id="rId104"/>
    <p:sldId id="1278" r:id="rId105"/>
    <p:sldId id="1279" r:id="rId106"/>
    <p:sldId id="1280" r:id="rId107"/>
    <p:sldId id="1281" r:id="rId108"/>
    <p:sldId id="1251" r:id="rId109"/>
    <p:sldId id="1252" r:id="rId110"/>
    <p:sldId id="1253" r:id="rId111"/>
    <p:sldId id="1254" r:id="rId112"/>
    <p:sldId id="1055" r:id="rId113"/>
  </p:sldIdLst>
  <p:sldSz cx="9144000" cy="6858000" type="screen4x3"/>
  <p:notesSz cx="6797675" cy="9874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13">
          <p15:clr>
            <a:srgbClr val="A4A3A4"/>
          </p15:clr>
        </p15:guide>
        <p15:guide id="2" orient="horz" pos="1001">
          <p15:clr>
            <a:srgbClr val="A4A3A4"/>
          </p15:clr>
        </p15:guide>
        <p15:guide id="3" orient="horz" pos="751">
          <p15:clr>
            <a:srgbClr val="A4A3A4"/>
          </p15:clr>
        </p15:guide>
        <p15:guide id="4" orient="horz" pos="4184">
          <p15:clr>
            <a:srgbClr val="A4A3A4"/>
          </p15:clr>
        </p15:guide>
        <p15:guide id="5" orient="horz" pos="4018">
          <p15:clr>
            <a:srgbClr val="A4A3A4"/>
          </p15:clr>
        </p15:guide>
        <p15:guide id="6" pos="2880">
          <p15:clr>
            <a:srgbClr val="A4A3A4"/>
          </p15:clr>
        </p15:guide>
        <p15:guide id="7" pos="185">
          <p15:clr>
            <a:srgbClr val="A4A3A4"/>
          </p15:clr>
        </p15:guide>
        <p15:guide id="8" pos="5581">
          <p15:clr>
            <a:srgbClr val="A4A3A4"/>
          </p15:clr>
        </p15:guide>
      </p15:sldGuideLst>
    </p:ext>
    <p:ext uri="{2D200454-40CA-4A62-9FC3-DE9A4176ACB9}">
      <p15:notesGuideLst xmlns:p15="http://schemas.microsoft.com/office/powerpoint/2012/main">
        <p15:guide id="1" orient="horz" pos="3110">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1913"/>
    <a:srgbClr val="002147"/>
    <a:srgbClr val="747679"/>
    <a:srgbClr val="E7B513"/>
    <a:srgbClr val="FFFFFF"/>
    <a:srgbClr val="E7E7E7"/>
    <a:srgbClr val="000000"/>
    <a:srgbClr val="717EBD"/>
    <a:srgbClr val="DC91AE"/>
    <a:srgbClr val="E8D3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12" autoAdjust="0"/>
    <p:restoredTop sz="94980" autoAdjust="0"/>
  </p:normalViewPr>
  <p:slideViewPr>
    <p:cSldViewPr snapToGrid="0" snapToObjects="1" showGuides="1">
      <p:cViewPr varScale="1">
        <p:scale>
          <a:sx n="91" d="100"/>
          <a:sy n="91" d="100"/>
        </p:scale>
        <p:origin x="1286" y="77"/>
      </p:cViewPr>
      <p:guideLst>
        <p:guide orient="horz" pos="1413"/>
        <p:guide orient="horz" pos="1001"/>
        <p:guide orient="horz" pos="751"/>
        <p:guide orient="horz" pos="4184"/>
        <p:guide orient="horz" pos="4018"/>
        <p:guide pos="2880"/>
        <p:guide pos="185"/>
        <p:guide pos="5581"/>
      </p:guideLst>
    </p:cSldViewPr>
  </p:slideViewPr>
  <p:outlineViewPr>
    <p:cViewPr>
      <p:scale>
        <a:sx n="33" d="100"/>
        <a:sy n="33" d="100"/>
      </p:scale>
      <p:origin x="0" y="10368"/>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7" d="100"/>
          <a:sy n="87" d="100"/>
        </p:scale>
        <p:origin x="-894" y="-84"/>
      </p:cViewPr>
      <p:guideLst>
        <p:guide orient="horz" pos="3110"/>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theme" Target="theme/theme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slide" Target="slides/slide105.xml"/><Relationship Id="rId115"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3713"/>
          </a:xfrm>
          <a:prstGeom prst="rect">
            <a:avLst/>
          </a:prstGeom>
        </p:spPr>
        <p:txBody>
          <a:bodyPr vert="horz" lIns="91440" tIns="45720" rIns="91440" bIns="45720" rtlCol="0"/>
          <a:lstStyle>
            <a:lvl1pPr algn="r">
              <a:defRPr sz="1200"/>
            </a:lvl1pPr>
          </a:lstStyle>
          <a:p>
            <a:fld id="{0735EB2F-B47E-4445-91F4-D9443CBB4576}" type="datetimeFigureOut">
              <a:rPr lang="en-US" smtClean="0"/>
              <a:pPr/>
              <a:t>5/17/2017</a:t>
            </a:fld>
            <a:endParaRPr lang="en-US"/>
          </a:p>
        </p:txBody>
      </p:sp>
      <p:sp>
        <p:nvSpPr>
          <p:cNvPr id="4" name="Slide Image Placeholder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690269"/>
            <a:ext cx="5438140" cy="444341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9378824"/>
            <a:ext cx="2945659" cy="49371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8824"/>
            <a:ext cx="2945659" cy="493713"/>
          </a:xfrm>
          <a:prstGeom prst="rect">
            <a:avLst/>
          </a:prstGeom>
        </p:spPr>
        <p:txBody>
          <a:bodyPr vert="horz" lIns="91440" tIns="45720" rIns="91440" bIns="45720" rtlCol="0" anchor="b"/>
          <a:lstStyle>
            <a:lvl1pPr algn="r">
              <a:defRPr sz="1200"/>
            </a:lvl1pPr>
          </a:lstStyle>
          <a:p>
            <a:fld id="{7824AA49-C5C6-C649-82FA-42EB664AA029}" type="slidenum">
              <a:rPr lang="en-US" smtClean="0"/>
              <a:pPr/>
              <a:t>‹#›</a:t>
            </a:fld>
            <a:endParaRPr lang="en-US"/>
          </a:p>
        </p:txBody>
      </p:sp>
    </p:spTree>
    <p:extLst>
      <p:ext uri="{BB962C8B-B14F-4D97-AF65-F5344CB8AC3E}">
        <p14:creationId xmlns:p14="http://schemas.microsoft.com/office/powerpoint/2010/main" val="17914725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24AA49-C5C6-C649-82FA-42EB664AA029}" type="slidenum">
              <a:rPr lang="en-US" smtClean="0"/>
              <a:pPr/>
              <a:t>1</a:t>
            </a:fld>
            <a:endParaRPr lang="en-US"/>
          </a:p>
        </p:txBody>
      </p:sp>
    </p:spTree>
    <p:extLst>
      <p:ext uri="{BB962C8B-B14F-4D97-AF65-F5344CB8AC3E}">
        <p14:creationId xmlns:p14="http://schemas.microsoft.com/office/powerpoint/2010/main" val="1341111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3763" y="809625"/>
            <a:ext cx="4933950" cy="3702050"/>
          </a:xfrm>
        </p:spPr>
      </p:sp>
      <p:sp>
        <p:nvSpPr>
          <p:cNvPr id="3" name="Notes Placeholder 2"/>
          <p:cNvSpPr>
            <a:spLocks noGrp="1"/>
          </p:cNvSpPr>
          <p:nvPr>
            <p:ph type="body" idx="1"/>
          </p:nvPr>
        </p:nvSpPr>
        <p:spPr/>
        <p:txBody>
          <a:bodyPr/>
          <a:lstStyle/>
          <a:p>
            <a:pPr marL="173336" indent="-173336">
              <a:buFont typeface="Arial"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4F3DB663-224C-4BCC-A2A0-328B4E1527FC}" type="slidenum">
              <a:rPr lang="en-US" smtClean="0"/>
              <a:t>13</a:t>
            </a:fld>
            <a:endParaRPr lang="en-US"/>
          </a:p>
        </p:txBody>
      </p:sp>
    </p:spTree>
    <p:extLst>
      <p:ext uri="{BB962C8B-B14F-4D97-AF65-F5344CB8AC3E}">
        <p14:creationId xmlns:p14="http://schemas.microsoft.com/office/powerpoint/2010/main" val="3349087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9437AFA9-DE6C-4E84-A307-3095D027AE15}" type="slidenum">
              <a:rPr lang="en-US" smtClean="0">
                <a:solidFill>
                  <a:prstClr val="black"/>
                </a:solidFill>
              </a:rPr>
              <a:pPr>
                <a:defRPr/>
              </a:pPr>
              <a:t>18</a:t>
            </a:fld>
            <a:endParaRPr lang="en-US" dirty="0">
              <a:solidFill>
                <a:prstClr val="black"/>
              </a:solidFill>
            </a:endParaRPr>
          </a:p>
        </p:txBody>
      </p:sp>
    </p:spTree>
    <p:extLst>
      <p:ext uri="{BB962C8B-B14F-4D97-AF65-F5344CB8AC3E}">
        <p14:creationId xmlns:p14="http://schemas.microsoft.com/office/powerpoint/2010/main" val="3344396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150000"/>
              </a:lnSpc>
              <a:spcBef>
                <a:spcPts val="600"/>
              </a:spcBef>
              <a:spcAft>
                <a:spcPts val="600"/>
              </a:spcAft>
              <a:buFont typeface="+mj-lt"/>
              <a:buAutoNum type="arabicPeriod"/>
            </a:pPr>
            <a:endParaRPr lang="en-GB" sz="2400" dirty="0" smtClean="0"/>
          </a:p>
        </p:txBody>
      </p:sp>
      <p:sp>
        <p:nvSpPr>
          <p:cNvPr id="4" name="Slide Number Placeholder 3"/>
          <p:cNvSpPr>
            <a:spLocks noGrp="1"/>
          </p:cNvSpPr>
          <p:nvPr>
            <p:ph type="sldNum" sz="quarter" idx="10"/>
          </p:nvPr>
        </p:nvSpPr>
        <p:spPr/>
        <p:txBody>
          <a:bodyPr/>
          <a:lstStyle/>
          <a:p>
            <a:fld id="{7149E6CD-B4F8-433B-93B2-FDC819193582}" type="slidenum">
              <a:rPr lang="en-GB" smtClean="0"/>
              <a:t>45</a:t>
            </a:fld>
            <a:endParaRPr lang="en-GB"/>
          </a:p>
        </p:txBody>
      </p:sp>
    </p:spTree>
    <p:extLst>
      <p:ext uri="{BB962C8B-B14F-4D97-AF65-F5344CB8AC3E}">
        <p14:creationId xmlns:p14="http://schemas.microsoft.com/office/powerpoint/2010/main" val="3108700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endParaRPr lang="en-AU" sz="2400" dirty="0" smtClean="0"/>
          </a:p>
        </p:txBody>
      </p:sp>
      <p:sp>
        <p:nvSpPr>
          <p:cNvPr id="4" name="Slide Number Placeholder 3"/>
          <p:cNvSpPr>
            <a:spLocks noGrp="1"/>
          </p:cNvSpPr>
          <p:nvPr>
            <p:ph type="sldNum" sz="quarter" idx="10"/>
          </p:nvPr>
        </p:nvSpPr>
        <p:spPr/>
        <p:txBody>
          <a:bodyPr/>
          <a:lstStyle/>
          <a:p>
            <a:fld id="{7149E6CD-B4F8-433B-93B2-FDC819193582}" type="slidenum">
              <a:rPr lang="en-GB" smtClean="0"/>
              <a:t>47</a:t>
            </a:fld>
            <a:endParaRPr lang="en-GB"/>
          </a:p>
        </p:txBody>
      </p:sp>
    </p:spTree>
    <p:extLst>
      <p:ext uri="{BB962C8B-B14F-4D97-AF65-F5344CB8AC3E}">
        <p14:creationId xmlns:p14="http://schemas.microsoft.com/office/powerpoint/2010/main" val="2778265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90000"/>
              </a:lnSpc>
              <a:spcBef>
                <a:spcPts val="0"/>
              </a:spcBef>
              <a:spcAft>
                <a:spcPts val="0"/>
              </a:spcAft>
              <a:buClrTx/>
              <a:buSzTx/>
              <a:buFontTx/>
              <a:buNone/>
              <a:tabLst/>
              <a:defRPr/>
            </a:pPr>
            <a:r>
              <a:rPr lang="en-US" sz="1200" b="1" dirty="0" smtClean="0">
                <a:solidFill>
                  <a:schemeClr val="tx2"/>
                </a:solidFill>
              </a:rPr>
              <a:t>Quote </a:t>
            </a:r>
            <a:r>
              <a:rPr lang="en-US" sz="1200" b="0" dirty="0" smtClean="0">
                <a:solidFill>
                  <a:schemeClr val="tx2"/>
                </a:solidFill>
              </a:rPr>
              <a:t>from </a:t>
            </a:r>
            <a:r>
              <a:rPr lang="en-GB" b="1" dirty="0" smtClean="0"/>
              <a:t>Edward Osborne Wilson</a:t>
            </a:r>
            <a:r>
              <a:rPr lang="en-GB" dirty="0" smtClean="0"/>
              <a:t> Harvard University</a:t>
            </a:r>
            <a:r>
              <a:rPr lang="en-GB" baseline="0" dirty="0" smtClean="0"/>
              <a:t> professor and 2 time winner of the Pulitzer prize.</a:t>
            </a:r>
            <a:endParaRPr lang="en-US" sz="1200" b="1" dirty="0" smtClean="0">
              <a:solidFill>
                <a:schemeClr val="tx2"/>
              </a:solidFill>
            </a:endParaRPr>
          </a:p>
          <a:p>
            <a:pPr marL="0" marR="0" indent="0" algn="l" defTabSz="457200" rtl="0" eaLnBrk="1" fontAlgn="auto" latinLnBrk="0" hangingPunct="1">
              <a:lnSpc>
                <a:spcPct val="90000"/>
              </a:lnSpc>
              <a:spcBef>
                <a:spcPts val="0"/>
              </a:spcBef>
              <a:spcAft>
                <a:spcPts val="0"/>
              </a:spcAft>
              <a:buClrTx/>
              <a:buSzTx/>
              <a:buFontTx/>
              <a:buNone/>
              <a:tabLst/>
              <a:defRPr/>
            </a:pPr>
            <a:endParaRPr lang="en-US" sz="1200" b="1" dirty="0" smtClean="0">
              <a:solidFill>
                <a:schemeClr val="tx2"/>
              </a:solidFill>
            </a:endParaRPr>
          </a:p>
          <a:p>
            <a:pPr marL="0" marR="0" indent="0" algn="l" defTabSz="457200" rtl="0" eaLnBrk="1" fontAlgn="auto" latinLnBrk="0" hangingPunct="1">
              <a:lnSpc>
                <a:spcPct val="90000"/>
              </a:lnSpc>
              <a:spcBef>
                <a:spcPts val="0"/>
              </a:spcBef>
              <a:spcAft>
                <a:spcPts val="0"/>
              </a:spcAft>
              <a:buClrTx/>
              <a:buSzTx/>
              <a:buFontTx/>
              <a:buNone/>
              <a:tabLst/>
              <a:defRPr/>
            </a:pPr>
            <a:r>
              <a:rPr lang="en-US" sz="1200" b="1" dirty="0" smtClean="0">
                <a:solidFill>
                  <a:schemeClr val="tx2"/>
                </a:solidFill>
              </a:rPr>
              <a:t>27 subject areas available</a:t>
            </a:r>
            <a:r>
              <a:rPr lang="en-US" sz="1200" dirty="0" smtClean="0">
                <a:solidFill>
                  <a:schemeClr val="tx2"/>
                </a:solidFill>
              </a:rPr>
              <a:t>; launching 10-12 new subjects each year </a:t>
            </a:r>
          </a:p>
          <a:p>
            <a:pPr marL="0" marR="0" indent="0" algn="l" defTabSz="457200" rtl="0" eaLnBrk="1" fontAlgn="auto" latinLnBrk="0" hangingPunct="1">
              <a:lnSpc>
                <a:spcPct val="90000"/>
              </a:lnSpc>
              <a:spcBef>
                <a:spcPts val="0"/>
              </a:spcBef>
              <a:spcAft>
                <a:spcPts val="0"/>
              </a:spcAft>
              <a:buClrTx/>
              <a:buSzTx/>
              <a:buFontTx/>
              <a:buNone/>
              <a:tabLst/>
              <a:defRPr/>
            </a:pPr>
            <a:endParaRPr lang="en-GB" sz="1200" dirty="0" smtClean="0">
              <a:solidFill>
                <a:schemeClr val="tx2"/>
              </a:solidFill>
            </a:endParaRPr>
          </a:p>
          <a:p>
            <a:pPr eaLnBrk="1" hangingPunct="1">
              <a:lnSpc>
                <a:spcPct val="90000"/>
              </a:lnSpc>
            </a:pPr>
            <a:r>
              <a:rPr lang="en-US" sz="1200" dirty="0" smtClean="0">
                <a:latin typeface="Calibri" pitchFamily="34" charset="0"/>
              </a:rPr>
              <a:t>Every subject area has an </a:t>
            </a:r>
            <a:r>
              <a:rPr lang="en-US" sz="1200" b="1" dirty="0" smtClean="0">
                <a:solidFill>
                  <a:srgbClr val="EC4724"/>
                </a:solidFill>
                <a:latin typeface="Calibri" pitchFamily="34" charset="0"/>
              </a:rPr>
              <a:t>Editor-in-Chief and Editorial Board</a:t>
            </a:r>
            <a:r>
              <a:rPr lang="en-US" sz="1200" b="1" dirty="0" smtClean="0">
                <a:latin typeface="Calibri" pitchFamily="34" charset="0"/>
              </a:rPr>
              <a:t>, </a:t>
            </a:r>
            <a:r>
              <a:rPr lang="en-US" sz="1200" dirty="0" smtClean="0">
                <a:latin typeface="Calibri" pitchFamily="34" charset="0"/>
              </a:rPr>
              <a:t>and each article receives</a:t>
            </a:r>
            <a:r>
              <a:rPr lang="en-US" sz="1200" b="1" dirty="0" smtClean="0">
                <a:latin typeface="Calibri" pitchFamily="34" charset="0"/>
              </a:rPr>
              <a:t> </a:t>
            </a:r>
            <a:r>
              <a:rPr lang="en-US" sz="1200" b="1" dirty="0" smtClean="0">
                <a:solidFill>
                  <a:srgbClr val="EC4724"/>
                </a:solidFill>
                <a:latin typeface="Calibri" pitchFamily="34" charset="0"/>
              </a:rPr>
              <a:t>multiple peer reviews and board vetting</a:t>
            </a:r>
          </a:p>
          <a:p>
            <a:pPr eaLnBrk="1" hangingPunct="1">
              <a:lnSpc>
                <a:spcPct val="90000"/>
              </a:lnSpc>
            </a:pPr>
            <a:endParaRPr lang="en-US" sz="1200" dirty="0" smtClean="0">
              <a:solidFill>
                <a:srgbClr val="EC4724"/>
              </a:solidFill>
              <a:latin typeface="Calibri" pitchFamily="34" charset="0"/>
            </a:endParaRPr>
          </a:p>
          <a:p>
            <a:pPr eaLnBrk="1" hangingPunct="1">
              <a:lnSpc>
                <a:spcPct val="90000"/>
              </a:lnSpc>
            </a:pPr>
            <a:r>
              <a:rPr lang="en-US" sz="1200" b="1" dirty="0" smtClean="0">
                <a:solidFill>
                  <a:srgbClr val="EC4724"/>
                </a:solidFill>
                <a:latin typeface="Calibri" pitchFamily="34" charset="0"/>
              </a:rPr>
              <a:t>50-100 articles at launch per subject</a:t>
            </a:r>
            <a:r>
              <a:rPr lang="en-US" sz="1200" dirty="0" smtClean="0">
                <a:latin typeface="Calibri" pitchFamily="34" charset="0"/>
              </a:rPr>
              <a:t> (equivalent to a 4-volume print encyclopedia)</a:t>
            </a:r>
          </a:p>
          <a:p>
            <a:pPr eaLnBrk="1" hangingPunct="1">
              <a:lnSpc>
                <a:spcPct val="90000"/>
              </a:lnSpc>
            </a:pPr>
            <a:endParaRPr lang="en-US" sz="1200" dirty="0" smtClean="0">
              <a:latin typeface="Calibri" pitchFamily="34" charset="0"/>
            </a:endParaRPr>
          </a:p>
          <a:p>
            <a:pPr eaLnBrk="1" hangingPunct="1">
              <a:lnSpc>
                <a:spcPct val="90000"/>
              </a:lnSpc>
            </a:pPr>
            <a:r>
              <a:rPr lang="en-US" sz="1200" b="1" dirty="0" smtClean="0">
                <a:solidFill>
                  <a:srgbClr val="EC4724"/>
                </a:solidFill>
                <a:latin typeface="Calibri" pitchFamily="34" charset="0"/>
              </a:rPr>
              <a:t>Updated regularly</a:t>
            </a:r>
            <a:r>
              <a:rPr lang="en-US" sz="1200" dirty="0" smtClean="0">
                <a:latin typeface="Calibri" pitchFamily="34" charset="0"/>
              </a:rPr>
              <a:t>, with 50-75 articles added per year to each subject area. Updates will also include revisions to existing articles.</a:t>
            </a:r>
          </a:p>
          <a:p>
            <a:pPr eaLnBrk="1" hangingPunct="1">
              <a:lnSpc>
                <a:spcPct val="90000"/>
              </a:lnSpc>
            </a:pPr>
            <a:endParaRPr lang="en-US" sz="1200" b="1" dirty="0" smtClean="0">
              <a:latin typeface="Calibri" pitchFamily="34" charset="0"/>
            </a:endParaRPr>
          </a:p>
          <a:p>
            <a:pPr eaLnBrk="1" hangingPunct="1"/>
            <a:r>
              <a:rPr lang="en-US" sz="1200" dirty="0" smtClean="0">
                <a:latin typeface="Calibri" pitchFamily="34" charset="0"/>
              </a:rPr>
              <a:t>It is</a:t>
            </a:r>
            <a:r>
              <a:rPr lang="en-US" sz="1200" b="1" dirty="0" smtClean="0">
                <a:latin typeface="Calibri" pitchFamily="34" charset="0"/>
              </a:rPr>
              <a:t> </a:t>
            </a:r>
            <a:r>
              <a:rPr lang="en-US" sz="1200" b="1" dirty="0" smtClean="0">
                <a:solidFill>
                  <a:srgbClr val="EC4724"/>
                </a:solidFill>
                <a:latin typeface="Calibri" pitchFamily="34" charset="0"/>
              </a:rPr>
              <a:t>selective</a:t>
            </a:r>
            <a:r>
              <a:rPr lang="en-US" sz="1200" dirty="0" smtClean="0">
                <a:latin typeface="Calibri" pitchFamily="34" charset="0"/>
              </a:rPr>
              <a:t>, rather than exhaustive; </a:t>
            </a:r>
            <a:r>
              <a:rPr lang="en-US" sz="1200" b="1" dirty="0" smtClean="0">
                <a:solidFill>
                  <a:srgbClr val="EC4724"/>
                </a:solidFill>
                <a:latin typeface="Calibri" pitchFamily="34" charset="0"/>
              </a:rPr>
              <a:t>expert recommendations</a:t>
            </a:r>
            <a:r>
              <a:rPr lang="en-US" sz="1200" dirty="0" smtClean="0">
                <a:latin typeface="Calibri" pitchFamily="34" charset="0"/>
              </a:rPr>
              <a:t> with critical supportive text and annotation are provided to </a:t>
            </a:r>
            <a:r>
              <a:rPr lang="en-US" sz="1200" b="1" dirty="0" smtClean="0">
                <a:solidFill>
                  <a:srgbClr val="E6572B"/>
                </a:solidFill>
                <a:latin typeface="Calibri" pitchFamily="34" charset="0"/>
              </a:rPr>
              <a:t>help cut down on time needed for preliminary research</a:t>
            </a:r>
          </a:p>
          <a:p>
            <a:pPr eaLnBrk="1" hangingPunct="1">
              <a:buFont typeface="Wingdings" pitchFamily="2" charset="2"/>
              <a:buNone/>
            </a:pPr>
            <a:endParaRPr lang="en-US" sz="1200" b="1" dirty="0" smtClean="0">
              <a:solidFill>
                <a:srgbClr val="E6572B"/>
              </a:solidFill>
              <a:latin typeface="Calibri" pitchFamily="34" charset="0"/>
            </a:endParaRPr>
          </a:p>
          <a:p>
            <a:pPr eaLnBrk="1" hangingPunct="1"/>
            <a:r>
              <a:rPr lang="en-US" sz="1200" dirty="0" smtClean="0">
                <a:latin typeface="Calibri" pitchFamily="34" charset="0"/>
              </a:rPr>
              <a:t>Articles contain</a:t>
            </a:r>
            <a:r>
              <a:rPr lang="en-US" sz="1200" b="1" dirty="0" smtClean="0">
                <a:solidFill>
                  <a:srgbClr val="E6572B"/>
                </a:solidFill>
                <a:latin typeface="Calibri" pitchFamily="34" charset="0"/>
              </a:rPr>
              <a:t> recommendations for scholarship at all levels, </a:t>
            </a:r>
            <a:r>
              <a:rPr lang="en-US" sz="1200" dirty="0" smtClean="0">
                <a:latin typeface="Calibri" pitchFamily="34" charset="0"/>
              </a:rPr>
              <a:t>from encyclopedias and textbooks to journal articles and data sets</a:t>
            </a:r>
            <a:r>
              <a:rPr lang="en-US" sz="1200" b="1" dirty="0" smtClean="0">
                <a:solidFill>
                  <a:srgbClr val="E6572B"/>
                </a:solidFill>
                <a:latin typeface="Calibri" pitchFamily="34" charset="0"/>
              </a:rPr>
              <a:t> </a:t>
            </a:r>
            <a:r>
              <a:rPr lang="en-US" sz="1200" dirty="0" smtClean="0">
                <a:latin typeface="Calibri" pitchFamily="34" charset="0"/>
              </a:rPr>
              <a:t>– whether you’re starting a research paper, studying for qualifying exams, or preparing a syllabus, OBO is the perfect starting place</a:t>
            </a:r>
          </a:p>
          <a:p>
            <a:pPr eaLnBrk="1" hangingPunct="1"/>
            <a:endParaRPr lang="en-US" sz="1200" dirty="0" smtClean="0">
              <a:latin typeface="Calibri" pitchFamily="34" charset="0"/>
            </a:endParaRPr>
          </a:p>
          <a:p>
            <a:pPr eaLnBrk="1" hangingPunct="1"/>
            <a:r>
              <a:rPr lang="en-US" sz="1200" dirty="0" smtClean="0">
                <a:latin typeface="Calibri" pitchFamily="34" charset="0"/>
              </a:rPr>
              <a:t>Includes indexing of </a:t>
            </a:r>
            <a:r>
              <a:rPr lang="en-US" sz="1200" b="1" dirty="0" smtClean="0">
                <a:solidFill>
                  <a:srgbClr val="EC4724"/>
                </a:solidFill>
                <a:latin typeface="Calibri" pitchFamily="34" charset="0"/>
              </a:rPr>
              <a:t>non-print material</a:t>
            </a:r>
            <a:r>
              <a:rPr lang="en-US" sz="1200" dirty="0" smtClean="0">
                <a:latin typeface="Calibri" pitchFamily="34" charset="0"/>
              </a:rPr>
              <a:t>, especially online resources</a:t>
            </a:r>
            <a:endParaRPr lang="en-US" sz="1200" b="1" dirty="0" smtClean="0">
              <a:latin typeface="Calibri"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fld id="{7824AA49-C5C6-C649-82FA-42EB664AA029}" type="slidenum">
              <a:rPr lang="en-US" smtClean="0"/>
              <a:pPr/>
              <a:t>48</a:t>
            </a:fld>
            <a:endParaRPr lang="en-US"/>
          </a:p>
        </p:txBody>
      </p:sp>
    </p:spTree>
    <p:extLst>
      <p:ext uri="{BB962C8B-B14F-4D97-AF65-F5344CB8AC3E}">
        <p14:creationId xmlns:p14="http://schemas.microsoft.com/office/powerpoint/2010/main" val="223965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24AA49-C5C6-C649-82FA-42EB664AA029}" type="slidenum">
              <a:rPr lang="en-US" smtClean="0"/>
              <a:pPr/>
              <a:t>49</a:t>
            </a:fld>
            <a:endParaRPr lang="en-US"/>
          </a:p>
        </p:txBody>
      </p:sp>
    </p:spTree>
    <p:extLst>
      <p:ext uri="{BB962C8B-B14F-4D97-AF65-F5344CB8AC3E}">
        <p14:creationId xmlns:p14="http://schemas.microsoft.com/office/powerpoint/2010/main" val="3214252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4A4B89-B2AB-4EAF-B8F8-3C52690D20AC}" type="slidenum">
              <a:rPr lang="en-US"/>
              <a:pPr/>
              <a:t>56</a:t>
            </a:fld>
            <a:endParaRPr lang="en-US"/>
          </a:p>
        </p:txBody>
      </p:sp>
      <p:sp>
        <p:nvSpPr>
          <p:cNvPr id="167938" name="Rectangle 2"/>
          <p:cNvSpPr>
            <a:spLocks noGrp="1" noRot="1" noChangeAspect="1" noChangeArrowheads="1" noTextEdit="1"/>
          </p:cNvSpPr>
          <p:nvPr>
            <p:ph type="sldImg"/>
          </p:nvPr>
        </p:nvSpPr>
        <p:spPr>
          <a:xfrm>
            <a:off x="936625" y="742950"/>
            <a:ext cx="4930775" cy="3698875"/>
          </a:xfrm>
          <a:ln/>
        </p:spPr>
      </p:sp>
      <p:sp>
        <p:nvSpPr>
          <p:cNvPr id="167939" name="Rectangle 3"/>
          <p:cNvSpPr>
            <a:spLocks noGrp="1" noChangeArrowheads="1"/>
          </p:cNvSpPr>
          <p:nvPr>
            <p:ph type="body" idx="1"/>
          </p:nvPr>
        </p:nvSpPr>
        <p:spPr>
          <a:xfrm>
            <a:off x="908051" y="4689992"/>
            <a:ext cx="4981575" cy="4442071"/>
          </a:xfrm>
        </p:spPr>
        <p:txBody>
          <a:bodyPr/>
          <a:lstStyle/>
          <a:p>
            <a:endParaRPr lang="en-GB" dirty="0"/>
          </a:p>
        </p:txBody>
      </p:sp>
    </p:spTree>
    <p:extLst>
      <p:ext uri="{BB962C8B-B14F-4D97-AF65-F5344CB8AC3E}">
        <p14:creationId xmlns:p14="http://schemas.microsoft.com/office/powerpoint/2010/main" val="1036183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722771-978F-44E7-9586-4BCE774A68DA}" type="slidenum">
              <a:rPr lang="en-US"/>
              <a:pPr/>
              <a:t>72</a:t>
            </a:fld>
            <a:endParaRPr lang="en-US"/>
          </a:p>
        </p:txBody>
      </p:sp>
      <p:sp>
        <p:nvSpPr>
          <p:cNvPr id="257026" name="Rectangle 2"/>
          <p:cNvSpPr txBox="1">
            <a:spLocks noGrp="1" noRot="1" noChangeAspect="1" noChangeArrowheads="1" noTextEdit="1"/>
          </p:cNvSpPr>
          <p:nvPr>
            <p:ph type="sldImg"/>
          </p:nvPr>
        </p:nvSpPr>
        <p:spPr>
          <a:xfrm>
            <a:off x="935038" y="742950"/>
            <a:ext cx="4930775" cy="3698875"/>
          </a:xfrm>
          <a:ln/>
        </p:spPr>
      </p:sp>
      <p:sp>
        <p:nvSpPr>
          <p:cNvPr id="257027" name="Text Box 3"/>
          <p:cNvSpPr txBox="1">
            <a:spLocks noGrp="1" noChangeArrowheads="1"/>
          </p:cNvSpPr>
          <p:nvPr>
            <p:ph type="body" idx="1"/>
          </p:nvPr>
        </p:nvSpPr>
        <p:spPr>
          <a:xfrm>
            <a:off x="287338" y="4689992"/>
            <a:ext cx="6292850" cy="4933177"/>
          </a:xfrm>
          <a:noFill/>
          <a:ln/>
          <a:extLst>
            <a:ext uri="{91240B29-F687-4F45-9708-019B960494DF}">
              <a14:hiddenLine xmlns:a14="http://schemas.microsoft.com/office/drawing/2010/main" w="9525">
                <a:solidFill>
                  <a:schemeClr val="tx1"/>
                </a:solidFill>
                <a:round/>
                <a:headEnd/>
                <a:tailEnd/>
              </a14:hiddenLine>
            </a:ext>
          </a:extLst>
        </p:spPr>
        <p:txBody>
          <a:bodyPr lIns="84240" tIns="42120" rIns="84240" bIns="42120"/>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1pPr>
            <a:lvl2pPr marL="742950" indent="-28575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2pPr>
            <a:lvl3pPr marL="11430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3pPr>
            <a:lvl4pPr marL="16002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4pPr>
            <a:lvl5pPr marL="20574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5pPr>
            <a:lvl6pPr marL="2514600" indent="-228600" defTabSz="449263" fontAlgn="base">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6pPr>
            <a:lvl7pPr marL="2971800" indent="-228600" defTabSz="449263" fontAlgn="base">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7pPr>
            <a:lvl8pPr marL="3429000" indent="-228600" defTabSz="449263" fontAlgn="base">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8pPr>
            <a:lvl9pPr marL="3886200" indent="-228600" defTabSz="449263" fontAlgn="base">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9pPr>
          </a:lstStyle>
          <a:p>
            <a:pPr>
              <a:lnSpc>
                <a:spcPct val="80000"/>
              </a:lnSpc>
            </a:pPr>
            <a:endParaRPr lang="en-US" sz="1000" baseline="0" dirty="0" smtClean="0">
              <a:ea typeface="Arial Unicode MS" pitchFamily="34" charset="-128"/>
              <a:cs typeface="Arial Unicode MS" pitchFamily="34" charset="-128"/>
            </a:endParaRPr>
          </a:p>
        </p:txBody>
      </p:sp>
    </p:spTree>
    <p:extLst>
      <p:ext uri="{BB962C8B-B14F-4D97-AF65-F5344CB8AC3E}">
        <p14:creationId xmlns:p14="http://schemas.microsoft.com/office/powerpoint/2010/main" val="247032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15C3E8-998E-41AE-A19F-D6FAB735497C}" type="slidenum">
              <a:rPr lang="en-US"/>
              <a:pPr/>
              <a:t>73</a:t>
            </a:fld>
            <a:endParaRPr lang="en-US"/>
          </a:p>
        </p:txBody>
      </p:sp>
      <p:sp>
        <p:nvSpPr>
          <p:cNvPr id="54274" name="Rectangle 2"/>
          <p:cNvSpPr>
            <a:spLocks noGrp="1" noRot="1" noChangeAspect="1" noChangeArrowheads="1" noTextEdit="1"/>
          </p:cNvSpPr>
          <p:nvPr>
            <p:ph type="sldImg"/>
          </p:nvPr>
        </p:nvSpPr>
        <p:spPr>
          <a:xfrm>
            <a:off x="1022350" y="741363"/>
            <a:ext cx="4283075" cy="3213100"/>
          </a:xfrm>
          <a:ln/>
        </p:spPr>
      </p:sp>
      <p:sp>
        <p:nvSpPr>
          <p:cNvPr id="54275" name="Rectangle 3"/>
          <p:cNvSpPr>
            <a:spLocks noGrp="1" noChangeArrowheads="1"/>
          </p:cNvSpPr>
          <p:nvPr>
            <p:ph type="body" idx="1"/>
          </p:nvPr>
        </p:nvSpPr>
        <p:spPr>
          <a:xfrm>
            <a:off x="908050" y="4258892"/>
            <a:ext cx="4981575" cy="4874749"/>
          </a:xfrm>
        </p:spPr>
        <p:txBody>
          <a:bodyPr/>
          <a:lstStyle/>
          <a:p>
            <a:endParaRPr lang="en-US" dirty="0"/>
          </a:p>
        </p:txBody>
      </p:sp>
    </p:spTree>
    <p:extLst>
      <p:ext uri="{BB962C8B-B14F-4D97-AF65-F5344CB8AC3E}">
        <p14:creationId xmlns:p14="http://schemas.microsoft.com/office/powerpoint/2010/main" val="2082096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87E0A5-7E9A-447E-91A0-6157E15F0920}" type="slidenum">
              <a:rPr lang="en-US"/>
              <a:pPr/>
              <a:t>75</a:t>
            </a:fld>
            <a:endParaRPr lang="en-US"/>
          </a:p>
        </p:txBody>
      </p:sp>
      <p:sp>
        <p:nvSpPr>
          <p:cNvPr id="226306" name="Rectangle 2"/>
          <p:cNvSpPr txBox="1">
            <a:spLocks noGrp="1" noRot="1" noChangeAspect="1" noChangeArrowheads="1" noTextEdit="1"/>
          </p:cNvSpPr>
          <p:nvPr>
            <p:ph type="sldImg"/>
          </p:nvPr>
        </p:nvSpPr>
        <p:spPr>
          <a:xfrm>
            <a:off x="936625" y="742950"/>
            <a:ext cx="4924425" cy="3694113"/>
          </a:xfrm>
          <a:ln/>
        </p:spPr>
      </p:sp>
      <p:sp>
        <p:nvSpPr>
          <p:cNvPr id="226307" name="Rectangle 3"/>
          <p:cNvSpPr txBox="1">
            <a:spLocks noGrp="1" noChangeArrowheads="1"/>
          </p:cNvSpPr>
          <p:nvPr>
            <p:ph type="body" idx="1"/>
          </p:nvPr>
        </p:nvSpPr>
        <p:spPr>
          <a:xfrm>
            <a:off x="906463" y="4689993"/>
            <a:ext cx="4978400" cy="4344165"/>
          </a:xfrm>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GB"/>
          </a:p>
        </p:txBody>
      </p:sp>
    </p:spTree>
    <p:extLst>
      <p:ext uri="{BB962C8B-B14F-4D97-AF65-F5344CB8AC3E}">
        <p14:creationId xmlns:p14="http://schemas.microsoft.com/office/powerpoint/2010/main" val="1389048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 University is made up of a variety of institutions, including 38 constituent colleges</a:t>
            </a:r>
            <a:r>
              <a:rPr lang="en-GB" u="none" dirty="0" smtClean="0"/>
              <a:t> </a:t>
            </a:r>
            <a:r>
              <a:rPr lang="en-GB" dirty="0" smtClean="0"/>
              <a:t>and a full range of academic departments which are organised into four Divisions.</a:t>
            </a:r>
            <a:r>
              <a:rPr lang="en-GB" baseline="30000" dirty="0" smtClean="0"/>
              <a:t> </a:t>
            </a:r>
            <a:r>
              <a:rPr lang="en-GB" dirty="0" smtClean="0"/>
              <a:t> All the colleges are self-governing institutions as part of the University, each controlling its own membership and with its own internal structure and activities.</a:t>
            </a:r>
          </a:p>
          <a:p>
            <a:endParaRPr lang="en-GB" dirty="0"/>
          </a:p>
        </p:txBody>
      </p:sp>
      <p:sp>
        <p:nvSpPr>
          <p:cNvPr id="4" name="Slide Number Placeholder 3"/>
          <p:cNvSpPr>
            <a:spLocks noGrp="1"/>
          </p:cNvSpPr>
          <p:nvPr>
            <p:ph type="sldNum" sz="quarter" idx="10"/>
          </p:nvPr>
        </p:nvSpPr>
        <p:spPr/>
        <p:txBody>
          <a:bodyPr/>
          <a:lstStyle/>
          <a:p>
            <a:fld id="{25F5228E-6C9B-4270-BF70-E527A5D2560D}" type="slidenum">
              <a:rPr lang="en-GB" smtClean="0"/>
              <a:t>2</a:t>
            </a:fld>
            <a:endParaRPr lang="en-GB"/>
          </a:p>
        </p:txBody>
      </p:sp>
    </p:spTree>
    <p:extLst>
      <p:ext uri="{BB962C8B-B14F-4D97-AF65-F5344CB8AC3E}">
        <p14:creationId xmlns:p14="http://schemas.microsoft.com/office/powerpoint/2010/main" val="1807566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48D6D3-AFC3-4A4F-AD3F-7077287B3062}" type="slidenum">
              <a:rPr lang="en-US"/>
              <a:pPr/>
              <a:t>76</a:t>
            </a:fld>
            <a:endParaRPr lang="en-US"/>
          </a:p>
        </p:txBody>
      </p:sp>
      <p:sp>
        <p:nvSpPr>
          <p:cNvPr id="58370" name="Rectangle 2"/>
          <p:cNvSpPr>
            <a:spLocks noGrp="1" noRot="1" noChangeAspect="1" noChangeArrowheads="1" noTextEdit="1"/>
          </p:cNvSpPr>
          <p:nvPr>
            <p:ph type="sldImg"/>
          </p:nvPr>
        </p:nvSpPr>
        <p:spPr>
          <a:xfrm>
            <a:off x="1022350" y="741363"/>
            <a:ext cx="4283075" cy="3213100"/>
          </a:xfrm>
          <a:ln/>
        </p:spPr>
      </p:sp>
      <p:sp>
        <p:nvSpPr>
          <p:cNvPr id="58371" name="Rectangle 3"/>
          <p:cNvSpPr>
            <a:spLocks noGrp="1" noChangeArrowheads="1"/>
          </p:cNvSpPr>
          <p:nvPr>
            <p:ph type="body" idx="1"/>
          </p:nvPr>
        </p:nvSpPr>
        <p:spPr>
          <a:xfrm>
            <a:off x="908050" y="4181515"/>
            <a:ext cx="4981575" cy="4952126"/>
          </a:xfrm>
        </p:spPr>
        <p:txBody>
          <a:bodyPr/>
          <a:lstStyle/>
          <a:p>
            <a:endParaRPr lang="en-US" dirty="0"/>
          </a:p>
        </p:txBody>
      </p:sp>
    </p:spTree>
    <p:extLst>
      <p:ext uri="{BB962C8B-B14F-4D97-AF65-F5344CB8AC3E}">
        <p14:creationId xmlns:p14="http://schemas.microsoft.com/office/powerpoint/2010/main" val="1057071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600" dirty="0"/>
          </a:p>
        </p:txBody>
      </p:sp>
      <p:sp>
        <p:nvSpPr>
          <p:cNvPr id="4" name="Slide Number Placeholder 3"/>
          <p:cNvSpPr>
            <a:spLocks noGrp="1"/>
          </p:cNvSpPr>
          <p:nvPr>
            <p:ph type="sldNum" sz="quarter" idx="10"/>
          </p:nvPr>
        </p:nvSpPr>
        <p:spPr/>
        <p:txBody>
          <a:bodyPr/>
          <a:lstStyle/>
          <a:p>
            <a:fld id="{7149E6CD-B4F8-433B-93B2-FDC819193582}" type="slidenum">
              <a:rPr lang="en-GB" smtClean="0"/>
              <a:t>77</a:t>
            </a:fld>
            <a:endParaRPr lang="en-GB"/>
          </a:p>
        </p:txBody>
      </p:sp>
    </p:spTree>
    <p:extLst>
      <p:ext uri="{BB962C8B-B14F-4D97-AF65-F5344CB8AC3E}">
        <p14:creationId xmlns:p14="http://schemas.microsoft.com/office/powerpoint/2010/main" val="1328130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7824AA49-C5C6-C649-82FA-42EB664AA029}" type="slidenum">
              <a:rPr lang="en-US" smtClean="0"/>
              <a:pPr/>
              <a:t>79</a:t>
            </a:fld>
            <a:endParaRPr lang="en-US"/>
          </a:p>
        </p:txBody>
      </p:sp>
    </p:spTree>
    <p:extLst>
      <p:ext uri="{BB962C8B-B14F-4D97-AF65-F5344CB8AC3E}">
        <p14:creationId xmlns:p14="http://schemas.microsoft.com/office/powerpoint/2010/main" val="42378628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49E6CD-B4F8-433B-93B2-FDC819193582}" type="slidenum">
              <a:rPr lang="en-GB" smtClean="0"/>
              <a:t>80</a:t>
            </a:fld>
            <a:endParaRPr lang="en-GB"/>
          </a:p>
        </p:txBody>
      </p:sp>
    </p:spTree>
    <p:extLst>
      <p:ext uri="{BB962C8B-B14F-4D97-AF65-F5344CB8AC3E}">
        <p14:creationId xmlns:p14="http://schemas.microsoft.com/office/powerpoint/2010/main" val="23637780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C516DB2-450F-4F94-B856-EB9851B0F94E}" type="slidenum">
              <a:rPr lang="en-US" smtClean="0">
                <a:solidFill>
                  <a:prstClr val="black"/>
                </a:solidFill>
              </a:rPr>
              <a:pPr>
                <a:defRPr/>
              </a:pPr>
              <a:t>85</a:t>
            </a:fld>
            <a:endParaRPr lang="en-US">
              <a:solidFill>
                <a:prstClr val="black"/>
              </a:solidFill>
            </a:endParaRPr>
          </a:p>
        </p:txBody>
      </p:sp>
    </p:spTree>
    <p:extLst>
      <p:ext uri="{BB962C8B-B14F-4D97-AF65-F5344CB8AC3E}">
        <p14:creationId xmlns:p14="http://schemas.microsoft.com/office/powerpoint/2010/main" val="22917059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a:ln/>
        </p:spPr>
      </p:sp>
      <p:sp>
        <p:nvSpPr>
          <p:cNvPr id="37890" name="Notes Placeholder 2"/>
          <p:cNvSpPr>
            <a:spLocks noGrp="1"/>
          </p:cNvSpPr>
          <p:nvPr>
            <p:ph type="body" idx="1"/>
          </p:nvPr>
        </p:nvSpPr>
        <p:spPr>
          <a:noFill/>
          <a:ln/>
        </p:spPr>
        <p:txBody>
          <a:bodyPr/>
          <a:lstStyle/>
          <a:p>
            <a:pPr eaLnBrk="1" hangingPunct="1"/>
            <a:endParaRPr lang="en-GB">
              <a:latin typeface="Calibri" pitchFamily="-60" charset="0"/>
              <a:ea typeface="ＭＳ Ｐゴシック" pitchFamily="-60" charset="-128"/>
            </a:endParaRPr>
          </a:p>
        </p:txBody>
      </p:sp>
      <p:sp>
        <p:nvSpPr>
          <p:cNvPr id="37891" name="Slide Number Placeholder 3"/>
          <p:cNvSpPr>
            <a:spLocks noGrp="1"/>
          </p:cNvSpPr>
          <p:nvPr>
            <p:ph type="sldNum" sz="quarter" idx="5"/>
          </p:nvPr>
        </p:nvSpPr>
        <p:spPr>
          <a:noFill/>
        </p:spPr>
        <p:txBody>
          <a:bodyPr/>
          <a:lstStyle/>
          <a:p>
            <a:fld id="{1536F11F-518C-453C-A72F-030F35F093DF}" type="slidenum">
              <a:rPr lang="en-US" altLang="ja-JP" smtClean="0">
                <a:solidFill>
                  <a:prstClr val="black"/>
                </a:solidFill>
                <a:latin typeface="Arial" pitchFamily="-60" charset="0"/>
                <a:cs typeface="ＭＳ Ｐゴシック" pitchFamily="-60" charset="-128"/>
              </a:rPr>
              <a:pPr/>
              <a:t>93</a:t>
            </a:fld>
            <a:endParaRPr lang="en-US" altLang="ja-JP" smtClean="0">
              <a:solidFill>
                <a:prstClr val="black"/>
              </a:solidFill>
              <a:latin typeface="Arial" pitchFamily="-60" charset="0"/>
              <a:cs typeface="ＭＳ Ｐゴシック" pitchFamily="-60" charset="-128"/>
            </a:endParaRPr>
          </a:p>
        </p:txBody>
      </p:sp>
    </p:spTree>
    <p:extLst>
      <p:ext uri="{BB962C8B-B14F-4D97-AF65-F5344CB8AC3E}">
        <p14:creationId xmlns:p14="http://schemas.microsoft.com/office/powerpoint/2010/main" val="3431922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Placeholder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9395" name="Placeholder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ja-JP" altLang="en-US">
              <a:latin typeface="Calibri" pitchFamily="-60" charset="0"/>
              <a:ea typeface="ＭＳ Ｐゴシック" pitchFamily="-60" charset="-128"/>
            </a:endParaRPr>
          </a:p>
        </p:txBody>
      </p:sp>
    </p:spTree>
    <p:extLst>
      <p:ext uri="{BB962C8B-B14F-4D97-AF65-F5344CB8AC3E}">
        <p14:creationId xmlns:p14="http://schemas.microsoft.com/office/powerpoint/2010/main" val="8991322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Placeholder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9395" name="Placeholder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ja-JP" altLang="en-US">
              <a:latin typeface="Calibri" pitchFamily="-60" charset="0"/>
              <a:ea typeface="ＭＳ Ｐゴシック" pitchFamily="-60" charset="-128"/>
            </a:endParaRPr>
          </a:p>
        </p:txBody>
      </p:sp>
    </p:spTree>
    <p:extLst>
      <p:ext uri="{BB962C8B-B14F-4D97-AF65-F5344CB8AC3E}">
        <p14:creationId xmlns:p14="http://schemas.microsoft.com/office/powerpoint/2010/main" val="3249031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Placeholder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9395" name="Placeholder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ja-JP" altLang="en-US">
              <a:latin typeface="Calibri" pitchFamily="-60" charset="0"/>
              <a:ea typeface="ＭＳ Ｐゴシック" pitchFamily="-60" charset="-128"/>
            </a:endParaRPr>
          </a:p>
        </p:txBody>
      </p:sp>
    </p:spTree>
    <p:extLst>
      <p:ext uri="{BB962C8B-B14F-4D97-AF65-F5344CB8AC3E}">
        <p14:creationId xmlns:p14="http://schemas.microsoft.com/office/powerpoint/2010/main" val="22089478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Placeholder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9395" name="Placeholder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ja-JP" altLang="en-US">
              <a:latin typeface="Calibri" pitchFamily="-60" charset="0"/>
              <a:ea typeface="ＭＳ Ｐゴシック" pitchFamily="-60" charset="-128"/>
            </a:endParaRPr>
          </a:p>
        </p:txBody>
      </p:sp>
    </p:spTree>
    <p:extLst>
      <p:ext uri="{BB962C8B-B14F-4D97-AF65-F5344CB8AC3E}">
        <p14:creationId xmlns:p14="http://schemas.microsoft.com/office/powerpoint/2010/main" val="1930328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AC8895AC-1778-4311-B5B8-6C3180F58C13}" type="slidenum">
              <a:rPr lang="en-GB" smtClean="0">
                <a:solidFill>
                  <a:prstClr val="black"/>
                </a:solidFill>
              </a:rPr>
              <a:pPr>
                <a:defRPr/>
              </a:pPr>
              <a:t>3</a:t>
            </a:fld>
            <a:endParaRPr lang="en-GB">
              <a:solidFill>
                <a:prstClr val="black"/>
              </a:solidFill>
            </a:endParaRPr>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7494180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Placeholder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9395" name="Placeholder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ja-JP" altLang="en-US">
              <a:latin typeface="Calibri" pitchFamily="-60" charset="0"/>
              <a:ea typeface="ＭＳ Ｐゴシック" pitchFamily="-60" charset="-128"/>
            </a:endParaRPr>
          </a:p>
        </p:txBody>
      </p:sp>
    </p:spTree>
    <p:extLst>
      <p:ext uri="{BB962C8B-B14F-4D97-AF65-F5344CB8AC3E}">
        <p14:creationId xmlns:p14="http://schemas.microsoft.com/office/powerpoint/2010/main" val="3808404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Placeholder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9395" name="Placeholder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ja-JP" altLang="en-US">
              <a:latin typeface="Calibri" pitchFamily="-60" charset="0"/>
              <a:ea typeface="ＭＳ Ｐゴシック" pitchFamily="-60" charset="-128"/>
            </a:endParaRPr>
          </a:p>
        </p:txBody>
      </p:sp>
    </p:spTree>
    <p:extLst>
      <p:ext uri="{BB962C8B-B14F-4D97-AF65-F5344CB8AC3E}">
        <p14:creationId xmlns:p14="http://schemas.microsoft.com/office/powerpoint/2010/main" val="41487239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24AA49-C5C6-C649-82FA-42EB664AA029}" type="slidenum">
              <a:rPr lang="en-US" smtClean="0"/>
              <a:pPr/>
              <a:t>107</a:t>
            </a:fld>
            <a:endParaRPr lang="en-US"/>
          </a:p>
        </p:txBody>
      </p:sp>
    </p:spTree>
    <p:extLst>
      <p:ext uri="{BB962C8B-B14F-4D97-AF65-F5344CB8AC3E}">
        <p14:creationId xmlns:p14="http://schemas.microsoft.com/office/powerpoint/2010/main" val="41894955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24AA49-C5C6-C649-82FA-42EB664AA029}" type="slidenum">
              <a:rPr lang="en-US" smtClean="0"/>
              <a:pPr/>
              <a:t>108</a:t>
            </a:fld>
            <a:endParaRPr lang="en-US"/>
          </a:p>
        </p:txBody>
      </p:sp>
    </p:spTree>
    <p:extLst>
      <p:ext uri="{BB962C8B-B14F-4D97-AF65-F5344CB8AC3E}">
        <p14:creationId xmlns:p14="http://schemas.microsoft.com/office/powerpoint/2010/main" val="1288168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marL="171450" indent="-171450">
              <a:buFont typeface="Arial" pitchFamily="34" charset="0"/>
              <a:buChar char="•"/>
              <a:defRPr/>
            </a:pPr>
            <a:r>
              <a:rPr lang="en-GB" dirty="0" smtClean="0">
                <a:ea typeface="ＭＳ Ｐゴシック" pitchFamily="-112" charset="-128"/>
              </a:rPr>
              <a:t>OUP</a:t>
            </a:r>
            <a:r>
              <a:rPr lang="en-GB" baseline="0" dirty="0" smtClean="0">
                <a:ea typeface="ＭＳ Ｐゴシック" pitchFamily="-112" charset="-128"/>
              </a:rPr>
              <a:t> is a department of the University. </a:t>
            </a:r>
          </a:p>
          <a:p>
            <a:pPr marL="171450" indent="-171450">
              <a:buFont typeface="Arial" pitchFamily="34" charset="0"/>
              <a:buChar char="•"/>
              <a:defRPr/>
            </a:pPr>
            <a:r>
              <a:rPr lang="en-GB" baseline="0" dirty="0" smtClean="0">
                <a:ea typeface="ＭＳ Ｐゴシック" pitchFamily="-112" charset="-128"/>
              </a:rPr>
              <a:t>Our mission is to further the University’s objectives of excellence…</a:t>
            </a:r>
          </a:p>
          <a:p>
            <a:pPr>
              <a:defRPr/>
            </a:pPr>
            <a:endParaRPr lang="en-GB" baseline="0" dirty="0" smtClean="0">
              <a:ea typeface="ＭＳ Ｐゴシック" pitchFamily="-112" charset="-128"/>
            </a:endParaRPr>
          </a:p>
          <a:p>
            <a:pPr marL="171450" indent="-171450">
              <a:buFont typeface="Arial" pitchFamily="34" charset="0"/>
              <a:buChar char="•"/>
              <a:defRPr/>
            </a:pPr>
            <a:r>
              <a:rPr lang="en-GB" baseline="0" dirty="0" smtClean="0">
                <a:ea typeface="ＭＳ Ｐゴシック" pitchFamily="-112" charset="-128"/>
              </a:rPr>
              <a:t>The Press is overseen by a group of Delegates who are appointed from the university’s academic staff.</a:t>
            </a:r>
          </a:p>
          <a:p>
            <a:pPr marL="171450" indent="-171450">
              <a:buFont typeface="Arial" pitchFamily="34" charset="0"/>
              <a:buChar char="•"/>
              <a:defRPr/>
            </a:pPr>
            <a:r>
              <a:rPr lang="en-GB" i="1" baseline="0" dirty="0" smtClean="0">
                <a:ea typeface="ＭＳ Ｐゴシック" pitchFamily="-112" charset="-128"/>
              </a:rPr>
              <a:t>To give a sense of this special relationship</a:t>
            </a:r>
            <a:r>
              <a:rPr lang="en-GB" baseline="0" dirty="0" smtClean="0">
                <a:ea typeface="ＭＳ Ｐゴシック" pitchFamily="-112" charset="-128"/>
              </a:rPr>
              <a:t>: Delegates meet fortnightly, to review and approve projects. </a:t>
            </a:r>
          </a:p>
          <a:p>
            <a:pPr marL="171450" indent="-171450">
              <a:buFont typeface="Arial" pitchFamily="34" charset="0"/>
              <a:buChar char="•"/>
              <a:defRPr/>
            </a:pPr>
            <a:r>
              <a:rPr lang="en-GB" baseline="0" dirty="0" smtClean="0">
                <a:ea typeface="ＭＳ Ｐゴシック" pitchFamily="-112" charset="-128"/>
              </a:rPr>
              <a:t>That meeting is chaired by the Vice Chancellor (president) of the University. </a:t>
            </a:r>
          </a:p>
          <a:p>
            <a:pPr marL="171450" indent="-171450">
              <a:buFont typeface="Arial" pitchFamily="34" charset="0"/>
              <a:buChar char="•"/>
              <a:defRPr/>
            </a:pPr>
            <a:r>
              <a:rPr lang="en-GB" baseline="0" dirty="0" smtClean="0">
                <a:ea typeface="ＭＳ Ｐゴシック" pitchFamily="-112" charset="-128"/>
              </a:rPr>
              <a:t>Our chief executive, Nigel </a:t>
            </a:r>
            <a:r>
              <a:rPr lang="en-GB" baseline="0" dirty="0" err="1" smtClean="0">
                <a:ea typeface="ＭＳ Ｐゴシック" pitchFamily="-112" charset="-128"/>
              </a:rPr>
              <a:t>Portwood’s</a:t>
            </a:r>
            <a:r>
              <a:rPr lang="en-GB" baseline="0" dirty="0" smtClean="0">
                <a:ea typeface="ＭＳ Ｐゴシック" pitchFamily="-112" charset="-128"/>
              </a:rPr>
              <a:t> formal title is secretary to the Delegates. </a:t>
            </a:r>
          </a:p>
          <a:p>
            <a:pPr marL="171450" indent="-171450">
              <a:buFont typeface="Arial" pitchFamily="34" charset="0"/>
              <a:buChar char="•"/>
              <a:defRPr/>
            </a:pPr>
            <a:endParaRPr lang="en-GB" baseline="0" dirty="0" smtClean="0">
              <a:ea typeface="ＭＳ Ｐゴシック" pitchFamily="-112" charset="-128"/>
            </a:endParaRPr>
          </a:p>
          <a:p>
            <a:pPr marL="171450" indent="-171450">
              <a:buFont typeface="Arial" pitchFamily="34" charset="0"/>
              <a:buChar char="•"/>
              <a:defRPr/>
            </a:pPr>
            <a:r>
              <a:rPr lang="en-GB" baseline="0" dirty="0" smtClean="0">
                <a:ea typeface="ＭＳ Ｐゴシック" pitchFamily="-112" charset="-128"/>
              </a:rPr>
              <a:t>Support the University’s mission by publishing the very best academic work, and high quality teaching materials. Both of which support education and the dissemination of knowledge</a:t>
            </a:r>
          </a:p>
          <a:p>
            <a:pPr marL="171450" indent="-171450">
              <a:buFont typeface="Arial" pitchFamily="34" charset="0"/>
              <a:buChar char="•"/>
              <a:defRPr/>
            </a:pPr>
            <a:r>
              <a:rPr lang="en-GB" baseline="0" dirty="0" smtClean="0">
                <a:ea typeface="ＭＳ Ｐゴシック" pitchFamily="-112" charset="-128"/>
              </a:rPr>
              <a:t>Other activities to support learning and literacy. For instance, run a major </a:t>
            </a:r>
            <a:r>
              <a:rPr lang="en-GB" baseline="0" dirty="0" err="1" smtClean="0">
                <a:ea typeface="ＭＳ Ｐゴシック" pitchFamily="-112" charset="-128"/>
              </a:rPr>
              <a:t>litareature</a:t>
            </a:r>
            <a:r>
              <a:rPr lang="en-GB" baseline="0" dirty="0" smtClean="0">
                <a:ea typeface="ＭＳ Ｐゴシック" pitchFamily="-112" charset="-128"/>
              </a:rPr>
              <a:t> festival each year in Karachi Pakistan </a:t>
            </a:r>
          </a:p>
          <a:p>
            <a:pPr marL="171450" indent="-171450">
              <a:buFont typeface="Arial" pitchFamily="34" charset="0"/>
              <a:buChar char="•"/>
              <a:defRPr/>
            </a:pPr>
            <a:r>
              <a:rPr lang="en-GB" baseline="0" dirty="0" smtClean="0">
                <a:ea typeface="ＭＳ Ｐゴシック" pitchFamily="-112" charset="-128"/>
              </a:rPr>
              <a:t>Our surplus on sales goes back to the university for projects and scholarships. </a:t>
            </a:r>
            <a:endParaRPr lang="en-GB" dirty="0">
              <a:ea typeface="ＭＳ Ｐゴシック" pitchFamily="-112" charset="-128"/>
            </a:endParaRPr>
          </a:p>
        </p:txBody>
      </p:sp>
      <p:sp>
        <p:nvSpPr>
          <p:cNvPr id="243716" name="Slide Number Placeholder 3"/>
          <p:cNvSpPr>
            <a:spLocks noGrp="1"/>
          </p:cNvSpPr>
          <p:nvPr>
            <p:ph type="sldNum" sz="quarter" idx="5"/>
          </p:nvPr>
        </p:nvSpPr>
        <p:spPr>
          <a:noFill/>
        </p:spPr>
        <p:txBody>
          <a:bodyPr/>
          <a:lstStyle>
            <a:lvl1pPr defTabSz="461963" eaLnBrk="0" hangingPunct="0">
              <a:defRPr>
                <a:solidFill>
                  <a:schemeClr val="tx1"/>
                </a:solidFill>
                <a:latin typeface="Arial" charset="0"/>
              </a:defRPr>
            </a:lvl1pPr>
            <a:lvl2pPr marL="742950" indent="-285750" defTabSz="461963" eaLnBrk="0" hangingPunct="0">
              <a:defRPr>
                <a:solidFill>
                  <a:schemeClr val="tx1"/>
                </a:solidFill>
                <a:latin typeface="Arial" charset="0"/>
              </a:defRPr>
            </a:lvl2pPr>
            <a:lvl3pPr marL="1143000" indent="-228600" defTabSz="461963" eaLnBrk="0" hangingPunct="0">
              <a:defRPr>
                <a:solidFill>
                  <a:schemeClr val="tx1"/>
                </a:solidFill>
                <a:latin typeface="Arial" charset="0"/>
              </a:defRPr>
            </a:lvl3pPr>
            <a:lvl4pPr marL="1600200" indent="-228600" defTabSz="461963" eaLnBrk="0" hangingPunct="0">
              <a:defRPr>
                <a:solidFill>
                  <a:schemeClr val="tx1"/>
                </a:solidFill>
                <a:latin typeface="Arial" charset="0"/>
              </a:defRPr>
            </a:lvl4pPr>
            <a:lvl5pPr marL="2057400" indent="-228600" defTabSz="461963" eaLnBrk="0" hangingPunct="0">
              <a:defRPr>
                <a:solidFill>
                  <a:schemeClr val="tx1"/>
                </a:solidFill>
                <a:latin typeface="Arial" charset="0"/>
              </a:defRPr>
            </a:lvl5pPr>
            <a:lvl6pPr marL="2514600" indent="-228600" defTabSz="461963" eaLnBrk="0" fontAlgn="base" hangingPunct="0">
              <a:spcBef>
                <a:spcPct val="0"/>
              </a:spcBef>
              <a:spcAft>
                <a:spcPct val="0"/>
              </a:spcAft>
              <a:defRPr>
                <a:solidFill>
                  <a:schemeClr val="tx1"/>
                </a:solidFill>
                <a:latin typeface="Arial" charset="0"/>
              </a:defRPr>
            </a:lvl6pPr>
            <a:lvl7pPr marL="2971800" indent="-228600" defTabSz="461963" eaLnBrk="0" fontAlgn="base" hangingPunct="0">
              <a:spcBef>
                <a:spcPct val="0"/>
              </a:spcBef>
              <a:spcAft>
                <a:spcPct val="0"/>
              </a:spcAft>
              <a:defRPr>
                <a:solidFill>
                  <a:schemeClr val="tx1"/>
                </a:solidFill>
                <a:latin typeface="Arial" charset="0"/>
              </a:defRPr>
            </a:lvl7pPr>
            <a:lvl8pPr marL="3429000" indent="-228600" defTabSz="461963" eaLnBrk="0" fontAlgn="base" hangingPunct="0">
              <a:spcBef>
                <a:spcPct val="0"/>
              </a:spcBef>
              <a:spcAft>
                <a:spcPct val="0"/>
              </a:spcAft>
              <a:defRPr>
                <a:solidFill>
                  <a:schemeClr val="tx1"/>
                </a:solidFill>
                <a:latin typeface="Arial" charset="0"/>
              </a:defRPr>
            </a:lvl8pPr>
            <a:lvl9pPr marL="3886200" indent="-228600" defTabSz="461963" eaLnBrk="0" fontAlgn="base" hangingPunct="0">
              <a:spcBef>
                <a:spcPct val="0"/>
              </a:spcBef>
              <a:spcAft>
                <a:spcPct val="0"/>
              </a:spcAft>
              <a:defRPr>
                <a:solidFill>
                  <a:schemeClr val="tx1"/>
                </a:solidFill>
                <a:latin typeface="Arial" charset="0"/>
              </a:defRPr>
            </a:lvl9pPr>
          </a:lstStyle>
          <a:p>
            <a:pPr eaLnBrk="1" hangingPunct="1"/>
            <a:fld id="{A3755CDB-07D4-4099-89AC-08F38C0DFC61}" type="slidenum">
              <a:rPr lang="en-US" smtClean="0">
                <a:solidFill>
                  <a:srgbClr val="000000"/>
                </a:solidFill>
                <a:latin typeface="Calibri" pitchFamily="34" charset="0"/>
              </a:rPr>
              <a:pPr eaLnBrk="1" hangingPunct="1"/>
              <a:t>4</a:t>
            </a:fld>
            <a:endParaRPr lang="en-US" smtClean="0">
              <a:solidFill>
                <a:srgbClr val="000000"/>
              </a:solidFill>
              <a:latin typeface="Calibri" pitchFamily="34" charset="0"/>
            </a:endParaRPr>
          </a:p>
        </p:txBody>
      </p:sp>
    </p:spTree>
    <p:extLst>
      <p:ext uri="{BB962C8B-B14F-4D97-AF65-F5344CB8AC3E}">
        <p14:creationId xmlns:p14="http://schemas.microsoft.com/office/powerpoint/2010/main" val="1550995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AC8895AC-1778-4311-B5B8-6C3180F58C13}" type="slidenum">
              <a:rPr lang="en-GB" smtClean="0">
                <a:solidFill>
                  <a:prstClr val="black"/>
                </a:solidFill>
              </a:rPr>
              <a:pPr>
                <a:defRPr/>
              </a:pPr>
              <a:t>5</a:t>
            </a:fld>
            <a:endParaRPr lang="en-GB">
              <a:solidFill>
                <a:prstClr val="black"/>
              </a:solidFill>
            </a:endParaRPr>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473036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Linking our</a:t>
            </a:r>
            <a:r>
              <a:rPr lang="en-GB" baseline="0" dirty="0" smtClean="0"/>
              <a:t> material to a research journey where each of them falls under one category. </a:t>
            </a:r>
          </a:p>
          <a:p>
            <a:r>
              <a:rPr lang="en-GB" baseline="0" dirty="0" smtClean="0"/>
              <a:t>The reference material would be: ODO, OBO, ORO</a:t>
            </a:r>
          </a:p>
          <a:p>
            <a:r>
              <a:rPr lang="en-GB" baseline="0" dirty="0" smtClean="0"/>
              <a:t>The Scholarly Resources: OHO, UPSO, Journals</a:t>
            </a:r>
          </a:p>
          <a:p>
            <a:r>
              <a:rPr lang="en-GB" baseline="0" dirty="0" smtClean="0"/>
              <a:t>The subject specific will vary between reference and scholarly resources because they cover both aspects based on their content. </a:t>
            </a:r>
            <a:endParaRPr lang="en-GB" dirty="0"/>
          </a:p>
        </p:txBody>
      </p:sp>
      <p:sp>
        <p:nvSpPr>
          <p:cNvPr id="4" name="Slide Number Placeholder 3"/>
          <p:cNvSpPr>
            <a:spLocks noGrp="1"/>
          </p:cNvSpPr>
          <p:nvPr>
            <p:ph type="sldNum" sz="quarter" idx="10"/>
          </p:nvPr>
        </p:nvSpPr>
        <p:spPr/>
        <p:txBody>
          <a:bodyPr/>
          <a:lstStyle/>
          <a:p>
            <a:fld id="{25F5228E-6C9B-4270-BF70-E527A5D2560D}" type="slidenum">
              <a:rPr lang="en-GB" smtClean="0"/>
              <a:t>6</a:t>
            </a:fld>
            <a:endParaRPr lang="en-GB"/>
          </a:p>
        </p:txBody>
      </p:sp>
    </p:spTree>
    <p:extLst>
      <p:ext uri="{BB962C8B-B14F-4D97-AF65-F5344CB8AC3E}">
        <p14:creationId xmlns:p14="http://schemas.microsoft.com/office/powerpoint/2010/main" val="3417233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2147"/>
                </a:solidFill>
              </a:rPr>
              <a:t>The following slides show how each resource fits into the research journey. Each resource provides a vital step on the research journey, from quick fact checking, to reviewing the literature in a field, to keeping up to date with the latest research.</a:t>
            </a:r>
            <a:endParaRPr lang="en-GB" i="1" dirty="0" smtClean="0">
              <a:solidFill>
                <a:srgbClr val="002147"/>
              </a:solidFill>
            </a:endParaRPr>
          </a:p>
          <a:p>
            <a:endParaRPr lang="en-GB" dirty="0"/>
          </a:p>
        </p:txBody>
      </p:sp>
      <p:sp>
        <p:nvSpPr>
          <p:cNvPr id="4" name="Slide Number Placeholder 3"/>
          <p:cNvSpPr>
            <a:spLocks noGrp="1"/>
          </p:cNvSpPr>
          <p:nvPr>
            <p:ph type="sldNum" sz="quarter" idx="10"/>
          </p:nvPr>
        </p:nvSpPr>
        <p:spPr/>
        <p:txBody>
          <a:bodyPr/>
          <a:lstStyle/>
          <a:p>
            <a:fld id="{3C248D84-AA0F-4FF3-9C5E-03D2FCBD6A1A}" type="slidenum">
              <a:rPr lang="en-GB" smtClean="0"/>
              <a:t>7</a:t>
            </a:fld>
            <a:endParaRPr lang="en-GB"/>
          </a:p>
        </p:txBody>
      </p:sp>
    </p:spTree>
    <p:extLst>
      <p:ext uri="{BB962C8B-B14F-4D97-AF65-F5344CB8AC3E}">
        <p14:creationId xmlns:p14="http://schemas.microsoft.com/office/powerpoint/2010/main" val="3759503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24AA49-C5C6-C649-82FA-42EB664AA029}" type="slidenum">
              <a:rPr lang="en-US" smtClean="0"/>
              <a:pPr/>
              <a:t>10</a:t>
            </a:fld>
            <a:endParaRPr lang="en-US"/>
          </a:p>
        </p:txBody>
      </p:sp>
    </p:spTree>
    <p:extLst>
      <p:ext uri="{BB962C8B-B14F-4D97-AF65-F5344CB8AC3E}">
        <p14:creationId xmlns:p14="http://schemas.microsoft.com/office/powerpoint/2010/main" val="3092191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 The dictionary </a:t>
            </a:r>
            <a:r>
              <a:rPr lang="en-GB" dirty="0" err="1" smtClean="0"/>
              <a:t>relaunched</a:t>
            </a:r>
            <a:r>
              <a:rPr lang="en-GB" dirty="0" smtClean="0"/>
              <a:t> a week back</a:t>
            </a:r>
            <a:r>
              <a:rPr lang="en-GB" baseline="0" dirty="0" smtClean="0"/>
              <a:t> with adding Russian, Chinese to its content</a:t>
            </a:r>
          </a:p>
          <a:p>
            <a:r>
              <a:rPr lang="en-GB" baseline="0" dirty="0" smtClean="0"/>
              <a:t>2- The introduction of Portuguese as a new joiner to the site</a:t>
            </a:r>
          </a:p>
          <a:p>
            <a:r>
              <a:rPr lang="en-GB" baseline="0" dirty="0" smtClean="0"/>
              <a:t>3- The increase of the information and definition within the French, Spanish, Italian, and German languages</a:t>
            </a:r>
            <a:endParaRPr lang="en-GB" dirty="0" smtClean="0"/>
          </a:p>
          <a:p>
            <a:r>
              <a:rPr lang="en-GB" dirty="0" smtClean="0"/>
              <a:t>4- If</a:t>
            </a:r>
            <a:r>
              <a:rPr lang="en-GB" baseline="0" dirty="0" smtClean="0"/>
              <a:t> you are learning English as a second language or wish to expand your knowledge in Russian, you will be able to:</a:t>
            </a:r>
          </a:p>
          <a:p>
            <a:r>
              <a:rPr lang="en-GB" baseline="0" dirty="0" smtClean="0"/>
              <a:t>	*Look at the Explore section to learn more about writing, the holidays of the country</a:t>
            </a:r>
          </a:p>
          <a:p>
            <a:r>
              <a:rPr lang="en-GB" baseline="0" dirty="0" smtClean="0"/>
              <a:t>5- You will be able to hear the pronunciation of words and sentences</a:t>
            </a:r>
          </a:p>
          <a:p>
            <a:r>
              <a:rPr lang="en-GB" baseline="0" dirty="0" smtClean="0"/>
              <a:t>6- You will be able to transliterate i.e. type Arabic with Latin characters and the dictionary recognises the Arabic equivalent</a:t>
            </a:r>
          </a:p>
        </p:txBody>
      </p:sp>
      <p:sp>
        <p:nvSpPr>
          <p:cNvPr id="4" name="Slide Number Placeholder 3"/>
          <p:cNvSpPr>
            <a:spLocks noGrp="1"/>
          </p:cNvSpPr>
          <p:nvPr>
            <p:ph type="sldNum" sz="quarter" idx="10"/>
          </p:nvPr>
        </p:nvSpPr>
        <p:spPr/>
        <p:txBody>
          <a:bodyPr/>
          <a:lstStyle/>
          <a:p>
            <a:fld id="{25F5228E-6C9B-4270-BF70-E527A5D2560D}" type="slidenum">
              <a:rPr lang="en-GB" smtClean="0"/>
              <a:t>11</a:t>
            </a:fld>
            <a:endParaRPr lang="en-GB"/>
          </a:p>
        </p:txBody>
      </p:sp>
    </p:spTree>
    <p:extLst>
      <p:ext uri="{BB962C8B-B14F-4D97-AF65-F5344CB8AC3E}">
        <p14:creationId xmlns:p14="http://schemas.microsoft.com/office/powerpoint/2010/main" val="24995086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mal Cover">
    <p:spTree>
      <p:nvGrpSpPr>
        <p:cNvPr id="1" name=""/>
        <p:cNvGrpSpPr/>
        <p:nvPr/>
      </p:nvGrpSpPr>
      <p:grpSpPr>
        <a:xfrm>
          <a:off x="0" y="0"/>
          <a:ext cx="0" cy="0"/>
          <a:chOff x="0" y="0"/>
          <a:chExt cx="0" cy="0"/>
        </a:xfrm>
      </p:grpSpPr>
      <p:pic>
        <p:nvPicPr>
          <p:cNvPr id="15" name="Picture 14" descr="8010_Powerpoint_Home.jpg"/>
          <p:cNvPicPr>
            <a:picLocks noChangeAspect="1"/>
          </p:cNvPicPr>
          <p:nvPr userDrawn="1"/>
        </p:nvPicPr>
        <p:blipFill>
          <a:blip r:embed="rId2"/>
          <a:srcRect l="32408" t="50527" r="17248"/>
          <a:stretch>
            <a:fillRect/>
          </a:stretch>
        </p:blipFill>
        <p:spPr>
          <a:xfrm>
            <a:off x="2808084" y="2256705"/>
            <a:ext cx="6335916" cy="4601296"/>
          </a:xfrm>
          <a:prstGeom prst="rect">
            <a:avLst/>
          </a:prstGeom>
          <a:ln>
            <a:noFill/>
          </a:ln>
        </p:spPr>
      </p:pic>
      <p:sp>
        <p:nvSpPr>
          <p:cNvPr id="2" name="Title 1"/>
          <p:cNvSpPr>
            <a:spLocks noGrp="1"/>
          </p:cNvSpPr>
          <p:nvPr>
            <p:ph type="title" hasCustomPrompt="1"/>
          </p:nvPr>
        </p:nvSpPr>
        <p:spPr>
          <a:xfrm>
            <a:off x="288000" y="2149552"/>
            <a:ext cx="8571838" cy="443030"/>
          </a:xfrm>
        </p:spPr>
        <p:txBody>
          <a:bodyPr tIns="0" anchor="t" anchorCtr="0"/>
          <a:lstStyle/>
          <a:p>
            <a:r>
              <a:rPr lang="en-GB" dirty="0" smtClean="0"/>
              <a:t>Click to add title (Formal cover)</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287338" y="3358256"/>
            <a:ext cx="8572500" cy="336516"/>
          </a:xfrm>
        </p:spPr>
        <p:txBody>
          <a:bodyPr tIns="0">
            <a:normAutofit/>
          </a:bodyPr>
          <a:lstStyle>
            <a:lvl1pPr marL="0" indent="0">
              <a:spcBef>
                <a:spcPts val="0"/>
              </a:spcBef>
              <a:buFontTx/>
              <a:buNone/>
              <a:defRPr sz="1800">
                <a:solidFill>
                  <a:srgbClr val="000000"/>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293688" y="3628840"/>
            <a:ext cx="8566150" cy="1503836"/>
          </a:xfrm>
        </p:spPr>
        <p:txBody>
          <a:bodyPr tIns="0">
            <a:noAutofit/>
          </a:bodyPr>
          <a:lstStyle>
            <a:lvl1pPr marL="0" indent="0">
              <a:spcBef>
                <a:spcPts val="0"/>
              </a:spcBef>
              <a:buFontTx/>
              <a:buNone/>
              <a:defRPr sz="1800">
                <a:solidFill>
                  <a:srgbClr val="747679"/>
                </a:solidFill>
              </a:defRPr>
            </a:lvl1pPr>
          </a:lstStyle>
          <a:p>
            <a:pPr lvl="0"/>
            <a:r>
              <a:rPr lang="en-GB" dirty="0" smtClean="0"/>
              <a:t>Click to add date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formal Cover 9">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002147"/>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002147"/>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FFFFFF"/>
                </a:solidFill>
              </a:defRPr>
            </a:lvl1pPr>
          </a:lstStyle>
          <a:p>
            <a:pPr lvl="0"/>
            <a:r>
              <a:rPr lang="en-GB" dirty="0" smtClean="0"/>
              <a:t>Click to add date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formal Cover 10">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formal Cover 11">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002147"/>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002147"/>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747679"/>
                </a:solidFill>
              </a:defRPr>
            </a:lvl1pPr>
          </a:lstStyle>
          <a:p>
            <a:pPr lvl="0"/>
            <a:r>
              <a:rPr lang="en-GB" dirty="0" smtClean="0"/>
              <a:t>Click to add date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formal Cover 12">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002147"/>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002147"/>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FFFFFF"/>
                </a:solidFill>
              </a:defRPr>
            </a:lvl1pPr>
          </a:lstStyle>
          <a:p>
            <a:pPr lvl="0"/>
            <a:r>
              <a:rPr lang="en-GB" dirty="0" smtClean="0"/>
              <a:t>Click to add date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formal Cover 13">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formal Cover 14">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002147"/>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002147"/>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747679"/>
                </a:solidFill>
              </a:defRPr>
            </a:lvl1pPr>
          </a:lstStyle>
          <a:p>
            <a:pPr lvl="0"/>
            <a:r>
              <a:rPr lang="en-GB" dirty="0" smtClean="0"/>
              <a:t>Click to add date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Agenda 1">
    <p:bg>
      <p:bgPr>
        <a:solidFill>
          <a:srgbClr val="74767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6" name="Straight Connector 5"/>
          <p:cNvCxnSpPr/>
          <p:nvPr userDrawn="1"/>
        </p:nvCxnSpPr>
        <p:spPr>
          <a:xfrm>
            <a:off x="288000" y="1917767"/>
            <a:ext cx="8568937"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Agenda 2">
    <p:bg>
      <p:bgPr>
        <a:solidFill>
          <a:srgbClr val="0082C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Agenda 3">
    <p:bg>
      <p:bgPr>
        <a:solidFill>
          <a:srgbClr val="9C132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Agenda 4">
    <p:bg>
      <p:bgPr>
        <a:solidFill>
          <a:srgbClr val="5D4B0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formal Cover 1">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Agenda 5">
    <p:bg>
      <p:bgPr>
        <a:solidFill>
          <a:srgbClr val="898A1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6" name="Straight Connector 5"/>
          <p:cNvCxnSpPr/>
          <p:nvPr userDrawn="1"/>
        </p:nvCxnSpPr>
        <p:spPr>
          <a:xfrm>
            <a:off x="288000" y="1917767"/>
            <a:ext cx="8568937"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Agenda 6">
    <p:bg>
      <p:bgPr>
        <a:solidFill>
          <a:srgbClr val="4B324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Agenda 7">
    <p:bg>
      <p:bgPr>
        <a:solidFill>
          <a:srgbClr val="BD782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6" name="Straight Connector 5"/>
          <p:cNvCxnSpPr/>
          <p:nvPr userDrawn="1"/>
        </p:nvCxnSpPr>
        <p:spPr>
          <a:xfrm>
            <a:off x="288000" y="1917767"/>
            <a:ext cx="8568937"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Agenda 8">
    <p:bg>
      <p:bgPr>
        <a:solidFill>
          <a:srgbClr val="E7B51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147"/>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chemeClr val="bg1"/>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Agenda 9">
    <p:bg>
      <p:bgPr>
        <a:solidFill>
          <a:srgbClr val="4A191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Agenda 10">
    <p:bg>
      <p:bgPr>
        <a:solidFill>
          <a:srgbClr val="E8D3A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147"/>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Agenda 11">
    <p:bg>
      <p:bgPr>
        <a:solidFill>
          <a:srgbClr val="DC91A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147"/>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Agenda 12">
    <p:bg>
      <p:bgPr>
        <a:solidFill>
          <a:srgbClr val="717EBD"/>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Agenda 13">
    <p:bg>
      <p:bgPr>
        <a:solidFill>
          <a:srgbClr val="E7E7E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147"/>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ener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5" name="Footer Placeholder 4"/>
          <p:cNvSpPr>
            <a:spLocks noGrp="1"/>
          </p:cNvSpPr>
          <p:nvPr>
            <p:ph type="ftr" sz="quarter" idx="11"/>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2"/>
          </p:nvPr>
        </p:nvSpPr>
        <p:spPr/>
        <p:txBody>
          <a:bodyPr/>
          <a:lstStyle/>
          <a:p>
            <a:fld id="{01220978-8253-124C-B391-04AC4DA943D1}" type="slidenum">
              <a:rPr lang="en-US" smtClean="0"/>
              <a:pPr/>
              <a:t>‹#›</a:t>
            </a:fld>
            <a:endParaRPr lang="en-US"/>
          </a:p>
        </p:txBody>
      </p:sp>
      <p:sp>
        <p:nvSpPr>
          <p:cNvPr id="7" name="Text Placeholder 7"/>
          <p:cNvSpPr>
            <a:spLocks noGrp="1"/>
          </p:cNvSpPr>
          <p:nvPr>
            <p:ph type="body" sz="quarter" idx="13"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
        <p:nvSpPr>
          <p:cNvPr id="9" name="Text Placeholder 8"/>
          <p:cNvSpPr>
            <a:spLocks noGrp="1"/>
          </p:cNvSpPr>
          <p:nvPr>
            <p:ph type="body" sz="quarter" idx="14" hasCustomPrompt="1"/>
          </p:nvPr>
        </p:nvSpPr>
        <p:spPr>
          <a:xfrm>
            <a:off x="293688" y="2110852"/>
            <a:ext cx="8566150" cy="4267723"/>
          </a:xfrm>
          <a:noFill/>
          <a:ln>
            <a:noFill/>
          </a:ln>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formal Cover 2">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eneral Elem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3" name="Content Placeholder 2"/>
          <p:cNvSpPr>
            <a:spLocks noGrp="1"/>
          </p:cNvSpPr>
          <p:nvPr>
            <p:ph idx="1" hasCustomPrompt="1"/>
          </p:nvPr>
        </p:nvSpPr>
        <p:spPr>
          <a:xfrm>
            <a:off x="288000" y="2243138"/>
            <a:ext cx="8572904" cy="4135437"/>
          </a:xfrm>
        </p:spPr>
        <p:txBody>
          <a:bodyPr/>
          <a:lstStyle>
            <a:lvl1pPr>
              <a:buNone/>
              <a:defRPr baseline="0"/>
            </a:lvl1pPr>
          </a:lstStyle>
          <a:p>
            <a:pPr lvl="0"/>
            <a:r>
              <a:rPr lang="en-GB" dirty="0" smtClean="0"/>
              <a:t>Click icon to add element</a:t>
            </a:r>
          </a:p>
        </p:txBody>
      </p:sp>
      <p:sp>
        <p:nvSpPr>
          <p:cNvPr id="5" name="Footer Placeholder 4"/>
          <p:cNvSpPr>
            <a:spLocks noGrp="1"/>
          </p:cNvSpPr>
          <p:nvPr>
            <p:ph type="ftr" sz="quarter" idx="11"/>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2"/>
          </p:nvPr>
        </p:nvSpPr>
        <p:spPr/>
        <p:txBody>
          <a:bodyPr/>
          <a:lstStyle/>
          <a:p>
            <a:fld id="{01220978-8253-124C-B391-04AC4DA943D1}" type="slidenum">
              <a:rPr lang="en-US" smtClean="0"/>
              <a:pPr/>
              <a:t>‹#›</a:t>
            </a:fld>
            <a:endParaRPr lang="en-US"/>
          </a:p>
        </p:txBody>
      </p:sp>
      <p:sp>
        <p:nvSpPr>
          <p:cNvPr id="7" name="Text Placeholder 7"/>
          <p:cNvSpPr>
            <a:spLocks noGrp="1"/>
          </p:cNvSpPr>
          <p:nvPr>
            <p:ph type="body" sz="quarter" idx="13"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1">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8"/>
            <a:ext cx="8568000" cy="4159222"/>
          </a:xfrm>
        </p:spPr>
        <p:txBody>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r>
              <a:rPr lang="en-US" dirty="0" smtClean="0"/>
              <a:t>Click icon to add picture</a:t>
            </a:r>
          </a:p>
          <a:p>
            <a:endParaRPr lang="en-US" dirty="0"/>
          </a:p>
        </p:txBody>
      </p:sp>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3" name="Footer Placeholder 2"/>
          <p:cNvSpPr>
            <a:spLocks noGrp="1"/>
          </p:cNvSpPr>
          <p:nvPr>
            <p:ph type="ftr" sz="quarter" idx="10"/>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4" name="Slide Number Placeholder 3"/>
          <p:cNvSpPr>
            <a:spLocks noGrp="1"/>
          </p:cNvSpPr>
          <p:nvPr>
            <p:ph type="sldNum" sz="quarter" idx="11"/>
          </p:nvPr>
        </p:nvSpPr>
        <p:spPr/>
        <p:txBody>
          <a:bodyPr/>
          <a:lstStyle/>
          <a:p>
            <a:fld id="{A5392F13-CBE1-E840-9814-0C9E3ED7E984}" type="slidenum">
              <a:rPr lang="en-US" smtClean="0"/>
              <a:pPr/>
              <a:t>‹#›</a:t>
            </a:fld>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
        <p:nvSpPr>
          <p:cNvPr id="10" name="Text Placeholder 9"/>
          <p:cNvSpPr>
            <a:spLocks noGrp="1"/>
          </p:cNvSpPr>
          <p:nvPr>
            <p:ph type="body" sz="quarter" idx="13" hasCustomPrompt="1"/>
          </p:nvPr>
        </p:nvSpPr>
        <p:spPr>
          <a:xfrm>
            <a:off x="5088334" y="5852688"/>
            <a:ext cx="3760392" cy="525886"/>
          </a:xfrm>
          <a:solidFill>
            <a:srgbClr val="717EBD"/>
          </a:solidFill>
        </p:spPr>
        <p:txBody>
          <a:bodyPr lIns="144000" tIns="108000" bIns="108000" anchor="b" anchorCtr="0">
            <a:spAutoFit/>
          </a:bodyPr>
          <a:lstStyle>
            <a:lvl1pPr marL="0" indent="0">
              <a:spcBef>
                <a:spcPts val="0"/>
              </a:spcBef>
              <a:buFontTx/>
              <a:buNone/>
              <a:defRPr sz="2000" b="1" i="0">
                <a:solidFill>
                  <a:srgbClr val="FFFFFF"/>
                </a:solidFill>
              </a:defRPr>
            </a:lvl1pPr>
          </a:lstStyle>
          <a:p>
            <a:pPr lvl="0"/>
            <a:r>
              <a:rPr lang="en-GB" dirty="0" smtClean="0"/>
              <a:t>Click to add annotation text</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2">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8"/>
            <a:ext cx="4068000" cy="4159222"/>
          </a:xfrm>
        </p:spPr>
        <p:txBody>
          <a:bodyPr/>
          <a:lstStyle>
            <a:lvl1pPr>
              <a:buNone/>
              <a:defRPr/>
            </a:lvl1pPr>
          </a:lstStyle>
          <a:p>
            <a:r>
              <a:rPr lang="en-US" dirty="0" smtClean="0"/>
              <a:t>Click icon to add picture</a:t>
            </a:r>
            <a:endParaRPr lang="en-US" dirty="0"/>
          </a:p>
        </p:txBody>
      </p:sp>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3" name="Footer Placeholder 2"/>
          <p:cNvSpPr>
            <a:spLocks noGrp="1"/>
          </p:cNvSpPr>
          <p:nvPr>
            <p:ph type="ftr" sz="quarter" idx="10"/>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4" name="Slide Number Placeholder 3"/>
          <p:cNvSpPr>
            <a:spLocks noGrp="1"/>
          </p:cNvSpPr>
          <p:nvPr>
            <p:ph type="sldNum" sz="quarter" idx="11"/>
          </p:nvPr>
        </p:nvSpPr>
        <p:spPr/>
        <p:txBody>
          <a:bodyPr/>
          <a:lstStyle/>
          <a:p>
            <a:fld id="{A5392F13-CBE1-E840-9814-0C9E3ED7E984}" type="slidenum">
              <a:rPr lang="en-US" smtClean="0"/>
              <a:pPr/>
              <a:t>‹#›</a:t>
            </a:fld>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
        <p:nvSpPr>
          <p:cNvPr id="12" name="Text Placeholder 11"/>
          <p:cNvSpPr>
            <a:spLocks noGrp="1"/>
          </p:cNvSpPr>
          <p:nvPr>
            <p:ph type="body" sz="quarter" idx="15" hasCustomPrompt="1"/>
          </p:nvPr>
        </p:nvSpPr>
        <p:spPr>
          <a:xfrm>
            <a:off x="4645466" y="2117185"/>
            <a:ext cx="4211470" cy="4261389"/>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3" name="Footer Placeholder 2"/>
          <p:cNvSpPr>
            <a:spLocks noGrp="1"/>
          </p:cNvSpPr>
          <p:nvPr>
            <p:ph type="ftr" sz="quarter" idx="10"/>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4" name="Slide Number Placeholder 3"/>
          <p:cNvSpPr>
            <a:spLocks noGrp="1"/>
          </p:cNvSpPr>
          <p:nvPr>
            <p:ph type="sldNum" sz="quarter" idx="11"/>
          </p:nvPr>
        </p:nvSpPr>
        <p:spPr/>
        <p:txBody>
          <a:bodyPr/>
          <a:lstStyle/>
          <a:p>
            <a:fld id="{A5392F13-CBE1-E840-9814-0C9E3ED7E984}" type="slidenum">
              <a:rPr lang="en-US" smtClean="0"/>
              <a:pPr/>
              <a:t>‹#›</a:t>
            </a:fld>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
        <p:nvSpPr>
          <p:cNvPr id="12" name="Text Placeholder 11"/>
          <p:cNvSpPr>
            <a:spLocks noGrp="1"/>
          </p:cNvSpPr>
          <p:nvPr>
            <p:ph type="body" sz="quarter" idx="15" hasCustomPrompt="1"/>
          </p:nvPr>
        </p:nvSpPr>
        <p:spPr>
          <a:xfrm>
            <a:off x="4356000" y="2243138"/>
            <a:ext cx="4500936" cy="4135436"/>
          </a:xfrm>
          <a:solidFill>
            <a:srgbClr val="0082C0"/>
          </a:solidFill>
        </p:spPr>
        <p:txBody>
          <a:bodyPr lIns="216000" tIns="144000" rIns="72000">
            <a:normAutofit/>
          </a:bodyPr>
          <a:lstStyle>
            <a:lvl1pPr>
              <a:spcBef>
                <a:spcPts val="400"/>
              </a:spcBef>
              <a:buFontTx/>
              <a:buNone/>
              <a:defRPr sz="1700">
                <a:solidFill>
                  <a:srgbClr val="FFFFFF"/>
                </a:solidFill>
              </a:defRPr>
            </a:lvl1pPr>
            <a:lvl2pPr>
              <a:spcBef>
                <a:spcPts val="400"/>
              </a:spcBef>
              <a:buFontTx/>
              <a:buNone/>
              <a:defRPr sz="1700">
                <a:solidFill>
                  <a:srgbClr val="FFFFFF"/>
                </a:solidFill>
              </a:defRPr>
            </a:lvl2pPr>
            <a:lvl3pPr>
              <a:spcBef>
                <a:spcPts val="400"/>
              </a:spcBef>
              <a:buFontTx/>
              <a:buNone/>
              <a:defRPr sz="1700">
                <a:solidFill>
                  <a:srgbClr val="FFFFFF"/>
                </a:solidFill>
              </a:defRPr>
            </a:lvl3pPr>
            <a:lvl4pPr>
              <a:spcBef>
                <a:spcPts val="400"/>
              </a:spcBef>
              <a:buFontTx/>
              <a:buNone/>
              <a:defRPr sz="1700">
                <a:solidFill>
                  <a:srgbClr val="FFFFFF"/>
                </a:solidFill>
              </a:defRPr>
            </a:lvl4pPr>
            <a:lvl5pPr>
              <a:spcBef>
                <a:spcPts val="400"/>
              </a:spcBef>
              <a:buFontTx/>
              <a:buNone/>
              <a:defRPr sz="1700">
                <a:solidFill>
                  <a:srgbClr val="FFFFFF"/>
                </a:solidFill>
              </a:defRPr>
            </a:lvl5p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level5</a:t>
            </a:r>
            <a:endParaRPr lang="en-US" dirty="0"/>
          </a:p>
        </p:txBody>
      </p:sp>
      <p:sp>
        <p:nvSpPr>
          <p:cNvPr id="9" name="Picture Placeholder 8"/>
          <p:cNvSpPr>
            <a:spLocks noGrp="1"/>
          </p:cNvSpPr>
          <p:nvPr>
            <p:ph type="pic" sz="quarter" idx="14"/>
          </p:nvPr>
        </p:nvSpPr>
        <p:spPr>
          <a:xfrm>
            <a:off x="288000" y="2243138"/>
            <a:ext cx="4068000" cy="4159222"/>
          </a:xfrm>
        </p:spPr>
        <p:txBody>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r>
              <a:rPr lang="en-US" dirty="0" smtClean="0"/>
              <a:t>Click icon to add picture</a:t>
            </a:r>
          </a:p>
          <a:p>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rgbClr val="74767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0082C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rgbClr val="9C132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rgbClr val="5D4B0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rgbClr val="898A1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6">
    <p:bg>
      <p:bgPr>
        <a:solidFill>
          <a:srgbClr val="4B324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formal Cover 3">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7">
    <p:bg>
      <p:bgPr>
        <a:solidFill>
          <a:srgbClr val="BD782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8">
    <p:bg>
      <p:bgPr>
        <a:solidFill>
          <a:srgbClr val="E7B51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002147"/>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9">
    <p:bg>
      <p:bgPr>
        <a:solidFill>
          <a:srgbClr val="4A191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 10">
    <p:bg>
      <p:bgPr>
        <a:solidFill>
          <a:srgbClr val="E8D3A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002147"/>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11">
    <p:bg>
      <p:bgPr>
        <a:solidFill>
          <a:srgbClr val="DC91A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002147"/>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FFFFFF"/>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 12">
    <p:bg>
      <p:bgPr>
        <a:solidFill>
          <a:srgbClr val="717EBD"/>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13">
    <p:bg>
      <p:bgPr>
        <a:solidFill>
          <a:srgbClr val="E7E7E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002147"/>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lour Referen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Colour </a:t>
            </a:r>
            <a:r>
              <a:rPr lang="en-GB" dirty="0" err="1" smtClean="0"/>
              <a:t>Pallette</a:t>
            </a:r>
            <a:endParaRPr lang="en-US" dirty="0"/>
          </a:p>
        </p:txBody>
      </p:sp>
      <p:sp>
        <p:nvSpPr>
          <p:cNvPr id="5" name="Text Placeholder 22"/>
          <p:cNvSpPr>
            <a:spLocks noGrp="1"/>
          </p:cNvSpPr>
          <p:nvPr userDrawn="1">
            <p:ph type="body" sz="quarter" idx="12" hasCustomPrompt="1"/>
          </p:nvPr>
        </p:nvSpPr>
        <p:spPr>
          <a:xfrm>
            <a:off x="287338" y="1269657"/>
            <a:ext cx="1486532" cy="485775"/>
          </a:xfrm>
        </p:spPr>
        <p:txBody>
          <a:bodyPr/>
          <a:lstStyle>
            <a:lvl1pPr>
              <a:buNone/>
              <a:defRPr>
                <a:solidFill>
                  <a:srgbClr val="747679"/>
                </a:solidFill>
              </a:defRPr>
            </a:lvl1pPr>
          </a:lstStyle>
          <a:p>
            <a:r>
              <a:rPr lang="en-US" dirty="0" smtClean="0"/>
              <a:t>Primary</a:t>
            </a:r>
            <a:endParaRPr lang="en-US" dirty="0"/>
          </a:p>
        </p:txBody>
      </p:sp>
      <p:sp>
        <p:nvSpPr>
          <p:cNvPr id="6" name="Rectangle 5"/>
          <p:cNvSpPr/>
          <p:nvPr userDrawn="1"/>
        </p:nvSpPr>
        <p:spPr>
          <a:xfrm>
            <a:off x="3859685" y="5486400"/>
            <a:ext cx="1634067" cy="1154668"/>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rtlCol="0" anchor="ctr" anchorCtr="0"/>
          <a:lstStyle/>
          <a:p>
            <a:r>
              <a:rPr lang="en-US" dirty="0" smtClean="0"/>
              <a:t>R: 137</a:t>
            </a:r>
          </a:p>
          <a:p>
            <a:r>
              <a:rPr lang="en-US" dirty="0" smtClean="0"/>
              <a:t>G: 138</a:t>
            </a:r>
          </a:p>
          <a:p>
            <a:r>
              <a:rPr lang="en-US" dirty="0" smtClean="0"/>
              <a:t>B: 23</a:t>
            </a:r>
            <a:endParaRPr lang="en-US" dirty="0"/>
          </a:p>
        </p:txBody>
      </p:sp>
      <p:sp>
        <p:nvSpPr>
          <p:cNvPr id="7" name="Rectangle 6"/>
          <p:cNvSpPr/>
          <p:nvPr userDrawn="1"/>
        </p:nvSpPr>
        <p:spPr>
          <a:xfrm>
            <a:off x="3859685" y="3182679"/>
            <a:ext cx="1634067" cy="1058333"/>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lIns="504000" rIns="0" bIns="0" rtlCol="0" anchor="ctr"/>
          <a:lstStyle/>
          <a:p>
            <a:r>
              <a:rPr lang="en-US" dirty="0" smtClean="0"/>
              <a:t>R: 156</a:t>
            </a:r>
          </a:p>
          <a:p>
            <a:r>
              <a:rPr lang="en-US" dirty="0" smtClean="0"/>
              <a:t>G: 19</a:t>
            </a:r>
          </a:p>
          <a:p>
            <a:r>
              <a:rPr lang="en-US" dirty="0" smtClean="0"/>
              <a:t>B: 46</a:t>
            </a:r>
            <a:endParaRPr lang="en-US" dirty="0"/>
          </a:p>
        </p:txBody>
      </p:sp>
      <p:sp>
        <p:nvSpPr>
          <p:cNvPr id="8" name="Rectangle 7"/>
          <p:cNvSpPr/>
          <p:nvPr userDrawn="1"/>
        </p:nvSpPr>
        <p:spPr>
          <a:xfrm>
            <a:off x="3859685" y="4291412"/>
            <a:ext cx="1634067" cy="1154668"/>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lIns="504000" rIns="0" bIns="0" rtlCol="0" anchor="ctr"/>
          <a:lstStyle/>
          <a:p>
            <a:r>
              <a:rPr lang="en-US" dirty="0" smtClean="0"/>
              <a:t>R: 93</a:t>
            </a:r>
          </a:p>
          <a:p>
            <a:r>
              <a:rPr lang="en-US" dirty="0" smtClean="0"/>
              <a:t>G: 75</a:t>
            </a:r>
          </a:p>
          <a:p>
            <a:r>
              <a:rPr lang="en-US" dirty="0" smtClean="0"/>
              <a:t>B: 10</a:t>
            </a:r>
            <a:endParaRPr lang="en-US" dirty="0"/>
          </a:p>
        </p:txBody>
      </p:sp>
      <p:sp>
        <p:nvSpPr>
          <p:cNvPr id="9" name="Rectangle 8"/>
          <p:cNvSpPr/>
          <p:nvPr userDrawn="1"/>
        </p:nvSpPr>
        <p:spPr>
          <a:xfrm>
            <a:off x="7234146" y="4291605"/>
            <a:ext cx="1634067" cy="1154668"/>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t>R: 113</a:t>
            </a:r>
          </a:p>
          <a:p>
            <a:r>
              <a:rPr lang="en-US" dirty="0" smtClean="0"/>
              <a:t>G: 126</a:t>
            </a:r>
          </a:p>
          <a:p>
            <a:r>
              <a:rPr lang="en-US" dirty="0" smtClean="0"/>
              <a:t>B: 189</a:t>
            </a:r>
            <a:endParaRPr lang="en-US" dirty="0"/>
          </a:p>
        </p:txBody>
      </p:sp>
      <p:sp>
        <p:nvSpPr>
          <p:cNvPr id="10" name="Rectangle 9"/>
          <p:cNvSpPr/>
          <p:nvPr userDrawn="1"/>
        </p:nvSpPr>
        <p:spPr>
          <a:xfrm>
            <a:off x="304800" y="5486400"/>
            <a:ext cx="1634067" cy="1154668"/>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lIns="504000" tIns="0" bIns="0" rtlCol="0" anchor="ctr"/>
          <a:lstStyle/>
          <a:p>
            <a:r>
              <a:rPr lang="en-US" dirty="0" smtClean="0"/>
              <a:t>R: 116</a:t>
            </a:r>
          </a:p>
          <a:p>
            <a:r>
              <a:rPr lang="en-US" dirty="0" smtClean="0"/>
              <a:t>G: 118</a:t>
            </a:r>
          </a:p>
          <a:p>
            <a:r>
              <a:rPr lang="en-US" dirty="0" smtClean="0"/>
              <a:t>B: 121</a:t>
            </a:r>
            <a:endParaRPr lang="en-US" dirty="0"/>
          </a:p>
        </p:txBody>
      </p:sp>
      <p:sp>
        <p:nvSpPr>
          <p:cNvPr id="11" name="Rectangle 10"/>
          <p:cNvSpPr/>
          <p:nvPr userDrawn="1"/>
        </p:nvSpPr>
        <p:spPr>
          <a:xfrm>
            <a:off x="5539590" y="5485184"/>
            <a:ext cx="1634067" cy="1154668"/>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t>R: 74</a:t>
            </a:r>
          </a:p>
          <a:p>
            <a:r>
              <a:rPr lang="en-US" dirty="0" smtClean="0"/>
              <a:t>G: 25</a:t>
            </a:r>
          </a:p>
          <a:p>
            <a:r>
              <a:rPr lang="en-US" dirty="0" smtClean="0"/>
              <a:t>B: 19</a:t>
            </a:r>
            <a:endParaRPr lang="en-US" dirty="0"/>
          </a:p>
        </p:txBody>
      </p:sp>
      <p:sp>
        <p:nvSpPr>
          <p:cNvPr id="12" name="Rectangle 11"/>
          <p:cNvSpPr/>
          <p:nvPr userDrawn="1"/>
        </p:nvSpPr>
        <p:spPr>
          <a:xfrm>
            <a:off x="5544814" y="3190731"/>
            <a:ext cx="1634067" cy="1058333"/>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t>R: 189</a:t>
            </a:r>
          </a:p>
          <a:p>
            <a:r>
              <a:rPr lang="en-US" dirty="0" smtClean="0"/>
              <a:t>G: 120</a:t>
            </a:r>
          </a:p>
          <a:p>
            <a:r>
              <a:rPr lang="en-US" dirty="0" smtClean="0"/>
              <a:t>B: 36</a:t>
            </a:r>
            <a:endParaRPr lang="en-US" dirty="0"/>
          </a:p>
        </p:txBody>
      </p:sp>
      <p:sp>
        <p:nvSpPr>
          <p:cNvPr id="13" name="Rectangle 12"/>
          <p:cNvSpPr/>
          <p:nvPr userDrawn="1"/>
        </p:nvSpPr>
        <p:spPr>
          <a:xfrm>
            <a:off x="5544444" y="4291612"/>
            <a:ext cx="1634067" cy="1154668"/>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t>R: 231</a:t>
            </a:r>
          </a:p>
          <a:p>
            <a:r>
              <a:rPr lang="en-US" dirty="0" smtClean="0"/>
              <a:t>G: 181</a:t>
            </a:r>
          </a:p>
          <a:p>
            <a:r>
              <a:rPr lang="en-US" dirty="0" smtClean="0"/>
              <a:t>B: 19</a:t>
            </a:r>
            <a:endParaRPr lang="en-US" dirty="0"/>
          </a:p>
        </p:txBody>
      </p:sp>
      <p:sp>
        <p:nvSpPr>
          <p:cNvPr id="14" name="Rectangle 13"/>
          <p:cNvSpPr/>
          <p:nvPr userDrawn="1"/>
        </p:nvSpPr>
        <p:spPr>
          <a:xfrm>
            <a:off x="7239370" y="1924631"/>
            <a:ext cx="1634067" cy="122498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t>R: 232</a:t>
            </a:r>
          </a:p>
          <a:p>
            <a:r>
              <a:rPr lang="en-US" dirty="0" smtClean="0"/>
              <a:t>G: 211</a:t>
            </a:r>
          </a:p>
          <a:p>
            <a:r>
              <a:rPr lang="en-US" dirty="0" smtClean="0"/>
              <a:t>B: 165</a:t>
            </a:r>
            <a:endParaRPr lang="en-US" dirty="0"/>
          </a:p>
        </p:txBody>
      </p:sp>
      <p:sp>
        <p:nvSpPr>
          <p:cNvPr id="15" name="Rectangle 14"/>
          <p:cNvSpPr/>
          <p:nvPr userDrawn="1"/>
        </p:nvSpPr>
        <p:spPr>
          <a:xfrm>
            <a:off x="7239370" y="3190732"/>
            <a:ext cx="1634067" cy="1058333"/>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t>R: 220</a:t>
            </a:r>
          </a:p>
          <a:p>
            <a:r>
              <a:rPr lang="en-US" dirty="0" smtClean="0"/>
              <a:t>G: 145</a:t>
            </a:r>
          </a:p>
          <a:p>
            <a:r>
              <a:rPr lang="en-US" dirty="0" smtClean="0"/>
              <a:t>B: 174</a:t>
            </a:r>
            <a:endParaRPr lang="en-US" dirty="0"/>
          </a:p>
        </p:txBody>
      </p:sp>
      <p:sp>
        <p:nvSpPr>
          <p:cNvPr id="16" name="Rectangle 15"/>
          <p:cNvSpPr/>
          <p:nvPr userDrawn="1"/>
        </p:nvSpPr>
        <p:spPr>
          <a:xfrm>
            <a:off x="304800" y="1920720"/>
            <a:ext cx="1634067" cy="122498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lIns="504000" rIns="0" bIns="0" rtlCol="0" anchor="ctr"/>
          <a:lstStyle/>
          <a:p>
            <a:r>
              <a:rPr lang="en-US" dirty="0" smtClean="0"/>
              <a:t>R: 0</a:t>
            </a:r>
          </a:p>
          <a:p>
            <a:r>
              <a:rPr lang="en-US" dirty="0" smtClean="0"/>
              <a:t>G: 33</a:t>
            </a:r>
          </a:p>
          <a:p>
            <a:r>
              <a:rPr lang="en-US" dirty="0" smtClean="0"/>
              <a:t>B: 71</a:t>
            </a:r>
            <a:endParaRPr lang="en-US" dirty="0"/>
          </a:p>
        </p:txBody>
      </p:sp>
      <p:sp>
        <p:nvSpPr>
          <p:cNvPr id="17" name="Text Placeholder 22"/>
          <p:cNvSpPr>
            <a:spLocks noGrp="1"/>
          </p:cNvSpPr>
          <p:nvPr userDrawn="1">
            <p:ph type="body" sz="quarter" idx="13" hasCustomPrompt="1"/>
          </p:nvPr>
        </p:nvSpPr>
        <p:spPr>
          <a:xfrm>
            <a:off x="3865326" y="1269657"/>
            <a:ext cx="2887487" cy="485775"/>
          </a:xfrm>
        </p:spPr>
        <p:txBody>
          <a:bodyPr/>
          <a:lstStyle>
            <a:lvl1pPr>
              <a:buNone/>
              <a:defRPr>
                <a:solidFill>
                  <a:srgbClr val="747679"/>
                </a:solidFill>
              </a:defRPr>
            </a:lvl1pPr>
          </a:lstStyle>
          <a:p>
            <a:r>
              <a:rPr lang="en-US" dirty="0" smtClean="0"/>
              <a:t>Secondary</a:t>
            </a:r>
            <a:endParaRPr lang="en-US" dirty="0"/>
          </a:p>
        </p:txBody>
      </p:sp>
      <p:sp>
        <p:nvSpPr>
          <p:cNvPr id="18" name="Rectangle 17"/>
          <p:cNvSpPr/>
          <p:nvPr userDrawn="1"/>
        </p:nvSpPr>
        <p:spPr>
          <a:xfrm>
            <a:off x="304800" y="4289011"/>
            <a:ext cx="1634067" cy="1154668"/>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rtlCol="0" anchor="ctr" anchorCtr="0"/>
          <a:lstStyle/>
          <a:p>
            <a:r>
              <a:rPr lang="en-US" dirty="0" smtClean="0"/>
              <a:t>R: 0</a:t>
            </a:r>
          </a:p>
          <a:p>
            <a:r>
              <a:rPr lang="en-US" dirty="0" smtClean="0"/>
              <a:t>G: 0</a:t>
            </a:r>
          </a:p>
          <a:p>
            <a:r>
              <a:rPr lang="en-US" dirty="0" smtClean="0"/>
              <a:t>B: 0</a:t>
            </a:r>
            <a:endParaRPr lang="en-US" dirty="0"/>
          </a:p>
        </p:txBody>
      </p:sp>
      <p:sp>
        <p:nvSpPr>
          <p:cNvPr id="19" name="Rectangle 18"/>
          <p:cNvSpPr/>
          <p:nvPr userDrawn="1"/>
        </p:nvSpPr>
        <p:spPr>
          <a:xfrm>
            <a:off x="3859685" y="1920720"/>
            <a:ext cx="1634067" cy="122498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lIns="504000" rIns="0" bIns="0" rtlCol="0" anchor="ctr"/>
          <a:lstStyle/>
          <a:p>
            <a:r>
              <a:rPr lang="en-US" dirty="0" smtClean="0"/>
              <a:t>R: 0</a:t>
            </a:r>
          </a:p>
          <a:p>
            <a:r>
              <a:rPr lang="en-US" dirty="0" smtClean="0"/>
              <a:t>G: 130</a:t>
            </a:r>
          </a:p>
          <a:p>
            <a:r>
              <a:rPr lang="en-US" dirty="0" smtClean="0"/>
              <a:t>B: 192</a:t>
            </a:r>
            <a:endParaRPr lang="en-US" dirty="0"/>
          </a:p>
        </p:txBody>
      </p:sp>
      <p:sp>
        <p:nvSpPr>
          <p:cNvPr id="20" name="Rectangle 19"/>
          <p:cNvSpPr/>
          <p:nvPr userDrawn="1"/>
        </p:nvSpPr>
        <p:spPr>
          <a:xfrm>
            <a:off x="5544814" y="1924629"/>
            <a:ext cx="1634067" cy="122498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t>R: 75</a:t>
            </a:r>
          </a:p>
          <a:p>
            <a:r>
              <a:rPr lang="en-US" dirty="0" smtClean="0"/>
              <a:t>G: 50</a:t>
            </a:r>
          </a:p>
          <a:p>
            <a:r>
              <a:rPr lang="en-US" dirty="0" smtClean="0"/>
              <a:t>B: 66</a:t>
            </a:r>
            <a:endParaRPr lang="en-US" dirty="0"/>
          </a:p>
        </p:txBody>
      </p:sp>
      <p:sp>
        <p:nvSpPr>
          <p:cNvPr id="23" name="Rectangle 22"/>
          <p:cNvSpPr/>
          <p:nvPr userDrawn="1"/>
        </p:nvSpPr>
        <p:spPr>
          <a:xfrm>
            <a:off x="7239000" y="5494706"/>
            <a:ext cx="1634067" cy="1154668"/>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lIns="504000" rtlCol="0" anchor="ctr"/>
          <a:lstStyle/>
          <a:p>
            <a:r>
              <a:rPr lang="en-US" dirty="0" smtClean="0">
                <a:solidFill>
                  <a:schemeClr val="tx1"/>
                </a:solidFill>
              </a:rPr>
              <a:t>R: 231</a:t>
            </a:r>
          </a:p>
          <a:p>
            <a:r>
              <a:rPr lang="en-US" dirty="0" smtClean="0">
                <a:solidFill>
                  <a:schemeClr val="tx1"/>
                </a:solidFill>
              </a:rPr>
              <a:t>G: 231</a:t>
            </a:r>
          </a:p>
          <a:p>
            <a:r>
              <a:rPr lang="en-US" dirty="0" smtClean="0">
                <a:solidFill>
                  <a:schemeClr val="tx1"/>
                </a:solidFill>
              </a:rPr>
              <a:t>B: 231</a:t>
            </a:r>
            <a:endParaRPr lang="en-US" dirty="0">
              <a:solidFill>
                <a:schemeClr val="tx1"/>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a:defRPr/>
            </a:lvl1pPr>
          </a:lstStyle>
          <a:p>
            <a:pPr defTabSz="457200"/>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r>
              <a:rPr lang="en-GB" smtClean="0">
                <a:solidFill>
                  <a:srgbClr val="000000"/>
                </a:solidFill>
              </a:rPr>
              <a:t>Discoverability and the Oxford Index / Robert Faber</a:t>
            </a:r>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408A2BF-FF92-463F-BED7-EDF79EB6B6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60124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5D76488-C3FD-4119-973E-DF58AD723E5A}" type="datetimeFigureOut">
              <a:rPr lang="en-GB" smtClean="0"/>
              <a:t>17/05/2017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BCAE26-D536-4BAC-8216-8085D20664CA}" type="slidenum">
              <a:rPr lang="en-GB" smtClean="0"/>
              <a:t>‹#›</a:t>
            </a:fld>
            <a:endParaRPr lang="en-GB"/>
          </a:p>
        </p:txBody>
      </p:sp>
    </p:spTree>
    <p:extLst>
      <p:ext uri="{BB962C8B-B14F-4D97-AF65-F5344CB8AC3E}">
        <p14:creationId xmlns:p14="http://schemas.microsoft.com/office/powerpoint/2010/main" val="1192712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formal Cover 4">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DB66C4C-F3F4-4D7E-B7B0-AC9E08AEBAD0}" type="datetimeFigureOut">
              <a:rPr lang="en-GB" smtClean="0"/>
              <a:t>17/05/2017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808BE8-7A5E-4DBD-A7E8-2D6319AA99A7}" type="slidenum">
              <a:rPr lang="en-GB" smtClean="0"/>
              <a:t>‹#›</a:t>
            </a:fld>
            <a:endParaRPr lang="en-GB"/>
          </a:p>
        </p:txBody>
      </p:sp>
    </p:spTree>
    <p:extLst>
      <p:ext uri="{BB962C8B-B14F-4D97-AF65-F5344CB8AC3E}">
        <p14:creationId xmlns:p14="http://schemas.microsoft.com/office/powerpoint/2010/main" val="2979900173"/>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p>
            <a:r>
              <a:rPr lang="en-US" smtClean="0"/>
              <a:t>Presentation name </a:t>
            </a:r>
            <a:r>
              <a:rPr lang="en-US" b="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1"/>
          </p:nvPr>
        </p:nvSpPr>
        <p:spPr/>
        <p:txBody>
          <a:bodyPr/>
          <a:lstStyle/>
          <a:p>
            <a:fld id="{01220978-8253-124C-B391-04AC4DA943D1}" type="slidenum">
              <a:rPr lang="en-US" smtClean="0"/>
              <a:pPr/>
              <a:t>‹#›</a:t>
            </a:fld>
            <a:endParaRPr lang="en-US" dirty="0"/>
          </a:p>
        </p:txBody>
      </p:sp>
    </p:spTree>
    <p:extLst>
      <p:ext uri="{BB962C8B-B14F-4D97-AF65-F5344CB8AC3E}">
        <p14:creationId xmlns:p14="http://schemas.microsoft.com/office/powerpoint/2010/main" val="8057632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a:defRPr/>
            </a:lvl1pPr>
          </a:lstStyle>
          <a:p>
            <a:pPr algn="ctr" defTabSz="914400" fontAlgn="base">
              <a:spcBef>
                <a:spcPct val="0"/>
              </a:spcBef>
              <a:spcAft>
                <a:spcPct val="0"/>
              </a:spcAft>
              <a:defRPr/>
            </a:pPr>
            <a:endParaRPr lang="en-GB">
              <a:solidFill>
                <a:srgbClr val="002147"/>
              </a:solidFill>
            </a:endParaRPr>
          </a:p>
        </p:txBody>
      </p:sp>
      <p:sp>
        <p:nvSpPr>
          <p:cNvPr id="3" name="Footer Placeholder 2"/>
          <p:cNvSpPr>
            <a:spLocks noGrp="1"/>
          </p:cNvSpPr>
          <p:nvPr>
            <p:ph type="ftr" sz="quarter" idx="11"/>
          </p:nvPr>
        </p:nvSpPr>
        <p:spPr/>
        <p:txBody>
          <a:bodyPr/>
          <a:lstStyle>
            <a:lvl1pPr>
              <a:defRPr/>
            </a:lvl1pPr>
          </a:lstStyle>
          <a:p>
            <a:pPr>
              <a:defRPr/>
            </a:pPr>
            <a:endParaRPr lang="en-GB"/>
          </a:p>
        </p:txBody>
      </p:sp>
      <p:sp>
        <p:nvSpPr>
          <p:cNvPr id="4" name="Slide Number Placeholder 3"/>
          <p:cNvSpPr>
            <a:spLocks noGrp="1"/>
          </p:cNvSpPr>
          <p:nvPr>
            <p:ph type="sldNum" sz="quarter" idx="12"/>
          </p:nvPr>
        </p:nvSpPr>
        <p:spPr/>
        <p:txBody>
          <a:bodyPr/>
          <a:lstStyle>
            <a:lvl1pPr>
              <a:defRPr/>
            </a:lvl1pPr>
          </a:lstStyle>
          <a:p>
            <a:pPr>
              <a:defRPr/>
            </a:pPr>
            <a:fld id="{F5CF3130-7F34-4C4E-AC9C-39DA4A837450}" type="slidenum">
              <a:rPr lang="en-GB">
                <a:solidFill>
                  <a:srgbClr val="002147">
                    <a:tint val="75000"/>
                  </a:srgbClr>
                </a:solidFill>
              </a:rPr>
              <a:pPr>
                <a:defRPr/>
              </a:pPr>
              <a:t>‹#›</a:t>
            </a:fld>
            <a:endParaRPr lang="en-GB">
              <a:solidFill>
                <a:srgbClr val="002147">
                  <a:tint val="75000"/>
                </a:srgbClr>
              </a:solidFill>
            </a:endParaRPr>
          </a:p>
        </p:txBody>
      </p:sp>
    </p:spTree>
    <p:extLst>
      <p:ext uri="{BB962C8B-B14F-4D97-AF65-F5344CB8AC3E}">
        <p14:creationId xmlns:p14="http://schemas.microsoft.com/office/powerpoint/2010/main" val="2395029336"/>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Gener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Text Placeholder 7"/>
          <p:cNvSpPr>
            <a:spLocks noGrp="1"/>
          </p:cNvSpPr>
          <p:nvPr>
            <p:ph type="body" sz="quarter" idx="13"/>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9" name="Text Placeholder 8"/>
          <p:cNvSpPr>
            <a:spLocks noGrp="1"/>
          </p:cNvSpPr>
          <p:nvPr>
            <p:ph type="body" sz="quarter" idx="14"/>
          </p:nvPr>
        </p:nvSpPr>
        <p:spPr>
          <a:xfrm>
            <a:off x="293688" y="2110852"/>
            <a:ext cx="8566150" cy="4267723"/>
          </a:xfrm>
          <a:noFill/>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5"/>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16"/>
          </p:nvPr>
        </p:nvSpPr>
        <p:spPr/>
        <p:txBody>
          <a:bodyPr/>
          <a:lstStyle>
            <a:lvl1pPr>
              <a:defRPr/>
            </a:lvl1pPr>
          </a:lstStyle>
          <a:p>
            <a:pPr>
              <a:defRPr/>
            </a:pPr>
            <a:fld id="{F04E0B26-9807-4569-8DE6-31B7369E8B5C}" type="slidenum">
              <a:rPr lang="en-US">
                <a:solidFill>
                  <a:srgbClr val="002147">
                    <a:tint val="75000"/>
                  </a:srgbClr>
                </a:solidFill>
              </a:rPr>
              <a:pPr>
                <a:defRPr/>
              </a:pPr>
              <a:t>‹#›</a:t>
            </a:fld>
            <a:endParaRPr lang="en-US" dirty="0">
              <a:solidFill>
                <a:srgbClr val="002147">
                  <a:tint val="75000"/>
                </a:srgbClr>
              </a:solidFill>
            </a:endParaRPr>
          </a:p>
        </p:txBody>
      </p:sp>
    </p:spTree>
    <p:extLst>
      <p:ext uri="{BB962C8B-B14F-4D97-AF65-F5344CB8AC3E}">
        <p14:creationId xmlns:p14="http://schemas.microsoft.com/office/powerpoint/2010/main" val="402955778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General Elem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3" name="Content Placeholder 2"/>
          <p:cNvSpPr>
            <a:spLocks noGrp="1"/>
          </p:cNvSpPr>
          <p:nvPr>
            <p:ph idx="1" hasCustomPrompt="1"/>
          </p:nvPr>
        </p:nvSpPr>
        <p:spPr>
          <a:xfrm>
            <a:off x="288000" y="2243138"/>
            <a:ext cx="8572904" cy="4135437"/>
          </a:xfrm>
        </p:spPr>
        <p:txBody>
          <a:bodyPr/>
          <a:lstStyle>
            <a:lvl1pPr>
              <a:buNone/>
              <a:defRPr baseline="0"/>
            </a:lvl1pPr>
          </a:lstStyle>
          <a:p>
            <a:pPr lvl="0"/>
            <a:r>
              <a:rPr lang="en-GB" dirty="0" smtClean="0"/>
              <a:t>Click icon to add element</a:t>
            </a:r>
          </a:p>
        </p:txBody>
      </p:sp>
      <p:sp>
        <p:nvSpPr>
          <p:cNvPr id="5" name="Footer Placeholder 4"/>
          <p:cNvSpPr>
            <a:spLocks noGrp="1"/>
          </p:cNvSpPr>
          <p:nvPr>
            <p:ph type="ftr" sz="quarter" idx="11"/>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2"/>
          </p:nvPr>
        </p:nvSpPr>
        <p:spPr/>
        <p:txBody>
          <a:bodyPr/>
          <a:lstStyle/>
          <a:p>
            <a:fld id="{01220978-8253-124C-B391-04AC4DA943D1}" type="slidenum">
              <a:rPr lang="en-US" smtClean="0"/>
              <a:pPr/>
              <a:t>‹#›</a:t>
            </a:fld>
            <a:endParaRPr lang="en-US"/>
          </a:p>
        </p:txBody>
      </p:sp>
      <p:sp>
        <p:nvSpPr>
          <p:cNvPr id="7" name="Text Placeholder 7"/>
          <p:cNvSpPr>
            <a:spLocks noGrp="1"/>
          </p:cNvSpPr>
          <p:nvPr>
            <p:ph type="body" sz="quarter" idx="13"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Tree>
    <p:extLst>
      <p:ext uri="{BB962C8B-B14F-4D97-AF65-F5344CB8AC3E}">
        <p14:creationId xmlns:p14="http://schemas.microsoft.com/office/powerpoint/2010/main" val="3726765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Formal Cover">
    <p:spTree>
      <p:nvGrpSpPr>
        <p:cNvPr id="1" name=""/>
        <p:cNvGrpSpPr/>
        <p:nvPr/>
      </p:nvGrpSpPr>
      <p:grpSpPr>
        <a:xfrm>
          <a:off x="0" y="0"/>
          <a:ext cx="0" cy="0"/>
          <a:chOff x="0" y="0"/>
          <a:chExt cx="0" cy="0"/>
        </a:xfrm>
      </p:grpSpPr>
      <p:pic>
        <p:nvPicPr>
          <p:cNvPr id="7" name="Picture 7" descr="8010_Powerpoint_Home.jpg"/>
          <p:cNvPicPr>
            <a:picLocks noChangeAspect="1"/>
          </p:cNvPicPr>
          <p:nvPr/>
        </p:nvPicPr>
        <p:blipFill>
          <a:blip r:embed="rId2" cstate="email">
            <a:extLst>
              <a:ext uri="{28A0092B-C50C-407E-A947-70E740481C1C}">
                <a14:useLocalDpi xmlns:a14="http://schemas.microsoft.com/office/drawing/2010/main" val="0"/>
              </a:ext>
            </a:extLst>
          </a:blip>
          <a:srcRect l="32408" t="50526" r="17249"/>
          <a:stretch>
            <a:fillRect/>
          </a:stretch>
        </p:blipFill>
        <p:spPr bwMode="auto">
          <a:xfrm>
            <a:off x="2808288" y="2257425"/>
            <a:ext cx="6335712"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88000" y="2149552"/>
            <a:ext cx="8571838" cy="443030"/>
          </a:xfrm>
        </p:spPr>
        <p:txBody>
          <a:bodyPr tIns="0" anchor="t"/>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287338" y="3358256"/>
            <a:ext cx="8572500" cy="336516"/>
          </a:xfrm>
        </p:spPr>
        <p:txBody>
          <a:bodyPr tIns="0">
            <a:normAutofit/>
          </a:bodyPr>
          <a:lstStyle>
            <a:lvl1pPr marL="0" indent="0">
              <a:spcBef>
                <a:spcPts val="0"/>
              </a:spcBef>
              <a:buFontTx/>
              <a:buNone/>
              <a:defRPr sz="1800">
                <a:solidFill>
                  <a:srgbClr val="000000"/>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293688" y="3628840"/>
            <a:ext cx="8566150" cy="1503836"/>
          </a:xfrm>
        </p:spPr>
        <p:txBody>
          <a:bodyPr tIns="0">
            <a:noAutofit/>
          </a:bodyPr>
          <a:lstStyle>
            <a:lvl1pPr marL="0" indent="0">
              <a:spcBef>
                <a:spcPts val="0"/>
              </a:spcBef>
              <a:buFontTx/>
              <a:buNone/>
              <a:defRPr sz="180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7194474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p>
            <a:pPr defTabSz="914400" fontAlgn="base">
              <a:spcBef>
                <a:spcPct val="0"/>
              </a:spcBef>
              <a:spcAft>
                <a:spcPct val="0"/>
              </a:spcAft>
              <a:defRPr/>
            </a:pPr>
            <a:endParaRPr lang="en-GB"/>
          </a:p>
        </p:txBody>
      </p:sp>
      <p:sp>
        <p:nvSpPr>
          <p:cNvPr id="6" name="Slide Number Placeholder 5"/>
          <p:cNvSpPr>
            <a:spLocks noGrp="1"/>
          </p:cNvSpPr>
          <p:nvPr>
            <p:ph type="sldNum" sz="quarter" idx="11"/>
          </p:nvPr>
        </p:nvSpPr>
        <p:spPr/>
        <p:txBody>
          <a:bodyPr/>
          <a:lstStyle/>
          <a:p>
            <a:pPr defTabSz="914400" fontAlgn="base">
              <a:spcBef>
                <a:spcPct val="0"/>
              </a:spcBef>
              <a:spcAft>
                <a:spcPct val="0"/>
              </a:spcAft>
              <a:defRPr/>
            </a:pPr>
            <a:fld id="{D059A378-9C1F-4E55-AF28-F088E27516BE}" type="slidenum">
              <a:rPr lang="en-GB" smtClean="0">
                <a:solidFill>
                  <a:srgbClr val="002147">
                    <a:tint val="75000"/>
                  </a:srgbClr>
                </a:solidFill>
              </a:rPr>
              <a:pPr defTabSz="914400" fontAlgn="base">
                <a:spcBef>
                  <a:spcPct val="0"/>
                </a:spcBef>
                <a:spcAft>
                  <a:spcPct val="0"/>
                </a:spcAft>
                <a:defRPr/>
              </a:pPr>
              <a:t>‹#›</a:t>
            </a:fld>
            <a:endParaRPr lang="en-GB">
              <a:solidFill>
                <a:srgbClr val="002147">
                  <a:tint val="75000"/>
                </a:srgbClr>
              </a:solidFill>
            </a:endParaRPr>
          </a:p>
        </p:txBody>
      </p:sp>
    </p:spTree>
    <p:extLst>
      <p:ext uri="{BB962C8B-B14F-4D97-AF65-F5344CB8AC3E}">
        <p14:creationId xmlns:p14="http://schemas.microsoft.com/office/powerpoint/2010/main" val="134182102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5D76488-C3FD-4119-973E-DF58AD723E5A}" type="datetimeFigureOut">
              <a:rPr lang="en-GB" smtClean="0"/>
              <a:t>17/05/2017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BCAE26-D536-4BAC-8216-8085D20664CA}" type="slidenum">
              <a:rPr lang="en-GB" smtClean="0"/>
              <a:t>‹#›</a:t>
            </a:fld>
            <a:endParaRPr lang="en-GB"/>
          </a:p>
        </p:txBody>
      </p:sp>
    </p:spTree>
    <p:extLst>
      <p:ext uri="{BB962C8B-B14F-4D97-AF65-F5344CB8AC3E}">
        <p14:creationId xmlns:p14="http://schemas.microsoft.com/office/powerpoint/2010/main" val="3299016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General Text">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287338" y="1269657"/>
            <a:ext cx="6936756" cy="485775"/>
          </a:xfrm>
        </p:spPr>
        <p:txBody>
          <a:bodyPr tIns="0">
            <a:noAutofit/>
          </a:bodyPr>
          <a:lstStyle>
            <a:lvl1pPr marL="0" indent="0" algn="l">
              <a:spcBef>
                <a:spcPts val="0"/>
              </a:spcBef>
              <a:buFontTx/>
              <a:buNone/>
              <a:defRPr sz="3600" b="0" i="0" baseline="0">
                <a:solidFill>
                  <a:srgbClr val="002147"/>
                </a:solidFill>
                <a:latin typeface="+mj-lt"/>
              </a:defRPr>
            </a:lvl1pPr>
          </a:lstStyle>
          <a:p>
            <a:pPr lvl="0"/>
            <a:r>
              <a:rPr lang="en-US" dirty="0" smtClean="0"/>
              <a:t>Click to edit Master text styles</a:t>
            </a:r>
          </a:p>
        </p:txBody>
      </p:sp>
      <p:sp>
        <p:nvSpPr>
          <p:cNvPr id="9" name="Text Placeholder 8"/>
          <p:cNvSpPr>
            <a:spLocks noGrp="1"/>
          </p:cNvSpPr>
          <p:nvPr>
            <p:ph type="body" sz="quarter" idx="14"/>
          </p:nvPr>
        </p:nvSpPr>
        <p:spPr>
          <a:xfrm>
            <a:off x="293688" y="2110852"/>
            <a:ext cx="8566150" cy="4267723"/>
          </a:xfrm>
          <a:noFill/>
          <a:ln>
            <a:noFill/>
          </a:ln>
        </p:spPr>
        <p:txBody>
          <a:bodyPr/>
          <a:lstStyle>
            <a:lvl1pPr>
              <a:defRPr sz="2600" baseline="0">
                <a:solidFill>
                  <a:srgbClr val="777777"/>
                </a:solidFill>
              </a:defRPr>
            </a:lvl1pPr>
            <a:lvl2pPr>
              <a:defRPr baseline="0">
                <a:solidFill>
                  <a:srgbClr val="777777"/>
                </a:solidFill>
              </a:defRPr>
            </a:lvl2pPr>
            <a:lvl3pPr>
              <a:defRPr baseline="0">
                <a:solidFill>
                  <a:srgbClr val="777777"/>
                </a:solidFill>
              </a:defRPr>
            </a:lvl3pPr>
            <a:lvl4pPr>
              <a:defRPr baseline="0">
                <a:solidFill>
                  <a:srgbClr val="777777"/>
                </a:solidFill>
              </a:defRPr>
            </a:lvl4pPr>
            <a:lvl5pPr>
              <a:defRPr baseline="0">
                <a:solidFill>
                  <a:srgbClr val="777777"/>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15"/>
          </p:nvPr>
        </p:nvSpPr>
        <p:spPr/>
        <p:txBody>
          <a:bodyPr/>
          <a:lstStyle>
            <a:lvl1pPr>
              <a:defRPr/>
            </a:lvl1pPr>
          </a:lstStyle>
          <a:p>
            <a:pPr>
              <a:defRPr/>
            </a:pPr>
            <a:fld id="{0F1910A4-4ED5-4D79-9536-34EF5838D468}" type="slidenum">
              <a:rPr lang="en-US"/>
              <a:pPr>
                <a:defRPr/>
              </a:pPr>
              <a:t>‹#›</a:t>
            </a:fld>
            <a:endParaRPr lang="en-US" dirty="0"/>
          </a:p>
        </p:txBody>
      </p:sp>
    </p:spTree>
    <p:extLst>
      <p:ext uri="{BB962C8B-B14F-4D97-AF65-F5344CB8AC3E}">
        <p14:creationId xmlns:p14="http://schemas.microsoft.com/office/powerpoint/2010/main" val="19697195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1560" y="2204864"/>
            <a:ext cx="7772400" cy="1470025"/>
          </a:xfrm>
        </p:spPr>
        <p:txBody>
          <a:bodyPr/>
          <a:lstStyle>
            <a:lvl1pPr>
              <a:defRPr>
                <a:solidFill>
                  <a:schemeClr val="bg1"/>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val="3784134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formal Cover 5">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67544" y="1844824"/>
            <a:ext cx="8229600" cy="434908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Slide Number Placeholder 5"/>
          <p:cNvSpPr>
            <a:spLocks noGrp="1"/>
          </p:cNvSpPr>
          <p:nvPr>
            <p:ph type="sldNum" sz="quarter" idx="12"/>
          </p:nvPr>
        </p:nvSpPr>
        <p:spPr/>
        <p:txBody>
          <a:bodyPr/>
          <a:lstStyle/>
          <a:p>
            <a:fld id="{ADF44745-CA30-46BB-93E5-1FDAE3897B4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50864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67544" y="1772816"/>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92895"/>
            <a:ext cx="4040188" cy="3633267"/>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4008" y="1772816"/>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92895"/>
            <a:ext cx="4041775" cy="3633267"/>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Slide Number Placeholder 8"/>
          <p:cNvSpPr>
            <a:spLocks noGrp="1"/>
          </p:cNvSpPr>
          <p:nvPr>
            <p:ph type="sldNum" sz="quarter" idx="12"/>
          </p:nvPr>
        </p:nvSpPr>
        <p:spPr/>
        <p:txBody>
          <a:bodyPr/>
          <a:lstStyle/>
          <a:p>
            <a:fld id="{ADF44745-CA30-46BB-93E5-1FDAE3897B4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942884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GB" dirty="0"/>
          </a:p>
        </p:txBody>
      </p:sp>
      <p:sp>
        <p:nvSpPr>
          <p:cNvPr id="5" name="Slide Number Placeholder 4"/>
          <p:cNvSpPr>
            <a:spLocks noGrp="1"/>
          </p:cNvSpPr>
          <p:nvPr>
            <p:ph type="sldNum" sz="quarter" idx="12"/>
          </p:nvPr>
        </p:nvSpPr>
        <p:spPr/>
        <p:txBody>
          <a:bodyPr/>
          <a:lstStyle/>
          <a:p>
            <a:fld id="{ADF44745-CA30-46BB-93E5-1FDAE3897B4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658015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a:xfrm>
            <a:off x="631099" y="6402360"/>
            <a:ext cx="8136937" cy="365125"/>
          </a:xfrm>
          <a:prstGeom prst="rect">
            <a:avLst/>
          </a:prstGeom>
        </p:spPr>
        <p:txBody>
          <a:bodyPr/>
          <a:lstStyle>
            <a:lvl1pPr>
              <a:defRPr/>
            </a:lvl1pPr>
          </a:lstStyle>
          <a:p>
            <a:r>
              <a:rPr lang="en-GB" smtClean="0">
                <a:solidFill>
                  <a:srgbClr val="000000"/>
                </a:solidFill>
              </a:rPr>
              <a:t>Discoverability and the Oxford Index / Robert Faber</a:t>
            </a:r>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408A2BF-FF92-463F-BED7-EDF79EB6B6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26790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a:xfrm>
            <a:off x="631825" y="6402388"/>
            <a:ext cx="8135938" cy="365125"/>
          </a:xfrm>
          <a:prstGeom prst="rect">
            <a:avLst/>
          </a:prstGeom>
        </p:spPr>
        <p:txBody>
          <a:bodyPr/>
          <a:lstStyle/>
          <a:p>
            <a:pPr defTabSz="914400" fontAlgn="base">
              <a:spcBef>
                <a:spcPct val="0"/>
              </a:spcBef>
              <a:spcAft>
                <a:spcPct val="0"/>
              </a:spcAft>
              <a:defRPr/>
            </a:pPr>
            <a:endParaRPr lang="en-GB">
              <a:solidFill>
                <a:prstClr val="black"/>
              </a:solidFill>
            </a:endParaRPr>
          </a:p>
        </p:txBody>
      </p:sp>
      <p:sp>
        <p:nvSpPr>
          <p:cNvPr id="6" name="Slide Number Placeholder 5"/>
          <p:cNvSpPr>
            <a:spLocks noGrp="1"/>
          </p:cNvSpPr>
          <p:nvPr>
            <p:ph type="sldNum" sz="quarter" idx="11"/>
          </p:nvPr>
        </p:nvSpPr>
        <p:spPr/>
        <p:txBody>
          <a:bodyPr/>
          <a:lstStyle/>
          <a:p>
            <a:pPr defTabSz="914400" fontAlgn="base">
              <a:spcBef>
                <a:spcPct val="0"/>
              </a:spcBef>
              <a:spcAft>
                <a:spcPct val="0"/>
              </a:spcAft>
              <a:defRPr/>
            </a:pPr>
            <a:fld id="{D059A378-9C1F-4E55-AF28-F088E27516BE}" type="slidenum">
              <a:rPr lang="en-GB" smtClean="0">
                <a:solidFill>
                  <a:srgbClr val="002147">
                    <a:tint val="75000"/>
                  </a:srgbClr>
                </a:solidFill>
              </a:rPr>
              <a:pPr defTabSz="914400" fontAlgn="base">
                <a:spcBef>
                  <a:spcPct val="0"/>
                </a:spcBef>
                <a:spcAft>
                  <a:spcPct val="0"/>
                </a:spcAft>
                <a:defRPr/>
              </a:pPr>
              <a:t>‹#›</a:t>
            </a:fld>
            <a:endParaRPr lang="en-GB">
              <a:solidFill>
                <a:srgbClr val="002147">
                  <a:tint val="75000"/>
                </a:srgbClr>
              </a:solidFill>
            </a:endParaRPr>
          </a:p>
        </p:txBody>
      </p:sp>
    </p:spTree>
    <p:extLst>
      <p:ext uri="{BB962C8B-B14F-4D97-AF65-F5344CB8AC3E}">
        <p14:creationId xmlns:p14="http://schemas.microsoft.com/office/powerpoint/2010/main" val="374106353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ormal Cover">
    <p:spTree>
      <p:nvGrpSpPr>
        <p:cNvPr id="1" name=""/>
        <p:cNvGrpSpPr/>
        <p:nvPr/>
      </p:nvGrpSpPr>
      <p:grpSpPr>
        <a:xfrm>
          <a:off x="0" y="0"/>
          <a:ext cx="0" cy="0"/>
          <a:chOff x="0" y="0"/>
          <a:chExt cx="0" cy="0"/>
        </a:xfrm>
      </p:grpSpPr>
      <p:pic>
        <p:nvPicPr>
          <p:cNvPr id="7"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7338" y="1588"/>
            <a:ext cx="1600200"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88000" y="2149552"/>
            <a:ext cx="8571838" cy="443030"/>
          </a:xfrm>
          <a:prstGeom prst="rect">
            <a:avLst/>
          </a:prstGeom>
        </p:spPr>
        <p:txBody>
          <a:bodyPr tIns="0" anchor="t" anchorCtr="0"/>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287338" y="3358256"/>
            <a:ext cx="8572500" cy="336516"/>
          </a:xfrm>
        </p:spPr>
        <p:txBody>
          <a:bodyPr tIns="0">
            <a:normAutofit/>
          </a:bodyPr>
          <a:lstStyle>
            <a:lvl1pPr marL="0" indent="0">
              <a:spcBef>
                <a:spcPts val="0"/>
              </a:spcBef>
              <a:buFontTx/>
              <a:buNone/>
              <a:defRPr sz="1800">
                <a:solidFill>
                  <a:srgbClr val="000000"/>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293688" y="3628840"/>
            <a:ext cx="8566150" cy="1503836"/>
          </a:xfrm>
        </p:spPr>
        <p:txBody>
          <a:bodyPr tIns="0">
            <a:noAutofit/>
          </a:bodyPr>
          <a:lstStyle>
            <a:lvl1pPr marL="0" indent="0">
              <a:spcBef>
                <a:spcPts val="0"/>
              </a:spcBef>
              <a:buFontTx/>
              <a:buNone/>
              <a:defRPr sz="180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38140352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nformal Cover 14">
    <p:spTree>
      <p:nvGrpSpPr>
        <p:cNvPr id="1" name=""/>
        <p:cNvGrpSpPr/>
        <p:nvPr/>
      </p:nvGrpSpPr>
      <p:grpSpPr>
        <a:xfrm>
          <a:off x="0" y="0"/>
          <a:ext cx="0" cy="0"/>
          <a:chOff x="0" y="0"/>
          <a:chExt cx="0" cy="0"/>
        </a:xfrm>
      </p:grpSpPr>
      <p:sp>
        <p:nvSpPr>
          <p:cNvPr id="7" name="Rectangle 6"/>
          <p:cNvSpPr/>
          <p:nvPr userDrawn="1"/>
        </p:nvSpPr>
        <p:spPr>
          <a:xfrm>
            <a:off x="293688" y="2243138"/>
            <a:ext cx="8567737" cy="41402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720000" y="2527408"/>
            <a:ext cx="8571838" cy="443030"/>
          </a:xfrm>
          <a:prstGeom prst="rect">
            <a:avLst/>
          </a:prstGeom>
        </p:spPr>
        <p:txBody>
          <a:bodyPr tIns="0" anchor="t" anchorCtr="0"/>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0"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0"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0" y="4006696"/>
            <a:ext cx="8566150" cy="1503836"/>
          </a:xfrm>
        </p:spPr>
        <p:txBody>
          <a:bodyPr tIns="0">
            <a:noAutofit/>
          </a:bodyPr>
          <a:lstStyle>
            <a:lvl1pPr marL="0" indent="0">
              <a:spcBef>
                <a:spcPts val="0"/>
              </a:spcBef>
              <a:buFontTx/>
              <a:buNone/>
              <a:defRPr sz="180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7895592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Agenda 2">
    <p:spTree>
      <p:nvGrpSpPr>
        <p:cNvPr id="1" name=""/>
        <p:cNvGrpSpPr/>
        <p:nvPr/>
      </p:nvGrpSpPr>
      <p:grpSpPr>
        <a:xfrm>
          <a:off x="0" y="0"/>
          <a:ext cx="0" cy="0"/>
          <a:chOff x="0" y="0"/>
          <a:chExt cx="0" cy="0"/>
        </a:xfrm>
      </p:grpSpPr>
      <p:cxnSp>
        <p:nvCxnSpPr>
          <p:cNvPr id="5" name="Straight Connector 4"/>
          <p:cNvCxnSpPr/>
          <p:nvPr userDrawn="1"/>
        </p:nvCxnSpPr>
        <p:spPr>
          <a:xfrm>
            <a:off x="287338" y="1917700"/>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flipV="1">
            <a:off x="288000" y="1269915"/>
            <a:ext cx="6936094" cy="647851"/>
          </a:xfrm>
          <a:prstGeom prst="rect">
            <a:avLst/>
          </a:prstGeom>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17154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Agenda 3">
    <p:spTree>
      <p:nvGrpSpPr>
        <p:cNvPr id="1" name=""/>
        <p:cNvGrpSpPr/>
        <p:nvPr/>
      </p:nvGrpSpPr>
      <p:grpSpPr>
        <a:xfrm>
          <a:off x="0" y="0"/>
          <a:ext cx="0" cy="0"/>
          <a:chOff x="0" y="0"/>
          <a:chExt cx="0" cy="0"/>
        </a:xfrm>
      </p:grpSpPr>
      <p:cxnSp>
        <p:nvCxnSpPr>
          <p:cNvPr id="5" name="Straight Connector 4"/>
          <p:cNvCxnSpPr/>
          <p:nvPr userDrawn="1"/>
        </p:nvCxnSpPr>
        <p:spPr>
          <a:xfrm>
            <a:off x="287338" y="1917700"/>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flipV="1">
            <a:off x="288000" y="1269915"/>
            <a:ext cx="6936094" cy="647851"/>
          </a:xfrm>
          <a:prstGeom prst="rect">
            <a:avLst/>
          </a:prstGeom>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579254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Agenda 4">
    <p:spTree>
      <p:nvGrpSpPr>
        <p:cNvPr id="1" name=""/>
        <p:cNvGrpSpPr/>
        <p:nvPr/>
      </p:nvGrpSpPr>
      <p:grpSpPr>
        <a:xfrm>
          <a:off x="0" y="0"/>
          <a:ext cx="0" cy="0"/>
          <a:chOff x="0" y="0"/>
          <a:chExt cx="0" cy="0"/>
        </a:xfrm>
      </p:grpSpPr>
      <p:cxnSp>
        <p:nvCxnSpPr>
          <p:cNvPr id="5" name="Straight Connector 4"/>
          <p:cNvCxnSpPr/>
          <p:nvPr userDrawn="1"/>
        </p:nvCxnSpPr>
        <p:spPr>
          <a:xfrm>
            <a:off x="287338" y="1917700"/>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flipV="1">
            <a:off x="288000" y="1269915"/>
            <a:ext cx="6936094" cy="647851"/>
          </a:xfrm>
          <a:prstGeom prst="rect">
            <a:avLst/>
          </a:prstGeom>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52913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formal Cover 6">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Agenda 5">
    <p:spTree>
      <p:nvGrpSpPr>
        <p:cNvPr id="1" name=""/>
        <p:cNvGrpSpPr/>
        <p:nvPr/>
      </p:nvGrpSpPr>
      <p:grpSpPr>
        <a:xfrm>
          <a:off x="0" y="0"/>
          <a:ext cx="0" cy="0"/>
          <a:chOff x="0" y="0"/>
          <a:chExt cx="0" cy="0"/>
        </a:xfrm>
      </p:grpSpPr>
      <p:cxnSp>
        <p:nvCxnSpPr>
          <p:cNvPr id="5" name="Straight Connector 4"/>
          <p:cNvCxnSpPr/>
          <p:nvPr userDrawn="1"/>
        </p:nvCxnSpPr>
        <p:spPr>
          <a:xfrm>
            <a:off x="287338" y="1917700"/>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flipV="1">
            <a:off x="288000" y="1269915"/>
            <a:ext cx="6936094" cy="647851"/>
          </a:xfrm>
          <a:prstGeom prst="rect">
            <a:avLst/>
          </a:prstGeom>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875794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Agenda 6">
    <p:spTree>
      <p:nvGrpSpPr>
        <p:cNvPr id="1" name=""/>
        <p:cNvGrpSpPr/>
        <p:nvPr/>
      </p:nvGrpSpPr>
      <p:grpSpPr>
        <a:xfrm>
          <a:off x="0" y="0"/>
          <a:ext cx="0" cy="0"/>
          <a:chOff x="0" y="0"/>
          <a:chExt cx="0" cy="0"/>
        </a:xfrm>
      </p:grpSpPr>
      <p:cxnSp>
        <p:nvCxnSpPr>
          <p:cNvPr id="5" name="Straight Connector 4"/>
          <p:cNvCxnSpPr/>
          <p:nvPr userDrawn="1"/>
        </p:nvCxnSpPr>
        <p:spPr>
          <a:xfrm>
            <a:off x="287338" y="1917700"/>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flipV="1">
            <a:off x="288000" y="1269915"/>
            <a:ext cx="6936094" cy="647851"/>
          </a:xfrm>
          <a:prstGeom prst="rect">
            <a:avLst/>
          </a:prstGeom>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602569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Agenda 7">
    <p:spTree>
      <p:nvGrpSpPr>
        <p:cNvPr id="1" name=""/>
        <p:cNvGrpSpPr/>
        <p:nvPr/>
      </p:nvGrpSpPr>
      <p:grpSpPr>
        <a:xfrm>
          <a:off x="0" y="0"/>
          <a:ext cx="0" cy="0"/>
          <a:chOff x="0" y="0"/>
          <a:chExt cx="0" cy="0"/>
        </a:xfrm>
      </p:grpSpPr>
      <p:cxnSp>
        <p:nvCxnSpPr>
          <p:cNvPr id="5" name="Straight Connector 4"/>
          <p:cNvCxnSpPr/>
          <p:nvPr userDrawn="1"/>
        </p:nvCxnSpPr>
        <p:spPr>
          <a:xfrm>
            <a:off x="287338" y="1917700"/>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flipV="1">
            <a:off x="288000" y="1269915"/>
            <a:ext cx="6936094" cy="647851"/>
          </a:xfrm>
          <a:prstGeom prst="rect">
            <a:avLst/>
          </a:prstGeom>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76309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Agenda 8">
    <p:spTree>
      <p:nvGrpSpPr>
        <p:cNvPr id="1" name=""/>
        <p:cNvGrpSpPr/>
        <p:nvPr/>
      </p:nvGrpSpPr>
      <p:grpSpPr>
        <a:xfrm>
          <a:off x="0" y="0"/>
          <a:ext cx="0" cy="0"/>
          <a:chOff x="0" y="0"/>
          <a:chExt cx="0" cy="0"/>
        </a:xfrm>
      </p:grpSpPr>
      <p:sp>
        <p:nvSpPr>
          <p:cNvPr id="2" name="Title 1"/>
          <p:cNvSpPr>
            <a:spLocks noGrp="1"/>
          </p:cNvSpPr>
          <p:nvPr>
            <p:ph type="title"/>
          </p:nvPr>
        </p:nvSpPr>
        <p:spPr>
          <a:xfrm flipV="1">
            <a:off x="288000" y="1269915"/>
            <a:ext cx="6936094" cy="647851"/>
          </a:xfrm>
          <a:prstGeom prst="rect">
            <a:avLst/>
          </a:prstGeom>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1">
                <a:solidFill>
                  <a:schemeClr val="bg1"/>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400638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Agenda 9">
    <p:spTree>
      <p:nvGrpSpPr>
        <p:cNvPr id="1" name=""/>
        <p:cNvGrpSpPr/>
        <p:nvPr/>
      </p:nvGrpSpPr>
      <p:grpSpPr>
        <a:xfrm>
          <a:off x="0" y="0"/>
          <a:ext cx="0" cy="0"/>
          <a:chOff x="0" y="0"/>
          <a:chExt cx="0" cy="0"/>
        </a:xfrm>
      </p:grpSpPr>
      <p:cxnSp>
        <p:nvCxnSpPr>
          <p:cNvPr id="5" name="Straight Connector 4"/>
          <p:cNvCxnSpPr/>
          <p:nvPr userDrawn="1"/>
        </p:nvCxnSpPr>
        <p:spPr>
          <a:xfrm>
            <a:off x="287338" y="1917700"/>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flipV="1">
            <a:off x="288000" y="1269915"/>
            <a:ext cx="6936094" cy="647851"/>
          </a:xfrm>
          <a:prstGeom prst="rect">
            <a:avLst/>
          </a:prstGeom>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961964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Agenda 10">
    <p:spTree>
      <p:nvGrpSpPr>
        <p:cNvPr id="1" name=""/>
        <p:cNvGrpSpPr/>
        <p:nvPr/>
      </p:nvGrpSpPr>
      <p:grpSpPr>
        <a:xfrm>
          <a:off x="0" y="0"/>
          <a:ext cx="0" cy="0"/>
          <a:chOff x="0" y="0"/>
          <a:chExt cx="0" cy="0"/>
        </a:xfrm>
      </p:grpSpPr>
      <p:sp>
        <p:nvSpPr>
          <p:cNvPr id="2" name="Title 1"/>
          <p:cNvSpPr>
            <a:spLocks noGrp="1"/>
          </p:cNvSpPr>
          <p:nvPr>
            <p:ph type="title"/>
          </p:nvPr>
        </p:nvSpPr>
        <p:spPr>
          <a:xfrm flipV="1">
            <a:off x="288000" y="1269915"/>
            <a:ext cx="6936094" cy="647851"/>
          </a:xfrm>
          <a:prstGeom prst="rect">
            <a:avLst/>
          </a:prstGeom>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191013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Agenda 11">
    <p:spTree>
      <p:nvGrpSpPr>
        <p:cNvPr id="1" name=""/>
        <p:cNvGrpSpPr/>
        <p:nvPr/>
      </p:nvGrpSpPr>
      <p:grpSpPr>
        <a:xfrm>
          <a:off x="0" y="0"/>
          <a:ext cx="0" cy="0"/>
          <a:chOff x="0" y="0"/>
          <a:chExt cx="0" cy="0"/>
        </a:xfrm>
      </p:grpSpPr>
      <p:sp>
        <p:nvSpPr>
          <p:cNvPr id="2" name="Title 1"/>
          <p:cNvSpPr>
            <a:spLocks noGrp="1"/>
          </p:cNvSpPr>
          <p:nvPr>
            <p:ph type="title"/>
          </p:nvPr>
        </p:nvSpPr>
        <p:spPr>
          <a:xfrm flipV="1">
            <a:off x="288000" y="1269915"/>
            <a:ext cx="6936094" cy="647851"/>
          </a:xfrm>
          <a:prstGeom prst="rect">
            <a:avLst/>
          </a:prstGeom>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120108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Agenda 12">
    <p:spTree>
      <p:nvGrpSpPr>
        <p:cNvPr id="1" name=""/>
        <p:cNvGrpSpPr/>
        <p:nvPr/>
      </p:nvGrpSpPr>
      <p:grpSpPr>
        <a:xfrm>
          <a:off x="0" y="0"/>
          <a:ext cx="0" cy="0"/>
          <a:chOff x="0" y="0"/>
          <a:chExt cx="0" cy="0"/>
        </a:xfrm>
      </p:grpSpPr>
      <p:cxnSp>
        <p:nvCxnSpPr>
          <p:cNvPr id="5" name="Straight Connector 4"/>
          <p:cNvCxnSpPr/>
          <p:nvPr userDrawn="1"/>
        </p:nvCxnSpPr>
        <p:spPr>
          <a:xfrm>
            <a:off x="287338" y="1917700"/>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flipV="1">
            <a:off x="288000" y="1269915"/>
            <a:ext cx="6936094" cy="647851"/>
          </a:xfrm>
          <a:prstGeom prst="rect">
            <a:avLst/>
          </a:prstGeom>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700658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Agenda 13">
    <p:spTree>
      <p:nvGrpSpPr>
        <p:cNvPr id="1" name=""/>
        <p:cNvGrpSpPr/>
        <p:nvPr/>
      </p:nvGrpSpPr>
      <p:grpSpPr>
        <a:xfrm>
          <a:off x="0" y="0"/>
          <a:ext cx="0" cy="0"/>
          <a:chOff x="0" y="0"/>
          <a:chExt cx="0" cy="0"/>
        </a:xfrm>
      </p:grpSpPr>
      <p:sp>
        <p:nvSpPr>
          <p:cNvPr id="2" name="Title 1"/>
          <p:cNvSpPr>
            <a:spLocks noGrp="1"/>
          </p:cNvSpPr>
          <p:nvPr>
            <p:ph type="title"/>
          </p:nvPr>
        </p:nvSpPr>
        <p:spPr>
          <a:xfrm flipV="1">
            <a:off x="288000" y="1269915"/>
            <a:ext cx="6936094" cy="647851"/>
          </a:xfrm>
          <a:prstGeom prst="rect">
            <a:avLst/>
          </a:prstGeom>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768207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General Text">
    <p:spTree>
      <p:nvGrpSpPr>
        <p:cNvPr id="1" name=""/>
        <p:cNvGrpSpPr/>
        <p:nvPr/>
      </p:nvGrpSpPr>
      <p:grpSpPr>
        <a:xfrm>
          <a:off x="0" y="0"/>
          <a:ext cx="0" cy="0"/>
          <a:chOff x="0" y="0"/>
          <a:chExt cx="0" cy="0"/>
        </a:xfrm>
      </p:grpSpPr>
      <p:sp>
        <p:nvSpPr>
          <p:cNvPr id="2" name="Title 1"/>
          <p:cNvSpPr>
            <a:spLocks noGrp="1"/>
          </p:cNvSpPr>
          <p:nvPr>
            <p:ph type="title"/>
          </p:nvPr>
        </p:nvSpPr>
        <p:spPr>
          <a:xfrm flipV="1">
            <a:off x="288000" y="1269915"/>
            <a:ext cx="6936094" cy="647851"/>
          </a:xfrm>
          <a:prstGeom prst="rect">
            <a:avLst/>
          </a:prstGeom>
        </p:spPr>
        <p:txBody>
          <a:bodyPr/>
          <a:lstStyle/>
          <a:p>
            <a:r>
              <a:rPr lang="en-US" smtClean="0"/>
              <a:t>Click to edit Master title style</a:t>
            </a:r>
            <a:endParaRPr lang="en-US" dirty="0"/>
          </a:p>
        </p:txBody>
      </p:sp>
      <p:sp>
        <p:nvSpPr>
          <p:cNvPr id="7" name="Text Placeholder 7"/>
          <p:cNvSpPr>
            <a:spLocks noGrp="1"/>
          </p:cNvSpPr>
          <p:nvPr>
            <p:ph type="body" sz="quarter" idx="13"/>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9" name="Text Placeholder 8"/>
          <p:cNvSpPr>
            <a:spLocks noGrp="1"/>
          </p:cNvSpPr>
          <p:nvPr>
            <p:ph type="body" sz="quarter" idx="14"/>
          </p:nvPr>
        </p:nvSpPr>
        <p:spPr>
          <a:xfrm>
            <a:off x="293688" y="2110852"/>
            <a:ext cx="8566150" cy="4267723"/>
          </a:xfrm>
          <a:noFill/>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5"/>
          </p:nvPr>
        </p:nvSpPr>
        <p:spPr/>
        <p:txBody>
          <a:bodyPr/>
          <a:lstStyle>
            <a:lvl1pPr>
              <a:defRPr b="1"/>
            </a:lvl1pPr>
          </a:lstStyle>
          <a:p>
            <a:pPr>
              <a:defRPr/>
            </a:pPr>
            <a:r>
              <a:rPr lang="en-US">
                <a:solidFill>
                  <a:srgbClr val="000000"/>
                </a:solidFill>
              </a:rPr>
              <a:t>Presentation name </a:t>
            </a:r>
            <a:r>
              <a:rPr lang="en-US" b="0">
                <a:solidFill>
                  <a:srgbClr val="747679"/>
                </a:solidFill>
              </a:rPr>
              <a:t>Presenter Name and Date</a:t>
            </a:r>
          </a:p>
        </p:txBody>
      </p:sp>
      <p:sp>
        <p:nvSpPr>
          <p:cNvPr id="6" name="Slide Number Placeholder 5"/>
          <p:cNvSpPr>
            <a:spLocks noGrp="1"/>
          </p:cNvSpPr>
          <p:nvPr>
            <p:ph type="sldNum" sz="quarter" idx="16"/>
          </p:nvPr>
        </p:nvSpPr>
        <p:spPr/>
        <p:txBody>
          <a:bodyPr/>
          <a:lstStyle>
            <a:lvl1pPr>
              <a:defRPr/>
            </a:lvl1pPr>
          </a:lstStyle>
          <a:p>
            <a:fld id="{118C0843-8909-4F76-96CA-35FAF3A982C5}" type="slidenum">
              <a:rPr lang="en-US" altLang="en-US"/>
              <a:pPr/>
              <a:t>‹#›</a:t>
            </a:fld>
            <a:endParaRPr lang="en-US" altLang="en-US"/>
          </a:p>
        </p:txBody>
      </p:sp>
    </p:spTree>
    <p:extLst>
      <p:ext uri="{BB962C8B-B14F-4D97-AF65-F5344CB8AC3E}">
        <p14:creationId xmlns:p14="http://schemas.microsoft.com/office/powerpoint/2010/main" val="3461045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formal Cover 7">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General Element">
    <p:spTree>
      <p:nvGrpSpPr>
        <p:cNvPr id="1" name=""/>
        <p:cNvGrpSpPr/>
        <p:nvPr/>
      </p:nvGrpSpPr>
      <p:grpSpPr>
        <a:xfrm>
          <a:off x="0" y="0"/>
          <a:ext cx="0" cy="0"/>
          <a:chOff x="0" y="0"/>
          <a:chExt cx="0" cy="0"/>
        </a:xfrm>
      </p:grpSpPr>
      <p:sp>
        <p:nvSpPr>
          <p:cNvPr id="2" name="Title 1"/>
          <p:cNvSpPr>
            <a:spLocks noGrp="1"/>
          </p:cNvSpPr>
          <p:nvPr>
            <p:ph type="title"/>
          </p:nvPr>
        </p:nvSpPr>
        <p:spPr>
          <a:xfrm flipV="1">
            <a:off x="288000" y="1269915"/>
            <a:ext cx="6936094" cy="647851"/>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288000" y="2243138"/>
            <a:ext cx="8572904" cy="4135437"/>
          </a:xfrm>
        </p:spPr>
        <p:txBody>
          <a:bodyPr/>
          <a:lstStyle>
            <a:lvl1pPr>
              <a:buNone/>
              <a:defRPr baseline="0"/>
            </a:lvl1pPr>
          </a:lstStyle>
          <a:p>
            <a:pPr lvl="0"/>
            <a:r>
              <a:rPr lang="en-US" smtClean="0"/>
              <a:t>Click to edit Master text styles</a:t>
            </a:r>
          </a:p>
        </p:txBody>
      </p:sp>
      <p:sp>
        <p:nvSpPr>
          <p:cNvPr id="7" name="Text Placeholder 7"/>
          <p:cNvSpPr>
            <a:spLocks noGrp="1"/>
          </p:cNvSpPr>
          <p:nvPr>
            <p:ph type="body" sz="quarter" idx="13"/>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5" name="Footer Placeholder 4"/>
          <p:cNvSpPr>
            <a:spLocks noGrp="1"/>
          </p:cNvSpPr>
          <p:nvPr>
            <p:ph type="ftr" sz="quarter" idx="14"/>
          </p:nvPr>
        </p:nvSpPr>
        <p:spPr/>
        <p:txBody>
          <a:bodyPr/>
          <a:lstStyle>
            <a:lvl1pPr>
              <a:defRPr b="1"/>
            </a:lvl1pPr>
          </a:lstStyle>
          <a:p>
            <a:pPr>
              <a:defRPr/>
            </a:pPr>
            <a:r>
              <a:rPr lang="en-US">
                <a:solidFill>
                  <a:srgbClr val="000000"/>
                </a:solidFill>
              </a:rPr>
              <a:t>Presentation name </a:t>
            </a:r>
            <a:r>
              <a:rPr lang="en-US" b="0">
                <a:solidFill>
                  <a:srgbClr val="747679"/>
                </a:solidFill>
              </a:rPr>
              <a:t>Presenter Name and Date</a:t>
            </a:r>
          </a:p>
        </p:txBody>
      </p:sp>
      <p:sp>
        <p:nvSpPr>
          <p:cNvPr id="6" name="Slide Number Placeholder 5"/>
          <p:cNvSpPr>
            <a:spLocks noGrp="1"/>
          </p:cNvSpPr>
          <p:nvPr>
            <p:ph type="sldNum" sz="quarter" idx="15"/>
          </p:nvPr>
        </p:nvSpPr>
        <p:spPr/>
        <p:txBody>
          <a:bodyPr/>
          <a:lstStyle>
            <a:lvl1pPr>
              <a:defRPr/>
            </a:lvl1pPr>
          </a:lstStyle>
          <a:p>
            <a:fld id="{058F857E-814D-4966-BD67-9155FC065958}" type="slidenum">
              <a:rPr lang="en-US" altLang="en-US"/>
              <a:pPr/>
              <a:t>‹#›</a:t>
            </a:fld>
            <a:endParaRPr lang="en-US" altLang="en-US"/>
          </a:p>
        </p:txBody>
      </p:sp>
    </p:spTree>
    <p:extLst>
      <p:ext uri="{BB962C8B-B14F-4D97-AF65-F5344CB8AC3E}">
        <p14:creationId xmlns:p14="http://schemas.microsoft.com/office/powerpoint/2010/main" val="38160555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icture 1">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8"/>
            <a:ext cx="8568000" cy="4159222"/>
          </a:xfrm>
        </p:spPr>
        <p:txBody>
          <a:bodyPr rtlCol="0">
            <a:normAutofit/>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noProof="0" dirty="0" smtClean="0"/>
              <a:t>Click icon to add picture</a:t>
            </a:r>
          </a:p>
          <a:p>
            <a:pPr lvl="0"/>
            <a:endParaRPr lang="en-US" noProof="0" dirty="0"/>
          </a:p>
        </p:txBody>
      </p:sp>
      <p:sp>
        <p:nvSpPr>
          <p:cNvPr id="2" name="Title 1"/>
          <p:cNvSpPr>
            <a:spLocks noGrp="1"/>
          </p:cNvSpPr>
          <p:nvPr>
            <p:ph type="title"/>
          </p:nvPr>
        </p:nvSpPr>
        <p:spPr>
          <a:xfrm flipV="1">
            <a:off x="288000" y="1269915"/>
            <a:ext cx="6936094" cy="647851"/>
          </a:xfrm>
          <a:prstGeom prst="rect">
            <a:avLst/>
          </a:prstGeom>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5088334" y="5852688"/>
            <a:ext cx="3760392" cy="525886"/>
          </a:xfrm>
          <a:solidFill>
            <a:srgbClr val="717EBD"/>
          </a:solidFill>
        </p:spPr>
        <p:txBody>
          <a:bodyPr lIns="144000" tIns="108000" bIns="108000" anchor="b">
            <a:spAutoFit/>
          </a:bodyPr>
          <a:lstStyle>
            <a:lvl1pPr marL="0" indent="0">
              <a:spcBef>
                <a:spcPts val="0"/>
              </a:spcBef>
              <a:buFontTx/>
              <a:buNone/>
              <a:defRPr sz="2000" b="1" i="0">
                <a:solidFill>
                  <a:srgbClr val="FFFFFF"/>
                </a:solidFill>
              </a:defRPr>
            </a:lvl1pPr>
          </a:lstStyle>
          <a:p>
            <a:pPr lvl="0"/>
            <a:r>
              <a:rPr lang="en-US" smtClean="0"/>
              <a:t>Click to edit Master text styles</a:t>
            </a:r>
          </a:p>
        </p:txBody>
      </p:sp>
      <p:sp>
        <p:nvSpPr>
          <p:cNvPr id="6" name="Footer Placeholder 2"/>
          <p:cNvSpPr>
            <a:spLocks noGrp="1"/>
          </p:cNvSpPr>
          <p:nvPr>
            <p:ph type="ftr" sz="quarter" idx="15"/>
          </p:nvPr>
        </p:nvSpPr>
        <p:spPr/>
        <p:txBody>
          <a:bodyPr/>
          <a:lstStyle>
            <a:lvl1pPr>
              <a:defRPr b="1"/>
            </a:lvl1pPr>
          </a:lstStyle>
          <a:p>
            <a:pPr>
              <a:defRPr/>
            </a:pPr>
            <a:r>
              <a:rPr lang="en-US">
                <a:solidFill>
                  <a:srgbClr val="000000"/>
                </a:solidFill>
              </a:rPr>
              <a:t>Presentation name </a:t>
            </a:r>
            <a:r>
              <a:rPr lang="en-US" b="0">
                <a:solidFill>
                  <a:srgbClr val="747679"/>
                </a:solidFill>
              </a:rPr>
              <a:t>Presenter Name and Date</a:t>
            </a:r>
          </a:p>
        </p:txBody>
      </p:sp>
      <p:sp>
        <p:nvSpPr>
          <p:cNvPr id="7" name="Slide Number Placeholder 3"/>
          <p:cNvSpPr>
            <a:spLocks noGrp="1"/>
          </p:cNvSpPr>
          <p:nvPr>
            <p:ph type="sldNum" sz="quarter" idx="16"/>
          </p:nvPr>
        </p:nvSpPr>
        <p:spPr/>
        <p:txBody>
          <a:bodyPr/>
          <a:lstStyle>
            <a:lvl1pPr>
              <a:defRPr/>
            </a:lvl1pPr>
          </a:lstStyle>
          <a:p>
            <a:fld id="{FB532D3A-719E-43C3-8096-15B53EA48E60}" type="slidenum">
              <a:rPr lang="en-US" altLang="en-US"/>
              <a:pPr/>
              <a:t>‹#›</a:t>
            </a:fld>
            <a:endParaRPr lang="en-US" altLang="en-US"/>
          </a:p>
        </p:txBody>
      </p:sp>
    </p:spTree>
    <p:extLst>
      <p:ext uri="{BB962C8B-B14F-4D97-AF65-F5344CB8AC3E}">
        <p14:creationId xmlns:p14="http://schemas.microsoft.com/office/powerpoint/2010/main" val="13829537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icture 2">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8"/>
            <a:ext cx="4068000" cy="4159222"/>
          </a:xfrm>
        </p:spPr>
        <p:txBody>
          <a:bodyPr rtlCol="0">
            <a:normAutofit/>
          </a:bodyPr>
          <a:lstStyle>
            <a:lvl1pPr>
              <a:buNone/>
              <a:defRPr/>
            </a:lvl1pPr>
          </a:lstStyle>
          <a:p>
            <a:pPr lvl="0"/>
            <a:r>
              <a:rPr lang="en-US" noProof="0" dirty="0" smtClean="0"/>
              <a:t>Click icon to add picture</a:t>
            </a:r>
            <a:endParaRPr lang="en-US" noProof="0" dirty="0"/>
          </a:p>
        </p:txBody>
      </p:sp>
      <p:sp>
        <p:nvSpPr>
          <p:cNvPr id="2" name="Title 1"/>
          <p:cNvSpPr>
            <a:spLocks noGrp="1"/>
          </p:cNvSpPr>
          <p:nvPr>
            <p:ph type="title"/>
          </p:nvPr>
        </p:nvSpPr>
        <p:spPr>
          <a:xfrm flipV="1">
            <a:off x="288000" y="1269915"/>
            <a:ext cx="6936094" cy="647851"/>
          </a:xfrm>
          <a:prstGeom prst="rect">
            <a:avLst/>
          </a:prstGeom>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2" name="Text Placeholder 11"/>
          <p:cNvSpPr>
            <a:spLocks noGrp="1"/>
          </p:cNvSpPr>
          <p:nvPr>
            <p:ph type="body" sz="quarter" idx="15"/>
          </p:nvPr>
        </p:nvSpPr>
        <p:spPr>
          <a:xfrm>
            <a:off x="4645466" y="2117185"/>
            <a:ext cx="4211470" cy="42613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2"/>
          <p:cNvSpPr>
            <a:spLocks noGrp="1"/>
          </p:cNvSpPr>
          <p:nvPr>
            <p:ph type="ftr" sz="quarter" idx="16"/>
          </p:nvPr>
        </p:nvSpPr>
        <p:spPr/>
        <p:txBody>
          <a:bodyPr/>
          <a:lstStyle>
            <a:lvl1pPr>
              <a:defRPr b="1"/>
            </a:lvl1pPr>
          </a:lstStyle>
          <a:p>
            <a:pPr>
              <a:defRPr/>
            </a:pPr>
            <a:r>
              <a:rPr lang="en-US">
                <a:solidFill>
                  <a:srgbClr val="000000"/>
                </a:solidFill>
              </a:rPr>
              <a:t>Presentation name </a:t>
            </a:r>
            <a:r>
              <a:rPr lang="en-US" b="0">
                <a:solidFill>
                  <a:srgbClr val="747679"/>
                </a:solidFill>
              </a:rPr>
              <a:t>Presenter Name and Date</a:t>
            </a:r>
          </a:p>
        </p:txBody>
      </p:sp>
      <p:sp>
        <p:nvSpPr>
          <p:cNvPr id="7" name="Slide Number Placeholder 3"/>
          <p:cNvSpPr>
            <a:spLocks noGrp="1"/>
          </p:cNvSpPr>
          <p:nvPr>
            <p:ph type="sldNum" sz="quarter" idx="17"/>
          </p:nvPr>
        </p:nvSpPr>
        <p:spPr/>
        <p:txBody>
          <a:bodyPr/>
          <a:lstStyle>
            <a:lvl1pPr>
              <a:defRPr/>
            </a:lvl1pPr>
          </a:lstStyle>
          <a:p>
            <a:fld id="{5646D24A-F92C-4C04-BA44-EBC327922E59}" type="slidenum">
              <a:rPr lang="en-US" altLang="en-US"/>
              <a:pPr/>
              <a:t>‹#›</a:t>
            </a:fld>
            <a:endParaRPr lang="en-US" altLang="en-US"/>
          </a:p>
        </p:txBody>
      </p:sp>
    </p:spTree>
    <p:extLst>
      <p:ext uri="{BB962C8B-B14F-4D97-AF65-F5344CB8AC3E}">
        <p14:creationId xmlns:p14="http://schemas.microsoft.com/office/powerpoint/2010/main" val="3607609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icture 3">
    <p:spTree>
      <p:nvGrpSpPr>
        <p:cNvPr id="1" name=""/>
        <p:cNvGrpSpPr/>
        <p:nvPr/>
      </p:nvGrpSpPr>
      <p:grpSpPr>
        <a:xfrm>
          <a:off x="0" y="0"/>
          <a:ext cx="0" cy="0"/>
          <a:chOff x="0" y="0"/>
          <a:chExt cx="0" cy="0"/>
        </a:xfrm>
      </p:grpSpPr>
      <p:sp>
        <p:nvSpPr>
          <p:cNvPr id="2" name="Title 1"/>
          <p:cNvSpPr>
            <a:spLocks noGrp="1"/>
          </p:cNvSpPr>
          <p:nvPr>
            <p:ph type="title"/>
          </p:nvPr>
        </p:nvSpPr>
        <p:spPr>
          <a:xfrm flipV="1">
            <a:off x="288000" y="1269915"/>
            <a:ext cx="6936094" cy="647851"/>
          </a:xfrm>
          <a:prstGeom prst="rect">
            <a:avLst/>
          </a:prstGeom>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2" name="Text Placeholder 11"/>
          <p:cNvSpPr>
            <a:spLocks noGrp="1"/>
          </p:cNvSpPr>
          <p:nvPr>
            <p:ph type="body" sz="quarter" idx="15"/>
          </p:nvPr>
        </p:nvSpPr>
        <p:spPr>
          <a:xfrm>
            <a:off x="4356000" y="2243138"/>
            <a:ext cx="4500936" cy="4135436"/>
          </a:xfrm>
          <a:solidFill>
            <a:srgbClr val="0082C0"/>
          </a:solidFill>
        </p:spPr>
        <p:txBody>
          <a:bodyPr lIns="216000" tIns="144000" rIns="72000">
            <a:normAutofit/>
          </a:bodyPr>
          <a:lstStyle>
            <a:lvl1pPr>
              <a:spcBef>
                <a:spcPts val="400"/>
              </a:spcBef>
              <a:buFontTx/>
              <a:buNone/>
              <a:defRPr sz="1700">
                <a:solidFill>
                  <a:srgbClr val="FFFFFF"/>
                </a:solidFill>
              </a:defRPr>
            </a:lvl1pPr>
            <a:lvl2pPr>
              <a:spcBef>
                <a:spcPts val="400"/>
              </a:spcBef>
              <a:buFontTx/>
              <a:buNone/>
              <a:defRPr sz="1700">
                <a:solidFill>
                  <a:srgbClr val="FFFFFF"/>
                </a:solidFill>
              </a:defRPr>
            </a:lvl2pPr>
            <a:lvl3pPr>
              <a:spcBef>
                <a:spcPts val="400"/>
              </a:spcBef>
              <a:buFontTx/>
              <a:buNone/>
              <a:defRPr sz="1700">
                <a:solidFill>
                  <a:srgbClr val="FFFFFF"/>
                </a:solidFill>
              </a:defRPr>
            </a:lvl3pPr>
            <a:lvl4pPr>
              <a:spcBef>
                <a:spcPts val="400"/>
              </a:spcBef>
              <a:buFontTx/>
              <a:buNone/>
              <a:defRPr sz="1700">
                <a:solidFill>
                  <a:srgbClr val="FFFFFF"/>
                </a:solidFill>
              </a:defRPr>
            </a:lvl4pPr>
            <a:lvl5pPr>
              <a:spcBef>
                <a:spcPts val="400"/>
              </a:spcBef>
              <a:buFontTx/>
              <a:buNone/>
              <a:defRPr sz="1700">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8"/>
          <p:cNvSpPr>
            <a:spLocks noGrp="1"/>
          </p:cNvSpPr>
          <p:nvPr>
            <p:ph type="pic" sz="quarter" idx="14"/>
          </p:nvPr>
        </p:nvSpPr>
        <p:spPr>
          <a:xfrm>
            <a:off x="288000" y="2243138"/>
            <a:ext cx="4068000" cy="4159222"/>
          </a:xfrm>
        </p:spPr>
        <p:txBody>
          <a:bodyPr rtlCol="0">
            <a:normAutofit/>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noProof="0" dirty="0" smtClean="0"/>
              <a:t>Click icon to add picture</a:t>
            </a:r>
          </a:p>
          <a:p>
            <a:pPr lvl="0"/>
            <a:endParaRPr lang="en-US" noProof="0" dirty="0"/>
          </a:p>
        </p:txBody>
      </p:sp>
      <p:sp>
        <p:nvSpPr>
          <p:cNvPr id="6" name="Footer Placeholder 2"/>
          <p:cNvSpPr>
            <a:spLocks noGrp="1"/>
          </p:cNvSpPr>
          <p:nvPr>
            <p:ph type="ftr" sz="quarter" idx="16"/>
          </p:nvPr>
        </p:nvSpPr>
        <p:spPr/>
        <p:txBody>
          <a:bodyPr/>
          <a:lstStyle>
            <a:lvl1pPr>
              <a:defRPr b="1"/>
            </a:lvl1pPr>
          </a:lstStyle>
          <a:p>
            <a:pPr>
              <a:defRPr/>
            </a:pPr>
            <a:r>
              <a:rPr lang="en-US">
                <a:solidFill>
                  <a:srgbClr val="000000"/>
                </a:solidFill>
              </a:rPr>
              <a:t>Presentation name </a:t>
            </a:r>
            <a:r>
              <a:rPr lang="en-US" b="0">
                <a:solidFill>
                  <a:srgbClr val="747679"/>
                </a:solidFill>
              </a:rPr>
              <a:t>Presenter Name and Date</a:t>
            </a:r>
          </a:p>
        </p:txBody>
      </p:sp>
      <p:sp>
        <p:nvSpPr>
          <p:cNvPr id="7" name="Slide Number Placeholder 3"/>
          <p:cNvSpPr>
            <a:spLocks noGrp="1"/>
          </p:cNvSpPr>
          <p:nvPr>
            <p:ph type="sldNum" sz="quarter" idx="17"/>
          </p:nvPr>
        </p:nvSpPr>
        <p:spPr/>
        <p:txBody>
          <a:bodyPr/>
          <a:lstStyle>
            <a:lvl1pPr>
              <a:defRPr/>
            </a:lvl1pPr>
          </a:lstStyle>
          <a:p>
            <a:fld id="{AFBD22D9-A32F-41B4-B8D2-3E70FE85A412}" type="slidenum">
              <a:rPr lang="en-US" altLang="en-US"/>
              <a:pPr/>
              <a:t>‹#›</a:t>
            </a:fld>
            <a:endParaRPr lang="en-US" altLang="en-US"/>
          </a:p>
        </p:txBody>
      </p:sp>
    </p:spTree>
    <p:extLst>
      <p:ext uri="{BB962C8B-B14F-4D97-AF65-F5344CB8AC3E}">
        <p14:creationId xmlns:p14="http://schemas.microsoft.com/office/powerpoint/2010/main" val="18136320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cxnSp>
        <p:nvCxnSpPr>
          <p:cNvPr id="4" name="Straight Connector 3"/>
          <p:cNvCxnSpPr/>
          <p:nvPr userDrawn="1"/>
        </p:nvCxnSpPr>
        <p:spPr>
          <a:xfrm>
            <a:off x="287338" y="1917700"/>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8" cy="443030"/>
          </a:xfrm>
          <a:prstGeom prst="rect">
            <a:avLst/>
          </a:prstGeom>
        </p:spPr>
        <p:txBody>
          <a:bodyPr tIns="0" anchor="t" anchorCtr="0"/>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8845254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cxnSp>
        <p:nvCxnSpPr>
          <p:cNvPr id="4" name="Straight Connector 3"/>
          <p:cNvCxnSpPr/>
          <p:nvPr userDrawn="1"/>
        </p:nvCxnSpPr>
        <p:spPr>
          <a:xfrm>
            <a:off x="287338" y="1917700"/>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8" cy="443030"/>
          </a:xfrm>
          <a:prstGeom prst="rect">
            <a:avLst/>
          </a:prstGeom>
        </p:spPr>
        <p:txBody>
          <a:bodyPr tIns="0" anchor="t" anchorCtr="0"/>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2934349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cxnSp>
        <p:nvCxnSpPr>
          <p:cNvPr id="4" name="Straight Connector 3"/>
          <p:cNvCxnSpPr/>
          <p:nvPr userDrawn="1"/>
        </p:nvCxnSpPr>
        <p:spPr>
          <a:xfrm>
            <a:off x="287338" y="1917700"/>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8" cy="443030"/>
          </a:xfrm>
          <a:prstGeom prst="rect">
            <a:avLst/>
          </a:prstGeom>
        </p:spPr>
        <p:txBody>
          <a:bodyPr tIns="0" anchor="t" anchorCtr="0"/>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3566733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cxnSp>
        <p:nvCxnSpPr>
          <p:cNvPr id="4" name="Straight Connector 3"/>
          <p:cNvCxnSpPr/>
          <p:nvPr userDrawn="1"/>
        </p:nvCxnSpPr>
        <p:spPr>
          <a:xfrm>
            <a:off x="287338" y="1917700"/>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8" cy="443030"/>
          </a:xfrm>
          <a:prstGeom prst="rect">
            <a:avLst/>
          </a:prstGeom>
        </p:spPr>
        <p:txBody>
          <a:bodyPr tIns="0" anchor="t" anchorCtr="0"/>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0708456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ivider 5">
    <p:spTree>
      <p:nvGrpSpPr>
        <p:cNvPr id="1" name=""/>
        <p:cNvGrpSpPr/>
        <p:nvPr/>
      </p:nvGrpSpPr>
      <p:grpSpPr>
        <a:xfrm>
          <a:off x="0" y="0"/>
          <a:ext cx="0" cy="0"/>
          <a:chOff x="0" y="0"/>
          <a:chExt cx="0" cy="0"/>
        </a:xfrm>
      </p:grpSpPr>
      <p:cxnSp>
        <p:nvCxnSpPr>
          <p:cNvPr id="4" name="Straight Connector 3"/>
          <p:cNvCxnSpPr/>
          <p:nvPr userDrawn="1"/>
        </p:nvCxnSpPr>
        <p:spPr>
          <a:xfrm>
            <a:off x="287338" y="1917700"/>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8" cy="443030"/>
          </a:xfrm>
          <a:prstGeom prst="rect">
            <a:avLst/>
          </a:prstGeom>
        </p:spPr>
        <p:txBody>
          <a:bodyPr tIns="0" anchor="t" anchorCtr="0"/>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8249075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ivider 6">
    <p:spTree>
      <p:nvGrpSpPr>
        <p:cNvPr id="1" name=""/>
        <p:cNvGrpSpPr/>
        <p:nvPr/>
      </p:nvGrpSpPr>
      <p:grpSpPr>
        <a:xfrm>
          <a:off x="0" y="0"/>
          <a:ext cx="0" cy="0"/>
          <a:chOff x="0" y="0"/>
          <a:chExt cx="0" cy="0"/>
        </a:xfrm>
      </p:grpSpPr>
      <p:cxnSp>
        <p:nvCxnSpPr>
          <p:cNvPr id="4" name="Straight Connector 3"/>
          <p:cNvCxnSpPr/>
          <p:nvPr userDrawn="1"/>
        </p:nvCxnSpPr>
        <p:spPr>
          <a:xfrm>
            <a:off x="287338" y="1917700"/>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8" cy="443030"/>
          </a:xfrm>
          <a:prstGeom prst="rect">
            <a:avLst/>
          </a:prstGeom>
        </p:spPr>
        <p:txBody>
          <a:bodyPr tIns="0" anchor="t" anchorCtr="0"/>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052276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formal Cover 8">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ivider 7">
    <p:spTree>
      <p:nvGrpSpPr>
        <p:cNvPr id="1" name=""/>
        <p:cNvGrpSpPr/>
        <p:nvPr/>
      </p:nvGrpSpPr>
      <p:grpSpPr>
        <a:xfrm>
          <a:off x="0" y="0"/>
          <a:ext cx="0" cy="0"/>
          <a:chOff x="0" y="0"/>
          <a:chExt cx="0" cy="0"/>
        </a:xfrm>
      </p:grpSpPr>
      <p:cxnSp>
        <p:nvCxnSpPr>
          <p:cNvPr id="4" name="Straight Connector 3"/>
          <p:cNvCxnSpPr/>
          <p:nvPr userDrawn="1"/>
        </p:nvCxnSpPr>
        <p:spPr>
          <a:xfrm>
            <a:off x="287338" y="1917700"/>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8" cy="443030"/>
          </a:xfrm>
          <a:prstGeom prst="rect">
            <a:avLst/>
          </a:prstGeom>
        </p:spPr>
        <p:txBody>
          <a:bodyPr tIns="0" anchor="t" anchorCtr="0"/>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8922054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ivider 8">
    <p:spTree>
      <p:nvGrpSpPr>
        <p:cNvPr id="1" name=""/>
        <p:cNvGrpSpPr/>
        <p:nvPr/>
      </p:nvGrpSpPr>
      <p:grpSpPr>
        <a:xfrm>
          <a:off x="0" y="0"/>
          <a:ext cx="0" cy="0"/>
          <a:chOff x="0" y="0"/>
          <a:chExt cx="0" cy="0"/>
        </a:xfrm>
      </p:grpSpPr>
      <p:cxnSp>
        <p:nvCxnSpPr>
          <p:cNvPr id="4" name="Straight Connector 3"/>
          <p:cNvCxnSpPr/>
          <p:nvPr userDrawn="1"/>
        </p:nvCxnSpPr>
        <p:spPr>
          <a:xfrm>
            <a:off x="287338" y="1917700"/>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8" cy="443030"/>
          </a:xfrm>
          <a:prstGeom prst="rect">
            <a:avLst/>
          </a:prstGeom>
        </p:spPr>
        <p:txBody>
          <a:bodyPr tIns="0" anchor="t" anchorCtr="0"/>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31459955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ivider 9">
    <p:spTree>
      <p:nvGrpSpPr>
        <p:cNvPr id="1" name=""/>
        <p:cNvGrpSpPr/>
        <p:nvPr/>
      </p:nvGrpSpPr>
      <p:grpSpPr>
        <a:xfrm>
          <a:off x="0" y="0"/>
          <a:ext cx="0" cy="0"/>
          <a:chOff x="0" y="0"/>
          <a:chExt cx="0" cy="0"/>
        </a:xfrm>
      </p:grpSpPr>
      <p:cxnSp>
        <p:nvCxnSpPr>
          <p:cNvPr id="4" name="Straight Connector 3"/>
          <p:cNvCxnSpPr/>
          <p:nvPr userDrawn="1"/>
        </p:nvCxnSpPr>
        <p:spPr>
          <a:xfrm>
            <a:off x="287338" y="1917700"/>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8" cy="443030"/>
          </a:xfrm>
          <a:prstGeom prst="rect">
            <a:avLst/>
          </a:prstGeom>
        </p:spPr>
        <p:txBody>
          <a:bodyPr tIns="0" anchor="t" anchorCtr="0"/>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401705195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ivider 10">
    <p:spTree>
      <p:nvGrpSpPr>
        <p:cNvPr id="1" name=""/>
        <p:cNvGrpSpPr/>
        <p:nvPr/>
      </p:nvGrpSpPr>
      <p:grpSpPr>
        <a:xfrm>
          <a:off x="0" y="0"/>
          <a:ext cx="0" cy="0"/>
          <a:chOff x="0" y="0"/>
          <a:chExt cx="0" cy="0"/>
        </a:xfrm>
      </p:grpSpPr>
      <p:cxnSp>
        <p:nvCxnSpPr>
          <p:cNvPr id="4" name="Straight Connector 3"/>
          <p:cNvCxnSpPr/>
          <p:nvPr userDrawn="1"/>
        </p:nvCxnSpPr>
        <p:spPr>
          <a:xfrm>
            <a:off x="287338" y="1917700"/>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8" cy="443030"/>
          </a:xfrm>
          <a:prstGeom prst="rect">
            <a:avLst/>
          </a:prstGeom>
        </p:spPr>
        <p:txBody>
          <a:bodyPr tIns="0" anchor="t" anchorCtr="0"/>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4693062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ivider 11">
    <p:spTree>
      <p:nvGrpSpPr>
        <p:cNvPr id="1" name=""/>
        <p:cNvGrpSpPr/>
        <p:nvPr/>
      </p:nvGrpSpPr>
      <p:grpSpPr>
        <a:xfrm>
          <a:off x="0" y="0"/>
          <a:ext cx="0" cy="0"/>
          <a:chOff x="0" y="0"/>
          <a:chExt cx="0" cy="0"/>
        </a:xfrm>
      </p:grpSpPr>
      <p:cxnSp>
        <p:nvCxnSpPr>
          <p:cNvPr id="4" name="Straight Connector 3"/>
          <p:cNvCxnSpPr/>
          <p:nvPr userDrawn="1"/>
        </p:nvCxnSpPr>
        <p:spPr>
          <a:xfrm>
            <a:off x="287338" y="1917700"/>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8" cy="443030"/>
          </a:xfrm>
          <a:prstGeom prst="rect">
            <a:avLst/>
          </a:prstGeom>
        </p:spPr>
        <p:txBody>
          <a:bodyPr tIns="0" anchor="t" anchorCtr="0"/>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12578099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ivider 12">
    <p:spTree>
      <p:nvGrpSpPr>
        <p:cNvPr id="1" name=""/>
        <p:cNvGrpSpPr/>
        <p:nvPr/>
      </p:nvGrpSpPr>
      <p:grpSpPr>
        <a:xfrm>
          <a:off x="0" y="0"/>
          <a:ext cx="0" cy="0"/>
          <a:chOff x="0" y="0"/>
          <a:chExt cx="0" cy="0"/>
        </a:xfrm>
      </p:grpSpPr>
      <p:cxnSp>
        <p:nvCxnSpPr>
          <p:cNvPr id="4" name="Straight Connector 3"/>
          <p:cNvCxnSpPr/>
          <p:nvPr userDrawn="1"/>
        </p:nvCxnSpPr>
        <p:spPr>
          <a:xfrm>
            <a:off x="287338" y="1917700"/>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8" cy="443030"/>
          </a:xfrm>
          <a:prstGeom prst="rect">
            <a:avLst/>
          </a:prstGeom>
        </p:spPr>
        <p:txBody>
          <a:bodyPr tIns="0" anchor="t" anchorCtr="0"/>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40878668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ivider 13">
    <p:spTree>
      <p:nvGrpSpPr>
        <p:cNvPr id="1" name=""/>
        <p:cNvGrpSpPr/>
        <p:nvPr/>
      </p:nvGrpSpPr>
      <p:grpSpPr>
        <a:xfrm>
          <a:off x="0" y="0"/>
          <a:ext cx="0" cy="0"/>
          <a:chOff x="0" y="0"/>
          <a:chExt cx="0" cy="0"/>
        </a:xfrm>
      </p:grpSpPr>
      <p:cxnSp>
        <p:nvCxnSpPr>
          <p:cNvPr id="4" name="Straight Connector 3"/>
          <p:cNvCxnSpPr/>
          <p:nvPr userDrawn="1"/>
        </p:nvCxnSpPr>
        <p:spPr>
          <a:xfrm>
            <a:off x="287338" y="1917700"/>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8" cy="443030"/>
          </a:xfrm>
          <a:prstGeom prst="rect">
            <a:avLst/>
          </a:prstGeom>
        </p:spPr>
        <p:txBody>
          <a:bodyPr tIns="0" anchor="t" anchorCtr="0"/>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34868677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lour Reference">
    <p:spTree>
      <p:nvGrpSpPr>
        <p:cNvPr id="1" name=""/>
        <p:cNvGrpSpPr/>
        <p:nvPr/>
      </p:nvGrpSpPr>
      <p:grpSpPr>
        <a:xfrm>
          <a:off x="0" y="0"/>
          <a:ext cx="0" cy="0"/>
          <a:chOff x="0" y="0"/>
          <a:chExt cx="0" cy="0"/>
        </a:xfrm>
      </p:grpSpPr>
      <p:sp>
        <p:nvSpPr>
          <p:cNvPr id="6" name="Rectangle 5"/>
          <p:cNvSpPr/>
          <p:nvPr userDrawn="1"/>
        </p:nvSpPr>
        <p:spPr>
          <a:xfrm>
            <a:off x="3859213" y="5486400"/>
            <a:ext cx="1635125" cy="1154113"/>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anchor="ctr"/>
          <a:lstStyle/>
          <a:p>
            <a:pPr>
              <a:defRPr/>
            </a:pPr>
            <a:r>
              <a:rPr lang="en-US" dirty="0">
                <a:solidFill>
                  <a:prstClr val="white"/>
                </a:solidFill>
              </a:rPr>
              <a:t>R: 137</a:t>
            </a:r>
          </a:p>
          <a:p>
            <a:pPr>
              <a:defRPr/>
            </a:pPr>
            <a:r>
              <a:rPr lang="en-US" dirty="0">
                <a:solidFill>
                  <a:prstClr val="white"/>
                </a:solidFill>
              </a:rPr>
              <a:t>G: 138</a:t>
            </a:r>
          </a:p>
          <a:p>
            <a:pPr>
              <a:defRPr/>
            </a:pPr>
            <a:r>
              <a:rPr lang="en-US" dirty="0">
                <a:solidFill>
                  <a:prstClr val="white"/>
                </a:solidFill>
              </a:rPr>
              <a:t>B: 23</a:t>
            </a:r>
          </a:p>
        </p:txBody>
      </p:sp>
      <p:sp>
        <p:nvSpPr>
          <p:cNvPr id="7" name="Rectangle 6"/>
          <p:cNvSpPr/>
          <p:nvPr userDrawn="1"/>
        </p:nvSpPr>
        <p:spPr>
          <a:xfrm>
            <a:off x="3859213" y="3182938"/>
            <a:ext cx="1635125" cy="1058862"/>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a:defRPr/>
            </a:pPr>
            <a:r>
              <a:rPr lang="en-US" dirty="0">
                <a:solidFill>
                  <a:prstClr val="white"/>
                </a:solidFill>
              </a:rPr>
              <a:t>R: 156</a:t>
            </a:r>
          </a:p>
          <a:p>
            <a:pPr>
              <a:defRPr/>
            </a:pPr>
            <a:r>
              <a:rPr lang="en-US" dirty="0">
                <a:solidFill>
                  <a:prstClr val="white"/>
                </a:solidFill>
              </a:rPr>
              <a:t>G: 19</a:t>
            </a:r>
          </a:p>
          <a:p>
            <a:pPr>
              <a:defRPr/>
            </a:pPr>
            <a:r>
              <a:rPr lang="en-US" dirty="0">
                <a:solidFill>
                  <a:prstClr val="white"/>
                </a:solidFill>
              </a:rPr>
              <a:t>B: 46</a:t>
            </a:r>
          </a:p>
        </p:txBody>
      </p:sp>
      <p:sp>
        <p:nvSpPr>
          <p:cNvPr id="8" name="Rectangle 7"/>
          <p:cNvSpPr/>
          <p:nvPr userDrawn="1"/>
        </p:nvSpPr>
        <p:spPr>
          <a:xfrm>
            <a:off x="3859213" y="4291013"/>
            <a:ext cx="1635125" cy="1155700"/>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a:defRPr/>
            </a:pPr>
            <a:r>
              <a:rPr lang="en-US" dirty="0">
                <a:solidFill>
                  <a:prstClr val="white"/>
                </a:solidFill>
              </a:rPr>
              <a:t>R: 93</a:t>
            </a:r>
          </a:p>
          <a:p>
            <a:pPr>
              <a:defRPr/>
            </a:pPr>
            <a:r>
              <a:rPr lang="en-US" dirty="0">
                <a:solidFill>
                  <a:prstClr val="white"/>
                </a:solidFill>
              </a:rPr>
              <a:t>G: 75</a:t>
            </a:r>
          </a:p>
          <a:p>
            <a:pPr>
              <a:defRPr/>
            </a:pPr>
            <a:r>
              <a:rPr lang="en-US" dirty="0">
                <a:solidFill>
                  <a:prstClr val="white"/>
                </a:solidFill>
              </a:rPr>
              <a:t>B: 10</a:t>
            </a:r>
          </a:p>
        </p:txBody>
      </p:sp>
      <p:sp>
        <p:nvSpPr>
          <p:cNvPr id="9" name="Rectangle 8"/>
          <p:cNvSpPr/>
          <p:nvPr userDrawn="1"/>
        </p:nvSpPr>
        <p:spPr>
          <a:xfrm>
            <a:off x="7234238" y="4291013"/>
            <a:ext cx="1633537" cy="1155700"/>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a:defRPr/>
            </a:pPr>
            <a:r>
              <a:rPr lang="en-US" dirty="0">
                <a:solidFill>
                  <a:prstClr val="white"/>
                </a:solidFill>
              </a:rPr>
              <a:t>R: 113</a:t>
            </a:r>
          </a:p>
          <a:p>
            <a:pPr>
              <a:defRPr/>
            </a:pPr>
            <a:r>
              <a:rPr lang="en-US" dirty="0">
                <a:solidFill>
                  <a:prstClr val="white"/>
                </a:solidFill>
              </a:rPr>
              <a:t>G: 126</a:t>
            </a:r>
          </a:p>
          <a:p>
            <a:pPr>
              <a:defRPr/>
            </a:pPr>
            <a:r>
              <a:rPr lang="en-US" dirty="0">
                <a:solidFill>
                  <a:prstClr val="white"/>
                </a:solidFill>
              </a:rPr>
              <a:t>B: 189</a:t>
            </a:r>
          </a:p>
        </p:txBody>
      </p:sp>
      <p:sp>
        <p:nvSpPr>
          <p:cNvPr id="10" name="Rectangle 9"/>
          <p:cNvSpPr/>
          <p:nvPr userDrawn="1"/>
        </p:nvSpPr>
        <p:spPr>
          <a:xfrm>
            <a:off x="304800" y="5486400"/>
            <a:ext cx="1633538" cy="1154113"/>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lIns="504000" tIns="0" bIns="0" anchor="ctr"/>
          <a:lstStyle/>
          <a:p>
            <a:pPr>
              <a:defRPr/>
            </a:pPr>
            <a:r>
              <a:rPr lang="en-US" dirty="0">
                <a:solidFill>
                  <a:prstClr val="white"/>
                </a:solidFill>
              </a:rPr>
              <a:t>R: 116</a:t>
            </a:r>
          </a:p>
          <a:p>
            <a:pPr>
              <a:defRPr/>
            </a:pPr>
            <a:r>
              <a:rPr lang="en-US" dirty="0">
                <a:solidFill>
                  <a:prstClr val="white"/>
                </a:solidFill>
              </a:rPr>
              <a:t>G: 118</a:t>
            </a:r>
          </a:p>
          <a:p>
            <a:pPr>
              <a:defRPr/>
            </a:pPr>
            <a:r>
              <a:rPr lang="en-US" dirty="0">
                <a:solidFill>
                  <a:prstClr val="white"/>
                </a:solidFill>
              </a:rPr>
              <a:t>B: 121</a:t>
            </a:r>
          </a:p>
        </p:txBody>
      </p:sp>
      <p:sp>
        <p:nvSpPr>
          <p:cNvPr id="11" name="Rectangle 10"/>
          <p:cNvSpPr/>
          <p:nvPr userDrawn="1"/>
        </p:nvSpPr>
        <p:spPr>
          <a:xfrm>
            <a:off x="5540375" y="5484813"/>
            <a:ext cx="1633538" cy="1155700"/>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a:defRPr/>
            </a:pPr>
            <a:r>
              <a:rPr lang="en-US" dirty="0">
                <a:solidFill>
                  <a:prstClr val="white"/>
                </a:solidFill>
              </a:rPr>
              <a:t>R: 74</a:t>
            </a:r>
          </a:p>
          <a:p>
            <a:pPr>
              <a:defRPr/>
            </a:pPr>
            <a:r>
              <a:rPr lang="en-US" dirty="0">
                <a:solidFill>
                  <a:prstClr val="white"/>
                </a:solidFill>
              </a:rPr>
              <a:t>G: 25</a:t>
            </a:r>
          </a:p>
          <a:p>
            <a:pPr>
              <a:defRPr/>
            </a:pPr>
            <a:r>
              <a:rPr lang="en-US" dirty="0">
                <a:solidFill>
                  <a:prstClr val="white"/>
                </a:solidFill>
              </a:rPr>
              <a:t>B: 19</a:t>
            </a:r>
          </a:p>
        </p:txBody>
      </p:sp>
      <p:sp>
        <p:nvSpPr>
          <p:cNvPr id="12" name="Rectangle 11"/>
          <p:cNvSpPr/>
          <p:nvPr userDrawn="1"/>
        </p:nvSpPr>
        <p:spPr>
          <a:xfrm>
            <a:off x="5545138" y="3190875"/>
            <a:ext cx="1633537" cy="1058863"/>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a:defRPr/>
            </a:pPr>
            <a:r>
              <a:rPr lang="en-US" dirty="0">
                <a:solidFill>
                  <a:prstClr val="white"/>
                </a:solidFill>
              </a:rPr>
              <a:t>R: 189</a:t>
            </a:r>
          </a:p>
          <a:p>
            <a:pPr>
              <a:defRPr/>
            </a:pPr>
            <a:r>
              <a:rPr lang="en-US" dirty="0">
                <a:solidFill>
                  <a:prstClr val="white"/>
                </a:solidFill>
              </a:rPr>
              <a:t>G: 120</a:t>
            </a:r>
          </a:p>
          <a:p>
            <a:pPr>
              <a:defRPr/>
            </a:pPr>
            <a:r>
              <a:rPr lang="en-US" dirty="0">
                <a:solidFill>
                  <a:prstClr val="white"/>
                </a:solidFill>
              </a:rPr>
              <a:t>B: 36</a:t>
            </a:r>
          </a:p>
        </p:txBody>
      </p:sp>
      <p:sp>
        <p:nvSpPr>
          <p:cNvPr id="13" name="Rectangle 12"/>
          <p:cNvSpPr/>
          <p:nvPr userDrawn="1"/>
        </p:nvSpPr>
        <p:spPr>
          <a:xfrm>
            <a:off x="5545138" y="4291013"/>
            <a:ext cx="1633537" cy="1155700"/>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a:defRPr/>
            </a:pPr>
            <a:r>
              <a:rPr lang="en-US" dirty="0">
                <a:solidFill>
                  <a:prstClr val="white"/>
                </a:solidFill>
              </a:rPr>
              <a:t>R: 231</a:t>
            </a:r>
          </a:p>
          <a:p>
            <a:pPr>
              <a:defRPr/>
            </a:pPr>
            <a:r>
              <a:rPr lang="en-US" dirty="0">
                <a:solidFill>
                  <a:prstClr val="white"/>
                </a:solidFill>
              </a:rPr>
              <a:t>G: 181</a:t>
            </a:r>
          </a:p>
          <a:p>
            <a:pPr>
              <a:defRPr/>
            </a:pPr>
            <a:r>
              <a:rPr lang="en-US" dirty="0">
                <a:solidFill>
                  <a:prstClr val="white"/>
                </a:solidFill>
              </a:rPr>
              <a:t>B: 19</a:t>
            </a:r>
          </a:p>
        </p:txBody>
      </p:sp>
      <p:sp>
        <p:nvSpPr>
          <p:cNvPr id="14" name="Rectangle 13"/>
          <p:cNvSpPr/>
          <p:nvPr userDrawn="1"/>
        </p:nvSpPr>
        <p:spPr>
          <a:xfrm>
            <a:off x="7239000" y="1924050"/>
            <a:ext cx="1635125" cy="122555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a:defRPr/>
            </a:pPr>
            <a:r>
              <a:rPr lang="en-US" dirty="0">
                <a:solidFill>
                  <a:prstClr val="white"/>
                </a:solidFill>
              </a:rPr>
              <a:t>R: 232</a:t>
            </a:r>
          </a:p>
          <a:p>
            <a:pPr>
              <a:defRPr/>
            </a:pPr>
            <a:r>
              <a:rPr lang="en-US" dirty="0">
                <a:solidFill>
                  <a:prstClr val="white"/>
                </a:solidFill>
              </a:rPr>
              <a:t>G: 211</a:t>
            </a:r>
          </a:p>
          <a:p>
            <a:pPr>
              <a:defRPr/>
            </a:pPr>
            <a:r>
              <a:rPr lang="en-US" dirty="0">
                <a:solidFill>
                  <a:prstClr val="white"/>
                </a:solidFill>
              </a:rPr>
              <a:t>B: 165</a:t>
            </a:r>
          </a:p>
        </p:txBody>
      </p:sp>
      <p:sp>
        <p:nvSpPr>
          <p:cNvPr id="15" name="Rectangle 14"/>
          <p:cNvSpPr/>
          <p:nvPr userDrawn="1"/>
        </p:nvSpPr>
        <p:spPr>
          <a:xfrm>
            <a:off x="7239000" y="3190875"/>
            <a:ext cx="1635125" cy="1058863"/>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a:defRPr/>
            </a:pPr>
            <a:r>
              <a:rPr lang="en-US" dirty="0">
                <a:solidFill>
                  <a:prstClr val="white"/>
                </a:solidFill>
              </a:rPr>
              <a:t>R: 220</a:t>
            </a:r>
          </a:p>
          <a:p>
            <a:pPr>
              <a:defRPr/>
            </a:pPr>
            <a:r>
              <a:rPr lang="en-US" dirty="0">
                <a:solidFill>
                  <a:prstClr val="white"/>
                </a:solidFill>
              </a:rPr>
              <a:t>G: 145</a:t>
            </a:r>
          </a:p>
          <a:p>
            <a:pPr>
              <a:defRPr/>
            </a:pPr>
            <a:r>
              <a:rPr lang="en-US" dirty="0">
                <a:solidFill>
                  <a:prstClr val="white"/>
                </a:solidFill>
              </a:rPr>
              <a:t>B: 174</a:t>
            </a:r>
          </a:p>
        </p:txBody>
      </p:sp>
      <p:sp>
        <p:nvSpPr>
          <p:cNvPr id="16" name="Rectangle 15"/>
          <p:cNvSpPr/>
          <p:nvPr userDrawn="1"/>
        </p:nvSpPr>
        <p:spPr>
          <a:xfrm>
            <a:off x="304800" y="1920875"/>
            <a:ext cx="1633538" cy="122555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a:defRPr/>
            </a:pPr>
            <a:r>
              <a:rPr lang="en-US" dirty="0">
                <a:solidFill>
                  <a:prstClr val="white"/>
                </a:solidFill>
              </a:rPr>
              <a:t>R: 0</a:t>
            </a:r>
          </a:p>
          <a:p>
            <a:pPr>
              <a:defRPr/>
            </a:pPr>
            <a:r>
              <a:rPr lang="en-US" dirty="0">
                <a:solidFill>
                  <a:prstClr val="white"/>
                </a:solidFill>
              </a:rPr>
              <a:t>G: 33</a:t>
            </a:r>
          </a:p>
          <a:p>
            <a:pPr>
              <a:defRPr/>
            </a:pPr>
            <a:r>
              <a:rPr lang="en-US" dirty="0">
                <a:solidFill>
                  <a:prstClr val="white"/>
                </a:solidFill>
              </a:rPr>
              <a:t>B: 71</a:t>
            </a:r>
          </a:p>
        </p:txBody>
      </p:sp>
      <p:sp>
        <p:nvSpPr>
          <p:cNvPr id="18" name="Rectangle 17"/>
          <p:cNvSpPr/>
          <p:nvPr userDrawn="1"/>
        </p:nvSpPr>
        <p:spPr>
          <a:xfrm>
            <a:off x="304800" y="4289425"/>
            <a:ext cx="1633538" cy="11541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anchor="ctr"/>
          <a:lstStyle/>
          <a:p>
            <a:pPr>
              <a:defRPr/>
            </a:pPr>
            <a:r>
              <a:rPr lang="en-US" dirty="0">
                <a:solidFill>
                  <a:prstClr val="white"/>
                </a:solidFill>
              </a:rPr>
              <a:t>R: 0</a:t>
            </a:r>
          </a:p>
          <a:p>
            <a:pPr>
              <a:defRPr/>
            </a:pPr>
            <a:r>
              <a:rPr lang="en-US" dirty="0">
                <a:solidFill>
                  <a:prstClr val="white"/>
                </a:solidFill>
              </a:rPr>
              <a:t>G: 0</a:t>
            </a:r>
          </a:p>
          <a:p>
            <a:pPr>
              <a:defRPr/>
            </a:pPr>
            <a:r>
              <a:rPr lang="en-US" dirty="0">
                <a:solidFill>
                  <a:prstClr val="white"/>
                </a:solidFill>
              </a:rPr>
              <a:t>B: 0</a:t>
            </a:r>
          </a:p>
        </p:txBody>
      </p:sp>
      <p:sp>
        <p:nvSpPr>
          <p:cNvPr id="19" name="Rectangle 18"/>
          <p:cNvSpPr/>
          <p:nvPr userDrawn="1"/>
        </p:nvSpPr>
        <p:spPr>
          <a:xfrm>
            <a:off x="3859213" y="1920875"/>
            <a:ext cx="1635125" cy="122555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a:defRPr/>
            </a:pPr>
            <a:r>
              <a:rPr lang="en-US" dirty="0">
                <a:solidFill>
                  <a:prstClr val="white"/>
                </a:solidFill>
              </a:rPr>
              <a:t>R: 0</a:t>
            </a:r>
          </a:p>
          <a:p>
            <a:pPr>
              <a:defRPr/>
            </a:pPr>
            <a:r>
              <a:rPr lang="en-US" dirty="0">
                <a:solidFill>
                  <a:prstClr val="white"/>
                </a:solidFill>
              </a:rPr>
              <a:t>G: 130</a:t>
            </a:r>
          </a:p>
          <a:p>
            <a:pPr>
              <a:defRPr/>
            </a:pPr>
            <a:r>
              <a:rPr lang="en-US" dirty="0">
                <a:solidFill>
                  <a:prstClr val="white"/>
                </a:solidFill>
              </a:rPr>
              <a:t>B: 192</a:t>
            </a:r>
          </a:p>
        </p:txBody>
      </p:sp>
      <p:sp>
        <p:nvSpPr>
          <p:cNvPr id="20" name="Rectangle 19"/>
          <p:cNvSpPr/>
          <p:nvPr userDrawn="1"/>
        </p:nvSpPr>
        <p:spPr>
          <a:xfrm>
            <a:off x="5545138" y="1924050"/>
            <a:ext cx="1633537" cy="122555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a:defRPr/>
            </a:pPr>
            <a:r>
              <a:rPr lang="en-US" dirty="0">
                <a:solidFill>
                  <a:prstClr val="white"/>
                </a:solidFill>
              </a:rPr>
              <a:t>R: 75</a:t>
            </a:r>
          </a:p>
          <a:p>
            <a:pPr>
              <a:defRPr/>
            </a:pPr>
            <a:r>
              <a:rPr lang="en-US" dirty="0">
                <a:solidFill>
                  <a:prstClr val="white"/>
                </a:solidFill>
              </a:rPr>
              <a:t>G: 50</a:t>
            </a:r>
          </a:p>
          <a:p>
            <a:pPr>
              <a:defRPr/>
            </a:pPr>
            <a:r>
              <a:rPr lang="en-US" dirty="0">
                <a:solidFill>
                  <a:prstClr val="white"/>
                </a:solidFill>
              </a:rPr>
              <a:t>B: 66</a:t>
            </a:r>
          </a:p>
        </p:txBody>
      </p:sp>
      <p:sp>
        <p:nvSpPr>
          <p:cNvPr id="21" name="Rectangle 20"/>
          <p:cNvSpPr/>
          <p:nvPr userDrawn="1"/>
        </p:nvSpPr>
        <p:spPr>
          <a:xfrm>
            <a:off x="7239000" y="5494338"/>
            <a:ext cx="1633538" cy="11557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lIns="504000" anchor="ctr"/>
          <a:lstStyle/>
          <a:p>
            <a:pPr>
              <a:defRPr/>
            </a:pPr>
            <a:r>
              <a:rPr lang="en-US" dirty="0">
                <a:solidFill>
                  <a:srgbClr val="002147"/>
                </a:solidFill>
              </a:rPr>
              <a:t>R: 231</a:t>
            </a:r>
          </a:p>
          <a:p>
            <a:pPr>
              <a:defRPr/>
            </a:pPr>
            <a:r>
              <a:rPr lang="en-US" dirty="0">
                <a:solidFill>
                  <a:srgbClr val="002147"/>
                </a:solidFill>
              </a:rPr>
              <a:t>G: 231</a:t>
            </a:r>
          </a:p>
          <a:p>
            <a:pPr>
              <a:defRPr/>
            </a:pPr>
            <a:r>
              <a:rPr lang="en-US" dirty="0">
                <a:solidFill>
                  <a:srgbClr val="002147"/>
                </a:solidFill>
              </a:rPr>
              <a:t>B: 231</a:t>
            </a:r>
          </a:p>
        </p:txBody>
      </p:sp>
      <p:sp>
        <p:nvSpPr>
          <p:cNvPr id="2" name="Title 1"/>
          <p:cNvSpPr>
            <a:spLocks noGrp="1"/>
          </p:cNvSpPr>
          <p:nvPr>
            <p:ph type="title"/>
          </p:nvPr>
        </p:nvSpPr>
        <p:spPr>
          <a:xfrm flipV="1">
            <a:off x="288000" y="1269915"/>
            <a:ext cx="6936094" cy="647851"/>
          </a:xfrm>
          <a:prstGeom prst="rect">
            <a:avLst/>
          </a:prstGeom>
        </p:spPr>
        <p:txBody>
          <a:bodyPr/>
          <a:lstStyle/>
          <a:p>
            <a:r>
              <a:rPr lang="en-US" smtClean="0"/>
              <a:t>Click to edit Master title style</a:t>
            </a:r>
            <a:endParaRPr lang="en-US" dirty="0"/>
          </a:p>
        </p:txBody>
      </p:sp>
      <p:sp>
        <p:nvSpPr>
          <p:cNvPr id="5" name="Text Placeholder 22"/>
          <p:cNvSpPr>
            <a:spLocks noGrp="1"/>
          </p:cNvSpPr>
          <p:nvPr>
            <p:ph type="body" sz="quarter" idx="12"/>
          </p:nvPr>
        </p:nvSpPr>
        <p:spPr>
          <a:xfrm>
            <a:off x="287338" y="1269657"/>
            <a:ext cx="1486532" cy="485775"/>
          </a:xfrm>
        </p:spPr>
        <p:txBody>
          <a:bodyPr/>
          <a:lstStyle>
            <a:lvl1pPr>
              <a:buNone/>
              <a:defRPr>
                <a:solidFill>
                  <a:srgbClr val="747679"/>
                </a:solidFill>
              </a:defRPr>
            </a:lvl1pPr>
          </a:lstStyle>
          <a:p>
            <a:pPr lvl="0"/>
            <a:r>
              <a:rPr lang="en-US" smtClean="0"/>
              <a:t>Click to edit Master text styles</a:t>
            </a:r>
          </a:p>
        </p:txBody>
      </p:sp>
      <p:sp>
        <p:nvSpPr>
          <p:cNvPr id="17" name="Text Placeholder 22"/>
          <p:cNvSpPr>
            <a:spLocks noGrp="1"/>
          </p:cNvSpPr>
          <p:nvPr>
            <p:ph type="body" sz="quarter" idx="13"/>
          </p:nvPr>
        </p:nvSpPr>
        <p:spPr>
          <a:xfrm>
            <a:off x="3865326" y="1269657"/>
            <a:ext cx="2887487" cy="485775"/>
          </a:xfrm>
        </p:spPr>
        <p:txBody>
          <a:bodyPr/>
          <a:lstStyle>
            <a:lvl1pPr>
              <a:buNone/>
              <a:defRPr>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175223990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9"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2.xml"/><Relationship Id="rId7" Type="http://schemas.openxmlformats.org/officeDocument/2006/relationships/image" Target="../media/image6.jp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4.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34" Type="http://schemas.openxmlformats.org/officeDocument/2006/relationships/theme" Target="../theme/theme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33" Type="http://schemas.openxmlformats.org/officeDocument/2006/relationships/slideLayout" Target="../slideLayouts/slideLayout97.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29" Type="http://schemas.openxmlformats.org/officeDocument/2006/relationships/slideLayout" Target="../slideLayouts/slideLayout93.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32" Type="http://schemas.openxmlformats.org/officeDocument/2006/relationships/slideLayout" Target="../slideLayouts/slideLayout96.xml"/><Relationship Id="rId37" Type="http://schemas.openxmlformats.org/officeDocument/2006/relationships/image" Target="../media/image8.png"/><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slideLayout" Target="../slideLayouts/slideLayout92.xml"/><Relationship Id="rId36" Type="http://schemas.openxmlformats.org/officeDocument/2006/relationships/image" Target="../media/image1.jpeg"/><Relationship Id="rId10" Type="http://schemas.openxmlformats.org/officeDocument/2006/relationships/slideLayout" Target="../slideLayouts/slideLayout74.xml"/><Relationship Id="rId19" Type="http://schemas.openxmlformats.org/officeDocument/2006/relationships/slideLayout" Target="../slideLayouts/slideLayout83.xml"/><Relationship Id="rId31" Type="http://schemas.openxmlformats.org/officeDocument/2006/relationships/slideLayout" Target="../slideLayouts/slideLayout95.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 Id="rId30" Type="http://schemas.openxmlformats.org/officeDocument/2006/relationships/slideLayout" Target="../slideLayouts/slideLayout94.xml"/><Relationship Id="rId35"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8000" y="0"/>
            <a:ext cx="6936094" cy="1269916"/>
          </a:xfrm>
          <a:prstGeom prst="rect">
            <a:avLst/>
          </a:prstGeom>
        </p:spPr>
        <p:txBody>
          <a:bodyPr vert="horz" lIns="0" tIns="45720" rIns="0" bIns="0" rtlCol="0" anchor="b" anchorCtr="0">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288000" y="2116524"/>
            <a:ext cx="8572904" cy="3954427"/>
          </a:xfrm>
          <a:prstGeom prst="rect">
            <a:avLst/>
          </a:prstGeom>
        </p:spPr>
        <p:txBody>
          <a:bodyPr vert="horz" lIns="0" tIns="45720" rIns="0" bIns="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Footer Placeholder 4"/>
          <p:cNvSpPr>
            <a:spLocks noGrp="1"/>
          </p:cNvSpPr>
          <p:nvPr>
            <p:ph type="ftr" sz="quarter" idx="3"/>
          </p:nvPr>
        </p:nvSpPr>
        <p:spPr>
          <a:xfrm>
            <a:off x="631099" y="6402360"/>
            <a:ext cx="8136937" cy="365125"/>
          </a:xfrm>
          <a:prstGeom prst="rect">
            <a:avLst/>
          </a:prstGeom>
        </p:spPr>
        <p:txBody>
          <a:bodyPr vert="horz" lIns="0" tIns="0" rIns="0" bIns="0" rtlCol="0" anchor="ctr"/>
          <a:lstStyle>
            <a:lvl1pPr algn="l">
              <a:defRPr sz="1100" b="1">
                <a:solidFill>
                  <a:srgbClr val="002147"/>
                </a:solidFill>
              </a:defRPr>
            </a:lvl1p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4"/>
          </p:nvPr>
        </p:nvSpPr>
        <p:spPr>
          <a:xfrm>
            <a:off x="288000" y="6391598"/>
            <a:ext cx="343099" cy="360000"/>
          </a:xfrm>
          <a:prstGeom prst="rect">
            <a:avLst/>
          </a:prstGeom>
        </p:spPr>
        <p:txBody>
          <a:bodyPr vert="horz" lIns="0" tIns="45720" rIns="0" bIns="0" rtlCol="0" anchor="ctr" anchorCtr="0"/>
          <a:lstStyle>
            <a:lvl1pPr algn="l">
              <a:defRPr sz="1100" b="0">
                <a:solidFill>
                  <a:schemeClr val="tx1">
                    <a:tint val="75000"/>
                  </a:schemeClr>
                </a:solidFill>
              </a:defRPr>
            </a:lvl1pPr>
          </a:lstStyle>
          <a:p>
            <a:fld id="{01220978-8253-124C-B391-04AC4DA943D1}" type="slidenum">
              <a:rPr lang="en-US" smtClean="0"/>
              <a:pPr/>
              <a:t>‹#›</a:t>
            </a:fld>
            <a:endParaRPr lang="en-US" dirty="0"/>
          </a:p>
        </p:txBody>
      </p:sp>
      <p:cxnSp>
        <p:nvCxnSpPr>
          <p:cNvPr id="9" name="Straight Connector 8"/>
          <p:cNvCxnSpPr/>
          <p:nvPr/>
        </p:nvCxnSpPr>
        <p:spPr>
          <a:xfrm>
            <a:off x="288000"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 name="Picture 9" descr="8010_Powerpoint_Page.jpg"/>
          <p:cNvPicPr>
            <a:picLocks noChangeAspect="1"/>
          </p:cNvPicPr>
          <p:nvPr userDrawn="1"/>
        </p:nvPicPr>
        <p:blipFill>
          <a:blip r:embed="rId53"/>
          <a:srcRect t="822" b="77175"/>
          <a:stretch>
            <a:fillRect/>
          </a:stretch>
        </p:blipFill>
        <p:spPr>
          <a:xfrm>
            <a:off x="7281104" y="0"/>
            <a:ext cx="1585696" cy="1589088"/>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83"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15" r:id="rId14"/>
    <p:sldLayoutId id="2147483716" r:id="rId15"/>
    <p:sldLayoutId id="214748366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7" r:id="rId28"/>
    <p:sldLayoutId id="2147483650" r:id="rId29"/>
    <p:sldLayoutId id="2147483718" r:id="rId30"/>
    <p:sldLayoutId id="2147483665" r:id="rId31"/>
    <p:sldLayoutId id="2147483677" r:id="rId32"/>
    <p:sldLayoutId id="2147483678" r:id="rId33"/>
    <p:sldLayoutId id="2147483667" r:id="rId34"/>
    <p:sldLayoutId id="2147483669" r:id="rId35"/>
    <p:sldLayoutId id="2147483671" r:id="rId36"/>
    <p:sldLayoutId id="2147483673" r:id="rId37"/>
    <p:sldLayoutId id="2147483675" r:id="rId38"/>
    <p:sldLayoutId id="2147483684" r:id="rId39"/>
    <p:sldLayoutId id="2147483686" r:id="rId40"/>
    <p:sldLayoutId id="2147483687" r:id="rId41"/>
    <p:sldLayoutId id="2147483688" r:id="rId42"/>
    <p:sldLayoutId id="2147483689" r:id="rId43"/>
    <p:sldLayoutId id="2147483690" r:id="rId44"/>
    <p:sldLayoutId id="2147483691" r:id="rId45"/>
    <p:sldLayoutId id="2147483692" r:id="rId46"/>
    <p:sldLayoutId id="2147483685" r:id="rId47"/>
    <p:sldLayoutId id="2147483719" r:id="rId48"/>
    <p:sldLayoutId id="2147483720" r:id="rId49"/>
    <p:sldLayoutId id="2147483723" r:id="rId50"/>
    <p:sldLayoutId id="2147483743" r:id="rId51"/>
  </p:sldLayoutIdLst>
  <p:hf hdr="0" dt="0"/>
  <p:txStyles>
    <p:titleStyle>
      <a:lvl1pPr algn="l" defTabSz="457200" rtl="0" eaLnBrk="1" latinLnBrk="0" hangingPunct="1">
        <a:spcBef>
          <a:spcPct val="0"/>
        </a:spcBef>
        <a:buNone/>
        <a:defRPr sz="2600" b="1" kern="1200">
          <a:solidFill>
            <a:srgbClr val="002147"/>
          </a:solidFill>
          <a:latin typeface="+mj-lt"/>
          <a:ea typeface="+mj-ea"/>
          <a:cs typeface="+mj-cs"/>
        </a:defRPr>
      </a:lvl1pPr>
    </p:titleStyle>
    <p:bodyStyle>
      <a:lvl1pPr marL="266700" indent="-266700" algn="l" defTabSz="457200" rtl="0" eaLnBrk="1" latinLnBrk="0" hangingPunct="1">
        <a:spcBef>
          <a:spcPct val="20000"/>
        </a:spcBef>
        <a:buFont typeface="Arial"/>
        <a:buChar char="•"/>
        <a:defRPr sz="2400" kern="1200">
          <a:solidFill>
            <a:srgbClr val="000000"/>
          </a:solidFill>
          <a:latin typeface="+mn-lt"/>
          <a:ea typeface="+mn-ea"/>
          <a:cs typeface="+mn-cs"/>
        </a:defRPr>
      </a:lvl1pPr>
      <a:lvl2pPr marL="625475" indent="-358775" algn="l" defTabSz="457200" rtl="0" eaLnBrk="1" latinLnBrk="0" hangingPunct="1">
        <a:spcBef>
          <a:spcPct val="20000"/>
        </a:spcBef>
        <a:buFont typeface="Arial"/>
        <a:buChar char="–"/>
        <a:defRPr sz="2400" kern="1200">
          <a:solidFill>
            <a:srgbClr val="000000"/>
          </a:solidFill>
          <a:latin typeface="+mn-lt"/>
          <a:ea typeface="+mn-ea"/>
          <a:cs typeface="+mn-cs"/>
        </a:defRPr>
      </a:lvl2pPr>
      <a:lvl3pPr marL="892175" indent="-266700" algn="l" defTabSz="457200" rtl="0" eaLnBrk="1" latinLnBrk="0" hangingPunct="1">
        <a:spcBef>
          <a:spcPct val="20000"/>
        </a:spcBef>
        <a:buFont typeface="Arial"/>
        <a:buChar char="•"/>
        <a:defRPr sz="2000" kern="1200">
          <a:solidFill>
            <a:srgbClr val="000000"/>
          </a:solidFill>
          <a:latin typeface="+mn-lt"/>
          <a:ea typeface="+mn-ea"/>
          <a:cs typeface="+mn-cs"/>
        </a:defRPr>
      </a:lvl3pPr>
      <a:lvl4pPr marL="1168400" indent="-276225" algn="l" defTabSz="457200" rtl="0" eaLnBrk="1" latinLnBrk="0" hangingPunct="1">
        <a:spcBef>
          <a:spcPct val="20000"/>
        </a:spcBef>
        <a:buFont typeface="Arial"/>
        <a:buChar char="–"/>
        <a:defRPr sz="2000" kern="1200">
          <a:solidFill>
            <a:srgbClr val="000000"/>
          </a:solidFill>
          <a:latin typeface="+mn-lt"/>
          <a:ea typeface="+mn-ea"/>
          <a:cs typeface="+mn-cs"/>
        </a:defRPr>
      </a:lvl4pPr>
      <a:lvl5pPr marL="1343025" indent="-174625" algn="l" defTabSz="457200" rtl="0" eaLnBrk="1" latinLnBrk="0" hangingPunct="1">
        <a:spcBef>
          <a:spcPct val="20000"/>
        </a:spcBef>
        <a:buFont typeface="Arial"/>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87338" y="0"/>
            <a:ext cx="69373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287338" y="2116138"/>
            <a:ext cx="8574087" cy="39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631825" y="6402388"/>
            <a:ext cx="8135938" cy="365125"/>
          </a:xfrm>
          <a:prstGeom prst="rect">
            <a:avLst/>
          </a:prstGeom>
        </p:spPr>
        <p:txBody>
          <a:bodyPr vert="horz" lIns="0" tIns="0" rIns="0" bIns="0" rtlCol="0" anchor="ctr"/>
          <a:lstStyle>
            <a:lvl1pPr algn="l">
              <a:defRPr sz="1100" b="1">
                <a:solidFill>
                  <a:srgbClr val="002147"/>
                </a:solidFill>
              </a:defRPr>
            </a:lvl1pPr>
          </a:lstStyle>
          <a:p>
            <a:pPr defTabSz="914400" fontAlgn="base">
              <a:spcBef>
                <a:spcPct val="0"/>
              </a:spcBef>
              <a:spcAft>
                <a:spcPct val="0"/>
              </a:spcAft>
              <a:defRPr/>
            </a:pPr>
            <a:endParaRPr lang="en-GB"/>
          </a:p>
        </p:txBody>
      </p:sp>
      <p:sp>
        <p:nvSpPr>
          <p:cNvPr id="6" name="Slide Number Placeholder 5"/>
          <p:cNvSpPr>
            <a:spLocks noGrp="1"/>
          </p:cNvSpPr>
          <p:nvPr>
            <p:ph type="sldNum" sz="quarter" idx="4"/>
          </p:nvPr>
        </p:nvSpPr>
        <p:spPr>
          <a:xfrm>
            <a:off x="287338" y="6391275"/>
            <a:ext cx="344487" cy="360363"/>
          </a:xfrm>
          <a:prstGeom prst="rect">
            <a:avLst/>
          </a:prstGeom>
        </p:spPr>
        <p:txBody>
          <a:bodyPr vert="horz" lIns="0" tIns="45720" rIns="0" bIns="0" rtlCol="0" anchor="ctr" anchorCtr="0"/>
          <a:lstStyle>
            <a:lvl1pPr algn="l">
              <a:defRPr sz="1100" b="0">
                <a:solidFill>
                  <a:schemeClr val="tx1">
                    <a:tint val="75000"/>
                  </a:schemeClr>
                </a:solidFill>
              </a:defRPr>
            </a:lvl1pPr>
          </a:lstStyle>
          <a:p>
            <a:pPr defTabSz="914400" fontAlgn="base">
              <a:spcBef>
                <a:spcPct val="0"/>
              </a:spcBef>
              <a:spcAft>
                <a:spcPct val="0"/>
              </a:spcAft>
              <a:defRPr/>
            </a:pPr>
            <a:fld id="{D059A378-9C1F-4E55-AF28-F088E27516BE}" type="slidenum">
              <a:rPr lang="en-GB">
                <a:solidFill>
                  <a:srgbClr val="002147">
                    <a:tint val="75000"/>
                  </a:srgbClr>
                </a:solidFill>
              </a:rPr>
              <a:pPr defTabSz="914400" fontAlgn="base">
                <a:spcBef>
                  <a:spcPct val="0"/>
                </a:spcBef>
                <a:spcAft>
                  <a:spcPct val="0"/>
                </a:spcAft>
                <a:defRPr/>
              </a:pPr>
              <a:t>‹#›</a:t>
            </a:fld>
            <a:endParaRPr lang="en-GB">
              <a:solidFill>
                <a:srgbClr val="002147">
                  <a:tint val="75000"/>
                </a:srgbClr>
              </a:solidFill>
            </a:endParaRPr>
          </a:p>
        </p:txBody>
      </p:sp>
      <p:cxnSp>
        <p:nvCxnSpPr>
          <p:cNvPr id="9" name="Straight Connector 8"/>
          <p:cNvCxnSpPr/>
          <p:nvPr/>
        </p:nvCxnSpPr>
        <p:spPr>
          <a:xfrm>
            <a:off x="287338" y="1917700"/>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31" name="Picture 9" descr="8010_Powerpoint_Page.jpg"/>
          <p:cNvPicPr>
            <a:picLocks noChangeAspect="1"/>
          </p:cNvPicPr>
          <p:nvPr/>
        </p:nvPicPr>
        <p:blipFill>
          <a:blip r:embed="rId9" cstate="email">
            <a:extLst>
              <a:ext uri="{28A0092B-C50C-407E-A947-70E740481C1C}">
                <a14:useLocalDpi xmlns:a14="http://schemas.microsoft.com/office/drawing/2010/main" val="0"/>
              </a:ext>
            </a:extLst>
          </a:blip>
          <a:srcRect t="822" b="77174"/>
          <a:stretch>
            <a:fillRect/>
          </a:stretch>
        </p:blipFill>
        <p:spPr bwMode="auto">
          <a:xfrm>
            <a:off x="7281863" y="0"/>
            <a:ext cx="158432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6077230"/>
      </p:ext>
    </p:extLst>
  </p:cSld>
  <p:clrMap bg1="lt1" tx1="dk1" bg2="lt2" tx2="dk2" accent1="accent1" accent2="accent2" accent3="accent3" accent4="accent4" accent5="accent5" accent6="accent6" hlink="hlink" folHlink="folHlink"/>
  <p:sldLayoutIdLst>
    <p:sldLayoutId id="2147483725" r:id="rId1"/>
    <p:sldLayoutId id="2147483728" r:id="rId2"/>
    <p:sldLayoutId id="2147483745" r:id="rId3"/>
    <p:sldLayoutId id="2147483746" r:id="rId4"/>
    <p:sldLayoutId id="2147483748" r:id="rId5"/>
    <p:sldLayoutId id="2147483749" r:id="rId6"/>
    <p:sldLayoutId id="2147483750" r:id="rId7"/>
  </p:sldLayoutIdLst>
  <p:transition/>
  <p:txStyles>
    <p:titleStyle>
      <a:lvl1pPr algn="l" defTabSz="457200" rtl="0" eaLnBrk="0" fontAlgn="base" hangingPunct="0">
        <a:spcBef>
          <a:spcPct val="0"/>
        </a:spcBef>
        <a:spcAft>
          <a:spcPct val="0"/>
        </a:spcAft>
        <a:defRPr sz="2600" b="1" kern="1200">
          <a:solidFill>
            <a:srgbClr val="002147"/>
          </a:solidFill>
          <a:latin typeface="+mj-lt"/>
          <a:ea typeface="+mj-ea"/>
          <a:cs typeface="+mj-cs"/>
        </a:defRPr>
      </a:lvl1pPr>
      <a:lvl2pPr algn="l" defTabSz="457200" rtl="0" eaLnBrk="0" fontAlgn="base" hangingPunct="0">
        <a:spcBef>
          <a:spcPct val="0"/>
        </a:spcBef>
        <a:spcAft>
          <a:spcPct val="0"/>
        </a:spcAft>
        <a:defRPr sz="2600" b="1">
          <a:solidFill>
            <a:srgbClr val="002147"/>
          </a:solidFill>
          <a:latin typeface="Arial" charset="0"/>
        </a:defRPr>
      </a:lvl2pPr>
      <a:lvl3pPr algn="l" defTabSz="457200" rtl="0" eaLnBrk="0" fontAlgn="base" hangingPunct="0">
        <a:spcBef>
          <a:spcPct val="0"/>
        </a:spcBef>
        <a:spcAft>
          <a:spcPct val="0"/>
        </a:spcAft>
        <a:defRPr sz="2600" b="1">
          <a:solidFill>
            <a:srgbClr val="002147"/>
          </a:solidFill>
          <a:latin typeface="Arial" charset="0"/>
        </a:defRPr>
      </a:lvl3pPr>
      <a:lvl4pPr algn="l" defTabSz="457200" rtl="0" eaLnBrk="0" fontAlgn="base" hangingPunct="0">
        <a:spcBef>
          <a:spcPct val="0"/>
        </a:spcBef>
        <a:spcAft>
          <a:spcPct val="0"/>
        </a:spcAft>
        <a:defRPr sz="2600" b="1">
          <a:solidFill>
            <a:srgbClr val="002147"/>
          </a:solidFill>
          <a:latin typeface="Arial" charset="0"/>
        </a:defRPr>
      </a:lvl4pPr>
      <a:lvl5pPr algn="l" defTabSz="457200" rtl="0" eaLnBrk="0" fontAlgn="base" hangingPunct="0">
        <a:spcBef>
          <a:spcPct val="0"/>
        </a:spcBef>
        <a:spcAft>
          <a:spcPct val="0"/>
        </a:spcAft>
        <a:defRPr sz="2600" b="1">
          <a:solidFill>
            <a:srgbClr val="002147"/>
          </a:solidFill>
          <a:latin typeface="Arial" charset="0"/>
        </a:defRPr>
      </a:lvl5pPr>
      <a:lvl6pPr marL="457200" algn="l" defTabSz="457200" rtl="0" fontAlgn="base">
        <a:spcBef>
          <a:spcPct val="0"/>
        </a:spcBef>
        <a:spcAft>
          <a:spcPct val="0"/>
        </a:spcAft>
        <a:defRPr sz="2600" b="1">
          <a:solidFill>
            <a:srgbClr val="002147"/>
          </a:solidFill>
          <a:latin typeface="Arial" charset="0"/>
        </a:defRPr>
      </a:lvl6pPr>
      <a:lvl7pPr marL="914400" algn="l" defTabSz="457200" rtl="0" fontAlgn="base">
        <a:spcBef>
          <a:spcPct val="0"/>
        </a:spcBef>
        <a:spcAft>
          <a:spcPct val="0"/>
        </a:spcAft>
        <a:defRPr sz="2600" b="1">
          <a:solidFill>
            <a:srgbClr val="002147"/>
          </a:solidFill>
          <a:latin typeface="Arial" charset="0"/>
        </a:defRPr>
      </a:lvl7pPr>
      <a:lvl8pPr marL="1371600" algn="l" defTabSz="457200" rtl="0" fontAlgn="base">
        <a:spcBef>
          <a:spcPct val="0"/>
        </a:spcBef>
        <a:spcAft>
          <a:spcPct val="0"/>
        </a:spcAft>
        <a:defRPr sz="2600" b="1">
          <a:solidFill>
            <a:srgbClr val="002147"/>
          </a:solidFill>
          <a:latin typeface="Arial" charset="0"/>
        </a:defRPr>
      </a:lvl8pPr>
      <a:lvl9pPr marL="1828800" algn="l" defTabSz="457200" rtl="0" fontAlgn="base">
        <a:spcBef>
          <a:spcPct val="0"/>
        </a:spcBef>
        <a:spcAft>
          <a:spcPct val="0"/>
        </a:spcAft>
        <a:defRPr sz="2600" b="1">
          <a:solidFill>
            <a:srgbClr val="002147"/>
          </a:solidFill>
          <a:latin typeface="Arial" charset="0"/>
        </a:defRPr>
      </a:lvl9pPr>
    </p:titleStyle>
    <p:bodyStyle>
      <a:lvl1pPr marL="266700" indent="-266700" algn="l" defTabSz="457200" rtl="0" eaLnBrk="0" fontAlgn="base" hangingPunct="0">
        <a:spcBef>
          <a:spcPct val="20000"/>
        </a:spcBef>
        <a:spcAft>
          <a:spcPct val="0"/>
        </a:spcAft>
        <a:buFont typeface="Arial" charset="0"/>
        <a:buChar char="•"/>
        <a:defRPr sz="2400" kern="1200">
          <a:solidFill>
            <a:srgbClr val="000000"/>
          </a:solidFill>
          <a:latin typeface="+mn-lt"/>
          <a:ea typeface="+mn-ea"/>
          <a:cs typeface="+mn-cs"/>
        </a:defRPr>
      </a:lvl1pPr>
      <a:lvl2pPr marL="625475" indent="-358775" algn="l" defTabSz="457200" rtl="0" eaLnBrk="0" fontAlgn="base" hangingPunct="0">
        <a:spcBef>
          <a:spcPct val="20000"/>
        </a:spcBef>
        <a:spcAft>
          <a:spcPct val="0"/>
        </a:spcAft>
        <a:buFont typeface="Arial" charset="0"/>
        <a:buChar char="–"/>
        <a:defRPr sz="2400" kern="1200">
          <a:solidFill>
            <a:srgbClr val="000000"/>
          </a:solidFill>
          <a:latin typeface="+mn-lt"/>
          <a:ea typeface="+mn-ea"/>
          <a:cs typeface="+mn-cs"/>
        </a:defRPr>
      </a:lvl2pPr>
      <a:lvl3pPr marL="892175" indent="-266700" algn="l" defTabSz="457200" rtl="0" eaLnBrk="0" fontAlgn="base" hangingPunct="0">
        <a:spcBef>
          <a:spcPct val="20000"/>
        </a:spcBef>
        <a:spcAft>
          <a:spcPct val="0"/>
        </a:spcAft>
        <a:buFont typeface="Arial" charset="0"/>
        <a:buChar char="•"/>
        <a:defRPr sz="2000" kern="1200">
          <a:solidFill>
            <a:srgbClr val="000000"/>
          </a:solidFill>
          <a:latin typeface="+mn-lt"/>
          <a:ea typeface="+mn-ea"/>
          <a:cs typeface="+mn-cs"/>
        </a:defRPr>
      </a:lvl3pPr>
      <a:lvl4pPr marL="1168400" indent="-276225" algn="l" defTabSz="457200" rtl="0" eaLnBrk="0" fontAlgn="base" hangingPunct="0">
        <a:spcBef>
          <a:spcPct val="20000"/>
        </a:spcBef>
        <a:spcAft>
          <a:spcPct val="0"/>
        </a:spcAft>
        <a:buFont typeface="Arial" charset="0"/>
        <a:buChar char="–"/>
        <a:defRPr sz="2000" kern="1200">
          <a:solidFill>
            <a:srgbClr val="000000"/>
          </a:solidFill>
          <a:latin typeface="+mn-lt"/>
          <a:ea typeface="+mn-ea"/>
          <a:cs typeface="+mn-cs"/>
        </a:defRPr>
      </a:lvl4pPr>
      <a:lvl5pPr marL="1343025" indent="-174625" algn="l" defTabSz="457200" rtl="0" eaLnBrk="0" fontAlgn="base" hangingPunct="0">
        <a:spcBef>
          <a:spcPct val="20000"/>
        </a:spcBef>
        <a:spcAft>
          <a:spcPct val="0"/>
        </a:spcAft>
        <a:buFont typeface="Arial" charset="0"/>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7" name="Rectangle 6"/>
          <p:cNvSpPr/>
          <p:nvPr userDrawn="1"/>
        </p:nvSpPr>
        <p:spPr>
          <a:xfrm>
            <a:off x="-36512" y="-27383"/>
            <a:ext cx="9180512" cy="1656184"/>
          </a:xfrm>
          <a:prstGeom prst="rect">
            <a:avLst/>
          </a:prstGeom>
          <a:solidFill>
            <a:srgbClr val="002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 name="Rectangle 7"/>
          <p:cNvSpPr/>
          <p:nvPr userDrawn="1"/>
        </p:nvSpPr>
        <p:spPr>
          <a:xfrm>
            <a:off x="-36512" y="1628800"/>
            <a:ext cx="9180512" cy="120805"/>
          </a:xfrm>
          <a:prstGeom prst="rect">
            <a:avLst/>
          </a:prstGeom>
          <a:solidFill>
            <a:srgbClr val="0E6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0" y="246700"/>
            <a:ext cx="4942233" cy="1108017"/>
          </a:xfrm>
          <a:prstGeom prst="rect">
            <a:avLst/>
          </a:prstGeom>
        </p:spPr>
      </p:pic>
      <p:sp>
        <p:nvSpPr>
          <p:cNvPr id="10" name="Rectangle 9"/>
          <p:cNvSpPr/>
          <p:nvPr userDrawn="1"/>
        </p:nvSpPr>
        <p:spPr>
          <a:xfrm>
            <a:off x="-36512" y="1749605"/>
            <a:ext cx="9180512" cy="5121515"/>
          </a:xfrm>
          <a:prstGeom prst="rect">
            <a:avLst/>
          </a:prstGeom>
          <a:solidFill>
            <a:srgbClr val="002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1688731873"/>
      </p:ext>
    </p:extLst>
  </p:cSld>
  <p:clrMap bg1="lt1" tx1="dk1" bg2="lt2" tx2="dk2" accent1="accent1" accent2="accent2" accent3="accent3" accent4="accent4" accent5="accent5" accent6="accent6" hlink="hlink" folHlink="folHlink"/>
  <p:sldLayoutIdLst>
    <p:sldLayoutId id="2147483752" r:id="rId1"/>
  </p:sldLayoutIdLs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0-#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14:presetBounceEnd="50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50000">
                                          <p:cBhvr additive="base">
                                            <p:cTn id="12" dur="20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3" dur="20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2000" fill="hold"/>
                                            <p:tgtEl>
                                              <p:spTgt spid="10"/>
                                            </p:tgtEl>
                                            <p:attrNameLst>
                                              <p:attrName>ppt_x</p:attrName>
                                            </p:attrNameLst>
                                          </p:cBhvr>
                                          <p:tavLst>
                                            <p:tav tm="0">
                                              <p:val>
                                                <p:strVal val="0-#ppt_w/2"/>
                                              </p:val>
                                            </p:tav>
                                            <p:tav tm="100000">
                                              <p:val>
                                                <p:strVal val="#ppt_x"/>
                                              </p:val>
                                            </p:tav>
                                          </p:tavLst>
                                        </p:anim>
                                        <p:anim calcmode="lin" valueType="num">
                                          <p:cBhvr additive="base">
                                            <p:cTn id="18"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0-#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2000" fill="hold"/>
                                            <p:tgtEl>
                                              <p:spTgt spid="9"/>
                                            </p:tgtEl>
                                            <p:attrNameLst>
                                              <p:attrName>ppt_x</p:attrName>
                                            </p:attrNameLst>
                                          </p:cBhvr>
                                          <p:tavLst>
                                            <p:tav tm="0">
                                              <p:val>
                                                <p:strVal val="#ppt_x"/>
                                              </p:val>
                                            </p:tav>
                                            <p:tav tm="100000">
                                              <p:val>
                                                <p:strVal val="#ppt_x"/>
                                              </p:val>
                                            </p:tav>
                                          </p:tavLst>
                                        </p:anim>
                                        <p:anim calcmode="lin" valueType="num">
                                          <p:cBhvr additive="base">
                                            <p:cTn id="13" dur="20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2000" fill="hold"/>
                                            <p:tgtEl>
                                              <p:spTgt spid="10"/>
                                            </p:tgtEl>
                                            <p:attrNameLst>
                                              <p:attrName>ppt_x</p:attrName>
                                            </p:attrNameLst>
                                          </p:cBhvr>
                                          <p:tavLst>
                                            <p:tav tm="0">
                                              <p:val>
                                                <p:strVal val="0-#ppt_w/2"/>
                                              </p:val>
                                            </p:tav>
                                            <p:tav tm="100000">
                                              <p:val>
                                                <p:strVal val="#ppt_x"/>
                                              </p:val>
                                            </p:tav>
                                          </p:tavLst>
                                        </p:anim>
                                        <p:anim calcmode="lin" valueType="num">
                                          <p:cBhvr additive="base">
                                            <p:cTn id="18"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6" name="Slide Number Placeholder 5"/>
          <p:cNvSpPr>
            <a:spLocks noGrp="1"/>
          </p:cNvSpPr>
          <p:nvPr>
            <p:ph type="sldNum" sz="quarter" idx="4"/>
          </p:nvPr>
        </p:nvSpPr>
        <p:spPr>
          <a:xfrm>
            <a:off x="251520" y="628821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DF44745-CA30-46BB-93E5-1FDAE3897B41}" type="slidenum">
              <a:rPr lang="en-GB" smtClean="0">
                <a:solidFill>
                  <a:prstClr val="black">
                    <a:tint val="75000"/>
                  </a:prstClr>
                </a:solidFill>
              </a:rPr>
              <a:pPr defTabSz="914400"/>
              <a:t>‹#›</a:t>
            </a:fld>
            <a:endParaRPr lang="en-GB" dirty="0">
              <a:solidFill>
                <a:prstClr val="black">
                  <a:tint val="75000"/>
                </a:prstClr>
              </a:solidFill>
            </a:endParaRPr>
          </a:p>
        </p:txBody>
      </p:sp>
      <p:sp>
        <p:nvSpPr>
          <p:cNvPr id="7" name="Rectangle 6"/>
          <p:cNvSpPr/>
          <p:nvPr userDrawn="1"/>
        </p:nvSpPr>
        <p:spPr>
          <a:xfrm>
            <a:off x="-36512" y="-27383"/>
            <a:ext cx="9180512" cy="1656184"/>
          </a:xfrm>
          <a:prstGeom prst="rect">
            <a:avLst/>
          </a:prstGeom>
          <a:solidFill>
            <a:srgbClr val="002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 name="Rectangle 7"/>
          <p:cNvSpPr/>
          <p:nvPr userDrawn="1"/>
        </p:nvSpPr>
        <p:spPr>
          <a:xfrm>
            <a:off x="-36512" y="1628800"/>
            <a:ext cx="9180512" cy="120805"/>
          </a:xfrm>
          <a:prstGeom prst="rect">
            <a:avLst/>
          </a:prstGeom>
          <a:solidFill>
            <a:srgbClr val="0E6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9" name="Picture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804248" y="6165304"/>
            <a:ext cx="2070100" cy="469900"/>
          </a:xfrm>
          <a:prstGeom prst="rect">
            <a:avLst/>
          </a:prstGeom>
        </p:spPr>
      </p:pic>
    </p:spTree>
    <p:extLst>
      <p:ext uri="{BB962C8B-B14F-4D97-AF65-F5344CB8AC3E}">
        <p14:creationId xmlns:p14="http://schemas.microsoft.com/office/powerpoint/2010/main" val="400655994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0-#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
          <p:cNvPicPr>
            <a:picLocks noChangeAspect="1" noChangeArrowheads="1"/>
          </p:cNvPicPr>
          <p:nvPr userDrawn="1"/>
        </p:nvPicPr>
        <p:blipFill>
          <a:blip r:embed="rId35">
            <a:extLst>
              <a:ext uri="{28A0092B-C50C-407E-A947-70E740481C1C}">
                <a14:useLocalDpi xmlns:a14="http://schemas.microsoft.com/office/drawing/2010/main" val="0"/>
              </a:ext>
            </a:extLst>
          </a:blip>
          <a:srcRect/>
          <a:stretch>
            <a:fillRect/>
          </a:stretch>
        </p:blipFill>
        <p:spPr bwMode="auto">
          <a:xfrm>
            <a:off x="0" y="5807075"/>
            <a:ext cx="9144000"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7" name="Text Placeholder 2"/>
          <p:cNvSpPr>
            <a:spLocks noGrp="1"/>
          </p:cNvSpPr>
          <p:nvPr>
            <p:ph type="body" idx="1"/>
          </p:nvPr>
        </p:nvSpPr>
        <p:spPr bwMode="auto">
          <a:xfrm>
            <a:off x="287338" y="2136775"/>
            <a:ext cx="8574087"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t" anchorCtr="0" compatLnSpc="1">
            <a:prstTxWarp prst="textNoShape">
              <a:avLst/>
            </a:prstTxWarp>
          </a:bodyPr>
          <a:lstStyle/>
          <a:p>
            <a:pPr lvl="0"/>
            <a:r>
              <a:rPr lang="en-GB" altLang="en-US" smtClean="0"/>
              <a:t>Welcome to the tutorial for Oxford Medicine Online</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endParaRPr lang="en-US" altLang="en-US" smtClean="0"/>
          </a:p>
        </p:txBody>
      </p:sp>
      <p:sp>
        <p:nvSpPr>
          <p:cNvPr id="5" name="Footer Placeholder 4"/>
          <p:cNvSpPr>
            <a:spLocks noGrp="1"/>
          </p:cNvSpPr>
          <p:nvPr>
            <p:ph type="ftr" sz="quarter" idx="3"/>
          </p:nvPr>
        </p:nvSpPr>
        <p:spPr>
          <a:xfrm>
            <a:off x="287338" y="6402388"/>
            <a:ext cx="8569325" cy="365125"/>
          </a:xfrm>
          <a:prstGeom prst="rect">
            <a:avLst/>
          </a:prstGeom>
        </p:spPr>
        <p:txBody>
          <a:bodyPr vert="horz" lIns="0" tIns="0" rIns="0" bIns="0" rtlCol="0" anchor="ctr"/>
          <a:lstStyle>
            <a:lvl1pPr algn="r" fontAlgn="auto">
              <a:spcBef>
                <a:spcPts val="0"/>
              </a:spcBef>
              <a:spcAft>
                <a:spcPts val="0"/>
              </a:spcAft>
              <a:defRPr sz="2800" b="0">
                <a:solidFill>
                  <a:schemeClr val="tx2"/>
                </a:solidFill>
                <a:latin typeface="+mn-lt"/>
                <a:cs typeface="+mn-cs"/>
              </a:defRPr>
            </a:lvl1pPr>
          </a:lstStyle>
          <a:p>
            <a:pPr>
              <a:defRPr/>
            </a:pPr>
            <a:r>
              <a:rPr lang="en-US">
                <a:solidFill>
                  <a:srgbClr val="000000"/>
                </a:solidFill>
              </a:rPr>
              <a:t>www.oxfordmedicine.com</a:t>
            </a:r>
          </a:p>
        </p:txBody>
      </p:sp>
      <p:sp>
        <p:nvSpPr>
          <p:cNvPr id="6" name="Slide Number Placeholder 5"/>
          <p:cNvSpPr>
            <a:spLocks noGrp="1"/>
          </p:cNvSpPr>
          <p:nvPr>
            <p:ph type="sldNum" sz="quarter" idx="4"/>
          </p:nvPr>
        </p:nvSpPr>
        <p:spPr>
          <a:xfrm>
            <a:off x="287338" y="6391275"/>
            <a:ext cx="344487" cy="360363"/>
          </a:xfrm>
          <a:prstGeom prst="rect">
            <a:avLst/>
          </a:prstGeom>
        </p:spPr>
        <p:txBody>
          <a:bodyPr vert="horz" wrap="square" lIns="0" tIns="45720" rIns="0" bIns="0" numCol="1" anchor="ctr" anchorCtr="0" compatLnSpc="1">
            <a:prstTxWarp prst="textNoShape">
              <a:avLst/>
            </a:prstTxWarp>
          </a:bodyPr>
          <a:lstStyle>
            <a:lvl1pPr>
              <a:defRPr sz="1100">
                <a:solidFill>
                  <a:srgbClr val="898C94"/>
                </a:solidFill>
              </a:defRPr>
            </a:lvl1pPr>
          </a:lstStyle>
          <a:p>
            <a:pPr fontAlgn="base">
              <a:spcBef>
                <a:spcPct val="0"/>
              </a:spcBef>
              <a:spcAft>
                <a:spcPct val="0"/>
              </a:spcAft>
            </a:pPr>
            <a:fld id="{2903FC0A-2EB6-480A-8EFA-25779342C158}"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cxnSp>
        <p:nvCxnSpPr>
          <p:cNvPr id="9" name="Straight Connector 8"/>
          <p:cNvCxnSpPr/>
          <p:nvPr/>
        </p:nvCxnSpPr>
        <p:spPr>
          <a:xfrm>
            <a:off x="287338" y="1917700"/>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31" name="Picture 9" descr="8010_Powerpoint_Page.jpg"/>
          <p:cNvPicPr>
            <a:picLocks noChangeAspect="1"/>
          </p:cNvPicPr>
          <p:nvPr userDrawn="1"/>
        </p:nvPicPr>
        <p:blipFill>
          <a:blip r:embed="rId36">
            <a:extLst>
              <a:ext uri="{28A0092B-C50C-407E-A947-70E740481C1C}">
                <a14:useLocalDpi xmlns:a14="http://schemas.microsoft.com/office/drawing/2010/main" val="0"/>
              </a:ext>
            </a:extLst>
          </a:blip>
          <a:srcRect t="822" b="77174"/>
          <a:stretch>
            <a:fillRect/>
          </a:stretch>
        </p:blipFill>
        <p:spPr bwMode="auto">
          <a:xfrm>
            <a:off x="7281863" y="0"/>
            <a:ext cx="158432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2"/>
          <p:cNvPicPr>
            <a:picLocks noChangeAspect="1" noChangeArrowheads="1"/>
          </p:cNvPicPr>
          <p:nvPr userDrawn="1"/>
        </p:nvPicPr>
        <p:blipFill>
          <a:blip r:embed="rId37">
            <a:extLst>
              <a:ext uri="{28A0092B-C50C-407E-A947-70E740481C1C}">
                <a14:useLocalDpi xmlns:a14="http://schemas.microsoft.com/office/drawing/2010/main" val="0"/>
              </a:ext>
            </a:extLst>
          </a:blip>
          <a:srcRect/>
          <a:stretch>
            <a:fillRect/>
          </a:stretch>
        </p:blipFill>
        <p:spPr bwMode="auto">
          <a:xfrm>
            <a:off x="287338" y="-14288"/>
            <a:ext cx="1603375" cy="1603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7341531"/>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 id="2147483787" r:id="rId28"/>
    <p:sldLayoutId id="2147483788" r:id="rId29"/>
    <p:sldLayoutId id="2147483789" r:id="rId30"/>
    <p:sldLayoutId id="2147483790" r:id="rId31"/>
    <p:sldLayoutId id="2147483791" r:id="rId32"/>
    <p:sldLayoutId id="2147483792" r:id="rId33"/>
  </p:sldLayoutIdLst>
  <p:timing>
    <p:tnLst>
      <p:par>
        <p:cTn id="1" dur="indefinite" restart="never" nodeType="tmRoot"/>
      </p:par>
    </p:tnLst>
  </p:timing>
  <p:hf hdr="0" dt="0"/>
  <p:txStyles>
    <p:titleStyle>
      <a:lvl1pPr algn="l" defTabSz="457200" rtl="0" eaLnBrk="0" fontAlgn="base" hangingPunct="0">
        <a:spcBef>
          <a:spcPct val="0"/>
        </a:spcBef>
        <a:spcAft>
          <a:spcPct val="0"/>
        </a:spcAft>
        <a:defRPr sz="2600" b="1" kern="1200">
          <a:solidFill>
            <a:srgbClr val="002147"/>
          </a:solidFill>
          <a:latin typeface="+mj-lt"/>
          <a:ea typeface="+mj-ea"/>
          <a:cs typeface="+mj-cs"/>
        </a:defRPr>
      </a:lvl1pPr>
      <a:lvl2pPr algn="l" defTabSz="457200" rtl="0" eaLnBrk="0" fontAlgn="base" hangingPunct="0">
        <a:spcBef>
          <a:spcPct val="0"/>
        </a:spcBef>
        <a:spcAft>
          <a:spcPct val="0"/>
        </a:spcAft>
        <a:defRPr sz="2600" b="1">
          <a:solidFill>
            <a:srgbClr val="002147"/>
          </a:solidFill>
          <a:latin typeface="Arial" charset="0"/>
        </a:defRPr>
      </a:lvl2pPr>
      <a:lvl3pPr algn="l" defTabSz="457200" rtl="0" eaLnBrk="0" fontAlgn="base" hangingPunct="0">
        <a:spcBef>
          <a:spcPct val="0"/>
        </a:spcBef>
        <a:spcAft>
          <a:spcPct val="0"/>
        </a:spcAft>
        <a:defRPr sz="2600" b="1">
          <a:solidFill>
            <a:srgbClr val="002147"/>
          </a:solidFill>
          <a:latin typeface="Arial" charset="0"/>
        </a:defRPr>
      </a:lvl3pPr>
      <a:lvl4pPr algn="l" defTabSz="457200" rtl="0" eaLnBrk="0" fontAlgn="base" hangingPunct="0">
        <a:spcBef>
          <a:spcPct val="0"/>
        </a:spcBef>
        <a:spcAft>
          <a:spcPct val="0"/>
        </a:spcAft>
        <a:defRPr sz="2600" b="1">
          <a:solidFill>
            <a:srgbClr val="002147"/>
          </a:solidFill>
          <a:latin typeface="Arial" charset="0"/>
        </a:defRPr>
      </a:lvl4pPr>
      <a:lvl5pPr algn="l" defTabSz="457200" rtl="0" eaLnBrk="0" fontAlgn="base" hangingPunct="0">
        <a:spcBef>
          <a:spcPct val="0"/>
        </a:spcBef>
        <a:spcAft>
          <a:spcPct val="0"/>
        </a:spcAft>
        <a:defRPr sz="2600" b="1">
          <a:solidFill>
            <a:srgbClr val="002147"/>
          </a:solidFill>
          <a:latin typeface="Arial" charset="0"/>
        </a:defRPr>
      </a:lvl5pPr>
      <a:lvl6pPr marL="457200" algn="l" defTabSz="457200" rtl="0" fontAlgn="base">
        <a:spcBef>
          <a:spcPct val="0"/>
        </a:spcBef>
        <a:spcAft>
          <a:spcPct val="0"/>
        </a:spcAft>
        <a:defRPr sz="2600" b="1">
          <a:solidFill>
            <a:srgbClr val="002147"/>
          </a:solidFill>
          <a:latin typeface="Arial" charset="0"/>
        </a:defRPr>
      </a:lvl6pPr>
      <a:lvl7pPr marL="914400" algn="l" defTabSz="457200" rtl="0" fontAlgn="base">
        <a:spcBef>
          <a:spcPct val="0"/>
        </a:spcBef>
        <a:spcAft>
          <a:spcPct val="0"/>
        </a:spcAft>
        <a:defRPr sz="2600" b="1">
          <a:solidFill>
            <a:srgbClr val="002147"/>
          </a:solidFill>
          <a:latin typeface="Arial" charset="0"/>
        </a:defRPr>
      </a:lvl7pPr>
      <a:lvl8pPr marL="1371600" algn="l" defTabSz="457200" rtl="0" fontAlgn="base">
        <a:spcBef>
          <a:spcPct val="0"/>
        </a:spcBef>
        <a:spcAft>
          <a:spcPct val="0"/>
        </a:spcAft>
        <a:defRPr sz="2600" b="1">
          <a:solidFill>
            <a:srgbClr val="002147"/>
          </a:solidFill>
          <a:latin typeface="Arial" charset="0"/>
        </a:defRPr>
      </a:lvl8pPr>
      <a:lvl9pPr marL="1828800" algn="l" defTabSz="457200" rtl="0" fontAlgn="base">
        <a:spcBef>
          <a:spcPct val="0"/>
        </a:spcBef>
        <a:spcAft>
          <a:spcPct val="0"/>
        </a:spcAft>
        <a:defRPr sz="2600" b="1">
          <a:solidFill>
            <a:srgbClr val="002147"/>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defRPr sz="2400" kern="1200">
          <a:solidFill>
            <a:srgbClr val="000000"/>
          </a:solidFill>
          <a:latin typeface="+mn-lt"/>
          <a:ea typeface="+mn-ea"/>
          <a:cs typeface="+mn-cs"/>
        </a:defRPr>
      </a:lvl1pPr>
      <a:lvl2pPr marL="625475" indent="-358775" algn="l" defTabSz="457200" rtl="0" eaLnBrk="0" fontAlgn="base" hangingPunct="0">
        <a:spcBef>
          <a:spcPct val="20000"/>
        </a:spcBef>
        <a:spcAft>
          <a:spcPct val="0"/>
        </a:spcAft>
        <a:buFont typeface="Arial" panose="020B0604020202020204" pitchFamily="34" charset="0"/>
        <a:buChar char="–"/>
        <a:defRPr sz="2400" kern="1200">
          <a:solidFill>
            <a:srgbClr val="000000"/>
          </a:solidFill>
          <a:latin typeface="+mn-lt"/>
          <a:ea typeface="+mn-ea"/>
          <a:cs typeface="+mn-cs"/>
        </a:defRPr>
      </a:lvl2pPr>
      <a:lvl3pPr marL="892175" indent="-266700" algn="l" defTabSz="457200" rtl="0" eaLnBrk="0" fontAlgn="base" hangingPunct="0">
        <a:spcBef>
          <a:spcPct val="20000"/>
        </a:spcBef>
        <a:spcAft>
          <a:spcPct val="0"/>
        </a:spcAft>
        <a:buFont typeface="Arial" panose="020B0604020202020204" pitchFamily="34" charset="0"/>
        <a:buChar char="•"/>
        <a:defRPr sz="2000" kern="1200">
          <a:solidFill>
            <a:srgbClr val="000000"/>
          </a:solidFill>
          <a:latin typeface="+mn-lt"/>
          <a:ea typeface="+mn-ea"/>
          <a:cs typeface="+mn-cs"/>
        </a:defRPr>
      </a:lvl3pPr>
      <a:lvl4pPr marL="1168400" indent="-276225" algn="l" defTabSz="457200" rtl="0" eaLnBrk="0" fontAlgn="base" hangingPunct="0">
        <a:spcBef>
          <a:spcPct val="20000"/>
        </a:spcBef>
        <a:spcAft>
          <a:spcPct val="0"/>
        </a:spcAft>
        <a:buFont typeface="Arial" panose="020B0604020202020204" pitchFamily="34" charset="0"/>
        <a:buChar char="–"/>
        <a:defRPr sz="2000" kern="1200">
          <a:solidFill>
            <a:srgbClr val="000000"/>
          </a:solidFill>
          <a:latin typeface="+mn-lt"/>
          <a:ea typeface="+mn-ea"/>
          <a:cs typeface="+mn-cs"/>
        </a:defRPr>
      </a:lvl4pPr>
      <a:lvl5pPr marL="1343025" indent="-174625" algn="l" defTabSz="457200" rtl="0" eaLnBrk="0" fontAlgn="base" hangingPunct="0">
        <a:spcBef>
          <a:spcPct val="20000"/>
        </a:spcBef>
        <a:spcAft>
          <a:spcPct val="0"/>
        </a:spcAft>
        <a:buFont typeface="Arial" panose="020B0604020202020204" pitchFamily="34" charset="0"/>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lastair.brock@oup.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hyperlink" Target="http://blog.oxforddictionaries.com/" TargetMode="External"/><Relationship Id="rId7" Type="http://schemas.openxmlformats.org/officeDocument/2006/relationships/hyperlink" Target="http://www.oxfordlanguagedictionaries.com/"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6.gif"/><Relationship Id="rId5" Type="http://schemas.openxmlformats.org/officeDocument/2006/relationships/hyperlink" Target="http://www.oed.com/" TargetMode="External"/><Relationship Id="rId10" Type="http://schemas.openxmlformats.org/officeDocument/2006/relationships/image" Target="../media/image28.gif"/><Relationship Id="rId4" Type="http://schemas.openxmlformats.org/officeDocument/2006/relationships/image" Target="../media/image25.gif"/><Relationship Id="rId9" Type="http://schemas.openxmlformats.org/officeDocument/2006/relationships/hyperlink" Target="http://oxforddictionaries.com/page/about_world/about-"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1.xml"/><Relationship Id="rId1" Type="http://schemas.openxmlformats.org/officeDocument/2006/relationships/slideLayout" Target="../slideLayouts/slideLayout63.xml"/><Relationship Id="rId5" Type="http://schemas.openxmlformats.org/officeDocument/2006/relationships/image" Target="../media/image129.png"/><Relationship Id="rId4" Type="http://schemas.openxmlformats.org/officeDocument/2006/relationships/image" Target="../media/image128.png"/></Relationships>
</file>

<file path=ppt/slides/_rels/slide10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64.xml"/></Relationships>
</file>

<file path=ppt/slides/_rels/slide10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64.xml"/></Relationships>
</file>

<file path=ppt/slides/_rels/slide10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64.xml"/></Relationships>
</file>

<file path=ppt/slides/_rels/slide10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52.xml"/></Relationships>
</file>

<file path=ppt/slides/_rels/slide10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56.xml"/></Relationships>
</file>

<file path=ppt/slides/_rels/slide10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55.xml"/></Relationships>
</file>

<file path=ppt/slides/_rels/slide10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2.xml"/><Relationship Id="rId1" Type="http://schemas.openxmlformats.org/officeDocument/2006/relationships/slideLayout" Target="../slideLayouts/slideLayout55.xml"/><Relationship Id="rId5" Type="http://schemas.openxmlformats.org/officeDocument/2006/relationships/image" Target="../media/image141.png"/><Relationship Id="rId4" Type="http://schemas.openxmlformats.org/officeDocument/2006/relationships/image" Target="../media/image140.png"/></Relationships>
</file>

<file path=ppt/slides/_rels/slide10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3.xml"/><Relationship Id="rId1" Type="http://schemas.openxmlformats.org/officeDocument/2006/relationships/slideLayout" Target="../slideLayouts/slideLayout54.xml"/><Relationship Id="rId5" Type="http://schemas.openxmlformats.org/officeDocument/2006/relationships/hyperlink" Target="mailto:marcin.dembowski@oup.com" TargetMode="Externa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49.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5.xml"/><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65.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65.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8.xml"/><Relationship Id="rId5" Type="http://schemas.openxmlformats.org/officeDocument/2006/relationships/image" Target="../media/image57.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8.xml"/><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52.xml"/><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52.xml"/></Relationships>
</file>

<file path=ppt/slides/_rels/slide5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6.xml"/></Relationships>
</file>

<file path=ppt/slides/_rels/slide5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6.xml"/></Relationships>
</file>

<file path=ppt/slides/_rels/slide55.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5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5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3.xml"/></Relationships>
</file>

<file path=ppt/slides/_rels/slide6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6.xml"/></Relationships>
</file>

<file path=ppt/slides/_rels/slide6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3.xml"/></Relationships>
</file>

<file path=ppt/slides/_rels/slide6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6.xml"/></Relationships>
</file>

<file path=ppt/slides/_rels/slide6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6.xml"/></Relationships>
</file>

<file path=ppt/slides/_rels/slide6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jpeg"/><Relationship Id="rId3" Type="http://schemas.openxmlformats.org/officeDocument/2006/relationships/hyperlink" Target="http://www.oxfordhandbooks.com/" TargetMode="External"/><Relationship Id="rId7" Type="http://schemas.openxmlformats.org/officeDocument/2006/relationships/hyperlink" Target="http://oxfordindex.oup.com/" TargetMode="External"/><Relationship Id="rId12"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14.png"/><Relationship Id="rId11" Type="http://schemas.openxmlformats.org/officeDocument/2006/relationships/image" Target="../media/image17.jpeg"/><Relationship Id="rId5" Type="http://schemas.openxmlformats.org/officeDocument/2006/relationships/hyperlink" Target="http://www.oxfordreference.com/" TargetMode="External"/><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hyperlink" Target="http://www.oxfordjournals.org/en/" TargetMode="External"/><Relationship Id="rId14" Type="http://schemas.openxmlformats.org/officeDocument/2006/relationships/image" Target="../media/image20.png"/></Relationships>
</file>

<file path=ppt/slides/_rels/slide7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6.xml"/></Relationships>
</file>

<file path=ppt/slides/_rels/slide7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2.xml"/></Relationships>
</file>

<file path=ppt/slides/_rels/slide7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6.xml"/></Relationships>
</file>

<file path=ppt/slides/_rels/slide7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23.xml"/><Relationship Id="rId1" Type="http://schemas.openxmlformats.org/officeDocument/2006/relationships/slideLayout" Target="../slideLayouts/slideLayout5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8.xml"/></Relationships>
</file>

<file path=ppt/slides/_rels/slide8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59.xml"/></Relationships>
</file>

<file path=ppt/slides/_rels/slide8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g"/><Relationship Id="rId1" Type="http://schemas.openxmlformats.org/officeDocument/2006/relationships/slideLayout" Target="../slideLayouts/slideLayout60.xml"/><Relationship Id="rId5" Type="http://schemas.openxmlformats.org/officeDocument/2006/relationships/image" Target="../media/image101.jpeg"/><Relationship Id="rId4" Type="http://schemas.openxmlformats.org/officeDocument/2006/relationships/image" Target="../media/image100.jpg"/></Relationships>
</file>

<file path=ppt/slides/_rels/slide88.xml.rels><?xml version="1.0" encoding="UTF-8" standalone="yes"?>
<Relationships xmlns="http://schemas.openxmlformats.org/package/2006/relationships"><Relationship Id="rId2" Type="http://schemas.openxmlformats.org/officeDocument/2006/relationships/hyperlink" Target="https://www.youtube.com/watch?v=SMknJeqLV90" TargetMode="External"/><Relationship Id="rId1" Type="http://schemas.openxmlformats.org/officeDocument/2006/relationships/slideLayout" Target="../slideLayouts/slideLayout62.xml"/></Relationships>
</file>

<file path=ppt/slides/_rels/slide8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8" Type="http://schemas.openxmlformats.org/officeDocument/2006/relationships/hyperlink" Target="http://www.oxfordjournals.org/en/" TargetMode="External"/><Relationship Id="rId13" Type="http://schemas.openxmlformats.org/officeDocument/2006/relationships/image" Target="../media/image17.jpeg"/><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20.png"/><Relationship Id="rId2" Type="http://schemas.openxmlformats.org/officeDocument/2006/relationships/hyperlink" Target="http://www.oxfordbibliographies.com/" TargetMode="External"/><Relationship Id="rId1" Type="http://schemas.openxmlformats.org/officeDocument/2006/relationships/slideLayout" Target="../slideLayouts/slideLayout48.xml"/><Relationship Id="rId6" Type="http://schemas.openxmlformats.org/officeDocument/2006/relationships/hyperlink" Target="http://oxfordmedicine.com/" TargetMode="External"/><Relationship Id="rId11" Type="http://schemas.openxmlformats.org/officeDocument/2006/relationships/image" Target="../media/image15.png"/><Relationship Id="rId5" Type="http://schemas.openxmlformats.org/officeDocument/2006/relationships/image" Target="../media/image23.png"/><Relationship Id="rId10" Type="http://schemas.openxmlformats.org/officeDocument/2006/relationships/hyperlink" Target="http://oxfordindex.oup.com/" TargetMode="External"/><Relationship Id="rId4" Type="http://schemas.openxmlformats.org/officeDocument/2006/relationships/hyperlink" Target="http://www.amamanualofstyle.com/" TargetMode="External"/><Relationship Id="rId9" Type="http://schemas.openxmlformats.org/officeDocument/2006/relationships/image" Target="../media/image16.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0.xml"/></Relationships>
</file>

<file path=ppt/slides/_rels/slide92.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6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11.png"/></Relationships>
</file>

<file path=ppt/slides/_rels/slide93.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jpeg"/><Relationship Id="rId2" Type="http://schemas.openxmlformats.org/officeDocument/2006/relationships/notesSlide" Target="../notesSlides/notesSlide25.xml"/><Relationship Id="rId1" Type="http://schemas.openxmlformats.org/officeDocument/2006/relationships/slideLayout" Target="../slideLayouts/slideLayout60.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png"/></Relationships>
</file>

<file path=ppt/slides/_rels/slide9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6.xml"/><Relationship Id="rId1" Type="http://schemas.openxmlformats.org/officeDocument/2006/relationships/slideLayout" Target="../slideLayouts/slideLayout63.xml"/><Relationship Id="rId4" Type="http://schemas.openxmlformats.org/officeDocument/2006/relationships/image" Target="../media/image118.png"/></Relationships>
</file>

<file path=ppt/slides/_rels/slide9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7.xml"/><Relationship Id="rId1" Type="http://schemas.openxmlformats.org/officeDocument/2006/relationships/slideLayout" Target="../slideLayouts/slideLayout63.xml"/><Relationship Id="rId5" Type="http://schemas.openxmlformats.org/officeDocument/2006/relationships/image" Target="../media/image121.png"/><Relationship Id="rId4" Type="http://schemas.openxmlformats.org/officeDocument/2006/relationships/image" Target="../media/image120.png"/></Relationships>
</file>

<file path=ppt/slides/_rels/slide9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64.xml"/></Relationships>
</file>

<file path=ppt/slides/_rels/slide9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8.xml"/><Relationship Id="rId1" Type="http://schemas.openxmlformats.org/officeDocument/2006/relationships/slideLayout" Target="../slideLayouts/slideLayout63.xml"/></Relationships>
</file>

<file path=ppt/slides/_rels/slide9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9.xml"/><Relationship Id="rId1" Type="http://schemas.openxmlformats.org/officeDocument/2006/relationships/slideLayout" Target="../slideLayouts/slideLayout63.xml"/></Relationships>
</file>

<file path=ppt/slides/_rels/slide9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0.xml"/><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2"/>
          </p:nvPr>
        </p:nvSpPr>
        <p:spPr>
          <a:xfrm>
            <a:off x="280988" y="2945989"/>
            <a:ext cx="8572500" cy="853499"/>
          </a:xfrm>
        </p:spPr>
        <p:txBody>
          <a:bodyPr>
            <a:normAutofit/>
          </a:bodyPr>
          <a:lstStyle/>
          <a:p>
            <a:r>
              <a:rPr lang="en-US" sz="2800" dirty="0" smtClean="0"/>
              <a:t>Oxford </a:t>
            </a:r>
            <a:r>
              <a:rPr lang="en-US" sz="2800" dirty="0"/>
              <a:t>University Press </a:t>
            </a:r>
            <a:r>
              <a:rPr lang="pl-PL" sz="2800" dirty="0" smtClean="0"/>
              <a:t>– publisher supporting libraries and research communities</a:t>
            </a:r>
            <a:endParaRPr lang="en-GB" sz="2800" dirty="0"/>
          </a:p>
        </p:txBody>
      </p:sp>
      <p:sp>
        <p:nvSpPr>
          <p:cNvPr id="16" name="Text Placeholder 15"/>
          <p:cNvSpPr>
            <a:spLocks noGrp="1"/>
          </p:cNvSpPr>
          <p:nvPr>
            <p:ph type="body" sz="quarter" idx="13"/>
          </p:nvPr>
        </p:nvSpPr>
        <p:spPr>
          <a:xfrm>
            <a:off x="280988" y="4364380"/>
            <a:ext cx="8572500" cy="336516"/>
          </a:xfrm>
        </p:spPr>
        <p:txBody>
          <a:bodyPr/>
          <a:lstStyle/>
          <a:p>
            <a:r>
              <a:rPr lang="en-US" dirty="0" smtClean="0"/>
              <a:t>Marcin Dembowski– </a:t>
            </a:r>
            <a:r>
              <a:rPr lang="en-US" dirty="0" smtClean="0">
                <a:hlinkClick r:id="rId3"/>
              </a:rPr>
              <a:t>marcin.dembowski@oup.com</a:t>
            </a:r>
            <a:endParaRPr lang="en-US" dirty="0" smtClean="0"/>
          </a:p>
          <a:p>
            <a:endParaRPr lang="en-US" dirty="0" smtClean="0"/>
          </a:p>
          <a:p>
            <a:endParaRPr lang="en-US" dirty="0"/>
          </a:p>
          <a:p>
            <a:endParaRPr lang="en-US" dirty="0"/>
          </a:p>
        </p:txBody>
      </p:sp>
      <p:sp>
        <p:nvSpPr>
          <p:cNvPr id="17" name="Text Placeholder 16"/>
          <p:cNvSpPr>
            <a:spLocks noGrp="1"/>
          </p:cNvSpPr>
          <p:nvPr>
            <p:ph type="body" sz="quarter" idx="14"/>
          </p:nvPr>
        </p:nvSpPr>
        <p:spPr>
          <a:xfrm>
            <a:off x="287338" y="4842785"/>
            <a:ext cx="8566150" cy="284792"/>
          </a:xfrm>
        </p:spPr>
        <p:txBody>
          <a:bodyPr/>
          <a:lstStyle/>
          <a:p>
            <a:r>
              <a:rPr lang="en-GB" dirty="0" smtClean="0"/>
              <a:t>May 2017</a:t>
            </a:r>
            <a:endParaRPr lang="pl-PL" dirty="0" smtClean="0"/>
          </a:p>
          <a:p>
            <a:r>
              <a:rPr lang="en-GB" dirty="0" smtClean="0"/>
              <a:t>Krasnoyarsk</a:t>
            </a:r>
            <a:endParaRPr lang="en-US" dirty="0" smtClean="0"/>
          </a:p>
          <a:p>
            <a:endParaRPr lang="en-US"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988" y="4012432"/>
            <a:ext cx="2266950" cy="6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lstStyle/>
          <a:p>
            <a:endParaRPr lang="en-GB" dirty="0"/>
          </a:p>
        </p:txBody>
      </p:sp>
    </p:spTree>
    <p:extLst>
      <p:ext uri="{BB962C8B-B14F-4D97-AF65-F5344CB8AC3E}">
        <p14:creationId xmlns:p14="http://schemas.microsoft.com/office/powerpoint/2010/main" val="42820229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p:cNvSpPr txBox="1">
            <a:spLocks/>
          </p:cNvSpPr>
          <p:nvPr/>
        </p:nvSpPr>
        <p:spPr>
          <a:xfrm>
            <a:off x="368902" y="-596942"/>
            <a:ext cx="6936094" cy="1269916"/>
          </a:xfrm>
          <a:prstGeom prst="rect">
            <a:avLst/>
          </a:prstGeom>
        </p:spPr>
        <p:txBody>
          <a:bodyPr vert="horz" lIns="0" tIns="0" rIns="0" bIns="0" rtlCol="0" anchor="t" anchorCtr="0">
            <a:normAutofit/>
          </a:bodyPr>
          <a:lstStyle>
            <a:lvl1pPr algn="l" defTabSz="457200" rtl="0" eaLnBrk="1" latinLnBrk="0" hangingPunct="1">
              <a:spcBef>
                <a:spcPct val="0"/>
              </a:spcBef>
              <a:buNone/>
              <a:defRPr sz="2600" b="1" kern="1200">
                <a:solidFill>
                  <a:srgbClr val="002147"/>
                </a:solidFill>
                <a:latin typeface="+mj-lt"/>
                <a:ea typeface="+mj-ea"/>
                <a:cs typeface="+mj-cs"/>
              </a:defRPr>
            </a:lvl1pPr>
          </a:lstStyle>
          <a:p>
            <a:r>
              <a:rPr lang="en-US" smtClean="0"/>
              <a:t>Presentation Outline</a:t>
            </a:r>
            <a:endParaRPr lang="en-US" dirty="0"/>
          </a:p>
        </p:txBody>
      </p:sp>
      <p:sp>
        <p:nvSpPr>
          <p:cNvPr id="7" name="Title 8"/>
          <p:cNvSpPr txBox="1">
            <a:spLocks/>
          </p:cNvSpPr>
          <p:nvPr/>
        </p:nvSpPr>
        <p:spPr>
          <a:xfrm>
            <a:off x="316254" y="879636"/>
            <a:ext cx="6589128" cy="977739"/>
          </a:xfrm>
          <a:prstGeom prst="rect">
            <a:avLst/>
          </a:prstGeom>
        </p:spPr>
        <p:txBody>
          <a:bodyPr vert="horz" lIns="0" tIns="0" rIns="0" bIns="0" rtlCol="0" anchor="t" anchorCtr="0">
            <a:normAutofit/>
          </a:bodyPr>
          <a:lstStyle>
            <a:lvl1pPr algn="l" defTabSz="457200" rtl="0" eaLnBrk="1" latinLnBrk="0" hangingPunct="1">
              <a:spcBef>
                <a:spcPct val="0"/>
              </a:spcBef>
              <a:buNone/>
              <a:defRPr sz="2600" b="1" kern="1200">
                <a:solidFill>
                  <a:srgbClr val="002147"/>
                </a:solidFill>
                <a:latin typeface="+mj-lt"/>
                <a:ea typeface="+mj-ea"/>
                <a:cs typeface="+mj-cs"/>
              </a:defRPr>
            </a:lvl1pPr>
          </a:lstStyle>
          <a:p>
            <a:r>
              <a:rPr lang="en-US" dirty="0" smtClean="0"/>
              <a:t>Online Dictionaries</a:t>
            </a:r>
          </a:p>
        </p:txBody>
      </p:sp>
      <p:pic>
        <p:nvPicPr>
          <p:cNvPr id="1026" name="Picture 2" descr="Oxford Words Blo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148" y="4692742"/>
            <a:ext cx="1733670" cy="9583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ED Onlin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928" y="4692741"/>
            <a:ext cx="1714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xford Language Dictionaries Online">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05382" y="4619516"/>
            <a:ext cx="1822982" cy="10127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Oxford Dictionaries Pro">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80120" y="4679784"/>
            <a:ext cx="17145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7235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84" name="Placeholder 1027"/>
          <p:cNvSpPr>
            <a:spLocks noChangeArrowheads="1"/>
          </p:cNvSpPr>
          <p:nvPr/>
        </p:nvSpPr>
        <p:spPr bwMode="auto">
          <a:xfrm>
            <a:off x="533400" y="6096000"/>
            <a:ext cx="3810000" cy="457200"/>
          </a:xfrm>
          <a:prstGeom prst="rect">
            <a:avLst/>
          </a:prstGeom>
          <a:noFill/>
          <a:ln w="9525">
            <a:noFill/>
            <a:miter lim="800000"/>
            <a:headEnd/>
            <a:tailEnd/>
          </a:ln>
        </p:spPr>
        <p:txBody>
          <a:bodyPr>
            <a:prstTxWarp prst="textNoShape">
              <a:avLst/>
            </a:prstTxWarp>
          </a:bodyPr>
          <a:lstStyle/>
          <a:p>
            <a:pPr eaLnBrk="0" hangingPunct="0">
              <a:spcBef>
                <a:spcPct val="20000"/>
              </a:spcBef>
              <a:buClr>
                <a:srgbClr val="25627A"/>
              </a:buClr>
            </a:pPr>
            <a:endParaRPr lang="en-US" altLang="ja-JP" sz="1400" dirty="0">
              <a:solidFill>
                <a:srgbClr val="EEECE1"/>
              </a:solidFill>
            </a:endParaRPr>
          </a:p>
        </p:txBody>
      </p:sp>
      <p:sp>
        <p:nvSpPr>
          <p:cNvPr id="2" name="Rectangle 1"/>
          <p:cNvSpPr/>
          <p:nvPr/>
        </p:nvSpPr>
        <p:spPr>
          <a:xfrm>
            <a:off x="994663" y="803138"/>
            <a:ext cx="5922968" cy="584775"/>
          </a:xfrm>
          <a:prstGeom prst="rect">
            <a:avLst/>
          </a:prstGeom>
        </p:spPr>
        <p:txBody>
          <a:bodyPr wrap="none">
            <a:spAutoFit/>
          </a:bodyPr>
          <a:lstStyle/>
          <a:p>
            <a:r>
              <a:rPr lang="en-GB" sz="3200" dirty="0">
                <a:solidFill>
                  <a:prstClr val="white"/>
                </a:solidFill>
              </a:rPr>
              <a:t>Research Skills Master Programme</a:t>
            </a:r>
          </a:p>
        </p:txBody>
      </p:sp>
      <p:pic>
        <p:nvPicPr>
          <p:cNvPr id="4" name="Picture Placeholder 4" descr="Research Skills Master Programme - Epigeum - Internet Explor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65492" y="1921457"/>
            <a:ext cx="4918904" cy="4874457"/>
          </a:xfrm>
          <a:prstGeom prst="rect">
            <a:avLst/>
          </a:prstGeom>
        </p:spPr>
      </p:pic>
      <p:pic>
        <p:nvPicPr>
          <p:cNvPr id="5" name="Picture Placeholder 4" descr="Research Skills Master Programme - Epigeum - Internet Explore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5305861" y="2341234"/>
            <a:ext cx="3223539" cy="251482"/>
          </a:xfrm>
          <a:prstGeom prst="rect">
            <a:avLst/>
          </a:prstGeom>
        </p:spPr>
      </p:pic>
      <p:pic>
        <p:nvPicPr>
          <p:cNvPr id="6" name="Picture Placeholder 4" descr="Impact - Epigeum - Internet Explore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6739758" y="2731441"/>
            <a:ext cx="1789642" cy="814596"/>
          </a:xfrm>
          <a:prstGeom prst="rect">
            <a:avLst/>
          </a:prstGeom>
        </p:spPr>
      </p:pic>
      <p:sp>
        <p:nvSpPr>
          <p:cNvPr id="8" name="Title 5"/>
          <p:cNvSpPr txBox="1">
            <a:spLocks/>
          </p:cNvSpPr>
          <p:nvPr/>
        </p:nvSpPr>
        <p:spPr>
          <a:xfrm>
            <a:off x="5847126" y="3684762"/>
            <a:ext cx="2793534" cy="103724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i="1" dirty="0" smtClean="0">
                <a:solidFill>
                  <a:srgbClr val="002060"/>
                </a:solidFill>
              </a:rPr>
              <a:t>IMPACT</a:t>
            </a:r>
            <a:r>
              <a:rPr lang="en-US" sz="1800" dirty="0" smtClean="0">
                <a:solidFill>
                  <a:srgbClr val="002060"/>
                </a:solidFill>
              </a:rPr>
              <a:t>: evaluation tools and analytics</a:t>
            </a:r>
            <a:endParaRPr lang="en-US" sz="1800" dirty="0">
              <a:solidFill>
                <a:srgbClr val="002060"/>
              </a:solidFill>
            </a:endParaRPr>
          </a:p>
        </p:txBody>
      </p:sp>
      <p:sp>
        <p:nvSpPr>
          <p:cNvPr id="10" name="Content Placeholder 14"/>
          <p:cNvSpPr txBox="1">
            <a:spLocks/>
          </p:cNvSpPr>
          <p:nvPr/>
        </p:nvSpPr>
        <p:spPr>
          <a:xfrm>
            <a:off x="5766012" y="4373613"/>
            <a:ext cx="2763388" cy="414496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en-US" sz="1600" dirty="0" smtClean="0">
                <a:solidFill>
                  <a:srgbClr val="002060"/>
                </a:solidFill>
              </a:rPr>
              <a:t>Who are your trainees?</a:t>
            </a:r>
          </a:p>
          <a:p>
            <a:pPr marL="457200" indent="-457200">
              <a:buFont typeface="+mj-lt"/>
              <a:buAutoNum type="arabicPeriod"/>
            </a:pPr>
            <a:r>
              <a:rPr lang="en-US" sz="1600" dirty="0" smtClean="0">
                <a:solidFill>
                  <a:srgbClr val="002060"/>
                </a:solidFill>
              </a:rPr>
              <a:t>Did they learn anything?</a:t>
            </a:r>
          </a:p>
          <a:p>
            <a:pPr marL="457200" indent="-457200">
              <a:buFont typeface="+mj-lt"/>
              <a:buAutoNum type="arabicPeriod"/>
            </a:pPr>
            <a:r>
              <a:rPr lang="en-US" sz="1600" dirty="0" smtClean="0">
                <a:solidFill>
                  <a:srgbClr val="002060"/>
                </a:solidFill>
              </a:rPr>
              <a:t>Has program changed climate?</a:t>
            </a:r>
          </a:p>
          <a:p>
            <a:pPr marL="457200" indent="-457200">
              <a:buFont typeface="+mj-lt"/>
              <a:buAutoNum type="arabicPeriod"/>
            </a:pPr>
            <a:r>
              <a:rPr lang="en-US" sz="1600" dirty="0" smtClean="0">
                <a:solidFill>
                  <a:srgbClr val="002060"/>
                </a:solidFill>
              </a:rPr>
              <a:t>How does your institution measure up?</a:t>
            </a:r>
          </a:p>
        </p:txBody>
      </p:sp>
    </p:spTree>
    <p:extLst>
      <p:ext uri="{BB962C8B-B14F-4D97-AF65-F5344CB8AC3E}">
        <p14:creationId xmlns:p14="http://schemas.microsoft.com/office/powerpoint/2010/main" val="2135279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50049" y="6246308"/>
            <a:ext cx="5486400" cy="804862"/>
          </a:xfrm>
        </p:spPr>
        <p:txBody>
          <a:bodyPr/>
          <a:lstStyle/>
          <a:p>
            <a:r>
              <a:rPr lang="en-GB" sz="2400" dirty="0" smtClean="0">
                <a:solidFill>
                  <a:srgbClr val="002060"/>
                </a:solidFill>
              </a:rPr>
              <a:t>18 online courses to select</a:t>
            </a:r>
            <a:endParaRPr lang="en-GB" sz="2400" dirty="0">
              <a:solidFill>
                <a:srgbClr val="002060"/>
              </a:solidFill>
            </a:endParaRPr>
          </a:p>
        </p:txBody>
      </p:sp>
      <p:sp>
        <p:nvSpPr>
          <p:cNvPr id="6" name="Rectangle 5"/>
          <p:cNvSpPr/>
          <p:nvPr/>
        </p:nvSpPr>
        <p:spPr>
          <a:xfrm>
            <a:off x="994663" y="803138"/>
            <a:ext cx="5922968" cy="584775"/>
          </a:xfrm>
          <a:prstGeom prst="rect">
            <a:avLst/>
          </a:prstGeom>
        </p:spPr>
        <p:txBody>
          <a:bodyPr wrap="none">
            <a:spAutoFit/>
          </a:bodyPr>
          <a:lstStyle/>
          <a:p>
            <a:r>
              <a:rPr lang="en-GB" sz="3200" dirty="0">
                <a:solidFill>
                  <a:prstClr val="white"/>
                </a:solidFill>
              </a:rPr>
              <a:t>Research Skills Master Programme</a:t>
            </a:r>
          </a:p>
        </p:txBody>
      </p:sp>
      <p:sp>
        <p:nvSpPr>
          <p:cNvPr id="7" name="Picture Placeholder 6"/>
          <p:cNvSpPr>
            <a:spLocks noGrp="1"/>
          </p:cNvSpPr>
          <p:nvPr>
            <p:ph type="pic" idx="1"/>
          </p:nvPr>
        </p:nvSpPr>
        <p:spPr/>
      </p:sp>
      <p:pic>
        <p:nvPicPr>
          <p:cNvPr id="8" name="Picture Placeholder 4" descr="Courses - Epigeum - Internet Explore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1977008"/>
            <a:ext cx="4649364" cy="4114800"/>
          </a:xfrm>
          <a:prstGeom prst="rect">
            <a:avLst/>
          </a:prstGeom>
        </p:spPr>
      </p:pic>
      <p:pic>
        <p:nvPicPr>
          <p:cNvPr id="9" name="Picture Placeholder 4" descr="Courses - Epigeum - Internet Explor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590408" y="1977008"/>
            <a:ext cx="4654446" cy="4114800"/>
          </a:xfrm>
          <a:prstGeom prst="rect">
            <a:avLst/>
          </a:prstGeom>
        </p:spPr>
      </p:pic>
    </p:spTree>
    <p:extLst>
      <p:ext uri="{BB962C8B-B14F-4D97-AF65-F5344CB8AC3E}">
        <p14:creationId xmlns:p14="http://schemas.microsoft.com/office/powerpoint/2010/main" val="2581068214"/>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idx="1"/>
          </p:nvPr>
        </p:nvSpPr>
        <p:spPr/>
      </p:sp>
      <p:sp>
        <p:nvSpPr>
          <p:cNvPr id="8" name="Rectangle 7"/>
          <p:cNvSpPr/>
          <p:nvPr/>
        </p:nvSpPr>
        <p:spPr>
          <a:xfrm>
            <a:off x="633936" y="665563"/>
            <a:ext cx="4870244" cy="584775"/>
          </a:xfrm>
          <a:prstGeom prst="rect">
            <a:avLst/>
          </a:prstGeom>
        </p:spPr>
        <p:txBody>
          <a:bodyPr wrap="none">
            <a:spAutoFit/>
          </a:bodyPr>
          <a:lstStyle/>
          <a:p>
            <a:r>
              <a:rPr lang="en-GB" sz="3200" dirty="0" smtClean="0">
                <a:solidFill>
                  <a:prstClr val="white"/>
                </a:solidFill>
              </a:rPr>
              <a:t>Getting published in science</a:t>
            </a:r>
            <a:endParaRPr lang="en-GB" sz="3200" dirty="0">
              <a:solidFill>
                <a:prstClr val="white"/>
              </a:solidFill>
            </a:endParaRPr>
          </a:p>
        </p:txBody>
      </p:sp>
      <p:pic>
        <p:nvPicPr>
          <p:cNvPr id="9" name="Picture Placeholder 4" descr="Courses - Epigeum - Internet Explore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2053" y="1867033"/>
            <a:ext cx="6001575" cy="4898221"/>
          </a:xfrm>
          <a:prstGeom prst="rect">
            <a:avLst/>
          </a:prstGeom>
        </p:spPr>
      </p:pic>
      <p:pic>
        <p:nvPicPr>
          <p:cNvPr id="10" name="Picture Placeholder 4" descr="Courses - Epigeum - Internet Explor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657600" y="4780363"/>
            <a:ext cx="5486400" cy="1386320"/>
          </a:xfrm>
          <a:prstGeom prst="rect">
            <a:avLst/>
          </a:prstGeom>
        </p:spPr>
      </p:pic>
    </p:spTree>
    <p:extLst>
      <p:ext uri="{BB962C8B-B14F-4D97-AF65-F5344CB8AC3E}">
        <p14:creationId xmlns:p14="http://schemas.microsoft.com/office/powerpoint/2010/main" val="3205431560"/>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idx="1"/>
          </p:nvPr>
        </p:nvSpPr>
        <p:spPr/>
      </p:sp>
      <p:pic>
        <p:nvPicPr>
          <p:cNvPr id="5" name="Picture Placeholder 4" descr="Courses - Epigeum - Internet Explore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1887902"/>
            <a:ext cx="5885751" cy="4563232"/>
          </a:xfrm>
          <a:prstGeom prst="rect">
            <a:avLst/>
          </a:prstGeom>
        </p:spPr>
      </p:pic>
      <p:pic>
        <p:nvPicPr>
          <p:cNvPr id="6" name="Picture Placeholder 4" descr="Courses - Epigeum - Internet Explor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801735" y="4169518"/>
            <a:ext cx="2953906" cy="1812316"/>
          </a:xfrm>
          <a:prstGeom prst="rect">
            <a:avLst/>
          </a:prstGeom>
        </p:spPr>
      </p:pic>
      <p:sp>
        <p:nvSpPr>
          <p:cNvPr id="8" name="Rectangle 7"/>
          <p:cNvSpPr/>
          <p:nvPr/>
        </p:nvSpPr>
        <p:spPr>
          <a:xfrm>
            <a:off x="633936" y="665563"/>
            <a:ext cx="4983031" cy="584775"/>
          </a:xfrm>
          <a:prstGeom prst="rect">
            <a:avLst/>
          </a:prstGeom>
        </p:spPr>
        <p:txBody>
          <a:bodyPr wrap="none">
            <a:spAutoFit/>
          </a:bodyPr>
          <a:lstStyle/>
          <a:p>
            <a:r>
              <a:rPr lang="en-GB" sz="3200" dirty="0">
                <a:solidFill>
                  <a:prstClr val="white"/>
                </a:solidFill>
              </a:rPr>
              <a:t>Research </a:t>
            </a:r>
            <a:r>
              <a:rPr lang="en-GB" sz="3200" dirty="0" smtClean="0">
                <a:solidFill>
                  <a:prstClr val="white"/>
                </a:solidFill>
              </a:rPr>
              <a:t>methods in science</a:t>
            </a:r>
            <a:endParaRPr lang="en-GB" sz="3200" dirty="0">
              <a:solidFill>
                <a:prstClr val="white"/>
              </a:solidFill>
            </a:endParaRPr>
          </a:p>
        </p:txBody>
      </p:sp>
    </p:spTree>
    <p:extLst>
      <p:ext uri="{BB962C8B-B14F-4D97-AF65-F5344CB8AC3E}">
        <p14:creationId xmlns:p14="http://schemas.microsoft.com/office/powerpoint/2010/main" val="793239176"/>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00738" y="6350"/>
            <a:ext cx="3243262" cy="1982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3715" name="Rectangle 2"/>
          <p:cNvSpPr>
            <a:spLocks noChangeArrowheads="1"/>
          </p:cNvSpPr>
          <p:nvPr/>
        </p:nvSpPr>
        <p:spPr bwMode="auto">
          <a:xfrm>
            <a:off x="119063" y="1979613"/>
            <a:ext cx="8497887"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ru-RU" altLang="en-US" sz="1800" b="1">
                <a:solidFill>
                  <a:srgbClr val="000000"/>
                </a:solidFill>
                <a:latin typeface="Arial" charset="0"/>
                <a:cs typeface="Arial" charset="0"/>
              </a:rPr>
              <a:t>Краткая история издания</a:t>
            </a:r>
            <a:endParaRPr lang="en-GB" altLang="en-US" sz="1800" b="1">
              <a:solidFill>
                <a:srgbClr val="000000"/>
              </a:solidFill>
              <a:latin typeface="Arial" charset="0"/>
              <a:cs typeface="Arial" charset="0"/>
            </a:endParaRPr>
          </a:p>
          <a:p>
            <a:pPr eaLnBrk="1" fontAlgn="base" hangingPunct="1">
              <a:spcBef>
                <a:spcPct val="0"/>
              </a:spcBef>
              <a:spcAft>
                <a:spcPct val="0"/>
              </a:spcAft>
              <a:buFontTx/>
              <a:buNone/>
            </a:pPr>
            <a:r>
              <a:rPr lang="en-GB" altLang="en-US" sz="1800">
                <a:solidFill>
                  <a:srgbClr val="000000"/>
                </a:solidFill>
                <a:latin typeface="Arial" charset="0"/>
                <a:cs typeface="Arial" charset="0"/>
              </a:rPr>
              <a:t> </a:t>
            </a:r>
          </a:p>
          <a:p>
            <a:pPr eaLnBrk="1" fontAlgn="base" hangingPunct="1">
              <a:spcBef>
                <a:spcPct val="0"/>
              </a:spcBef>
              <a:spcAft>
                <a:spcPct val="0"/>
              </a:spcAft>
              <a:buFontTx/>
              <a:buNone/>
            </a:pPr>
            <a:r>
              <a:rPr lang="ru-RU" altLang="en-US" sz="1800">
                <a:solidFill>
                  <a:srgbClr val="000000"/>
                </a:solidFill>
                <a:latin typeface="Arial" charset="0"/>
                <a:cs typeface="Arial" charset="0"/>
              </a:rPr>
              <a:t>Первое издание редакционного руководства для научных журналов</a:t>
            </a:r>
            <a:r>
              <a:rPr lang="en-GB" altLang="en-US" sz="1800">
                <a:solidFill>
                  <a:srgbClr val="000000"/>
                </a:solidFill>
                <a:latin typeface="Arial" charset="0"/>
                <a:cs typeface="Arial" charset="0"/>
              </a:rPr>
              <a:t> AMA</a:t>
            </a:r>
            <a:r>
              <a:rPr lang="ru-RU" altLang="en-US" sz="1800">
                <a:solidFill>
                  <a:srgbClr val="000000"/>
                </a:solidFill>
                <a:latin typeface="Arial" charset="0"/>
                <a:cs typeface="Arial" charset="0"/>
              </a:rPr>
              <a:t> появилось в октябре</a:t>
            </a:r>
            <a:r>
              <a:rPr lang="en-GB" altLang="en-US" sz="1800">
                <a:solidFill>
                  <a:srgbClr val="000000"/>
                </a:solidFill>
                <a:latin typeface="Arial" charset="0"/>
                <a:cs typeface="Arial" charset="0"/>
              </a:rPr>
              <a:t> 1962; </a:t>
            </a:r>
            <a:r>
              <a:rPr lang="ru-RU" altLang="en-US" sz="1800">
                <a:solidFill>
                  <a:srgbClr val="000000"/>
                </a:solidFill>
                <a:latin typeface="Arial" charset="0"/>
                <a:cs typeface="Arial" charset="0"/>
              </a:rPr>
              <a:t>в нём было</a:t>
            </a:r>
            <a:r>
              <a:rPr lang="en-GB" altLang="en-US" sz="1800">
                <a:solidFill>
                  <a:srgbClr val="000000"/>
                </a:solidFill>
                <a:latin typeface="Arial" charset="0"/>
                <a:cs typeface="Arial" charset="0"/>
              </a:rPr>
              <a:t> </a:t>
            </a:r>
            <a:r>
              <a:rPr lang="en-GB" altLang="en-US" sz="1800" b="1">
                <a:solidFill>
                  <a:srgbClr val="000000"/>
                </a:solidFill>
                <a:latin typeface="Arial" charset="0"/>
                <a:cs typeface="Arial" charset="0"/>
              </a:rPr>
              <a:t>68 </a:t>
            </a:r>
            <a:r>
              <a:rPr lang="ru-RU" altLang="en-US" sz="1800" b="1">
                <a:solidFill>
                  <a:srgbClr val="000000"/>
                </a:solidFill>
                <a:latin typeface="Arial" charset="0"/>
                <a:cs typeface="Arial" charset="0"/>
              </a:rPr>
              <a:t>страниц </a:t>
            </a:r>
            <a:r>
              <a:rPr lang="ru-RU" altLang="en-US" sz="1800">
                <a:solidFill>
                  <a:srgbClr val="000000"/>
                </a:solidFill>
                <a:latin typeface="Arial" charset="0"/>
                <a:cs typeface="Arial" charset="0"/>
              </a:rPr>
              <a:t>и предназначалось оно, в первую очередь, для штатных сотрудников, и лишь во вторую для авторов</a:t>
            </a:r>
            <a:r>
              <a:rPr lang="en-GB" altLang="en-US" sz="1800">
                <a:solidFill>
                  <a:srgbClr val="000000"/>
                </a:solidFill>
                <a:latin typeface="Arial" charset="0"/>
                <a:cs typeface="Arial" charset="0"/>
              </a:rPr>
              <a:t>. </a:t>
            </a:r>
            <a:r>
              <a:rPr lang="ru-RU" altLang="en-US" sz="1800">
                <a:solidFill>
                  <a:srgbClr val="000000"/>
                </a:solidFill>
                <a:latin typeface="Arial" charset="0"/>
                <a:cs typeface="Arial" charset="0"/>
              </a:rPr>
              <a:t>Издание росло медленно, но уверенно</a:t>
            </a:r>
            <a:r>
              <a:rPr lang="en-GB" altLang="en-US" sz="1800">
                <a:solidFill>
                  <a:srgbClr val="000000"/>
                </a:solidFill>
                <a:latin typeface="Arial" charset="0"/>
                <a:cs typeface="Arial" charset="0"/>
              </a:rPr>
              <a:t>: </a:t>
            </a:r>
            <a:r>
              <a:rPr lang="ru-RU" altLang="en-US" sz="1800">
                <a:solidFill>
                  <a:srgbClr val="000000"/>
                </a:solidFill>
                <a:latin typeface="Arial" charset="0"/>
                <a:cs typeface="Arial" charset="0"/>
              </a:rPr>
              <a:t>от</a:t>
            </a:r>
            <a:r>
              <a:rPr lang="en-GB" altLang="en-US" sz="1800">
                <a:solidFill>
                  <a:srgbClr val="000000"/>
                </a:solidFill>
                <a:latin typeface="Arial" charset="0"/>
                <a:cs typeface="Arial" charset="0"/>
              </a:rPr>
              <a:t> 90 </a:t>
            </a:r>
            <a:r>
              <a:rPr lang="ru-RU" altLang="en-US" sz="1800">
                <a:solidFill>
                  <a:srgbClr val="000000"/>
                </a:solidFill>
                <a:latin typeface="Arial" charset="0"/>
                <a:cs typeface="Arial" charset="0"/>
              </a:rPr>
              <a:t>страниц во втором издании, вышедшем в свет в</a:t>
            </a:r>
            <a:r>
              <a:rPr lang="en-GB" altLang="en-US" sz="1800">
                <a:solidFill>
                  <a:srgbClr val="000000"/>
                </a:solidFill>
                <a:latin typeface="Arial" charset="0"/>
                <a:cs typeface="Arial" charset="0"/>
              </a:rPr>
              <a:t> 1963, </a:t>
            </a:r>
            <a:r>
              <a:rPr lang="ru-RU" altLang="en-US" sz="1800">
                <a:solidFill>
                  <a:srgbClr val="000000"/>
                </a:solidFill>
                <a:latin typeface="Arial" charset="0"/>
                <a:cs typeface="Arial" charset="0"/>
              </a:rPr>
              <a:t>до</a:t>
            </a:r>
            <a:r>
              <a:rPr lang="en-GB" altLang="en-US" sz="1800">
                <a:solidFill>
                  <a:srgbClr val="000000"/>
                </a:solidFill>
                <a:latin typeface="Arial" charset="0"/>
                <a:cs typeface="Arial" charset="0"/>
              </a:rPr>
              <a:t> 154 </a:t>
            </a:r>
            <a:r>
              <a:rPr lang="ru-RU" altLang="en-US" sz="1800">
                <a:solidFill>
                  <a:srgbClr val="000000"/>
                </a:solidFill>
                <a:latin typeface="Arial" charset="0"/>
                <a:cs typeface="Arial" charset="0"/>
              </a:rPr>
              <a:t>страниц в шестом, изданном в </a:t>
            </a:r>
            <a:r>
              <a:rPr lang="en-GB" altLang="en-US" sz="1800">
                <a:solidFill>
                  <a:srgbClr val="000000"/>
                </a:solidFill>
                <a:latin typeface="Arial" charset="0"/>
                <a:cs typeface="Arial" charset="0"/>
              </a:rPr>
              <a:t>1976.</a:t>
            </a:r>
          </a:p>
          <a:p>
            <a:pPr eaLnBrk="1" fontAlgn="base" hangingPunct="1">
              <a:spcBef>
                <a:spcPct val="0"/>
              </a:spcBef>
              <a:spcAft>
                <a:spcPct val="0"/>
              </a:spcAft>
              <a:buFontTx/>
              <a:buNone/>
            </a:pPr>
            <a:endParaRPr lang="en-GB" altLang="en-US" sz="1800">
              <a:solidFill>
                <a:srgbClr val="000000"/>
              </a:solidFill>
              <a:latin typeface="Arial" charset="0"/>
              <a:cs typeface="Arial" charset="0"/>
            </a:endParaRPr>
          </a:p>
          <a:p>
            <a:pPr eaLnBrk="1" fontAlgn="base" hangingPunct="1">
              <a:spcBef>
                <a:spcPct val="0"/>
              </a:spcBef>
              <a:spcAft>
                <a:spcPct val="0"/>
              </a:spcAft>
              <a:buFontTx/>
              <a:buNone/>
            </a:pPr>
            <a:r>
              <a:rPr lang="ru-RU" altLang="en-US" sz="1800">
                <a:solidFill>
                  <a:srgbClr val="000000"/>
                </a:solidFill>
                <a:latin typeface="Arial" charset="0"/>
                <a:cs typeface="Arial" charset="0"/>
              </a:rPr>
              <a:t>Восьмое издание дало начало сегодняшней «традиции» — комитету из </a:t>
            </a:r>
            <a:r>
              <a:rPr lang="en-GB" altLang="en-US" sz="1800">
                <a:solidFill>
                  <a:srgbClr val="000000"/>
                </a:solidFill>
                <a:latin typeface="Arial" charset="0"/>
                <a:cs typeface="Arial" charset="0"/>
              </a:rPr>
              <a:t>10 </a:t>
            </a:r>
            <a:r>
              <a:rPr lang="ru-RU" altLang="en-US" sz="1800">
                <a:solidFill>
                  <a:srgbClr val="000000"/>
                </a:solidFill>
                <a:latin typeface="Arial" charset="0"/>
                <a:cs typeface="Arial" charset="0"/>
              </a:rPr>
              <a:t>профессиональных редакторов из </a:t>
            </a:r>
            <a:r>
              <a:rPr lang="en-GB" altLang="en-US" sz="1800">
                <a:solidFill>
                  <a:srgbClr val="000000"/>
                </a:solidFill>
                <a:latin typeface="Arial" charset="0"/>
                <a:cs typeface="Arial" charset="0"/>
              </a:rPr>
              <a:t>JAMA </a:t>
            </a:r>
            <a:r>
              <a:rPr lang="ru-RU" altLang="en-US" sz="1800">
                <a:solidFill>
                  <a:srgbClr val="000000"/>
                </a:solidFill>
                <a:latin typeface="Arial" charset="0"/>
                <a:cs typeface="Arial" charset="0"/>
              </a:rPr>
              <a:t>и</a:t>
            </a:r>
            <a:r>
              <a:rPr lang="en-GB" altLang="en-US" sz="1800">
                <a:solidFill>
                  <a:srgbClr val="000000"/>
                </a:solidFill>
                <a:latin typeface="Arial" charset="0"/>
                <a:cs typeface="Arial" charset="0"/>
              </a:rPr>
              <a:t> Archives Journals</a:t>
            </a:r>
            <a:r>
              <a:rPr lang="ru-RU" altLang="en-US" sz="1800">
                <a:solidFill>
                  <a:srgbClr val="000000"/>
                </a:solidFill>
                <a:latin typeface="Arial" charset="0"/>
                <a:cs typeface="Arial" charset="0"/>
              </a:rPr>
              <a:t>, ответственных за контент и получение внешних рецензий </a:t>
            </a:r>
            <a:r>
              <a:rPr lang="en-US" altLang="en-US" sz="1800">
                <a:solidFill>
                  <a:srgbClr val="000000"/>
                </a:solidFill>
                <a:latin typeface="Arial" charset="0"/>
                <a:cs typeface="Arial" charset="0"/>
              </a:rPr>
              <a:t>(peer review) </a:t>
            </a:r>
            <a:r>
              <a:rPr lang="ru-RU" altLang="en-US" sz="1800">
                <a:solidFill>
                  <a:srgbClr val="000000"/>
                </a:solidFill>
                <a:latin typeface="Arial" charset="0"/>
                <a:cs typeface="Arial" charset="0"/>
              </a:rPr>
              <a:t>по всем разделам</a:t>
            </a:r>
            <a:r>
              <a:rPr lang="en-GB" altLang="en-US" sz="1800">
                <a:solidFill>
                  <a:srgbClr val="000000"/>
                </a:solidFill>
                <a:latin typeface="Arial" charset="0"/>
                <a:cs typeface="Arial" charset="0"/>
              </a:rPr>
              <a:t>.</a:t>
            </a:r>
          </a:p>
          <a:p>
            <a:pPr eaLnBrk="1" fontAlgn="base" hangingPunct="1">
              <a:spcBef>
                <a:spcPct val="0"/>
              </a:spcBef>
              <a:spcAft>
                <a:spcPct val="0"/>
              </a:spcAft>
              <a:buFontTx/>
              <a:buNone/>
            </a:pPr>
            <a:endParaRPr lang="en-GB" altLang="en-US" sz="1800">
              <a:solidFill>
                <a:srgbClr val="000000"/>
              </a:solidFill>
              <a:latin typeface="Arial" charset="0"/>
              <a:cs typeface="Arial" charset="0"/>
            </a:endParaRPr>
          </a:p>
          <a:p>
            <a:pPr eaLnBrk="1" fontAlgn="base" hangingPunct="1">
              <a:spcBef>
                <a:spcPct val="0"/>
              </a:spcBef>
              <a:spcAft>
                <a:spcPct val="0"/>
              </a:spcAft>
              <a:buFontTx/>
              <a:buNone/>
            </a:pPr>
            <a:endParaRPr lang="en-GB" altLang="en-US" sz="1800">
              <a:solidFill>
                <a:srgbClr val="000000"/>
              </a:solidFill>
              <a:latin typeface="Arial" charset="0"/>
              <a:cs typeface="Arial" charset="0"/>
            </a:endParaRPr>
          </a:p>
          <a:p>
            <a:pPr eaLnBrk="1" fontAlgn="base" hangingPunct="1">
              <a:spcBef>
                <a:spcPct val="0"/>
              </a:spcBef>
              <a:spcAft>
                <a:spcPct val="0"/>
              </a:spcAft>
              <a:buFontTx/>
              <a:buNone/>
            </a:pPr>
            <a:r>
              <a:rPr lang="ru-RU" altLang="en-US" sz="1800">
                <a:solidFill>
                  <a:srgbClr val="000000"/>
                </a:solidFill>
                <a:latin typeface="Arial" charset="0"/>
                <a:cs typeface="Arial" charset="0"/>
              </a:rPr>
              <a:t>В</a:t>
            </a:r>
            <a:r>
              <a:rPr lang="en-GB" altLang="en-US" sz="1800">
                <a:solidFill>
                  <a:srgbClr val="000000"/>
                </a:solidFill>
                <a:latin typeface="Arial" charset="0"/>
                <a:cs typeface="Arial" charset="0"/>
              </a:rPr>
              <a:t> 10</a:t>
            </a:r>
            <a:r>
              <a:rPr lang="ru-RU" altLang="en-US" sz="1800">
                <a:solidFill>
                  <a:srgbClr val="000000"/>
                </a:solidFill>
                <a:latin typeface="Arial" charset="0"/>
                <a:cs typeface="Arial" charset="0"/>
              </a:rPr>
              <a:t> издании</a:t>
            </a:r>
            <a:r>
              <a:rPr lang="en-GB" altLang="en-US" sz="1800">
                <a:solidFill>
                  <a:srgbClr val="000000"/>
                </a:solidFill>
                <a:latin typeface="Arial" charset="0"/>
                <a:cs typeface="Arial" charset="0"/>
              </a:rPr>
              <a:t>, </a:t>
            </a:r>
            <a:r>
              <a:rPr lang="ru-RU" altLang="en-US" sz="1800">
                <a:solidFill>
                  <a:srgbClr val="000000"/>
                </a:solidFill>
                <a:latin typeface="Arial" charset="0"/>
                <a:cs typeface="Arial" charset="0"/>
              </a:rPr>
              <a:t>выпущенном</a:t>
            </a:r>
            <a:r>
              <a:rPr lang="en-GB" altLang="en-US" sz="1800">
                <a:solidFill>
                  <a:srgbClr val="000000"/>
                </a:solidFill>
                <a:latin typeface="Arial" charset="0"/>
                <a:cs typeface="Arial" charset="0"/>
              </a:rPr>
              <a:t> Oxford University Press</a:t>
            </a:r>
            <a:r>
              <a:rPr lang="ru-RU" altLang="en-US" sz="1800">
                <a:solidFill>
                  <a:srgbClr val="000000"/>
                </a:solidFill>
                <a:latin typeface="Arial" charset="0"/>
                <a:cs typeface="Arial" charset="0"/>
              </a:rPr>
              <a:t> в 2007</a:t>
            </a:r>
            <a:r>
              <a:rPr lang="en-GB" altLang="en-US" sz="1800">
                <a:solidFill>
                  <a:srgbClr val="000000"/>
                </a:solidFill>
                <a:latin typeface="Arial" charset="0"/>
                <a:cs typeface="Arial" charset="0"/>
              </a:rPr>
              <a:t>, </a:t>
            </a:r>
            <a:r>
              <a:rPr lang="ru-RU" altLang="en-US" sz="1800">
                <a:solidFill>
                  <a:srgbClr val="000000"/>
                </a:solidFill>
                <a:latin typeface="Arial" charset="0"/>
                <a:cs typeface="Arial" charset="0"/>
              </a:rPr>
              <a:t>руководство продолжило наращивать объём, который составляет сейчас</a:t>
            </a:r>
            <a:r>
              <a:rPr lang="en-GB" altLang="en-US" sz="1800">
                <a:solidFill>
                  <a:srgbClr val="000000"/>
                </a:solidFill>
                <a:latin typeface="Arial" charset="0"/>
                <a:cs typeface="Arial" charset="0"/>
              </a:rPr>
              <a:t> </a:t>
            </a:r>
            <a:r>
              <a:rPr lang="en-GB" altLang="en-US" sz="1800" b="1">
                <a:solidFill>
                  <a:srgbClr val="000000"/>
                </a:solidFill>
                <a:latin typeface="Arial" charset="0"/>
                <a:cs typeface="Arial" charset="0"/>
              </a:rPr>
              <a:t>1032 </a:t>
            </a:r>
            <a:r>
              <a:rPr lang="ru-RU" altLang="en-US" sz="1800" b="1">
                <a:solidFill>
                  <a:srgbClr val="000000"/>
                </a:solidFill>
                <a:latin typeface="Arial" charset="0"/>
                <a:cs typeface="Arial" charset="0"/>
              </a:rPr>
              <a:t>страниц</a:t>
            </a:r>
            <a:r>
              <a:rPr lang="en-GB" altLang="en-US" sz="1800" b="1">
                <a:solidFill>
                  <a:srgbClr val="000000"/>
                </a:solidFill>
                <a:latin typeface="Arial" charset="0"/>
                <a:cs typeface="Arial" charset="0"/>
              </a:rPr>
              <a:t>.</a:t>
            </a:r>
          </a:p>
        </p:txBody>
      </p:sp>
      <p:sp>
        <p:nvSpPr>
          <p:cNvPr id="243716" name="TextBox 3"/>
          <p:cNvSpPr txBox="1">
            <a:spLocks noChangeArrowheads="1"/>
          </p:cNvSpPr>
          <p:nvPr/>
        </p:nvSpPr>
        <p:spPr bwMode="auto">
          <a:xfrm>
            <a:off x="107950" y="188913"/>
            <a:ext cx="48958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GB" altLang="en-US" sz="1800" b="1">
                <a:solidFill>
                  <a:srgbClr val="1F497D"/>
                </a:solidFill>
                <a:latin typeface="OUP2 Argo" pitchFamily="2" charset="0"/>
                <a:cs typeface="Arial" charset="0"/>
              </a:rPr>
              <a:t>AMA Manual of Style</a:t>
            </a:r>
          </a:p>
          <a:p>
            <a:pPr eaLnBrk="1" fontAlgn="base" hangingPunct="1">
              <a:spcBef>
                <a:spcPct val="0"/>
              </a:spcBef>
              <a:spcAft>
                <a:spcPct val="0"/>
              </a:spcAft>
              <a:buFontTx/>
              <a:buNone/>
            </a:pPr>
            <a:r>
              <a:rPr lang="en-GB" altLang="en-US" sz="1800" b="1">
                <a:solidFill>
                  <a:srgbClr val="1F497D"/>
                </a:solidFill>
                <a:latin typeface="OUP2 Argo" pitchFamily="2" charset="0"/>
                <a:cs typeface="Arial" charset="0"/>
              </a:rPr>
              <a:t>A Guide for Authors and editors</a:t>
            </a:r>
          </a:p>
          <a:p>
            <a:pPr eaLnBrk="1" fontAlgn="base" hangingPunct="1">
              <a:spcBef>
                <a:spcPct val="0"/>
              </a:spcBef>
              <a:spcAft>
                <a:spcPct val="0"/>
              </a:spcAft>
              <a:buFontTx/>
              <a:buNone/>
            </a:pPr>
            <a:r>
              <a:rPr lang="en-GB" altLang="en-US" sz="1800" b="1">
                <a:solidFill>
                  <a:srgbClr val="1F497D"/>
                </a:solidFill>
                <a:latin typeface="OUP2 Argo" pitchFamily="2" charset="0"/>
                <a:cs typeface="Arial" charset="0"/>
              </a:rPr>
              <a:t>(</a:t>
            </a:r>
            <a:r>
              <a:rPr lang="ru-RU" altLang="en-US" sz="1800" b="1">
                <a:solidFill>
                  <a:srgbClr val="1F497D"/>
                </a:solidFill>
                <a:latin typeface="OUP2 Argo" pitchFamily="2" charset="0"/>
                <a:cs typeface="Arial" charset="0"/>
              </a:rPr>
              <a:t>руководство для авторов и редакторов</a:t>
            </a:r>
            <a:r>
              <a:rPr lang="en-GB" altLang="en-US" sz="1800" b="1">
                <a:solidFill>
                  <a:srgbClr val="1F497D"/>
                </a:solidFill>
                <a:latin typeface="OUP2 Argo" pitchFamily="2" charset="0"/>
                <a:cs typeface="Arial" charset="0"/>
              </a:rPr>
              <a:t>)</a:t>
            </a:r>
            <a:endParaRPr lang="ru-RU" altLang="en-US" sz="1800" b="1">
              <a:solidFill>
                <a:srgbClr val="1F497D"/>
              </a:solidFill>
              <a:latin typeface="OUP2 Argo" pitchFamily="2" charset="0"/>
              <a:cs typeface="Arial" charset="0"/>
            </a:endParaRPr>
          </a:p>
          <a:p>
            <a:pPr eaLnBrk="1" fontAlgn="base" hangingPunct="1">
              <a:spcBef>
                <a:spcPct val="0"/>
              </a:spcBef>
              <a:spcAft>
                <a:spcPct val="0"/>
              </a:spcAft>
              <a:buFontTx/>
              <a:buNone/>
            </a:pPr>
            <a:endParaRPr lang="en-GB" altLang="en-US" sz="1800" b="1">
              <a:solidFill>
                <a:srgbClr val="1F497D"/>
              </a:solidFill>
              <a:latin typeface="OUP2 Argo" pitchFamily="2" charset="0"/>
              <a:cs typeface="Arial" charset="0"/>
            </a:endParaRPr>
          </a:p>
        </p:txBody>
      </p:sp>
    </p:spTree>
    <p:extLst>
      <p:ext uri="{BB962C8B-B14F-4D97-AF65-F5344CB8AC3E}">
        <p14:creationId xmlns:p14="http://schemas.microsoft.com/office/powerpoint/2010/main" val="3169063538"/>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M</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41" y="1627094"/>
            <a:ext cx="9233176" cy="4975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07576" y="386372"/>
            <a:ext cx="5325036" cy="400110"/>
          </a:xfrm>
          <a:prstGeom prst="rect">
            <a:avLst/>
          </a:prstGeom>
          <a:noFill/>
        </p:spPr>
        <p:txBody>
          <a:bodyPr wrap="square" rtlCol="0">
            <a:spAutoFit/>
          </a:bodyPr>
          <a:lstStyle/>
          <a:p>
            <a:r>
              <a:rPr lang="en-GB" sz="2000" b="1" dirty="0" smtClean="0">
                <a:solidFill>
                  <a:schemeClr val="tx2"/>
                </a:solidFill>
              </a:rPr>
              <a:t>AMA Manual of Style</a:t>
            </a:r>
            <a:endParaRPr lang="en-GB" sz="2000" b="1" dirty="0">
              <a:solidFill>
                <a:schemeClr val="tx2"/>
              </a:solidFill>
            </a:endParaRPr>
          </a:p>
        </p:txBody>
      </p:sp>
    </p:spTree>
    <p:extLst>
      <p:ext uri="{BB962C8B-B14F-4D97-AF65-F5344CB8AC3E}">
        <p14:creationId xmlns:p14="http://schemas.microsoft.com/office/powerpoint/2010/main" val="1363604356"/>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3"/>
          <p:cNvSpPr>
            <a:spLocks noGrp="1"/>
          </p:cNvSpPr>
          <p:nvPr>
            <p:ph type="title"/>
          </p:nvPr>
        </p:nvSpPr>
        <p:spPr bwMode="auto">
          <a:xfrm>
            <a:off x="336550" y="2149475"/>
            <a:ext cx="8523288" cy="442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rIns="91440" bIns="45720" numCol="1" compatLnSpc="1">
            <a:prstTxWarp prst="textNoShape">
              <a:avLst/>
            </a:prstTxWarp>
            <a:normAutofit fontScale="90000"/>
          </a:bodyPr>
          <a:lstStyle/>
          <a:p>
            <a:pPr eaLnBrk="1" hangingPunct="1"/>
            <a:r>
              <a:rPr lang="en-GB" altLang="en-US" smtClean="0"/>
              <a:t>What is the </a:t>
            </a:r>
            <a:r>
              <a:rPr lang="en-GB" altLang="en-US" i="1" smtClean="0"/>
              <a:t>AMA Manual of Style</a:t>
            </a:r>
            <a:r>
              <a:rPr lang="en-GB" altLang="en-US" smtClean="0"/>
              <a:t>?</a:t>
            </a:r>
            <a:br>
              <a:rPr lang="en-GB" altLang="en-US" smtClean="0"/>
            </a:br>
            <a:endParaRPr lang="en-US" altLang="en-US" smtClean="0"/>
          </a:p>
        </p:txBody>
      </p:sp>
      <p:sp>
        <p:nvSpPr>
          <p:cNvPr id="7" name="Text Placeholder 6"/>
          <p:cNvSpPr>
            <a:spLocks noGrp="1"/>
          </p:cNvSpPr>
          <p:nvPr>
            <p:ph type="body" sz="quarter" idx="14"/>
          </p:nvPr>
        </p:nvSpPr>
        <p:spPr>
          <a:xfrm>
            <a:off x="463550" y="2954338"/>
            <a:ext cx="2778125" cy="2743200"/>
          </a:xfrm>
        </p:spPr>
        <p:txBody>
          <a:bodyPr rtlCol="0"/>
          <a:lstStyle/>
          <a:p>
            <a:pPr marL="285750" indent="-285750" eaLnBrk="1" fontAlgn="auto" hangingPunct="1">
              <a:spcAft>
                <a:spcPts val="0"/>
              </a:spcAft>
              <a:buFont typeface="Arial" pitchFamily="34" charset="0"/>
              <a:buChar char="•"/>
              <a:defRPr/>
            </a:pPr>
            <a:r>
              <a:rPr lang="en-GB" sz="1400" dirty="0" smtClean="0"/>
              <a:t>A must-have guide for anyone involved in medical or scientific publishing</a:t>
            </a:r>
          </a:p>
          <a:p>
            <a:pPr eaLnBrk="1" fontAlgn="auto" hangingPunct="1">
              <a:spcAft>
                <a:spcPts val="0"/>
              </a:spcAft>
              <a:defRPr/>
            </a:pPr>
            <a:endParaRPr lang="en-GB" sz="1400" dirty="0"/>
          </a:p>
          <a:p>
            <a:pPr marL="285750" indent="-285750" eaLnBrk="1" fontAlgn="auto" hangingPunct="1">
              <a:spcAft>
                <a:spcPts val="0"/>
              </a:spcAft>
              <a:buFont typeface="Arial" pitchFamily="34" charset="0"/>
              <a:buChar char="•"/>
              <a:defRPr/>
            </a:pPr>
            <a:r>
              <a:rPr lang="en-GB" sz="1400" dirty="0"/>
              <a:t>An essential, one-stop resource providing quick access to authoritative </a:t>
            </a:r>
            <a:r>
              <a:rPr lang="en-GB" sz="1400" dirty="0" smtClean="0"/>
              <a:t>information.</a:t>
            </a:r>
          </a:p>
          <a:p>
            <a:pPr marL="285750" indent="-285750" eaLnBrk="1" fontAlgn="auto" hangingPunct="1">
              <a:spcAft>
                <a:spcPts val="0"/>
              </a:spcAft>
              <a:buFont typeface="Arial" pitchFamily="34" charset="0"/>
              <a:buChar char="•"/>
              <a:defRPr/>
            </a:pPr>
            <a:endParaRPr lang="en-GB" sz="1400" dirty="0" smtClean="0"/>
          </a:p>
          <a:p>
            <a:pPr marL="285750" indent="-285750" eaLnBrk="1" fontAlgn="auto" hangingPunct="1">
              <a:spcAft>
                <a:spcPts val="0"/>
              </a:spcAft>
              <a:buFont typeface="Arial" pitchFamily="34" charset="0"/>
              <a:buChar char="•"/>
              <a:defRPr/>
            </a:pPr>
            <a:r>
              <a:rPr lang="en-GB" sz="1400" dirty="0" smtClean="0"/>
              <a:t>Everything you need to produce well-organized and clear manuscripts</a:t>
            </a:r>
          </a:p>
          <a:p>
            <a:pPr eaLnBrk="1" fontAlgn="auto" hangingPunct="1">
              <a:spcAft>
                <a:spcPts val="0"/>
              </a:spcAft>
              <a:defRPr/>
            </a:pPr>
            <a:r>
              <a:rPr lang="en-GB" sz="1200" dirty="0" smtClean="0"/>
              <a:t/>
            </a:r>
            <a:br>
              <a:rPr lang="en-GB" sz="1200" dirty="0" smtClean="0"/>
            </a:br>
            <a:endParaRPr lang="en-GB" sz="1200" dirty="0" smtClean="0"/>
          </a:p>
          <a:p>
            <a:pPr eaLnBrk="1" fontAlgn="auto" hangingPunct="1">
              <a:spcAft>
                <a:spcPts val="0"/>
              </a:spcAft>
              <a:defRPr/>
            </a:pPr>
            <a:endParaRPr lang="en-GB" dirty="0"/>
          </a:p>
          <a:p>
            <a:pPr eaLnBrk="1" fontAlgn="auto" hangingPunct="1">
              <a:spcAft>
                <a:spcPts val="0"/>
              </a:spcAft>
              <a:defRPr/>
            </a:pPr>
            <a:endParaRPr lang="en-GB" dirty="0"/>
          </a:p>
        </p:txBody>
      </p:sp>
      <p:pic>
        <p:nvPicPr>
          <p:cNvPr id="3789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0625" y="2695575"/>
            <a:ext cx="4999038" cy="361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2020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3"/>
          <p:cNvSpPr>
            <a:spLocks noGrp="1"/>
          </p:cNvSpPr>
          <p:nvPr>
            <p:ph type="title"/>
          </p:nvPr>
        </p:nvSpPr>
        <p:spPr bwMode="auto">
          <a:xfrm>
            <a:off x="176213" y="2149475"/>
            <a:ext cx="8683625" cy="442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rIns="91440" bIns="45720" numCol="1" compatLnSpc="1">
            <a:prstTxWarp prst="textNoShape">
              <a:avLst/>
            </a:prstTxWarp>
            <a:normAutofit fontScale="90000"/>
          </a:bodyPr>
          <a:lstStyle/>
          <a:p>
            <a:pPr eaLnBrk="1" hangingPunct="1"/>
            <a:r>
              <a:rPr lang="en-GB" altLang="en-US" smtClean="0"/>
              <a:t>Linking from course packs and reading lists</a:t>
            </a:r>
            <a:br>
              <a:rPr lang="en-GB" altLang="en-US" smtClean="0"/>
            </a:br>
            <a:endParaRPr lang="en-US" altLang="en-US" smtClean="0"/>
          </a:p>
        </p:txBody>
      </p:sp>
      <p:sp>
        <p:nvSpPr>
          <p:cNvPr id="43011" name="Text Placeholder 6"/>
          <p:cNvSpPr>
            <a:spLocks noGrp="1"/>
          </p:cNvSpPr>
          <p:nvPr>
            <p:ph type="body" sz="quarter" idx="14"/>
          </p:nvPr>
        </p:nvSpPr>
        <p:spPr>
          <a:xfrm>
            <a:off x="293688" y="2684463"/>
            <a:ext cx="4278312" cy="3549650"/>
          </a:xfrm>
        </p:spPr>
        <p:txBody>
          <a:bodyPr/>
          <a:lstStyle/>
          <a:p>
            <a:pPr eaLnBrk="1" hangingPunct="1">
              <a:spcBef>
                <a:spcPct val="0"/>
              </a:spcBef>
            </a:pPr>
            <a:r>
              <a:rPr lang="en-GB" altLang="en-US" sz="1400" smtClean="0"/>
              <a:t>To add a chapter to an online course pack or reading list, COPY and PASTE the DOI to the end of the standard URL prefix. Eg. 10.1093/jama/9780195176339.001.0001</a:t>
            </a:r>
          </a:p>
          <a:p>
            <a:pPr eaLnBrk="1" hangingPunct="1">
              <a:spcBef>
                <a:spcPct val="0"/>
              </a:spcBef>
            </a:pPr>
            <a:endParaRPr lang="en-GB" altLang="en-US" sz="1400" smtClean="0"/>
          </a:p>
          <a:p>
            <a:pPr eaLnBrk="1" hangingPunct="1">
              <a:spcBef>
                <a:spcPct val="0"/>
              </a:spcBef>
            </a:pPr>
            <a:r>
              <a:rPr lang="en-GB" altLang="en-US" sz="1400" smtClean="0"/>
              <a:t>	Students who click on this URL will be taken 	straight to this section</a:t>
            </a:r>
          </a:p>
          <a:p>
            <a:pPr eaLnBrk="1" hangingPunct="1">
              <a:spcBef>
                <a:spcPct val="0"/>
              </a:spcBef>
            </a:pPr>
            <a:r>
              <a:rPr lang="en-GB" altLang="en-US" sz="1400" smtClean="0"/>
              <a:t/>
            </a:r>
            <a:br>
              <a:rPr lang="en-GB" altLang="en-US" sz="1400" smtClean="0"/>
            </a:br>
            <a:r>
              <a:rPr lang="en-GB" altLang="en-US" sz="1400" smtClean="0"/>
              <a:t>	DOIs are unique and permanent so you don’t 	need to worry about broken links </a:t>
            </a:r>
          </a:p>
          <a:p>
            <a:pPr eaLnBrk="1" hangingPunct="1">
              <a:spcBef>
                <a:spcPct val="0"/>
              </a:spcBef>
            </a:pPr>
            <a:r>
              <a:rPr lang="en-GB" altLang="en-US" sz="1400" smtClean="0"/>
              <a:t/>
            </a:r>
            <a:br>
              <a:rPr lang="en-GB" altLang="en-US" sz="1400" smtClean="0"/>
            </a:br>
            <a:endParaRPr lang="en-GB" altLang="en-US" sz="1600" smtClean="0"/>
          </a:p>
          <a:p>
            <a:pPr eaLnBrk="1" hangingPunct="1">
              <a:spcBef>
                <a:spcPct val="0"/>
              </a:spcBef>
            </a:pPr>
            <a:endParaRPr lang="en-GB" altLang="en-US" sz="1600" smtClean="0"/>
          </a:p>
          <a:p>
            <a:pPr eaLnBrk="1" hangingPunct="1">
              <a:spcBef>
                <a:spcPct val="0"/>
              </a:spcBef>
            </a:pPr>
            <a:endParaRPr lang="en-GB" altLang="en-US" smtClean="0"/>
          </a:p>
          <a:p>
            <a:pPr eaLnBrk="1" hangingPunct="1">
              <a:spcBef>
                <a:spcPct val="0"/>
              </a:spcBef>
            </a:pPr>
            <a:endParaRPr lang="en-GB" altLang="en-US" smtClean="0"/>
          </a:p>
          <a:p>
            <a:pPr eaLnBrk="1" hangingPunct="1">
              <a:spcBef>
                <a:spcPct val="0"/>
              </a:spcBef>
            </a:pPr>
            <a:r>
              <a:rPr lang="en-GB" altLang="en-US" smtClean="0"/>
              <a:t/>
            </a:r>
            <a:br>
              <a:rPr lang="en-GB" altLang="en-US" smtClean="0"/>
            </a:br>
            <a:endParaRPr lang="en-GB" altLang="en-US" smtClean="0"/>
          </a:p>
          <a:p>
            <a:pPr eaLnBrk="1" hangingPunct="1">
              <a:spcBef>
                <a:spcPct val="0"/>
              </a:spcBef>
            </a:pPr>
            <a:endParaRPr lang="en-GB" altLang="en-US" smtClean="0"/>
          </a:p>
          <a:p>
            <a:pPr eaLnBrk="1" hangingPunct="1">
              <a:spcBef>
                <a:spcPct val="0"/>
              </a:spcBef>
            </a:pPr>
            <a:endParaRPr lang="en-GB" altLang="en-US" smtClean="0"/>
          </a:p>
        </p:txBody>
      </p:sp>
      <p:pic>
        <p:nvPicPr>
          <p:cNvPr id="43012"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9088" y="37655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3688" y="4414838"/>
            <a:ext cx="311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6588" y="2794000"/>
            <a:ext cx="4413250" cy="344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49894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Any Questions…</a:t>
            </a:r>
            <a:endParaRPr lang="en-GB" dirty="0"/>
          </a:p>
        </p:txBody>
      </p:sp>
      <p:sp>
        <p:nvSpPr>
          <p:cNvPr id="5" name="Slide Number Placeholder 4"/>
          <p:cNvSpPr>
            <a:spLocks noGrp="1"/>
          </p:cNvSpPr>
          <p:nvPr>
            <p:ph type="sldNum" sz="quarter" idx="12"/>
          </p:nvPr>
        </p:nvSpPr>
        <p:spPr/>
        <p:txBody>
          <a:bodyPr/>
          <a:lstStyle/>
          <a:p>
            <a:fld id="{01220978-8253-124C-B391-04AC4DA943D1}" type="slidenum">
              <a:rPr lang="en-US" smtClean="0"/>
              <a:pPr/>
              <a:t>108</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7992" y="2256527"/>
            <a:ext cx="2697922" cy="361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00" y="1664399"/>
            <a:ext cx="2266950" cy="6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913195" y="4853381"/>
            <a:ext cx="3425588" cy="1477328"/>
          </a:xfrm>
          <a:prstGeom prst="rect">
            <a:avLst/>
          </a:prstGeom>
          <a:noFill/>
        </p:spPr>
        <p:txBody>
          <a:bodyPr wrap="square" rtlCol="0">
            <a:spAutoFit/>
          </a:bodyPr>
          <a:lstStyle/>
          <a:p>
            <a:endParaRPr lang="en-GB" dirty="0" smtClean="0"/>
          </a:p>
          <a:p>
            <a:r>
              <a:rPr lang="en-GB" b="1" dirty="0" err="1" smtClean="0"/>
              <a:t>Marcin</a:t>
            </a:r>
            <a:r>
              <a:rPr lang="en-GB" b="1" dirty="0" smtClean="0"/>
              <a:t> </a:t>
            </a:r>
            <a:r>
              <a:rPr lang="en-GB" b="1" dirty="0" err="1" smtClean="0"/>
              <a:t>Dembowski</a:t>
            </a:r>
            <a:endParaRPr lang="en-GB" b="1" dirty="0" smtClean="0"/>
          </a:p>
          <a:p>
            <a:r>
              <a:rPr lang="en-GB" b="1" dirty="0" smtClean="0">
                <a:hlinkClick r:id="rId5"/>
              </a:rPr>
              <a:t>marcin.dembowski@oup.com</a:t>
            </a:r>
            <a:endParaRPr lang="en-GB" b="1" dirty="0" smtClean="0"/>
          </a:p>
          <a:p>
            <a:endParaRPr lang="en-GB" b="1" dirty="0" smtClean="0"/>
          </a:p>
          <a:p>
            <a:endParaRPr lang="en-GB" b="1" dirty="0"/>
          </a:p>
        </p:txBody>
      </p:sp>
    </p:spTree>
    <p:extLst>
      <p:ext uri="{BB962C8B-B14F-4D97-AF65-F5344CB8AC3E}">
        <p14:creationId xmlns:p14="http://schemas.microsoft.com/office/powerpoint/2010/main" val="14454886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38" y="116632"/>
            <a:ext cx="6937375" cy="1270000"/>
          </a:xfrm>
        </p:spPr>
        <p:txBody>
          <a:bodyPr/>
          <a:lstStyle/>
          <a:p>
            <a:r>
              <a:rPr lang="en-GB" sz="2800" dirty="0" smtClean="0">
                <a:latin typeface="OUP Swift Light" panose="02000503080000020004" pitchFamily="2" charset="0"/>
              </a:rPr>
              <a:t>Oxford Dictionaries </a:t>
            </a:r>
            <a:endParaRPr lang="en-GB" sz="2800" dirty="0">
              <a:latin typeface="OUP Swift Light" panose="02000503080000020004" pitchFamily="2" charset="0"/>
            </a:endParaRPr>
          </a:p>
        </p:txBody>
      </p:sp>
      <p:sp>
        <p:nvSpPr>
          <p:cNvPr id="3" name="Text Placeholder 2"/>
          <p:cNvSpPr>
            <a:spLocks noGrp="1"/>
          </p:cNvSpPr>
          <p:nvPr>
            <p:ph type="body" sz="quarter" idx="13"/>
          </p:nvPr>
        </p:nvSpPr>
        <p:spPr>
          <a:xfrm>
            <a:off x="287338" y="1359049"/>
            <a:ext cx="6936756" cy="485775"/>
          </a:xfrm>
        </p:spPr>
        <p:txBody>
          <a:bodyPr/>
          <a:lstStyle/>
          <a:p>
            <a:r>
              <a:rPr lang="en-GB" sz="2400" dirty="0" smtClean="0">
                <a:latin typeface="OUP Swift Light" panose="02000503080000020004" pitchFamily="2" charset="0"/>
              </a:rPr>
              <a:t>Explore the content</a:t>
            </a:r>
            <a:endParaRPr lang="en-GB" sz="2400" dirty="0">
              <a:latin typeface="OUP Swift Light" panose="02000503080000020004" pitchFamily="2"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1995002"/>
            <a:ext cx="5676282" cy="4841666"/>
          </a:xfrm>
          <a:prstGeom prst="rect">
            <a:avLst/>
          </a:prstGeom>
        </p:spPr>
      </p:pic>
      <p:sp>
        <p:nvSpPr>
          <p:cNvPr id="5" name="Rectangle 4"/>
          <p:cNvSpPr/>
          <p:nvPr/>
        </p:nvSpPr>
        <p:spPr>
          <a:xfrm>
            <a:off x="286719" y="244148"/>
            <a:ext cx="4572000" cy="2585323"/>
          </a:xfrm>
          <a:prstGeom prst="rect">
            <a:avLst/>
          </a:prstGeom>
          <a:solidFill>
            <a:srgbClr val="FFFF00"/>
          </a:solidFill>
        </p:spPr>
        <p:txBody>
          <a:bodyPr>
            <a:spAutoFit/>
          </a:bodyPr>
          <a:lstStyle/>
          <a:p>
            <a:pPr marL="285750" indent="-285750">
              <a:buFontTx/>
              <a:buChar char="-"/>
            </a:pPr>
            <a:r>
              <a:rPr lang="en-GB" dirty="0" smtClean="0"/>
              <a:t>The </a:t>
            </a:r>
            <a:r>
              <a:rPr lang="en-GB" dirty="0"/>
              <a:t>dictionary </a:t>
            </a:r>
            <a:r>
              <a:rPr lang="en-GB" dirty="0" smtClean="0"/>
              <a:t>re-launched  </a:t>
            </a:r>
            <a:r>
              <a:rPr lang="en-GB" dirty="0"/>
              <a:t>with adding </a:t>
            </a:r>
            <a:endParaRPr lang="en-GB" dirty="0" smtClean="0"/>
          </a:p>
          <a:p>
            <a:r>
              <a:rPr lang="en-GB" dirty="0"/>
              <a:t> </a:t>
            </a:r>
            <a:r>
              <a:rPr lang="en-GB" dirty="0" smtClean="0"/>
              <a:t>    Russian and Chinese </a:t>
            </a:r>
            <a:r>
              <a:rPr lang="en-GB" dirty="0"/>
              <a:t>to its content</a:t>
            </a:r>
          </a:p>
          <a:p>
            <a:pPr marL="285750" indent="-285750">
              <a:buFontTx/>
              <a:buChar char="-"/>
            </a:pPr>
            <a:r>
              <a:rPr lang="en-GB" dirty="0" smtClean="0"/>
              <a:t>The </a:t>
            </a:r>
            <a:r>
              <a:rPr lang="en-GB" dirty="0"/>
              <a:t>introduction of Portuguese as a new </a:t>
            </a:r>
            <a:r>
              <a:rPr lang="en-GB" dirty="0" smtClean="0"/>
              <a:t>  </a:t>
            </a:r>
          </a:p>
          <a:p>
            <a:r>
              <a:rPr lang="en-GB" dirty="0"/>
              <a:t> </a:t>
            </a:r>
            <a:r>
              <a:rPr lang="en-GB" dirty="0" smtClean="0"/>
              <a:t>    joiner </a:t>
            </a:r>
            <a:r>
              <a:rPr lang="en-GB" dirty="0"/>
              <a:t>to the </a:t>
            </a:r>
            <a:r>
              <a:rPr lang="en-GB" dirty="0" smtClean="0"/>
              <a:t>site</a:t>
            </a:r>
          </a:p>
          <a:p>
            <a:pPr marL="285750" indent="-285750">
              <a:buFontTx/>
              <a:buChar char="-"/>
            </a:pPr>
            <a:r>
              <a:rPr lang="en-GB" dirty="0" smtClean="0"/>
              <a:t>The </a:t>
            </a:r>
            <a:r>
              <a:rPr lang="en-GB" dirty="0"/>
              <a:t>increase of the information and </a:t>
            </a:r>
            <a:endParaRPr lang="en-GB" dirty="0" smtClean="0"/>
          </a:p>
          <a:p>
            <a:r>
              <a:rPr lang="en-GB" dirty="0"/>
              <a:t> </a:t>
            </a:r>
            <a:r>
              <a:rPr lang="en-GB" dirty="0" smtClean="0"/>
              <a:t>    definition </a:t>
            </a:r>
            <a:r>
              <a:rPr lang="en-GB" dirty="0"/>
              <a:t>within the French, Spanish, </a:t>
            </a:r>
            <a:r>
              <a:rPr lang="en-GB" dirty="0" smtClean="0"/>
              <a:t>  </a:t>
            </a:r>
          </a:p>
          <a:p>
            <a:r>
              <a:rPr lang="en-GB" dirty="0" smtClean="0"/>
              <a:t>     Italian, and German languages</a:t>
            </a:r>
          </a:p>
          <a:p>
            <a:pPr defTabSz="914400">
              <a:defRPr/>
            </a:pPr>
            <a:endParaRPr lang="en-GB" i="1" dirty="0">
              <a:solidFill>
                <a:srgbClr val="002147"/>
              </a:solidFill>
            </a:endParaRPr>
          </a:p>
          <a:p>
            <a:endParaRPr lang="en-GB" dirty="0"/>
          </a:p>
        </p:txBody>
      </p:sp>
      <p:sp>
        <p:nvSpPr>
          <p:cNvPr id="6" name="Rectangle 5"/>
          <p:cNvSpPr/>
          <p:nvPr/>
        </p:nvSpPr>
        <p:spPr>
          <a:xfrm>
            <a:off x="612458" y="241757"/>
            <a:ext cx="5178742" cy="3693319"/>
          </a:xfrm>
          <a:prstGeom prst="rect">
            <a:avLst/>
          </a:prstGeom>
          <a:solidFill>
            <a:srgbClr val="FFFF00"/>
          </a:solidFill>
        </p:spPr>
        <p:txBody>
          <a:bodyPr wrap="square">
            <a:spAutoFit/>
          </a:bodyPr>
          <a:lstStyle/>
          <a:p>
            <a:pPr marL="285750" indent="-285750">
              <a:buFontTx/>
              <a:buChar char="-"/>
            </a:pPr>
            <a:r>
              <a:rPr lang="en-GB" dirty="0" smtClean="0"/>
              <a:t>If </a:t>
            </a:r>
            <a:r>
              <a:rPr lang="en-GB" dirty="0"/>
              <a:t>you are learning English as a second </a:t>
            </a:r>
            <a:endParaRPr lang="en-GB" dirty="0" smtClean="0"/>
          </a:p>
          <a:p>
            <a:r>
              <a:rPr lang="en-GB" dirty="0"/>
              <a:t> </a:t>
            </a:r>
            <a:r>
              <a:rPr lang="en-GB" dirty="0" smtClean="0"/>
              <a:t>    language </a:t>
            </a:r>
            <a:r>
              <a:rPr lang="en-GB" dirty="0"/>
              <a:t>or wish to expand your </a:t>
            </a:r>
            <a:endParaRPr lang="en-GB" dirty="0" smtClean="0"/>
          </a:p>
          <a:p>
            <a:r>
              <a:rPr lang="en-GB" dirty="0"/>
              <a:t> </a:t>
            </a:r>
            <a:r>
              <a:rPr lang="en-GB" dirty="0" smtClean="0"/>
              <a:t>    knowledge </a:t>
            </a:r>
            <a:r>
              <a:rPr lang="en-GB" dirty="0"/>
              <a:t>in Russian, you will be able </a:t>
            </a:r>
            <a:endParaRPr lang="en-GB" dirty="0" smtClean="0"/>
          </a:p>
          <a:p>
            <a:r>
              <a:rPr lang="en-GB" dirty="0"/>
              <a:t> </a:t>
            </a:r>
            <a:r>
              <a:rPr lang="en-GB" dirty="0" smtClean="0"/>
              <a:t>    to</a:t>
            </a:r>
            <a:r>
              <a:rPr lang="en-GB" dirty="0"/>
              <a:t>:</a:t>
            </a:r>
          </a:p>
          <a:p>
            <a:r>
              <a:rPr lang="en-GB" dirty="0"/>
              <a:t>	*Look at the Explore section to </a:t>
            </a:r>
            <a:r>
              <a:rPr lang="en-GB" dirty="0" smtClean="0"/>
              <a:t>learn more              </a:t>
            </a:r>
          </a:p>
          <a:p>
            <a:r>
              <a:rPr lang="en-GB" dirty="0"/>
              <a:t> </a:t>
            </a:r>
            <a:r>
              <a:rPr lang="en-GB" dirty="0" smtClean="0"/>
              <a:t>       about </a:t>
            </a:r>
            <a:r>
              <a:rPr lang="en-GB" dirty="0"/>
              <a:t>writing, the holidays of </a:t>
            </a:r>
            <a:r>
              <a:rPr lang="en-GB" dirty="0" smtClean="0"/>
              <a:t>the country</a:t>
            </a:r>
          </a:p>
          <a:p>
            <a:endParaRPr lang="en-GB" dirty="0" smtClean="0"/>
          </a:p>
          <a:p>
            <a:r>
              <a:rPr lang="en-GB" dirty="0"/>
              <a:t> </a:t>
            </a:r>
            <a:r>
              <a:rPr lang="en-GB" dirty="0" smtClean="0"/>
              <a:t>      *You will </a:t>
            </a:r>
            <a:r>
              <a:rPr lang="en-GB" dirty="0"/>
              <a:t>be able to hear the pronunciation of </a:t>
            </a:r>
            <a:endParaRPr lang="en-GB" dirty="0" smtClean="0"/>
          </a:p>
          <a:p>
            <a:r>
              <a:rPr lang="en-GB" dirty="0"/>
              <a:t> </a:t>
            </a:r>
            <a:r>
              <a:rPr lang="en-GB" dirty="0" smtClean="0"/>
              <a:t>        words </a:t>
            </a:r>
            <a:r>
              <a:rPr lang="en-GB" dirty="0"/>
              <a:t>and </a:t>
            </a:r>
            <a:r>
              <a:rPr lang="en-GB" dirty="0" smtClean="0"/>
              <a:t>sentences</a:t>
            </a:r>
            <a:endParaRPr lang="en-GB" dirty="0"/>
          </a:p>
          <a:p>
            <a:r>
              <a:rPr lang="en-GB" dirty="0" smtClean="0"/>
              <a:t>       *You will be able to transliterate i.e. </a:t>
            </a:r>
          </a:p>
          <a:p>
            <a:r>
              <a:rPr lang="en-GB" dirty="0" smtClean="0"/>
              <a:t>         type Arabic with </a:t>
            </a:r>
            <a:r>
              <a:rPr lang="en-GB" dirty="0"/>
              <a:t>Latin characters and the </a:t>
            </a:r>
            <a:r>
              <a:rPr lang="en-GB" dirty="0" smtClean="0"/>
              <a:t> </a:t>
            </a:r>
          </a:p>
          <a:p>
            <a:r>
              <a:rPr lang="en-GB" dirty="0"/>
              <a:t> </a:t>
            </a:r>
            <a:r>
              <a:rPr lang="en-GB" dirty="0" smtClean="0"/>
              <a:t>        dictionary </a:t>
            </a:r>
            <a:r>
              <a:rPr lang="en-GB" dirty="0"/>
              <a:t>recognises the Arabic equivalent</a:t>
            </a:r>
          </a:p>
          <a:p>
            <a:endParaRPr lang="en-GB" dirty="0"/>
          </a:p>
        </p:txBody>
      </p:sp>
    </p:spTree>
    <p:extLst>
      <p:ext uri="{BB962C8B-B14F-4D97-AF65-F5344CB8AC3E}">
        <p14:creationId xmlns:p14="http://schemas.microsoft.com/office/powerpoint/2010/main" val="4194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Online dictionaries by bab.la - loving languages - Internet Explorer"/>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0" y="0"/>
            <a:ext cx="9412479" cy="6858000"/>
          </a:xfrm>
        </p:spPr>
      </p:pic>
      <p:sp>
        <p:nvSpPr>
          <p:cNvPr id="5" name="Footer Placeholder 4"/>
          <p:cNvSpPr>
            <a:spLocks noGrp="1"/>
          </p:cNvSpPr>
          <p:nvPr>
            <p:ph type="ftr" sz="quarter" idx="10"/>
          </p:nvPr>
        </p:nvSpPr>
        <p:spPr/>
        <p:txBody>
          <a:bodyPr/>
          <a:lstStyle/>
          <a:p>
            <a:r>
              <a:rPr lang="en-US" smtClean="0"/>
              <a:t>Presentation name </a:t>
            </a:r>
            <a:r>
              <a:rPr lang="en-US" b="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1"/>
          </p:nvPr>
        </p:nvSpPr>
        <p:spPr/>
        <p:txBody>
          <a:bodyPr/>
          <a:lstStyle/>
          <a:p>
            <a:fld id="{01220978-8253-124C-B391-04AC4DA943D1}" type="slidenum">
              <a:rPr lang="en-US" smtClean="0"/>
              <a:pPr/>
              <a:t>12</a:t>
            </a:fld>
            <a:endParaRPr lang="en-US" dirty="0"/>
          </a:p>
        </p:txBody>
      </p:sp>
    </p:spTree>
    <p:extLst>
      <p:ext uri="{BB962C8B-B14F-4D97-AF65-F5344CB8AC3E}">
        <p14:creationId xmlns:p14="http://schemas.microsoft.com/office/powerpoint/2010/main" val="25982980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457200" y="5486400"/>
            <a:ext cx="7391400" cy="990600"/>
          </a:xfrm>
        </p:spPr>
        <p:txBody>
          <a:bodyPr>
            <a:normAutofit/>
          </a:bodyPr>
          <a:lstStyle/>
          <a:p>
            <a:pPr eaLnBrk="1" hangingPunct="1">
              <a:spcBef>
                <a:spcPts val="1200"/>
              </a:spcBef>
              <a:spcAft>
                <a:spcPts val="1200"/>
              </a:spcAft>
              <a:defRPr/>
            </a:pPr>
            <a:r>
              <a:rPr lang="en-GB" sz="2200" dirty="0" smtClean="0">
                <a:latin typeface="Calibri" pitchFamily="34" charset="0"/>
                <a:ea typeface="ＭＳ Ｐゴシック" pitchFamily="34" charset="-128"/>
                <a:cs typeface="Calibri" pitchFamily="34" charset="0"/>
              </a:rPr>
              <a:t/>
            </a:r>
            <a:br>
              <a:rPr lang="en-GB" sz="2200" dirty="0" smtClean="0">
                <a:latin typeface="Calibri" pitchFamily="34" charset="0"/>
                <a:ea typeface="ＭＳ Ｐゴシック" pitchFamily="34" charset="-128"/>
                <a:cs typeface="Calibri" pitchFamily="34" charset="0"/>
              </a:rPr>
            </a:br>
            <a:endParaRPr lang="en-US" sz="4100" dirty="0" smtClean="0">
              <a:latin typeface="Calibri" pitchFamily="34" charset="0"/>
              <a:ea typeface="ＭＳ Ｐゴシック" pitchFamily="34" charset="-128"/>
              <a:cs typeface="Calibri" pitchFamily="34" charset="0"/>
            </a:endParaRPr>
          </a:p>
        </p:txBody>
      </p:sp>
      <p:sp>
        <p:nvSpPr>
          <p:cNvPr id="2" name="TextBox 1"/>
          <p:cNvSpPr txBox="1"/>
          <p:nvPr/>
        </p:nvSpPr>
        <p:spPr>
          <a:xfrm>
            <a:off x="304800" y="2575565"/>
            <a:ext cx="8305799" cy="1692771"/>
          </a:xfrm>
          <a:prstGeom prst="rect">
            <a:avLst/>
          </a:prstGeom>
          <a:noFill/>
        </p:spPr>
        <p:txBody>
          <a:bodyPr wrap="square" rtlCol="0">
            <a:spAutoFit/>
          </a:bodyPr>
          <a:lstStyle/>
          <a:p>
            <a:pPr algn="ctr"/>
            <a:r>
              <a:rPr lang="en-US" sz="3200" b="1" dirty="0" smtClean="0">
                <a:solidFill>
                  <a:schemeClr val="tx1">
                    <a:lumMod val="75000"/>
                    <a:lumOff val="25000"/>
                  </a:schemeClr>
                </a:solidFill>
                <a:effectLst>
                  <a:outerShdw blurRad="38100" dist="38100" dir="2700000" algn="tl">
                    <a:srgbClr val="000000">
                      <a:alpha val="43137"/>
                    </a:srgbClr>
                  </a:outerShdw>
                </a:effectLst>
              </a:rPr>
              <a:t>Oxford </a:t>
            </a:r>
            <a:r>
              <a:rPr lang="pl-PL" sz="3200" b="1" dirty="0" smtClean="0">
                <a:solidFill>
                  <a:schemeClr val="tx1">
                    <a:lumMod val="75000"/>
                    <a:lumOff val="25000"/>
                  </a:schemeClr>
                </a:solidFill>
                <a:effectLst>
                  <a:outerShdw blurRad="38100" dist="38100" dir="2700000" algn="tl">
                    <a:srgbClr val="000000">
                      <a:alpha val="43137"/>
                    </a:srgbClr>
                  </a:outerShdw>
                </a:effectLst>
              </a:rPr>
              <a:t>Journals</a:t>
            </a:r>
            <a:endParaRPr lang="en-US" sz="3200" b="1" dirty="0" smtClean="0">
              <a:solidFill>
                <a:schemeClr val="tx1">
                  <a:lumMod val="75000"/>
                  <a:lumOff val="25000"/>
                </a:schemeClr>
              </a:solidFill>
              <a:effectLst>
                <a:outerShdw blurRad="38100" dist="38100" dir="2700000" algn="tl">
                  <a:srgbClr val="000000">
                    <a:alpha val="43137"/>
                  </a:srgbClr>
                </a:outerShdw>
              </a:effectLst>
            </a:endParaRPr>
          </a:p>
          <a:p>
            <a:endParaRPr lang="pl-PL" sz="2400" b="1" dirty="0" smtClean="0">
              <a:solidFill>
                <a:schemeClr val="tx1">
                  <a:lumMod val="75000"/>
                  <a:lumOff val="25000"/>
                </a:schemeClr>
              </a:solidFill>
            </a:endParaRPr>
          </a:p>
          <a:p>
            <a:endParaRPr lang="en-US" sz="2400" b="1" dirty="0" smtClean="0">
              <a:solidFill>
                <a:schemeClr val="tx1">
                  <a:lumMod val="75000"/>
                  <a:lumOff val="25000"/>
                </a:schemeClr>
              </a:solidFill>
            </a:endParaRPr>
          </a:p>
          <a:p>
            <a:r>
              <a:rPr lang="pl-PL" sz="2400" b="1" dirty="0" smtClean="0">
                <a:solidFill>
                  <a:schemeClr val="tx1">
                    <a:lumMod val="75000"/>
                    <a:lumOff val="25000"/>
                  </a:schemeClr>
                </a:solidFill>
              </a:rPr>
              <a:t>Supporting Researchers and Research Communities</a:t>
            </a:r>
            <a:endParaRPr lang="en-US" sz="2000" dirty="0">
              <a:solidFill>
                <a:schemeClr val="tx1">
                  <a:lumMod val="75000"/>
                  <a:lumOff val="25000"/>
                </a:schemeClr>
              </a:solidFill>
            </a:endParaRPr>
          </a:p>
        </p:txBody>
      </p:sp>
    </p:spTree>
    <p:extLst>
      <p:ext uri="{BB962C8B-B14F-4D97-AF65-F5344CB8AC3E}">
        <p14:creationId xmlns:p14="http://schemas.microsoft.com/office/powerpoint/2010/main" val="29446596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9000" y="-19406"/>
            <a:ext cx="9144000" cy="6256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0773" name="Text Box 5"/>
          <p:cNvSpPr txBox="1">
            <a:spLocks noChangeArrowheads="1"/>
          </p:cNvSpPr>
          <p:nvPr/>
        </p:nvSpPr>
        <p:spPr bwMode="auto">
          <a:xfrm>
            <a:off x="4427984" y="1539291"/>
            <a:ext cx="4536504" cy="1754326"/>
          </a:xfrm>
          <a:prstGeom prst="rect">
            <a:avLst/>
          </a:prstGeom>
          <a:solidFill>
            <a:srgbClr val="FFFF66"/>
          </a:solidFill>
          <a:ln w="38100" algn="ctr">
            <a:solidFill>
              <a:srgbClr val="333399"/>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GB" b="1" dirty="0">
                <a:solidFill>
                  <a:srgbClr val="292934"/>
                </a:solidFill>
              </a:rPr>
              <a:t>Oxford Journals Collection</a:t>
            </a:r>
            <a:r>
              <a:rPr lang="pl-PL" b="1" dirty="0">
                <a:solidFill>
                  <a:srgbClr val="292934"/>
                </a:solidFill>
              </a:rPr>
              <a:t> </a:t>
            </a:r>
            <a:r>
              <a:rPr lang="pl-PL" dirty="0">
                <a:solidFill>
                  <a:srgbClr val="292934"/>
                </a:solidFill>
              </a:rPr>
              <a:t>– </a:t>
            </a:r>
            <a:r>
              <a:rPr lang="ru-RU" dirty="0">
                <a:solidFill>
                  <a:srgbClr val="292934"/>
                </a:solidFill>
              </a:rPr>
              <a:t>коллекция журналов</a:t>
            </a:r>
            <a:r>
              <a:rPr lang="pl-PL" dirty="0">
                <a:solidFill>
                  <a:srgbClr val="292934"/>
                </a:solidFill>
              </a:rPr>
              <a:t> OUP, </a:t>
            </a:r>
            <a:r>
              <a:rPr lang="ru-RU" dirty="0">
                <a:solidFill>
                  <a:srgbClr val="292934"/>
                </a:solidFill>
              </a:rPr>
              <a:t>представляет авангарду мировых академических исследований являясь бесценным источником информации для пользователей </a:t>
            </a:r>
            <a:r>
              <a:rPr lang="en-GB" dirty="0">
                <a:solidFill>
                  <a:srgbClr val="292934"/>
                </a:solidFill>
              </a:rPr>
              <a:t>online</a:t>
            </a:r>
            <a:r>
              <a:rPr lang="pl-PL" dirty="0">
                <a:solidFill>
                  <a:srgbClr val="292934"/>
                </a:solidFill>
              </a:rPr>
              <a:t>, </a:t>
            </a:r>
            <a:r>
              <a:rPr lang="ru-RU" dirty="0">
                <a:solidFill>
                  <a:srgbClr val="292934"/>
                </a:solidFill>
              </a:rPr>
              <a:t>научных сотрудников</a:t>
            </a:r>
            <a:r>
              <a:rPr lang="pl-PL" dirty="0">
                <a:solidFill>
                  <a:srgbClr val="292934"/>
                </a:solidFill>
              </a:rPr>
              <a:t>, </a:t>
            </a:r>
            <a:r>
              <a:rPr lang="ru-RU" dirty="0" smtClean="0">
                <a:solidFill>
                  <a:srgbClr val="292934"/>
                </a:solidFill>
              </a:rPr>
              <a:t>библиотек</a:t>
            </a:r>
            <a:r>
              <a:rPr lang="pl-PL" b="1" dirty="0" smtClean="0">
                <a:solidFill>
                  <a:srgbClr val="292934"/>
                </a:solidFill>
              </a:rPr>
              <a:t>.</a:t>
            </a:r>
            <a:endParaRPr lang="pl-PL" b="1" dirty="0">
              <a:solidFill>
                <a:srgbClr val="292934"/>
              </a:solidFill>
            </a:endParaRPr>
          </a:p>
        </p:txBody>
      </p:sp>
    </p:spTree>
    <p:extLst>
      <p:ext uri="{BB962C8B-B14F-4D97-AF65-F5344CB8AC3E}">
        <p14:creationId xmlns:p14="http://schemas.microsoft.com/office/powerpoint/2010/main" val="1000830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12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5"/>
          <p:cNvSpPr txBox="1">
            <a:spLocks noChangeArrowheads="1"/>
          </p:cNvSpPr>
          <p:nvPr/>
        </p:nvSpPr>
        <p:spPr bwMode="auto">
          <a:xfrm>
            <a:off x="4860032" y="1628800"/>
            <a:ext cx="4176465" cy="1754326"/>
          </a:xfrm>
          <a:prstGeom prst="rect">
            <a:avLst/>
          </a:prstGeom>
          <a:solidFill>
            <a:srgbClr val="FFFF66"/>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ru-RU" dirty="0">
                <a:solidFill>
                  <a:srgbClr val="002147"/>
                </a:solidFill>
                <a:latin typeface="Arial" charset="0"/>
                <a:cs typeface="Arial" charset="0"/>
              </a:rPr>
              <a:t>Более </a:t>
            </a:r>
            <a:r>
              <a:rPr lang="en-GB" dirty="0">
                <a:solidFill>
                  <a:srgbClr val="002147"/>
                </a:solidFill>
                <a:latin typeface="Arial" charset="0"/>
                <a:cs typeface="Arial" charset="0"/>
              </a:rPr>
              <a:t>2/3</a:t>
            </a:r>
            <a:r>
              <a:rPr lang="pl-PL" dirty="0">
                <a:solidFill>
                  <a:srgbClr val="002147"/>
                </a:solidFill>
                <a:latin typeface="Arial" charset="0"/>
                <a:cs typeface="Arial" charset="0"/>
              </a:rPr>
              <a:t> </a:t>
            </a:r>
            <a:r>
              <a:rPr lang="ru-RU" dirty="0">
                <a:solidFill>
                  <a:srgbClr val="002147"/>
                </a:solidFill>
                <a:latin typeface="Arial" charset="0"/>
                <a:cs typeface="Arial" charset="0"/>
              </a:rPr>
              <a:t>оксфордских журналов публикуется совместно с  научными товариществами</a:t>
            </a:r>
            <a:r>
              <a:rPr lang="pl-PL" dirty="0">
                <a:solidFill>
                  <a:srgbClr val="002147"/>
                </a:solidFill>
                <a:latin typeface="Arial" charset="0"/>
                <a:cs typeface="Arial" charset="0"/>
              </a:rPr>
              <a:t>. </a:t>
            </a:r>
            <a:r>
              <a:rPr lang="ru-RU" dirty="0">
                <a:solidFill>
                  <a:srgbClr val="002147"/>
                </a:solidFill>
                <a:latin typeface="Arial" charset="0"/>
                <a:cs typeface="Arial" charset="0"/>
              </a:rPr>
              <a:t>Этому  сотрудничеству свойственна научная и географическая </a:t>
            </a:r>
            <a:r>
              <a:rPr lang="ru-RU" dirty="0" smtClean="0">
                <a:solidFill>
                  <a:srgbClr val="002147"/>
                </a:solidFill>
                <a:latin typeface="Arial" charset="0"/>
                <a:cs typeface="Arial" charset="0"/>
              </a:rPr>
              <a:t>многопрофильность</a:t>
            </a:r>
            <a:r>
              <a:rPr lang="en-GB" dirty="0" smtClean="0">
                <a:solidFill>
                  <a:srgbClr val="002147"/>
                </a:solidFill>
                <a:latin typeface="Arial" charset="0"/>
                <a:cs typeface="Arial" charset="0"/>
              </a:rPr>
              <a:t>.</a:t>
            </a:r>
            <a:endParaRPr lang="pl-PL" dirty="0" smtClean="0">
              <a:solidFill>
                <a:srgbClr val="292934"/>
              </a:solidFill>
            </a:endParaRPr>
          </a:p>
        </p:txBody>
      </p:sp>
    </p:spTree>
    <p:extLst>
      <p:ext uri="{BB962C8B-B14F-4D97-AF65-F5344CB8AC3E}">
        <p14:creationId xmlns:p14="http://schemas.microsoft.com/office/powerpoint/2010/main" val="3195939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46" y="0"/>
            <a:ext cx="9115393" cy="5589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5"/>
          <p:cNvSpPr txBox="1">
            <a:spLocks noChangeArrowheads="1"/>
          </p:cNvSpPr>
          <p:nvPr/>
        </p:nvSpPr>
        <p:spPr bwMode="auto">
          <a:xfrm>
            <a:off x="3275856" y="3068960"/>
            <a:ext cx="4752528" cy="1477328"/>
          </a:xfrm>
          <a:prstGeom prst="rect">
            <a:avLst/>
          </a:prstGeom>
          <a:solidFill>
            <a:srgbClr val="FFFF66"/>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ru-RU" dirty="0">
                <a:solidFill>
                  <a:srgbClr val="002147"/>
                </a:solidFill>
                <a:latin typeface="Arial" charset="0"/>
                <a:cs typeface="Arial" charset="0"/>
              </a:rPr>
              <a:t>Неотъемлемой частью нашей научной миссии является публикация высочайшего качества </a:t>
            </a:r>
            <a:r>
              <a:rPr lang="ru-RU" dirty="0" smtClean="0">
                <a:solidFill>
                  <a:srgbClr val="002147"/>
                </a:solidFill>
                <a:latin typeface="Arial" charset="0"/>
                <a:cs typeface="Arial" charset="0"/>
              </a:rPr>
              <a:t>журналов</a:t>
            </a:r>
            <a:r>
              <a:rPr lang="en-GB" dirty="0" smtClean="0">
                <a:solidFill>
                  <a:srgbClr val="002147"/>
                </a:solidFill>
                <a:latin typeface="Arial" charset="0"/>
                <a:cs typeface="Arial" charset="0"/>
              </a:rPr>
              <a:t> </a:t>
            </a:r>
            <a:r>
              <a:rPr lang="pl-PL" dirty="0" smtClean="0">
                <a:solidFill>
                  <a:srgbClr val="292934"/>
                </a:solidFill>
                <a:latin typeface="Arial" charset="0"/>
                <a:cs typeface="Arial" charset="0"/>
              </a:rPr>
              <a:t>- </a:t>
            </a:r>
            <a:r>
              <a:rPr lang="ru-RU" dirty="0" smtClean="0">
                <a:solidFill>
                  <a:srgbClr val="292934"/>
                </a:solidFill>
                <a:latin typeface="Arial" charset="0"/>
                <a:cs typeface="Arial" charset="0"/>
              </a:rPr>
              <a:t>факт</a:t>
            </a:r>
            <a:r>
              <a:rPr lang="pl-PL" dirty="0" smtClean="0">
                <a:solidFill>
                  <a:srgbClr val="292934"/>
                </a:solidFill>
                <a:latin typeface="Arial" charset="0"/>
                <a:cs typeface="Arial" charset="0"/>
              </a:rPr>
              <a:t>, </a:t>
            </a:r>
            <a:r>
              <a:rPr lang="ru-RU" dirty="0">
                <a:solidFill>
                  <a:srgbClr val="002147"/>
                </a:solidFill>
                <a:latin typeface="Arial" charset="0"/>
                <a:cs typeface="Arial" charset="0"/>
              </a:rPr>
              <a:t>неоднократно отмеченный рейтингами </a:t>
            </a:r>
            <a:r>
              <a:rPr lang="pl-PL" b="1" dirty="0">
                <a:solidFill>
                  <a:srgbClr val="002147"/>
                </a:solidFill>
                <a:latin typeface="Arial" charset="0"/>
                <a:cs typeface="Arial" charset="0"/>
              </a:rPr>
              <a:t>I</a:t>
            </a:r>
            <a:r>
              <a:rPr lang="en-GB" b="1" dirty="0" err="1">
                <a:solidFill>
                  <a:srgbClr val="002147"/>
                </a:solidFill>
                <a:latin typeface="Arial" charset="0"/>
                <a:cs typeface="Arial" charset="0"/>
              </a:rPr>
              <a:t>mpact</a:t>
            </a:r>
            <a:r>
              <a:rPr lang="en-GB" b="1" dirty="0">
                <a:solidFill>
                  <a:srgbClr val="002147"/>
                </a:solidFill>
                <a:latin typeface="Arial" charset="0"/>
                <a:cs typeface="Arial" charset="0"/>
              </a:rPr>
              <a:t> </a:t>
            </a:r>
            <a:r>
              <a:rPr lang="pl-PL" b="1" dirty="0">
                <a:solidFill>
                  <a:srgbClr val="002147"/>
                </a:solidFill>
                <a:latin typeface="Arial" charset="0"/>
                <a:cs typeface="Arial" charset="0"/>
              </a:rPr>
              <a:t>F</a:t>
            </a:r>
            <a:r>
              <a:rPr lang="en-GB" b="1" dirty="0">
                <a:solidFill>
                  <a:srgbClr val="002147"/>
                </a:solidFill>
                <a:latin typeface="Arial" charset="0"/>
                <a:cs typeface="Arial" charset="0"/>
              </a:rPr>
              <a:t>actor</a:t>
            </a:r>
            <a:r>
              <a:rPr lang="pl-PL" b="1" dirty="0">
                <a:solidFill>
                  <a:srgbClr val="002147"/>
                </a:solidFill>
                <a:latin typeface="Arial" charset="0"/>
                <a:cs typeface="Arial" charset="0"/>
              </a:rPr>
              <a:t> – </a:t>
            </a:r>
            <a:r>
              <a:rPr lang="ru-RU" dirty="0">
                <a:solidFill>
                  <a:srgbClr val="002147"/>
                </a:solidFill>
                <a:latin typeface="Arial" charset="0"/>
                <a:cs typeface="Arial" charset="0"/>
              </a:rPr>
              <a:t>показателями престижа и </a:t>
            </a:r>
            <a:r>
              <a:rPr lang="ru-RU" dirty="0" smtClean="0">
                <a:solidFill>
                  <a:srgbClr val="002147"/>
                </a:solidFill>
                <a:latin typeface="Arial" charset="0"/>
                <a:cs typeface="Arial" charset="0"/>
              </a:rPr>
              <a:t>воздействия</a:t>
            </a:r>
            <a:r>
              <a:rPr lang="en-GB" dirty="0" smtClean="0">
                <a:solidFill>
                  <a:srgbClr val="002147"/>
                </a:solidFill>
                <a:latin typeface="Arial" charset="0"/>
                <a:cs typeface="Arial" charset="0"/>
              </a:rPr>
              <a:t>.</a:t>
            </a:r>
            <a:endParaRPr lang="ru-RU" dirty="0" smtClean="0">
              <a:solidFill>
                <a:srgbClr val="002147"/>
              </a:solidFill>
              <a:latin typeface="Arial" charset="0"/>
              <a:cs typeface="Arial" charset="0"/>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713316"/>
            <a:ext cx="7494247" cy="5426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1204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smtClean="0">
                <a:solidFill>
                  <a:srgbClr val="000000"/>
                </a:solidFill>
              </a:rPr>
              <a:t>Discoverability and the Oxford Index / Robert Faber</a:t>
            </a:r>
            <a:endParaRPr lang="en-US">
              <a:solidFill>
                <a:srgbClr val="000000"/>
              </a:solidFill>
            </a:endParaRPr>
          </a:p>
        </p:txBody>
      </p:sp>
      <p:sp>
        <p:nvSpPr>
          <p:cNvPr id="3" name="Slide Number Placeholder 2"/>
          <p:cNvSpPr>
            <a:spLocks noGrp="1"/>
          </p:cNvSpPr>
          <p:nvPr>
            <p:ph type="sldNum" sz="quarter" idx="12"/>
          </p:nvPr>
        </p:nvSpPr>
        <p:spPr/>
        <p:txBody>
          <a:bodyPr/>
          <a:lstStyle/>
          <a:p>
            <a:fld id="{4408A2BF-FF92-463F-BED7-EDF79EB6B61F}" type="slidenum">
              <a:rPr lang="en-US" smtClean="0">
                <a:solidFill>
                  <a:srgbClr val="000000"/>
                </a:solidFill>
              </a:rPr>
              <a:pPr/>
              <a:t>17</a:t>
            </a:fld>
            <a:endParaRPr lang="en-US">
              <a:solidFill>
                <a:srgbClr val="000000"/>
              </a:solidFill>
            </a:endParaRPr>
          </a:p>
        </p:txBody>
      </p:sp>
      <p:pic>
        <p:nvPicPr>
          <p:cNvPr id="4" name="Picture 3"/>
          <p:cNvPicPr>
            <a:picLocks noChangeAspect="1"/>
          </p:cNvPicPr>
          <p:nvPr/>
        </p:nvPicPr>
        <p:blipFill>
          <a:blip r:embed="rId2"/>
          <a:stretch>
            <a:fillRect/>
          </a:stretch>
        </p:blipFill>
        <p:spPr>
          <a:xfrm>
            <a:off x="-45515" y="0"/>
            <a:ext cx="9189515" cy="6857999"/>
          </a:xfrm>
          <a:prstGeom prst="rect">
            <a:avLst/>
          </a:prstGeom>
        </p:spPr>
      </p:pic>
      <p:sp>
        <p:nvSpPr>
          <p:cNvPr id="6" name="Text Box 5"/>
          <p:cNvSpPr txBox="1">
            <a:spLocks noChangeArrowheads="1"/>
          </p:cNvSpPr>
          <p:nvPr/>
        </p:nvSpPr>
        <p:spPr bwMode="auto">
          <a:xfrm>
            <a:off x="6173416" y="4855569"/>
            <a:ext cx="2006487" cy="1200329"/>
          </a:xfrm>
          <a:prstGeom prst="rect">
            <a:avLst/>
          </a:prstGeom>
          <a:solidFill>
            <a:srgbClr val="FFFF66"/>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ru-RU" dirty="0">
                <a:solidFill>
                  <a:srgbClr val="292934"/>
                </a:solidFill>
                <a:latin typeface="Arial" charset="0"/>
                <a:cs typeface="Arial" charset="0"/>
              </a:rPr>
              <a:t>Все журналы доступны на мобильных устройствах</a:t>
            </a:r>
            <a:r>
              <a:rPr lang="en-GB" dirty="0">
                <a:solidFill>
                  <a:srgbClr val="292934"/>
                </a:solidFill>
                <a:latin typeface="Arial" charset="0"/>
                <a:cs typeface="Arial" charset="0"/>
              </a:rPr>
              <a:t>.</a:t>
            </a:r>
          </a:p>
        </p:txBody>
      </p:sp>
    </p:spTree>
    <p:extLst>
      <p:ext uri="{BB962C8B-B14F-4D97-AF65-F5344CB8AC3E}">
        <p14:creationId xmlns:p14="http://schemas.microsoft.com/office/powerpoint/2010/main" val="379272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t>Medicine Collection </a:t>
            </a:r>
            <a:r>
              <a:rPr lang="en-GB" sz="2800" dirty="0" smtClean="0"/>
              <a:t>2015</a:t>
            </a:r>
            <a:endParaRPr lang="en-GB" dirty="0"/>
          </a:p>
        </p:txBody>
      </p:sp>
      <p:sp>
        <p:nvSpPr>
          <p:cNvPr id="3" name="Text Placeholder 2"/>
          <p:cNvSpPr>
            <a:spLocks noGrp="1"/>
          </p:cNvSpPr>
          <p:nvPr>
            <p:ph type="body" sz="quarter" idx="13"/>
          </p:nvPr>
        </p:nvSpPr>
        <p:spPr/>
        <p:txBody>
          <a:bodyPr/>
          <a:lstStyle/>
          <a:p>
            <a:r>
              <a:rPr lang="en-GB" sz="2400" dirty="0" smtClean="0"/>
              <a:t>Free content</a:t>
            </a:r>
            <a:endParaRPr lang="en-GB" sz="2400" dirty="0"/>
          </a:p>
        </p:txBody>
      </p:sp>
      <p:sp>
        <p:nvSpPr>
          <p:cNvPr id="5" name="Footer Placeholder 4"/>
          <p:cNvSpPr>
            <a:spLocks noGrp="1"/>
          </p:cNvSpPr>
          <p:nvPr>
            <p:ph type="ftr" sz="quarter" idx="4294967295"/>
          </p:nvPr>
        </p:nvSpPr>
        <p:spPr>
          <a:xfrm>
            <a:off x="631825" y="6402388"/>
            <a:ext cx="8135938" cy="365125"/>
          </a:xfrm>
          <a:prstGeom prst="rect">
            <a:avLst/>
          </a:prstGeom>
        </p:spPr>
        <p:txBody>
          <a:bodyPr/>
          <a:lstStyle/>
          <a:p>
            <a:pPr>
              <a:defRPr/>
            </a:pPr>
            <a:endParaRPr lang="en-US" b="0" dirty="0">
              <a:solidFill>
                <a:srgbClr val="747679"/>
              </a:solidFill>
            </a:endParaRPr>
          </a:p>
        </p:txBody>
      </p:sp>
      <p:sp>
        <p:nvSpPr>
          <p:cNvPr id="6" name="Slide Number Placeholder 5"/>
          <p:cNvSpPr>
            <a:spLocks noGrp="1"/>
          </p:cNvSpPr>
          <p:nvPr>
            <p:ph type="sldNum" sz="quarter" idx="4294967295"/>
          </p:nvPr>
        </p:nvSpPr>
        <p:spPr>
          <a:xfrm>
            <a:off x="287338" y="6391275"/>
            <a:ext cx="344487" cy="360363"/>
          </a:xfrm>
          <a:prstGeom prst="rect">
            <a:avLst/>
          </a:prstGeom>
        </p:spPr>
        <p:txBody>
          <a:bodyPr/>
          <a:lstStyle/>
          <a:p>
            <a:pPr>
              <a:defRPr/>
            </a:pPr>
            <a:fld id="{88837E77-F07C-4F70-A6BE-4707747CAFDC}" type="slidenum">
              <a:rPr lang="en-US" smtClean="0">
                <a:solidFill>
                  <a:srgbClr val="002147">
                    <a:tint val="75000"/>
                  </a:srgbClr>
                </a:solidFill>
              </a:rPr>
              <a:pPr>
                <a:defRPr/>
              </a:pPr>
              <a:t>18</a:t>
            </a:fld>
            <a:endParaRPr lang="en-US" dirty="0">
              <a:solidFill>
                <a:srgbClr val="002147">
                  <a:tint val="75000"/>
                </a:srgbClr>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171" y="2047875"/>
            <a:ext cx="7694613"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69787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srcRect l="9767" t="7280" r="18670" b="14612"/>
          <a:stretch/>
        </p:blipFill>
        <p:spPr>
          <a:xfrm>
            <a:off x="6350794" y="2005430"/>
            <a:ext cx="1206453" cy="1636389"/>
          </a:xfrm>
          <a:prstGeom prst="rect">
            <a:avLst/>
          </a:prstGeom>
          <a:ln>
            <a:noFill/>
          </a:ln>
          <a:effectLst>
            <a:outerShdw blurRad="292100" dist="139700" dir="2700000" algn="tl" rotWithShape="0">
              <a:srgbClr val="333333">
                <a:alpha val="65000"/>
              </a:srgbClr>
            </a:outerShdw>
          </a:effectLst>
        </p:spPr>
      </p:pic>
      <p:sp>
        <p:nvSpPr>
          <p:cNvPr id="13316" name="Text Placeholder 5"/>
          <p:cNvSpPr txBox="1">
            <a:spLocks/>
          </p:cNvSpPr>
          <p:nvPr/>
        </p:nvSpPr>
        <p:spPr bwMode="auto">
          <a:xfrm>
            <a:off x="218562" y="1237223"/>
            <a:ext cx="5956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20000"/>
              </a:spcBef>
              <a:spcAft>
                <a:spcPct val="0"/>
              </a:spcAft>
              <a:buFont typeface="Arial" charset="0"/>
              <a:buNone/>
            </a:pPr>
            <a:r>
              <a:rPr lang="en-GB" sz="2400" dirty="0">
                <a:solidFill>
                  <a:prstClr val="black"/>
                </a:solidFill>
              </a:rPr>
              <a:t>The Medicine </a:t>
            </a:r>
            <a:r>
              <a:rPr lang="en-GB" sz="2400" dirty="0" smtClean="0">
                <a:solidFill>
                  <a:prstClr val="black"/>
                </a:solidFill>
              </a:rPr>
              <a:t>Collection – 87 journals</a:t>
            </a:r>
            <a:endParaRPr lang="en-GB" sz="2400" dirty="0">
              <a:solidFill>
                <a:prstClr val="black"/>
              </a:solidFill>
            </a:endParaRPr>
          </a:p>
        </p:txBody>
      </p:sp>
      <p:sp>
        <p:nvSpPr>
          <p:cNvPr id="13317" name="Text Placeholder 10"/>
          <p:cNvSpPr txBox="1">
            <a:spLocks/>
          </p:cNvSpPr>
          <p:nvPr/>
        </p:nvSpPr>
        <p:spPr bwMode="auto">
          <a:xfrm>
            <a:off x="218561" y="2668588"/>
            <a:ext cx="5859509"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342900" indent="-34290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lvl="1" eaLnBrk="1" fontAlgn="base" hangingPunct="1">
              <a:spcBef>
                <a:spcPct val="20000"/>
              </a:spcBef>
              <a:spcAft>
                <a:spcPct val="0"/>
              </a:spcAft>
              <a:buFont typeface="Arial" charset="0"/>
              <a:buChar char="•"/>
            </a:pPr>
            <a:r>
              <a:rPr lang="en-GB" sz="2000">
                <a:solidFill>
                  <a:prstClr val="black"/>
                </a:solidFill>
              </a:rPr>
              <a:t>Oncology, cardiology, neurology, epidemiology, reproductive medicine, rheumatology, anesthesia, gerontology, &amp; public health</a:t>
            </a:r>
          </a:p>
          <a:p>
            <a:pPr eaLnBrk="1" fontAlgn="base" hangingPunct="1">
              <a:spcBef>
                <a:spcPct val="20000"/>
              </a:spcBef>
              <a:spcAft>
                <a:spcPct val="0"/>
              </a:spcAft>
              <a:buFont typeface="Arial" charset="0"/>
              <a:buNone/>
            </a:pPr>
            <a:endParaRPr lang="en-US">
              <a:solidFill>
                <a:prstClr val="black"/>
              </a:solidFill>
            </a:endParaRPr>
          </a:p>
        </p:txBody>
      </p:sp>
      <p:pic>
        <p:nvPicPr>
          <p:cNvPr id="8" name="Picture 7"/>
          <p:cNvPicPr>
            <a:picLocks noChangeAspect="1"/>
          </p:cNvPicPr>
          <p:nvPr/>
        </p:nvPicPr>
        <p:blipFill rotWithShape="1">
          <a:blip r:embed="rId3" cstate="print"/>
          <a:srcRect l="2116" t="1540" r="1799" b="1603"/>
          <a:stretch/>
        </p:blipFill>
        <p:spPr>
          <a:xfrm>
            <a:off x="623794" y="4620347"/>
            <a:ext cx="1352923" cy="1761524"/>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4" cstate="print"/>
          <a:stretch>
            <a:fillRect/>
          </a:stretch>
        </p:blipFill>
        <p:spPr>
          <a:xfrm>
            <a:off x="6790765" y="3998034"/>
            <a:ext cx="1488842" cy="1947807"/>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rotWithShape="1">
          <a:blip r:embed="rId5" cstate="print"/>
          <a:srcRect l="1652" t="1484" r="1559" b="2055"/>
          <a:stretch/>
        </p:blipFill>
        <p:spPr>
          <a:xfrm>
            <a:off x="2614988" y="3803184"/>
            <a:ext cx="1459472" cy="1993672"/>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6" cstate="print"/>
          <a:stretch>
            <a:fillRect/>
          </a:stretch>
        </p:blipFill>
        <p:spPr>
          <a:xfrm>
            <a:off x="4690030" y="4518212"/>
            <a:ext cx="1484832" cy="20542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086589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University of Oxford</a:t>
            </a:r>
            <a:endParaRPr lang="en-GB"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59632" y="2036355"/>
            <a:ext cx="6624736" cy="4777021"/>
          </a:xfrm>
        </p:spPr>
      </p:pic>
      <p:sp>
        <p:nvSpPr>
          <p:cNvPr id="4" name="Text Placeholder 3"/>
          <p:cNvSpPr>
            <a:spLocks noGrp="1"/>
          </p:cNvSpPr>
          <p:nvPr>
            <p:ph type="body" sz="quarter" idx="13"/>
          </p:nvPr>
        </p:nvSpPr>
        <p:spPr/>
        <p:txBody>
          <a:bodyPr/>
          <a:lstStyle/>
          <a:p>
            <a:r>
              <a:rPr lang="en-GB" dirty="0" smtClean="0"/>
              <a:t>Overview</a:t>
            </a:r>
            <a:endParaRPr lang="en-GB" dirty="0"/>
          </a:p>
        </p:txBody>
      </p:sp>
      <p:sp>
        <p:nvSpPr>
          <p:cNvPr id="7" name="TextBox 6"/>
          <p:cNvSpPr txBox="1"/>
          <p:nvPr/>
        </p:nvSpPr>
        <p:spPr>
          <a:xfrm>
            <a:off x="1722016" y="4014356"/>
            <a:ext cx="5904656" cy="923330"/>
          </a:xfrm>
          <a:prstGeom prst="rect">
            <a:avLst/>
          </a:prstGeom>
          <a:noFill/>
        </p:spPr>
        <p:txBody>
          <a:bodyPr wrap="square" rtlCol="0">
            <a:spAutoFit/>
          </a:bodyPr>
          <a:lstStyle/>
          <a:p>
            <a:pPr algn="ctr"/>
            <a:r>
              <a:rPr lang="en-GB" dirty="0" smtClean="0">
                <a:solidFill>
                  <a:schemeClr val="bg1"/>
                </a:solidFill>
                <a:latin typeface="OUP Swift Light" panose="02000503080000020004" pitchFamily="2" charset="0"/>
              </a:rPr>
              <a:t>The oldest university in the English speaking world.</a:t>
            </a:r>
          </a:p>
          <a:p>
            <a:pPr algn="ctr"/>
            <a:endParaRPr lang="en-GB" dirty="0">
              <a:solidFill>
                <a:schemeClr val="bg1"/>
              </a:solidFill>
              <a:latin typeface="OUP Swift Light" panose="02000503080000020004" pitchFamily="2" charset="0"/>
            </a:endParaRPr>
          </a:p>
          <a:p>
            <a:pPr algn="ctr"/>
            <a:r>
              <a:rPr lang="en-GB" dirty="0" smtClean="0">
                <a:solidFill>
                  <a:schemeClr val="bg1"/>
                </a:solidFill>
                <a:latin typeface="OUP Swift Light" panose="02000503080000020004" pitchFamily="2" charset="0"/>
              </a:rPr>
              <a:t>It is a collegiate research based institution.</a:t>
            </a:r>
            <a:endParaRPr lang="en-GB" dirty="0">
              <a:solidFill>
                <a:schemeClr val="bg1"/>
              </a:solidFill>
              <a:latin typeface="OUP Swift Light" panose="02000503080000020004" pitchFamily="2" charset="0"/>
            </a:endParaRPr>
          </a:p>
        </p:txBody>
      </p:sp>
    </p:spTree>
    <p:extLst>
      <p:ext uri="{BB962C8B-B14F-4D97-AF65-F5344CB8AC3E}">
        <p14:creationId xmlns:p14="http://schemas.microsoft.com/office/powerpoint/2010/main" val="697685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Medicine &amp; Health</a:t>
            </a:r>
            <a:endParaRPr lang="en-GB"/>
          </a:p>
        </p:txBody>
      </p:sp>
      <p:pic>
        <p:nvPicPr>
          <p:cNvPr id="7" name="Picture Placeholder 6" descr="Medicine &amp; Health"/>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310191" y="0"/>
            <a:ext cx="10918792" cy="6858000"/>
          </a:xfrm>
        </p:spPr>
      </p:pic>
      <p:sp>
        <p:nvSpPr>
          <p:cNvPr id="4" name="Text Placeholder 3"/>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13920612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Medicine &amp; Health</a:t>
            </a:r>
            <a:endParaRPr lang="en-GB"/>
          </a:p>
        </p:txBody>
      </p:sp>
      <p:pic>
        <p:nvPicPr>
          <p:cNvPr id="7" name="Picture Placeholder 6" descr="Medicine &amp; Health"/>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559859" y="0"/>
            <a:ext cx="13015938" cy="6751597"/>
          </a:xfrm>
        </p:spPr>
      </p:pic>
      <p:sp>
        <p:nvSpPr>
          <p:cNvPr id="4" name="Text Placeholder 3"/>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29451451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Medicine &amp; Health"/>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470799" y="0"/>
            <a:ext cx="11112339" cy="6858000"/>
          </a:xfrm>
        </p:spPr>
      </p:pic>
      <p:sp>
        <p:nvSpPr>
          <p:cNvPr id="4" name="Text Placeholder 3"/>
          <p:cNvSpPr>
            <a:spLocks noGrp="1"/>
          </p:cNvSpPr>
          <p:nvPr>
            <p:ph type="body" sz="half" idx="2"/>
          </p:nvPr>
        </p:nvSpPr>
        <p:spPr/>
        <p:txBody>
          <a:bodyPr/>
          <a:lstStyle/>
          <a:p>
            <a:endParaRPr lang="en-GB"/>
          </a:p>
        </p:txBody>
      </p:sp>
      <p:sp>
        <p:nvSpPr>
          <p:cNvPr id="8" name="Title 7"/>
          <p:cNvSpPr>
            <a:spLocks noGrp="1"/>
          </p:cNvSpPr>
          <p:nvPr>
            <p:ph type="title"/>
          </p:nvPr>
        </p:nvSpPr>
        <p:spPr/>
        <p:txBody>
          <a:bodyPr/>
          <a:lstStyle/>
          <a:p>
            <a:endParaRPr lang="en-GB"/>
          </a:p>
        </p:txBody>
      </p:sp>
    </p:spTree>
    <p:extLst>
      <p:ext uri="{BB962C8B-B14F-4D97-AF65-F5344CB8AC3E}">
        <p14:creationId xmlns:p14="http://schemas.microsoft.com/office/powerpoint/2010/main" val="42400352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Medicine &amp; Health"/>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470798" y="0"/>
            <a:ext cx="11179574" cy="6858000"/>
          </a:xfrm>
        </p:spPr>
      </p:pic>
      <p:sp>
        <p:nvSpPr>
          <p:cNvPr id="4" name="Text Placeholder 3"/>
          <p:cNvSpPr>
            <a:spLocks noGrp="1"/>
          </p:cNvSpPr>
          <p:nvPr>
            <p:ph type="body" sz="half" idx="2"/>
          </p:nvPr>
        </p:nvSpPr>
        <p:spPr/>
        <p:txBody>
          <a:bodyPr/>
          <a:lstStyle/>
          <a:p>
            <a:endParaRPr lang="en-GB"/>
          </a:p>
        </p:txBody>
      </p:sp>
      <p:sp>
        <p:nvSpPr>
          <p:cNvPr id="8" name="Title 7"/>
          <p:cNvSpPr>
            <a:spLocks noGrp="1"/>
          </p:cNvSpPr>
          <p:nvPr>
            <p:ph type="title"/>
          </p:nvPr>
        </p:nvSpPr>
        <p:spPr/>
        <p:txBody>
          <a:bodyPr/>
          <a:lstStyle/>
          <a:p>
            <a:endParaRPr lang="en-GB" dirty="0"/>
          </a:p>
        </p:txBody>
      </p:sp>
    </p:spTree>
    <p:extLst>
      <p:ext uri="{BB962C8B-B14F-4D97-AF65-F5344CB8AC3E}">
        <p14:creationId xmlns:p14="http://schemas.microsoft.com/office/powerpoint/2010/main" val="18222840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Medicine &amp; Health"/>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351209" y="0"/>
            <a:ext cx="11100327" cy="6858000"/>
          </a:xfrm>
        </p:spPr>
      </p:pic>
      <p:sp>
        <p:nvSpPr>
          <p:cNvPr id="4" name="Text Placeholder 3"/>
          <p:cNvSpPr>
            <a:spLocks noGrp="1"/>
          </p:cNvSpPr>
          <p:nvPr>
            <p:ph type="body" sz="half" idx="2"/>
          </p:nvPr>
        </p:nvSpPr>
        <p:spPr/>
        <p:txBody>
          <a:bodyPr/>
          <a:lstStyle/>
          <a:p>
            <a:endParaRPr lang="en-GB"/>
          </a:p>
        </p:txBody>
      </p:sp>
      <p:sp>
        <p:nvSpPr>
          <p:cNvPr id="8" name="Title 7"/>
          <p:cNvSpPr>
            <a:spLocks noGrp="1"/>
          </p:cNvSpPr>
          <p:nvPr>
            <p:ph type="title"/>
          </p:nvPr>
        </p:nvSpPr>
        <p:spPr/>
        <p:txBody>
          <a:bodyPr/>
          <a:lstStyle/>
          <a:p>
            <a:endParaRPr lang="en-GB"/>
          </a:p>
        </p:txBody>
      </p:sp>
    </p:spTree>
    <p:extLst>
      <p:ext uri="{BB962C8B-B14F-4D97-AF65-F5344CB8AC3E}">
        <p14:creationId xmlns:p14="http://schemas.microsoft.com/office/powerpoint/2010/main" val="20151883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smtClean="0">
                <a:latin typeface="Calibri" pitchFamily="34" charset="0"/>
                <a:cs typeface="Calibri" pitchFamily="34" charset="0"/>
              </a:rPr>
              <a:t>Oxford</a:t>
            </a:r>
            <a:r>
              <a:rPr lang="pl-PL" sz="3200" dirty="0" smtClean="0">
                <a:latin typeface="Calibri" pitchFamily="34" charset="0"/>
                <a:cs typeface="Calibri" pitchFamily="34" charset="0"/>
              </a:rPr>
              <a:t>’s Specialised Platforms</a:t>
            </a:r>
            <a:endParaRPr lang="en-GB" sz="3200" dirty="0"/>
          </a:p>
        </p:txBody>
      </p:sp>
      <p:sp>
        <p:nvSpPr>
          <p:cNvPr id="3" name="Content Placeholder 2"/>
          <p:cNvSpPr>
            <a:spLocks noGrp="1"/>
          </p:cNvSpPr>
          <p:nvPr>
            <p:ph idx="1"/>
          </p:nvPr>
        </p:nvSpPr>
        <p:spPr/>
        <p:txBody>
          <a:bodyPr>
            <a:normAutofit/>
          </a:bodyPr>
          <a:lstStyle/>
          <a:p>
            <a:endParaRPr lang="pl-PL" sz="3200" dirty="0" smtClean="0">
              <a:latin typeface="Calibri" pitchFamily="34" charset="0"/>
              <a:cs typeface="Calibri" pitchFamily="34" charset="0"/>
            </a:endParaRPr>
          </a:p>
          <a:p>
            <a:endParaRPr lang="pl-PL" sz="3200" dirty="0">
              <a:latin typeface="Calibri" pitchFamily="34" charset="0"/>
              <a:cs typeface="Calibri" pitchFamily="34" charset="0"/>
            </a:endParaRPr>
          </a:p>
          <a:p>
            <a:r>
              <a:rPr lang="en-GB" sz="3200" dirty="0" smtClean="0">
                <a:latin typeface="Calibri" pitchFamily="34" charset="0"/>
                <a:cs typeface="Calibri" pitchFamily="34" charset="0"/>
              </a:rPr>
              <a:t>Oxford </a:t>
            </a:r>
            <a:r>
              <a:rPr lang="en-GB" sz="3200" dirty="0">
                <a:latin typeface="Calibri" pitchFamily="34" charset="0"/>
                <a:cs typeface="Calibri" pitchFamily="34" charset="0"/>
              </a:rPr>
              <a:t>Medicine </a:t>
            </a:r>
            <a:r>
              <a:rPr lang="en-GB" sz="3200" dirty="0" smtClean="0">
                <a:latin typeface="Calibri" pitchFamily="34" charset="0"/>
                <a:cs typeface="Calibri" pitchFamily="34" charset="0"/>
              </a:rPr>
              <a:t>Online</a:t>
            </a:r>
          </a:p>
          <a:p>
            <a:pPr marL="0" indent="0">
              <a:buNone/>
            </a:pPr>
            <a:endParaRPr lang="en-GB" sz="3200" dirty="0"/>
          </a:p>
        </p:txBody>
      </p:sp>
      <p:sp>
        <p:nvSpPr>
          <p:cNvPr id="4" name="Slide Number Placeholder 3"/>
          <p:cNvSpPr>
            <a:spLocks noGrp="1"/>
          </p:cNvSpPr>
          <p:nvPr>
            <p:ph type="sldNum" sz="quarter" idx="10"/>
          </p:nvPr>
        </p:nvSpPr>
        <p:spPr/>
        <p:txBody>
          <a:bodyPr/>
          <a:lstStyle/>
          <a:p>
            <a:pPr>
              <a:defRPr/>
            </a:pPr>
            <a:fld id="{16F338CD-85F5-43D1-A429-1BDD140B32D3}" type="slidenum">
              <a:rPr lang="en-GB" smtClean="0">
                <a:solidFill>
                  <a:srgbClr val="002147">
                    <a:tint val="75000"/>
                  </a:srgbClr>
                </a:solidFill>
              </a:rPr>
              <a:pPr>
                <a:defRPr/>
              </a:pPr>
              <a:t>25</a:t>
            </a:fld>
            <a:endParaRPr lang="en-GB">
              <a:solidFill>
                <a:srgbClr val="002147">
                  <a:tint val="75000"/>
                </a:srgbClr>
              </a:solidFill>
            </a:endParaRPr>
          </a:p>
        </p:txBody>
      </p:sp>
    </p:spTree>
    <p:extLst>
      <p:ext uri="{BB962C8B-B14F-4D97-AF65-F5344CB8AC3E}">
        <p14:creationId xmlns:p14="http://schemas.microsoft.com/office/powerpoint/2010/main" val="1903921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3"/>
          <p:cNvSpPr>
            <a:spLocks noGrp="1"/>
          </p:cNvSpPr>
          <p:nvPr>
            <p:ph type="title"/>
          </p:nvPr>
        </p:nvSpPr>
        <p:spPr bwMode="auto">
          <a:xfrm>
            <a:off x="1893888" y="696913"/>
            <a:ext cx="5618162" cy="442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rIns="91440" bIns="45720" numCol="1" compatLnSpc="1">
            <a:prstTxWarp prst="textNoShape">
              <a:avLst/>
            </a:prstTxWarp>
          </a:bodyPr>
          <a:lstStyle/>
          <a:p>
            <a:pPr eaLnBrk="1" hangingPunct="1"/>
            <a:r>
              <a:rPr lang="en-GB" altLang="en-US" smtClean="0"/>
              <a:t>What is </a:t>
            </a:r>
            <a:r>
              <a:rPr lang="en-GB" altLang="en-US" i="1" smtClean="0"/>
              <a:t>Oxford Medicine Online</a:t>
            </a:r>
            <a:r>
              <a:rPr lang="en-GB" altLang="en-US" smtClean="0"/>
              <a:t>?</a:t>
            </a:r>
            <a:br>
              <a:rPr lang="en-GB" altLang="en-US" smtClean="0"/>
            </a:br>
            <a:endParaRPr lang="en-US" altLang="en-US" smtClean="0"/>
          </a:p>
        </p:txBody>
      </p:sp>
      <p:sp>
        <p:nvSpPr>
          <p:cNvPr id="7" name="Text Placeholder 6"/>
          <p:cNvSpPr>
            <a:spLocks noGrp="1"/>
          </p:cNvSpPr>
          <p:nvPr>
            <p:ph type="body" sz="quarter" idx="14"/>
          </p:nvPr>
        </p:nvSpPr>
        <p:spPr>
          <a:xfrm>
            <a:off x="261938" y="2465388"/>
            <a:ext cx="4281487" cy="2624137"/>
          </a:xfrm>
        </p:spPr>
        <p:txBody>
          <a:bodyPr rtlCol="0"/>
          <a:lstStyle/>
          <a:p>
            <a:pPr marL="285750" indent="-285750" eaLnBrk="1" fontAlgn="auto" hangingPunct="1">
              <a:spcAft>
                <a:spcPts val="0"/>
              </a:spcAft>
              <a:buFont typeface="Arial" pitchFamily="34" charset="0"/>
              <a:buChar char="•"/>
              <a:defRPr/>
            </a:pPr>
            <a:r>
              <a:rPr lang="en-GB" sz="1600" dirty="0" smtClean="0">
                <a:solidFill>
                  <a:srgbClr val="000000"/>
                </a:solidFill>
              </a:rPr>
              <a:t>The go-to website for full-text access to hundreds of high-quality, trusted Oxford University Press medical texts</a:t>
            </a:r>
          </a:p>
          <a:p>
            <a:pPr eaLnBrk="1" fontAlgn="auto" hangingPunct="1">
              <a:spcAft>
                <a:spcPts val="0"/>
              </a:spcAft>
              <a:defRPr/>
            </a:pPr>
            <a:endParaRPr lang="en-GB" sz="1600" dirty="0">
              <a:solidFill>
                <a:srgbClr val="000000"/>
              </a:solidFill>
            </a:endParaRPr>
          </a:p>
          <a:p>
            <a:pPr marL="285750" indent="-285750" eaLnBrk="1" fontAlgn="auto" hangingPunct="1">
              <a:spcAft>
                <a:spcPts val="0"/>
              </a:spcAft>
              <a:buFont typeface="Arial" pitchFamily="34" charset="0"/>
              <a:buChar char="•"/>
              <a:defRPr/>
            </a:pPr>
            <a:r>
              <a:rPr lang="en-GB" sz="1600" dirty="0">
                <a:solidFill>
                  <a:srgbClr val="000000"/>
                </a:solidFill>
              </a:rPr>
              <a:t>An essential, one-stop resource providing quick access to authoritative </a:t>
            </a:r>
            <a:r>
              <a:rPr lang="en-GB" sz="1600" dirty="0" smtClean="0">
                <a:solidFill>
                  <a:srgbClr val="000000"/>
                </a:solidFill>
              </a:rPr>
              <a:t>information across a wide range of specialty and sub-specialty areas</a:t>
            </a:r>
          </a:p>
          <a:p>
            <a:pPr eaLnBrk="1" fontAlgn="auto" hangingPunct="1">
              <a:spcAft>
                <a:spcPts val="0"/>
              </a:spcAft>
              <a:defRPr/>
            </a:pPr>
            <a:endParaRPr lang="en-GB" sz="1600" dirty="0">
              <a:solidFill>
                <a:srgbClr val="000000"/>
              </a:solidFill>
            </a:endParaRPr>
          </a:p>
          <a:p>
            <a:pPr marL="285750" indent="-285750" eaLnBrk="1" fontAlgn="auto" hangingPunct="1">
              <a:spcAft>
                <a:spcPts val="0"/>
              </a:spcAft>
              <a:buFont typeface="Arial" pitchFamily="34" charset="0"/>
              <a:buChar char="•"/>
              <a:defRPr/>
            </a:pPr>
            <a:r>
              <a:rPr lang="en-GB" sz="1600" dirty="0" smtClean="0">
                <a:solidFill>
                  <a:srgbClr val="000000"/>
                </a:solidFill>
              </a:rPr>
              <a:t>Supports every stage in a medical career: a</a:t>
            </a:r>
            <a:r>
              <a:rPr lang="en-GB" sz="1600" i="1" dirty="0" smtClean="0">
                <a:solidFill>
                  <a:srgbClr val="000000"/>
                </a:solidFill>
              </a:rPr>
              <a:t> </a:t>
            </a:r>
            <a:r>
              <a:rPr lang="en-GB" sz="1600" dirty="0" smtClean="0">
                <a:solidFill>
                  <a:srgbClr val="000000"/>
                </a:solidFill>
              </a:rPr>
              <a:t>must-have for medical students, junior doctors, nurses, midwives, senior doctors and consultants</a:t>
            </a:r>
            <a:r>
              <a:rPr lang="en-GB" sz="1200" dirty="0" smtClean="0"/>
              <a:t/>
            </a:r>
            <a:br>
              <a:rPr lang="en-GB" sz="1200" dirty="0" smtClean="0"/>
            </a:br>
            <a:endParaRPr lang="en-GB" sz="1200" dirty="0" smtClean="0"/>
          </a:p>
          <a:p>
            <a:pPr eaLnBrk="1" fontAlgn="auto" hangingPunct="1">
              <a:spcAft>
                <a:spcPts val="0"/>
              </a:spcAft>
              <a:defRPr/>
            </a:pPr>
            <a:endParaRPr lang="en-GB" dirty="0"/>
          </a:p>
          <a:p>
            <a:pPr eaLnBrk="1" fontAlgn="auto" hangingPunct="1">
              <a:spcAft>
                <a:spcPts val="0"/>
              </a:spcAft>
              <a:defRPr/>
            </a:pPr>
            <a:endParaRPr lang="en-GB" dirty="0"/>
          </a:p>
        </p:txBody>
      </p:sp>
      <p:pic>
        <p:nvPicPr>
          <p:cNvPr id="368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6234113"/>
            <a:ext cx="879157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9" name="Picture 6"/>
          <p:cNvPicPr>
            <a:picLocks noChangeAspect="1" noChangeArrowheads="1"/>
          </p:cNvPicPr>
          <p:nvPr/>
        </p:nvPicPr>
        <p:blipFill>
          <a:blip r:embed="rId3">
            <a:extLst>
              <a:ext uri="{28A0092B-C50C-407E-A947-70E740481C1C}">
                <a14:useLocalDpi xmlns:a14="http://schemas.microsoft.com/office/drawing/2010/main" val="0"/>
              </a:ext>
            </a:extLst>
          </a:blip>
          <a:srcRect l="17366" t="8051" r="18123" b="7959"/>
          <a:stretch>
            <a:fillRect/>
          </a:stretch>
        </p:blipFill>
        <p:spPr bwMode="auto">
          <a:xfrm>
            <a:off x="4570413" y="2457450"/>
            <a:ext cx="4037012" cy="295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7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9625" y="4645025"/>
            <a:ext cx="1212850" cy="1538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71"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6563" y="3997325"/>
            <a:ext cx="792162" cy="142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60382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3"/>
          <p:cNvSpPr>
            <a:spLocks noGrp="1"/>
          </p:cNvSpPr>
          <p:nvPr>
            <p:ph type="title"/>
          </p:nvPr>
        </p:nvSpPr>
        <p:spPr bwMode="auto">
          <a:xfrm>
            <a:off x="2743200" y="628650"/>
            <a:ext cx="3657600" cy="442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rIns="91440" bIns="45720" numCol="1" compatLnSpc="1">
            <a:prstTxWarp prst="textNoShape">
              <a:avLst/>
            </a:prstTxWarp>
          </a:bodyPr>
          <a:lstStyle/>
          <a:p>
            <a:pPr eaLnBrk="1" hangingPunct="1"/>
            <a:r>
              <a:rPr lang="en-GB" altLang="en-US" smtClean="0"/>
              <a:t>Features and benefits</a:t>
            </a:r>
            <a:r>
              <a:rPr lang="en-GB" altLang="en-US" i="1" smtClean="0"/>
              <a:t/>
            </a:r>
            <a:br>
              <a:rPr lang="en-GB" altLang="en-US" i="1" smtClean="0"/>
            </a:br>
            <a:endParaRPr lang="en-US" altLang="en-US" i="1" smtClean="0"/>
          </a:p>
        </p:txBody>
      </p:sp>
      <p:sp>
        <p:nvSpPr>
          <p:cNvPr id="7" name="Text Placeholder 6"/>
          <p:cNvSpPr>
            <a:spLocks noGrp="1"/>
          </p:cNvSpPr>
          <p:nvPr>
            <p:ph type="body" sz="quarter" idx="14"/>
          </p:nvPr>
        </p:nvSpPr>
        <p:spPr>
          <a:xfrm>
            <a:off x="396875" y="2562225"/>
            <a:ext cx="4129088" cy="3727450"/>
          </a:xfrm>
        </p:spPr>
        <p:txBody>
          <a:bodyPr rtlCol="0"/>
          <a:lstStyle/>
          <a:p>
            <a:pPr marL="285750" indent="-285750" eaLnBrk="1" fontAlgn="auto" hangingPunct="1">
              <a:spcAft>
                <a:spcPts val="0"/>
              </a:spcAft>
              <a:buFont typeface="Arial" pitchFamily="34" charset="0"/>
              <a:buChar char="•"/>
              <a:defRPr/>
            </a:pPr>
            <a:r>
              <a:rPr lang="en-GB" sz="1600" dirty="0" smtClean="0">
                <a:solidFill>
                  <a:srgbClr val="000000"/>
                </a:solidFill>
              </a:rPr>
              <a:t>Over 900 cross-searchable titles</a:t>
            </a:r>
          </a:p>
          <a:p>
            <a:pPr marL="285750" indent="-285750" eaLnBrk="1" fontAlgn="auto" hangingPunct="1">
              <a:spcAft>
                <a:spcPts val="0"/>
              </a:spcAft>
              <a:buFont typeface="Arial" pitchFamily="34" charset="0"/>
              <a:buChar char="•"/>
              <a:defRPr/>
            </a:pPr>
            <a:r>
              <a:rPr lang="en-GB" sz="1600" dirty="0" smtClean="0">
                <a:solidFill>
                  <a:srgbClr val="000000"/>
                </a:solidFill>
              </a:rPr>
              <a:t>Exclusive online only content – videos, downloadable images, and self-testing functionality</a:t>
            </a:r>
          </a:p>
          <a:p>
            <a:pPr marL="285750" indent="-285750" eaLnBrk="1" fontAlgn="auto" hangingPunct="1">
              <a:spcAft>
                <a:spcPts val="0"/>
              </a:spcAft>
              <a:buFont typeface="Arial" pitchFamily="34" charset="0"/>
              <a:buChar char="•"/>
              <a:defRPr/>
            </a:pPr>
            <a:r>
              <a:rPr lang="en-GB" sz="1600" dirty="0" smtClean="0">
                <a:solidFill>
                  <a:srgbClr val="000000"/>
                </a:solidFill>
              </a:rPr>
              <a:t>New titles added each month</a:t>
            </a:r>
          </a:p>
          <a:p>
            <a:pPr marL="285750" indent="-285750" eaLnBrk="1" fontAlgn="auto" hangingPunct="1">
              <a:spcAft>
                <a:spcPts val="0"/>
              </a:spcAft>
              <a:buFont typeface="Arial" pitchFamily="34" charset="0"/>
              <a:buChar char="•"/>
              <a:defRPr/>
            </a:pPr>
            <a:r>
              <a:rPr lang="en-GB" sz="1600" dirty="0" smtClean="0">
                <a:solidFill>
                  <a:srgbClr val="000000"/>
                </a:solidFill>
              </a:rPr>
              <a:t>Oxford Textbook of Medicine title is updated four times a year</a:t>
            </a:r>
          </a:p>
          <a:p>
            <a:pPr marL="285750" indent="-285750" eaLnBrk="1" fontAlgn="auto" hangingPunct="1">
              <a:spcAft>
                <a:spcPts val="0"/>
              </a:spcAft>
              <a:buFont typeface="Arial" pitchFamily="34" charset="0"/>
              <a:buChar char="•"/>
              <a:defRPr/>
            </a:pPr>
            <a:r>
              <a:rPr lang="en-GB" sz="1600" dirty="0" smtClean="0">
                <a:solidFill>
                  <a:srgbClr val="000000"/>
                </a:solidFill>
              </a:rPr>
              <a:t>A variety of browsing options: Specialty, Career Stage, or Series</a:t>
            </a:r>
          </a:p>
          <a:p>
            <a:pPr marL="285750" indent="-285750" eaLnBrk="1" fontAlgn="auto" hangingPunct="1">
              <a:spcAft>
                <a:spcPts val="0"/>
              </a:spcAft>
              <a:buFont typeface="Arial" pitchFamily="34" charset="0"/>
              <a:buChar char="•"/>
              <a:defRPr/>
            </a:pPr>
            <a:r>
              <a:rPr lang="en-GB" sz="1600" dirty="0" smtClean="0">
                <a:solidFill>
                  <a:srgbClr val="000000"/>
                </a:solidFill>
              </a:rPr>
              <a:t>Chapters can be downloaded to PDF format</a:t>
            </a:r>
          </a:p>
          <a:p>
            <a:pPr marL="285750" indent="-285750" eaLnBrk="1" fontAlgn="auto" hangingPunct="1">
              <a:spcAft>
                <a:spcPts val="0"/>
              </a:spcAft>
              <a:buFont typeface="Arial" pitchFamily="34" charset="0"/>
              <a:buChar char="•"/>
              <a:defRPr/>
            </a:pPr>
            <a:r>
              <a:rPr lang="en-GB" sz="1600" dirty="0" smtClean="0">
                <a:solidFill>
                  <a:srgbClr val="000000"/>
                </a:solidFill>
              </a:rPr>
              <a:t>‘Quick search’ and ‘Refine search’ options available</a:t>
            </a:r>
          </a:p>
          <a:p>
            <a:pPr marL="285750" indent="-285750" eaLnBrk="1" fontAlgn="auto" hangingPunct="1">
              <a:spcAft>
                <a:spcPts val="0"/>
              </a:spcAft>
              <a:buFont typeface="Arial" pitchFamily="34" charset="0"/>
              <a:buChar char="•"/>
              <a:defRPr/>
            </a:pPr>
            <a:r>
              <a:rPr lang="en-GB" sz="1600" dirty="0" smtClean="0">
                <a:solidFill>
                  <a:srgbClr val="000000"/>
                </a:solidFill>
              </a:rPr>
              <a:t>Online tutorials and quick user guides</a:t>
            </a:r>
          </a:p>
          <a:p>
            <a:pPr marL="285750" indent="-285750" eaLnBrk="1" fontAlgn="auto" hangingPunct="1">
              <a:spcAft>
                <a:spcPts val="0"/>
              </a:spcAft>
              <a:buFont typeface="Arial" pitchFamily="34" charset="0"/>
              <a:buChar char="•"/>
              <a:defRPr/>
            </a:pPr>
            <a:endParaRPr lang="en-GB" sz="1600" dirty="0" smtClean="0">
              <a:solidFill>
                <a:srgbClr val="000000"/>
              </a:solidFill>
            </a:endParaRPr>
          </a:p>
          <a:p>
            <a:pPr eaLnBrk="1" fontAlgn="auto" hangingPunct="1">
              <a:spcAft>
                <a:spcPts val="0"/>
              </a:spcAft>
              <a:defRPr/>
            </a:pPr>
            <a:endParaRPr lang="en-GB" sz="1400" dirty="0" smtClean="0"/>
          </a:p>
          <a:p>
            <a:pPr eaLnBrk="1" fontAlgn="auto" hangingPunct="1">
              <a:spcAft>
                <a:spcPts val="0"/>
              </a:spcAft>
              <a:defRPr/>
            </a:pPr>
            <a:endParaRPr lang="en-GB" sz="1400" dirty="0" smtClean="0"/>
          </a:p>
          <a:p>
            <a:pPr eaLnBrk="1" fontAlgn="auto" hangingPunct="1">
              <a:spcAft>
                <a:spcPts val="0"/>
              </a:spcAft>
              <a:defRPr/>
            </a:pPr>
            <a:r>
              <a:rPr lang="en-GB" sz="1400" dirty="0"/>
              <a:t/>
            </a:r>
            <a:br>
              <a:rPr lang="en-GB" sz="1400" dirty="0"/>
            </a:br>
            <a:endParaRPr lang="en-GB" sz="1600" dirty="0"/>
          </a:p>
          <a:p>
            <a:pPr eaLnBrk="1" fontAlgn="auto" hangingPunct="1">
              <a:spcAft>
                <a:spcPts val="0"/>
              </a:spcAft>
              <a:defRPr/>
            </a:pPr>
            <a:endParaRPr lang="en-GB" sz="1600" dirty="0" smtClean="0"/>
          </a:p>
          <a:p>
            <a:pPr eaLnBrk="1" fontAlgn="auto" hangingPunct="1">
              <a:spcAft>
                <a:spcPts val="0"/>
              </a:spcAft>
              <a:defRPr/>
            </a:pPr>
            <a:endParaRPr lang="en-GB" dirty="0" smtClean="0"/>
          </a:p>
          <a:p>
            <a:pPr eaLnBrk="1" fontAlgn="auto" hangingPunct="1">
              <a:spcAft>
                <a:spcPts val="0"/>
              </a:spcAft>
              <a:defRPr/>
            </a:pPr>
            <a:endParaRPr lang="en-GB" dirty="0"/>
          </a:p>
          <a:p>
            <a:pPr eaLnBrk="1" fontAlgn="auto" hangingPunct="1">
              <a:spcAft>
                <a:spcPts val="0"/>
              </a:spcAft>
              <a:defRPr/>
            </a:pPr>
            <a:r>
              <a:rPr lang="en-GB" dirty="0" smtClean="0"/>
              <a:t/>
            </a:r>
            <a:br>
              <a:rPr lang="en-GB" dirty="0" smtClean="0"/>
            </a:br>
            <a:endParaRPr lang="en-GB" dirty="0" smtClean="0"/>
          </a:p>
          <a:p>
            <a:pPr eaLnBrk="1" fontAlgn="auto" hangingPunct="1">
              <a:spcAft>
                <a:spcPts val="0"/>
              </a:spcAft>
              <a:defRPr/>
            </a:pPr>
            <a:endParaRPr lang="en-GB" dirty="0"/>
          </a:p>
          <a:p>
            <a:pPr eaLnBrk="1" fontAlgn="auto" hangingPunct="1">
              <a:spcAft>
                <a:spcPts val="0"/>
              </a:spcAft>
              <a:defRPr/>
            </a:pPr>
            <a:endParaRPr lang="en-GB" dirty="0"/>
          </a:p>
        </p:txBody>
      </p:sp>
      <p:pic>
        <p:nvPicPr>
          <p:cNvPr id="378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6234113"/>
            <a:ext cx="879157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3" name="Picture 2"/>
          <p:cNvPicPr>
            <a:picLocks noChangeAspect="1" noChangeArrowheads="1"/>
          </p:cNvPicPr>
          <p:nvPr/>
        </p:nvPicPr>
        <p:blipFill>
          <a:blip r:embed="rId3">
            <a:extLst>
              <a:ext uri="{28A0092B-C50C-407E-A947-70E740481C1C}">
                <a14:useLocalDpi xmlns:a14="http://schemas.microsoft.com/office/drawing/2010/main" val="0"/>
              </a:ext>
            </a:extLst>
          </a:blip>
          <a:srcRect l="17690" t="7121" r="18106" b="7440"/>
          <a:stretch>
            <a:fillRect/>
          </a:stretch>
        </p:blipFill>
        <p:spPr bwMode="auto">
          <a:xfrm>
            <a:off x="4572000" y="2562225"/>
            <a:ext cx="4084638" cy="305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4320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3"/>
          <p:cNvSpPr>
            <a:spLocks noGrp="1"/>
          </p:cNvSpPr>
          <p:nvPr>
            <p:ph type="title"/>
          </p:nvPr>
        </p:nvSpPr>
        <p:spPr bwMode="auto">
          <a:xfrm>
            <a:off x="2743200" y="628650"/>
            <a:ext cx="3657600" cy="442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rIns="91440" bIns="45720" numCol="1" compatLnSpc="1">
            <a:prstTxWarp prst="textNoShape">
              <a:avLst/>
            </a:prstTxWarp>
          </a:bodyPr>
          <a:lstStyle/>
          <a:p>
            <a:pPr eaLnBrk="1" hangingPunct="1"/>
            <a:r>
              <a:rPr lang="en-GB" altLang="en-US" smtClean="0"/>
              <a:t>Features and benefits</a:t>
            </a:r>
            <a:r>
              <a:rPr lang="en-GB" altLang="en-US" i="1" smtClean="0"/>
              <a:t/>
            </a:r>
            <a:br>
              <a:rPr lang="en-GB" altLang="en-US" i="1" smtClean="0"/>
            </a:br>
            <a:endParaRPr lang="en-US" altLang="en-US" i="1" smtClean="0"/>
          </a:p>
        </p:txBody>
      </p:sp>
      <p:sp>
        <p:nvSpPr>
          <p:cNvPr id="38915" name="Text Placeholder 6"/>
          <p:cNvSpPr>
            <a:spLocks noGrp="1"/>
          </p:cNvSpPr>
          <p:nvPr>
            <p:ph type="body" sz="quarter" idx="14"/>
          </p:nvPr>
        </p:nvSpPr>
        <p:spPr>
          <a:xfrm>
            <a:off x="282575" y="2257425"/>
            <a:ext cx="4395788" cy="3727450"/>
          </a:xfrm>
        </p:spPr>
        <p:txBody>
          <a:bodyPr/>
          <a:lstStyle/>
          <a:p>
            <a:pPr marL="285750" indent="-285750" eaLnBrk="1" hangingPunct="1">
              <a:spcBef>
                <a:spcPct val="0"/>
              </a:spcBef>
              <a:buFont typeface="Arial" panose="020B0604020202020204" pitchFamily="34" charset="0"/>
              <a:buChar char="•"/>
            </a:pPr>
            <a:r>
              <a:rPr lang="en-GB" altLang="en-US" sz="1600" smtClean="0">
                <a:solidFill>
                  <a:srgbClr val="000000"/>
                </a:solidFill>
              </a:rPr>
              <a:t>COUNTER-compliant usage statistics at subject and book level</a:t>
            </a:r>
          </a:p>
          <a:p>
            <a:pPr marL="285750" indent="-285750" eaLnBrk="1" hangingPunct="1">
              <a:spcBef>
                <a:spcPct val="0"/>
              </a:spcBef>
              <a:buFont typeface="Arial" panose="020B0604020202020204" pitchFamily="34" charset="0"/>
              <a:buChar char="•"/>
            </a:pPr>
            <a:r>
              <a:rPr lang="en-GB" altLang="en-US" sz="1600" smtClean="0">
                <a:solidFill>
                  <a:srgbClr val="000000"/>
                </a:solidFill>
              </a:rPr>
              <a:t>DOIs to allow direct referencing in reading lists</a:t>
            </a:r>
          </a:p>
          <a:p>
            <a:pPr marL="285750" indent="-285750" eaLnBrk="1" hangingPunct="1">
              <a:spcBef>
                <a:spcPct val="0"/>
              </a:spcBef>
              <a:buFont typeface="Arial" panose="020B0604020202020204" pitchFamily="34" charset="0"/>
              <a:buChar char="•"/>
            </a:pPr>
            <a:r>
              <a:rPr lang="en-GB" altLang="en-US" sz="1600" smtClean="0">
                <a:solidFill>
                  <a:srgbClr val="000000"/>
                </a:solidFill>
              </a:rPr>
              <a:t>MARC records available free of charge</a:t>
            </a:r>
          </a:p>
          <a:p>
            <a:pPr marL="285750" indent="-285750" eaLnBrk="1" hangingPunct="1">
              <a:spcBef>
                <a:spcPct val="0"/>
              </a:spcBef>
              <a:buFont typeface="Arial" panose="020B0604020202020204" pitchFamily="34" charset="0"/>
              <a:buChar char="•"/>
            </a:pPr>
            <a:r>
              <a:rPr lang="en-GB" altLang="en-US" sz="1600" smtClean="0">
                <a:solidFill>
                  <a:srgbClr val="000000"/>
                </a:solidFill>
              </a:rPr>
              <a:t>Open URL compliance, connecting citations to your library’s catalogue</a:t>
            </a:r>
          </a:p>
          <a:p>
            <a:pPr marL="285750" indent="-285750" eaLnBrk="1" hangingPunct="1">
              <a:spcBef>
                <a:spcPct val="0"/>
              </a:spcBef>
              <a:buFont typeface="Arial" panose="020B0604020202020204" pitchFamily="34" charset="0"/>
              <a:buChar char="•"/>
            </a:pPr>
            <a:r>
              <a:rPr lang="en-GB" altLang="en-US" sz="1600" smtClean="0">
                <a:solidFill>
                  <a:srgbClr val="000000"/>
                </a:solidFill>
              </a:rPr>
              <a:t>Superior customer support, providing subscribers and users with timely responses and assistance</a:t>
            </a:r>
          </a:p>
          <a:p>
            <a:pPr marL="285750" indent="-285750" eaLnBrk="1" hangingPunct="1">
              <a:spcBef>
                <a:spcPct val="0"/>
              </a:spcBef>
              <a:buFont typeface="Arial" panose="020B0604020202020204" pitchFamily="34" charset="0"/>
              <a:buChar char="•"/>
            </a:pPr>
            <a:r>
              <a:rPr lang="en-GB" altLang="en-US" sz="1600" smtClean="0">
                <a:solidFill>
                  <a:srgbClr val="000000"/>
                </a:solidFill>
              </a:rPr>
              <a:t>Email alerts and RSS feeds deliver title lists and the latest news from </a:t>
            </a:r>
            <a:r>
              <a:rPr lang="en-GB" altLang="en-US" sz="1600" i="1" smtClean="0">
                <a:solidFill>
                  <a:srgbClr val="000000"/>
                </a:solidFill>
              </a:rPr>
              <a:t>Oxford Medicine Online </a:t>
            </a:r>
            <a:r>
              <a:rPr lang="en-GB" altLang="en-US" sz="1600" smtClean="0">
                <a:solidFill>
                  <a:srgbClr val="000000"/>
                </a:solidFill>
              </a:rPr>
              <a:t>straight to your desktop</a:t>
            </a:r>
          </a:p>
          <a:p>
            <a:pPr marL="285750" indent="-285750" eaLnBrk="1" hangingPunct="1">
              <a:spcBef>
                <a:spcPct val="0"/>
              </a:spcBef>
              <a:buFont typeface="Arial" panose="020B0604020202020204" pitchFamily="34" charset="0"/>
              <a:buChar char="•"/>
            </a:pPr>
            <a:r>
              <a:rPr lang="en-GB" altLang="en-US" sz="1600" smtClean="0">
                <a:solidFill>
                  <a:srgbClr val="000000"/>
                </a:solidFill>
              </a:rPr>
              <a:t>Free trials available to institutions world-wide</a:t>
            </a:r>
          </a:p>
        </p:txBody>
      </p:sp>
      <p:pic>
        <p:nvPicPr>
          <p:cNvPr id="389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6234113"/>
            <a:ext cx="879157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7" name="Picture 2"/>
          <p:cNvPicPr preferRelativeResize="0">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4889500" y="2257425"/>
            <a:ext cx="3995738"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15910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19294" y="-67068"/>
            <a:ext cx="9144000" cy="6546817"/>
          </a:xfrm>
          <a:prstGeom prst="rect">
            <a:avLst/>
          </a:prstGeom>
          <a:noFill/>
          <a:ln w="9525">
            <a:noFill/>
            <a:miter lim="800000"/>
            <a:headEnd/>
            <a:tailEnd/>
          </a:ln>
        </p:spPr>
      </p:pic>
      <p:sp>
        <p:nvSpPr>
          <p:cNvPr id="3" name="Text Box 5"/>
          <p:cNvSpPr txBox="1">
            <a:spLocks noChangeArrowheads="1"/>
          </p:cNvSpPr>
          <p:nvPr/>
        </p:nvSpPr>
        <p:spPr bwMode="auto">
          <a:xfrm>
            <a:off x="6012160" y="2492896"/>
            <a:ext cx="2952328" cy="923330"/>
          </a:xfrm>
          <a:prstGeom prst="rect">
            <a:avLst/>
          </a:prstGeom>
          <a:solidFill>
            <a:srgbClr val="FFFF66"/>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ru-RU" dirty="0">
                <a:solidFill>
                  <a:srgbClr val="000000"/>
                </a:solidFill>
              </a:rPr>
              <a:t>Обратите внимание, что главы можно скачивать в PDF-формате</a:t>
            </a:r>
            <a:r>
              <a:rPr lang="en-GB" dirty="0" smtClean="0">
                <a:solidFill>
                  <a:srgbClr val="000000"/>
                </a:solidFill>
              </a:rPr>
              <a:t>.</a:t>
            </a:r>
            <a:endParaRPr lang="en-GB" dirty="0">
              <a:solidFill>
                <a:srgbClr val="333399"/>
              </a:solidFill>
            </a:endParaRPr>
          </a:p>
        </p:txBody>
      </p:sp>
      <p:sp>
        <p:nvSpPr>
          <p:cNvPr id="5" name="Strzałka w dół 4"/>
          <p:cNvSpPr/>
          <p:nvPr/>
        </p:nvSpPr>
        <p:spPr>
          <a:xfrm>
            <a:off x="8028384" y="1916832"/>
            <a:ext cx="288032" cy="216024"/>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6" name="Text Box 5"/>
          <p:cNvSpPr txBox="1">
            <a:spLocks noChangeArrowheads="1"/>
          </p:cNvSpPr>
          <p:nvPr/>
        </p:nvSpPr>
        <p:spPr bwMode="auto">
          <a:xfrm>
            <a:off x="3059832" y="310544"/>
            <a:ext cx="4752528" cy="1754326"/>
          </a:xfrm>
          <a:prstGeom prst="rect">
            <a:avLst/>
          </a:prstGeom>
          <a:solidFill>
            <a:srgbClr val="FFFF66"/>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ru-RU" dirty="0" smtClean="0">
                <a:solidFill>
                  <a:srgbClr val="000000"/>
                </a:solidFill>
              </a:rPr>
              <a:t>Значки </a:t>
            </a:r>
            <a:r>
              <a:rPr lang="ru-RU" dirty="0">
                <a:solidFill>
                  <a:srgbClr val="000000"/>
                </a:solidFill>
              </a:rPr>
              <a:t>вверху позволяют распечатывать контент, сохранять его в персональном разделе, экспортировать цитаты в соответствующие программы, посылать ссылки на статьи по почте и размещать их в социальных сетях. </a:t>
            </a:r>
            <a:endParaRPr lang="en-GB" dirty="0">
              <a:solidFill>
                <a:srgbClr val="333399"/>
              </a:solidFill>
            </a:endParaRPr>
          </a:p>
        </p:txBody>
      </p:sp>
      <p:sp>
        <p:nvSpPr>
          <p:cNvPr id="9" name="Strzałka w prawo 8"/>
          <p:cNvSpPr/>
          <p:nvPr/>
        </p:nvSpPr>
        <p:spPr>
          <a:xfrm>
            <a:off x="6948265" y="1"/>
            <a:ext cx="254394" cy="22508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smtClean="0">
                <a:solidFill>
                  <a:prstClr val="white"/>
                </a:solidFill>
              </a:rPr>
              <a:t>                     </a:t>
            </a:r>
            <a:endParaRPr lang="pl-PL" dirty="0">
              <a:solidFill>
                <a:prstClr val="white"/>
              </a:solidFill>
            </a:endParaRPr>
          </a:p>
        </p:txBody>
      </p:sp>
    </p:spTree>
    <p:extLst>
      <p:ext uri="{BB962C8B-B14F-4D97-AF65-F5344CB8AC3E}">
        <p14:creationId xmlns:p14="http://schemas.microsoft.com/office/powerpoint/2010/main" val="3858016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p:tgtEl>
                                          <p:spTgt spid="3"/>
                                        </p:tgtEl>
                                      </p:cBhvr>
                                    </p:animEffect>
                                  </p:childTnLst>
                                </p:cTn>
                              </p:par>
                            </p:childTnLst>
                          </p:cTn>
                        </p:par>
                        <p:par>
                          <p:cTn id="8" fill="hold">
                            <p:stCondLst>
                              <p:cond delay="800"/>
                            </p:stCondLst>
                            <p:childTnLst>
                              <p:par>
                                <p:cTn id="9" presetID="10" presetClass="entr" presetSubtype="0" fill="hold" grpId="0"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900"/>
                                        <p:tgtEl>
                                          <p:spTgt spid="5"/>
                                        </p:tgtEl>
                                      </p:cBhvr>
                                    </p:animEffect>
                                  </p:childTnLst>
                                </p:cTn>
                              </p:par>
                            </p:childTnLst>
                          </p:cTn>
                        </p:par>
                        <p:par>
                          <p:cTn id="12" fill="hold">
                            <p:stCondLst>
                              <p:cond delay="2700"/>
                            </p:stCondLst>
                            <p:childTnLst>
                              <p:par>
                                <p:cTn id="13" presetID="10" presetClass="entr" presetSubtype="0" fill="hold" grpId="0" nodeType="afterEffect">
                                  <p:stCondLst>
                                    <p:cond delay="6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800"/>
                                        <p:tgtEl>
                                          <p:spTgt spid="6"/>
                                        </p:tgtEl>
                                      </p:cBhvr>
                                    </p:animEffect>
                                  </p:childTnLst>
                                </p:cTn>
                              </p:par>
                            </p:childTnLst>
                          </p:cTn>
                        </p:par>
                        <p:par>
                          <p:cTn id="16" fill="hold">
                            <p:stCondLst>
                              <p:cond delay="4100"/>
                            </p:stCondLst>
                            <p:childTnLst>
                              <p:par>
                                <p:cTn id="17" presetID="10" presetClass="entr" presetSubtype="0" fill="hold" grpId="0" nodeType="afterEffect">
                                  <p:stCondLst>
                                    <p:cond delay="1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7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41" name="Rectangle 4"/>
          <p:cNvSpPr>
            <a:spLocks noGrp="1"/>
          </p:cNvSpPr>
          <p:nvPr>
            <p:ph type="ctrTitle"/>
          </p:nvPr>
        </p:nvSpPr>
        <p:spPr/>
        <p:txBody>
          <a:bodyPr/>
          <a:lstStyle/>
          <a:p>
            <a:pPr algn="ctr"/>
            <a:r>
              <a:rPr lang="en-US" sz="4000" dirty="0" smtClean="0">
                <a:latin typeface="Cambria" pitchFamily="18" charset="0"/>
              </a:rPr>
              <a:t> </a:t>
            </a:r>
          </a:p>
        </p:txBody>
      </p:sp>
      <p:sp>
        <p:nvSpPr>
          <p:cNvPr id="1085442" name="Rectangle 5"/>
          <p:cNvSpPr>
            <a:spLocks noGrp="1"/>
          </p:cNvSpPr>
          <p:nvPr>
            <p:ph type="subTitle" idx="1"/>
          </p:nvPr>
        </p:nvSpPr>
        <p:spPr/>
        <p:txBody>
          <a:bodyPr/>
          <a:lstStyle/>
          <a:p>
            <a:endParaRPr lang="en-US" dirty="0" smtClean="0">
              <a:solidFill>
                <a:schemeClr val="tx1"/>
              </a:solidFill>
              <a:latin typeface="Cambria" pitchFamily="18" charset="0"/>
            </a:endParaRPr>
          </a:p>
          <a:p>
            <a:r>
              <a:rPr lang="en-US" dirty="0" smtClean="0">
                <a:solidFill>
                  <a:schemeClr val="tx1"/>
                </a:solidFill>
                <a:latin typeface="Cambria" pitchFamily="18" charset="0"/>
              </a:rPr>
              <a:t> </a:t>
            </a:r>
          </a:p>
        </p:txBody>
      </p:sp>
      <p:sp>
        <p:nvSpPr>
          <p:cNvPr id="2" name="TextBox 1"/>
          <p:cNvSpPr txBox="1"/>
          <p:nvPr/>
        </p:nvSpPr>
        <p:spPr>
          <a:xfrm>
            <a:off x="1261240" y="3146653"/>
            <a:ext cx="6842235" cy="1938992"/>
          </a:xfrm>
          <a:prstGeom prst="rect">
            <a:avLst/>
          </a:prstGeom>
          <a:noFill/>
        </p:spPr>
        <p:txBody>
          <a:bodyPr wrap="square" rtlCol="0">
            <a:spAutoFit/>
          </a:bodyPr>
          <a:lstStyle/>
          <a:p>
            <a:pPr algn="ctr" defTabSz="914400"/>
            <a:r>
              <a:rPr lang="en-US" sz="6000" b="1" dirty="0" smtClean="0">
                <a:solidFill>
                  <a:schemeClr val="tx1">
                    <a:lumMod val="90000"/>
                    <a:lumOff val="10000"/>
                  </a:schemeClr>
                </a:solidFill>
                <a:latin typeface="Calibri" pitchFamily="34" charset="0"/>
              </a:rPr>
              <a:t>Oxford University Press</a:t>
            </a:r>
            <a:endParaRPr lang="en-US" sz="6000" b="1" dirty="0">
              <a:solidFill>
                <a:schemeClr val="tx1">
                  <a:lumMod val="90000"/>
                  <a:lumOff val="10000"/>
                </a:schemeClr>
              </a:solidFill>
              <a:latin typeface="Calibri" pitchFamily="34" charset="0"/>
            </a:endParaRPr>
          </a:p>
        </p:txBody>
      </p:sp>
    </p:spTree>
    <p:extLst>
      <p:ext uri="{BB962C8B-B14F-4D97-AF65-F5344CB8AC3E}">
        <p14:creationId xmlns:p14="http://schemas.microsoft.com/office/powerpoint/2010/main" val="36419660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0" y="0"/>
            <a:ext cx="9173750" cy="6172672"/>
          </a:xfrm>
          <a:prstGeom prst="rect">
            <a:avLst/>
          </a:prstGeom>
          <a:noFill/>
          <a:ln w="9525">
            <a:noFill/>
            <a:miter lim="800000"/>
            <a:headEnd/>
            <a:tailEnd/>
          </a:ln>
        </p:spPr>
      </p:pic>
      <p:sp>
        <p:nvSpPr>
          <p:cNvPr id="3" name="Text Box 5"/>
          <p:cNvSpPr txBox="1">
            <a:spLocks noChangeArrowheads="1"/>
          </p:cNvSpPr>
          <p:nvPr/>
        </p:nvSpPr>
        <p:spPr bwMode="auto">
          <a:xfrm>
            <a:off x="5364088" y="1196752"/>
            <a:ext cx="3672408" cy="923330"/>
          </a:xfrm>
          <a:prstGeom prst="rect">
            <a:avLst/>
          </a:prstGeom>
          <a:solidFill>
            <a:srgbClr val="FFFF66"/>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ru-RU" dirty="0" smtClean="0">
                <a:solidFill>
                  <a:srgbClr val="000000"/>
                </a:solidFill>
              </a:rPr>
              <a:t>Дополнительная </a:t>
            </a:r>
            <a:r>
              <a:rPr lang="ru-RU" dirty="0">
                <a:solidFill>
                  <a:srgbClr val="000000"/>
                </a:solidFill>
              </a:rPr>
              <a:t>литература в нижней части главы позволит расширить исследования. </a:t>
            </a:r>
            <a:endParaRPr lang="en-GB" dirty="0">
              <a:solidFill>
                <a:srgbClr val="333399"/>
              </a:solidFill>
            </a:endParaRPr>
          </a:p>
        </p:txBody>
      </p:sp>
      <p:pic>
        <p:nvPicPr>
          <p:cNvPr id="5" name="Picture 8" descr="Untitle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953097">
            <a:off x="6516688" y="6381750"/>
            <a:ext cx="24447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p:cNvPicPr>
            <a:picLocks noChangeAspect="1" noChangeArrowheads="1"/>
          </p:cNvPicPr>
          <p:nvPr/>
        </p:nvPicPr>
        <p:blipFill>
          <a:blip r:embed="rId4" cstate="print"/>
          <a:srcRect/>
          <a:stretch>
            <a:fillRect/>
          </a:stretch>
        </p:blipFill>
        <p:spPr bwMode="auto">
          <a:xfrm>
            <a:off x="2123728" y="4365104"/>
            <a:ext cx="5572125" cy="2000250"/>
          </a:xfrm>
          <a:prstGeom prst="rect">
            <a:avLst/>
          </a:prstGeom>
          <a:noFill/>
          <a:ln w="9525">
            <a:noFill/>
            <a:miter lim="800000"/>
            <a:headEnd/>
            <a:tailEnd/>
          </a:ln>
        </p:spPr>
      </p:pic>
      <p:pic>
        <p:nvPicPr>
          <p:cNvPr id="7" name="Picture 8" descr="Untitle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953097">
            <a:off x="7505695" y="6556094"/>
            <a:ext cx="24447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5" cstate="print"/>
          <a:srcRect/>
          <a:stretch>
            <a:fillRect/>
          </a:stretch>
        </p:blipFill>
        <p:spPr bwMode="auto">
          <a:xfrm>
            <a:off x="590610" y="2068148"/>
            <a:ext cx="6867525" cy="3971925"/>
          </a:xfrm>
          <a:prstGeom prst="rect">
            <a:avLst/>
          </a:prstGeom>
          <a:noFill/>
          <a:ln w="9525">
            <a:noFill/>
            <a:miter lim="800000"/>
            <a:headEnd/>
            <a:tailEnd/>
          </a:ln>
        </p:spPr>
      </p:pic>
    </p:spTree>
    <p:extLst>
      <p:ext uri="{BB962C8B-B14F-4D97-AF65-F5344CB8AC3E}">
        <p14:creationId xmlns:p14="http://schemas.microsoft.com/office/powerpoint/2010/main" val="2406689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 presetClass="entr" presetSubtype="0" fill="hold" nodeType="withEffect">
                                  <p:stCondLst>
                                    <p:cond delay="2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2000"/>
                            </p:stCondLst>
                            <p:childTnLst>
                              <p:par>
                                <p:cTn id="11" presetID="0" presetClass="path" presetSubtype="0" accel="50000" decel="50000" fill="hold" nodeType="afterEffect">
                                  <p:stCondLst>
                                    <p:cond delay="0"/>
                                  </p:stCondLst>
                                  <p:childTnLst>
                                    <p:animMotion origin="layout" path="M -1.66667E-6 4.33526E-6 L -0.46232 -0.17573 " pathEditMode="relative" rAng="0" ptsTypes="AA">
                                      <p:cBhvr>
                                        <p:cTn id="12" dur="1400" fill="hold"/>
                                        <p:tgtEl>
                                          <p:spTgt spid="5"/>
                                        </p:tgtEl>
                                        <p:attrNameLst>
                                          <p:attrName>ppt_x</p:attrName>
                                          <p:attrName>ppt_y</p:attrName>
                                        </p:attrNameLst>
                                      </p:cBhvr>
                                      <p:rCtr x="-23100" y="-8800"/>
                                    </p:animMotion>
                                  </p:childTnLst>
                                </p:cTn>
                              </p:par>
                            </p:childTnLst>
                          </p:cTn>
                        </p:par>
                        <p:par>
                          <p:cTn id="13" fill="hold">
                            <p:stCondLst>
                              <p:cond delay="3400"/>
                            </p:stCondLst>
                            <p:childTnLst>
                              <p:par>
                                <p:cTn id="14" presetID="10" presetClass="entr" presetSubtype="0" fill="hold" nodeType="afterEffect">
                                  <p:stCondLst>
                                    <p:cond delay="0"/>
                                  </p:stCondLst>
                                  <p:childTnLst>
                                    <p:set>
                                      <p:cBhvr>
                                        <p:cTn id="15" dur="1" fill="hold">
                                          <p:stCondLst>
                                            <p:cond delay="0"/>
                                          </p:stCondLst>
                                        </p:cTn>
                                        <p:tgtEl>
                                          <p:spTgt spid="17412"/>
                                        </p:tgtEl>
                                        <p:attrNameLst>
                                          <p:attrName>style.visibility</p:attrName>
                                        </p:attrNameLst>
                                      </p:cBhvr>
                                      <p:to>
                                        <p:strVal val="visible"/>
                                      </p:to>
                                    </p:set>
                                    <p:animEffect transition="in" filter="fade">
                                      <p:cBhvr>
                                        <p:cTn id="16" dur="600"/>
                                        <p:tgtEl>
                                          <p:spTgt spid="17412"/>
                                        </p:tgtEl>
                                      </p:cBhvr>
                                    </p:animEffect>
                                  </p:childTnLst>
                                </p:cTn>
                              </p:par>
                              <p:par>
                                <p:cTn id="17" presetID="1" presetClass="entr" presetSubtype="0" fill="hold" nodeType="withEffect">
                                  <p:stCondLst>
                                    <p:cond delay="20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5400"/>
                            </p:stCondLst>
                            <p:childTnLst>
                              <p:par>
                                <p:cTn id="20" presetID="0" presetClass="path" presetSubtype="0" accel="50000" decel="50000" fill="hold" nodeType="afterEffect">
                                  <p:stCondLst>
                                    <p:cond delay="0"/>
                                  </p:stCondLst>
                                  <p:childTnLst>
                                    <p:animMotion origin="layout" path="M -1.38889E-6 -4.25532E-6 L -0.54687 -0.18015 " pathEditMode="relative" rAng="0" ptsTypes="AA">
                                      <p:cBhvr>
                                        <p:cTn id="21" dur="1400" fill="hold"/>
                                        <p:tgtEl>
                                          <p:spTgt spid="7"/>
                                        </p:tgtEl>
                                        <p:attrNameLst>
                                          <p:attrName>ppt_x</p:attrName>
                                          <p:attrName>ppt_y</p:attrName>
                                        </p:attrNameLst>
                                      </p:cBhvr>
                                      <p:rCtr x="-27300" y="-9000"/>
                                    </p:animMotion>
                                  </p:childTnLst>
                                </p:cTn>
                              </p:par>
                            </p:childTnLst>
                          </p:cTn>
                        </p:par>
                        <p:par>
                          <p:cTn id="22" fill="hold">
                            <p:stCondLst>
                              <p:cond delay="6800"/>
                            </p:stCondLst>
                            <p:childTnLst>
                              <p:par>
                                <p:cTn id="23" presetID="10"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0" y="0"/>
            <a:ext cx="9144000" cy="5885292"/>
          </a:xfrm>
          <a:prstGeom prst="rect">
            <a:avLst/>
          </a:prstGeom>
          <a:noFill/>
          <a:ln w="9525">
            <a:noFill/>
            <a:miter lim="800000"/>
            <a:headEnd/>
            <a:tailEnd/>
          </a:ln>
        </p:spPr>
      </p:pic>
      <p:sp>
        <p:nvSpPr>
          <p:cNvPr id="3" name="Text Box 5"/>
          <p:cNvSpPr txBox="1">
            <a:spLocks noChangeArrowheads="1"/>
          </p:cNvSpPr>
          <p:nvPr/>
        </p:nvSpPr>
        <p:spPr bwMode="auto">
          <a:xfrm>
            <a:off x="4211960" y="3585638"/>
            <a:ext cx="3168352" cy="1754326"/>
          </a:xfrm>
          <a:prstGeom prst="rect">
            <a:avLst/>
          </a:prstGeom>
          <a:solidFill>
            <a:srgbClr val="FFFF66"/>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ru-RU" dirty="0">
                <a:solidFill>
                  <a:srgbClr val="000000"/>
                </a:solidFill>
              </a:rPr>
              <a:t>Вы можете также комментировать текст, а также увеличивать и загружать изображения в Power Point для лекций и презентаций. </a:t>
            </a:r>
            <a:endParaRPr lang="en-GB" dirty="0">
              <a:solidFill>
                <a:srgbClr val="333399"/>
              </a:solidFill>
            </a:endParaRPr>
          </a:p>
        </p:txBody>
      </p:sp>
      <p:pic>
        <p:nvPicPr>
          <p:cNvPr id="18435" name="Picture 3"/>
          <p:cNvPicPr>
            <a:picLocks noChangeAspect="1" noChangeArrowheads="1"/>
          </p:cNvPicPr>
          <p:nvPr/>
        </p:nvPicPr>
        <p:blipFill>
          <a:blip r:embed="rId3" cstate="print"/>
          <a:srcRect/>
          <a:stretch>
            <a:fillRect/>
          </a:stretch>
        </p:blipFill>
        <p:spPr bwMode="auto">
          <a:xfrm>
            <a:off x="1630558" y="3597388"/>
            <a:ext cx="5760640" cy="2943225"/>
          </a:xfrm>
          <a:prstGeom prst="rect">
            <a:avLst/>
          </a:prstGeom>
          <a:noFill/>
          <a:ln w="9525">
            <a:noFill/>
            <a:miter lim="800000"/>
            <a:headEnd/>
            <a:tailEnd/>
          </a:ln>
        </p:spPr>
      </p:pic>
      <p:pic>
        <p:nvPicPr>
          <p:cNvPr id="5" name="Picture 8" descr="Untitled-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953097">
            <a:off x="6516688" y="6381750"/>
            <a:ext cx="24447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p:cNvPicPr>
            <a:picLocks noChangeAspect="1" noChangeArrowheads="1"/>
          </p:cNvPicPr>
          <p:nvPr/>
        </p:nvPicPr>
        <p:blipFill>
          <a:blip r:embed="rId5" cstate="print"/>
          <a:srcRect/>
          <a:stretch>
            <a:fillRect/>
          </a:stretch>
        </p:blipFill>
        <p:spPr bwMode="auto">
          <a:xfrm>
            <a:off x="1943708" y="5162752"/>
            <a:ext cx="5256584" cy="1174548"/>
          </a:xfrm>
          <a:prstGeom prst="rect">
            <a:avLst/>
          </a:prstGeom>
          <a:noFill/>
          <a:ln w="9525">
            <a:noFill/>
            <a:miter lim="800000"/>
            <a:headEnd/>
            <a:tailEnd/>
          </a:ln>
        </p:spPr>
      </p:pic>
      <p:pic>
        <p:nvPicPr>
          <p:cNvPr id="18437" name="Picture 5"/>
          <p:cNvPicPr>
            <a:picLocks noChangeAspect="1" noChangeArrowheads="1"/>
          </p:cNvPicPr>
          <p:nvPr/>
        </p:nvPicPr>
        <p:blipFill>
          <a:blip r:embed="rId6" cstate="print"/>
          <a:srcRect/>
          <a:stretch>
            <a:fillRect/>
          </a:stretch>
        </p:blipFill>
        <p:spPr bwMode="auto">
          <a:xfrm>
            <a:off x="539552" y="2708920"/>
            <a:ext cx="2343150" cy="2343150"/>
          </a:xfrm>
          <a:prstGeom prst="rect">
            <a:avLst/>
          </a:prstGeom>
          <a:noFill/>
          <a:ln w="9525">
            <a:noFill/>
            <a:miter lim="800000"/>
            <a:headEnd/>
            <a:tailEnd/>
          </a:ln>
        </p:spPr>
      </p:pic>
      <p:pic>
        <p:nvPicPr>
          <p:cNvPr id="9" name="Picture 8" descr="Untitled-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953097">
            <a:off x="8369790" y="6907492"/>
            <a:ext cx="24447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Untitled-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953097">
            <a:off x="8846151" y="7078893"/>
            <a:ext cx="24447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2957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p:tgtEl>
                                          <p:spTgt spid="3"/>
                                        </p:tgtEl>
                                      </p:cBhvr>
                                    </p:animEffect>
                                  </p:childTnLst>
                                </p:cTn>
                              </p:par>
                              <p:par>
                                <p:cTn id="8" presetID="1" presetClass="entr" presetSubtype="0" fill="hold" nodeType="withEffect">
                                  <p:stCondLst>
                                    <p:cond delay="5800"/>
                                  </p:stCondLst>
                                  <p:childTnLst>
                                    <p:set>
                                      <p:cBhvr>
                                        <p:cTn id="9" dur="1" fill="hold">
                                          <p:stCondLst>
                                            <p:cond delay="0"/>
                                          </p:stCondLst>
                                        </p:cTn>
                                        <p:tgtEl>
                                          <p:spTgt spid="5"/>
                                        </p:tgtEl>
                                        <p:attrNameLst>
                                          <p:attrName>style.visibility</p:attrName>
                                        </p:attrNameLst>
                                      </p:cBhvr>
                                      <p:to>
                                        <p:strVal val="visible"/>
                                      </p:to>
                                    </p:set>
                                  </p:childTnLst>
                                </p:cTn>
                              </p:par>
                              <p:par>
                                <p:cTn id="10" presetID="0" presetClass="path" presetSubtype="0" accel="50000" decel="50000" fill="hold" nodeType="withEffect">
                                  <p:stCondLst>
                                    <p:cond delay="6300"/>
                                  </p:stCondLst>
                                  <p:childTnLst>
                                    <p:animMotion origin="layout" path="M -1.66667E-6 -4.84736E-6 L -0.45434 -0.36447 " pathEditMode="relative" rAng="0" ptsTypes="AA">
                                      <p:cBhvr>
                                        <p:cTn id="11" dur="1400" fill="hold"/>
                                        <p:tgtEl>
                                          <p:spTgt spid="5"/>
                                        </p:tgtEl>
                                        <p:attrNameLst>
                                          <p:attrName>ppt_x</p:attrName>
                                          <p:attrName>ppt_y</p:attrName>
                                        </p:attrNameLst>
                                      </p:cBhvr>
                                      <p:rCtr x="-22700" y="-18200"/>
                                    </p:animMotion>
                                  </p:childTnLst>
                                </p:cTn>
                              </p:par>
                              <p:par>
                                <p:cTn id="12" presetID="1" presetClass="exit" presetSubtype="0" fill="hold" nodeType="withEffect">
                                  <p:stCondLst>
                                    <p:cond delay="500"/>
                                  </p:stCondLst>
                                  <p:childTnLst>
                                    <p:set>
                                      <p:cBhvr>
                                        <p:cTn id="13" dur="1" fill="hold">
                                          <p:stCondLst>
                                            <p:cond delay="0"/>
                                          </p:stCondLst>
                                        </p:cTn>
                                        <p:tgtEl>
                                          <p:spTgt spid="5"/>
                                        </p:tgtEl>
                                        <p:attrNameLst>
                                          <p:attrName>style.visibility</p:attrName>
                                        </p:attrNameLst>
                                      </p:cBhvr>
                                      <p:to>
                                        <p:strVal val="hidden"/>
                                      </p:to>
                                    </p:set>
                                  </p:childTnLst>
                                </p:cTn>
                              </p:par>
                            </p:childTnLst>
                          </p:cTn>
                        </p:par>
                        <p:par>
                          <p:cTn id="14" fill="hold">
                            <p:stCondLst>
                              <p:cond delay="7700"/>
                            </p:stCondLst>
                            <p:childTnLst>
                              <p:par>
                                <p:cTn id="15" presetID="10" presetClass="entr" presetSubtype="0" fill="hold" nodeType="afterEffect">
                                  <p:stCondLst>
                                    <p:cond delay="0"/>
                                  </p:stCondLst>
                                  <p:childTnLst>
                                    <p:set>
                                      <p:cBhvr>
                                        <p:cTn id="16" dur="1" fill="hold">
                                          <p:stCondLst>
                                            <p:cond delay="0"/>
                                          </p:stCondLst>
                                        </p:cTn>
                                        <p:tgtEl>
                                          <p:spTgt spid="18435"/>
                                        </p:tgtEl>
                                        <p:attrNameLst>
                                          <p:attrName>style.visibility</p:attrName>
                                        </p:attrNameLst>
                                      </p:cBhvr>
                                      <p:to>
                                        <p:strVal val="visible"/>
                                      </p:to>
                                    </p:set>
                                    <p:animEffect transition="in" filter="fade">
                                      <p:cBhvr>
                                        <p:cTn id="17" dur="800"/>
                                        <p:tgtEl>
                                          <p:spTgt spid="18435"/>
                                        </p:tgtEl>
                                      </p:cBhvr>
                                    </p:animEffect>
                                  </p:childTnLst>
                                </p:cTn>
                              </p:par>
                            </p:childTnLst>
                          </p:cTn>
                        </p:par>
                        <p:par>
                          <p:cTn id="18" fill="hold">
                            <p:stCondLst>
                              <p:cond delay="8500"/>
                            </p:stCondLst>
                            <p:childTnLst>
                              <p:par>
                                <p:cTn id="19" presetID="1" presetClass="exit" presetSubtype="0" fill="hold" nodeType="after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par>
                          <p:cTn id="21" fill="hold">
                            <p:stCondLst>
                              <p:cond delay="8500"/>
                            </p:stCondLst>
                            <p:childTnLst>
                              <p:par>
                                <p:cTn id="22" presetID="10" presetClass="entr" presetSubtype="0" fill="hold" nodeType="afterEffect">
                                  <p:stCondLst>
                                    <p:cond delay="0"/>
                                  </p:stCondLst>
                                  <p:childTnLst>
                                    <p:set>
                                      <p:cBhvr>
                                        <p:cTn id="23" dur="1" fill="hold">
                                          <p:stCondLst>
                                            <p:cond delay="0"/>
                                          </p:stCondLst>
                                        </p:cTn>
                                        <p:tgtEl>
                                          <p:spTgt spid="18436"/>
                                        </p:tgtEl>
                                        <p:attrNameLst>
                                          <p:attrName>style.visibility</p:attrName>
                                        </p:attrNameLst>
                                      </p:cBhvr>
                                      <p:to>
                                        <p:strVal val="visible"/>
                                      </p:to>
                                    </p:set>
                                    <p:animEffect transition="in" filter="fade">
                                      <p:cBhvr>
                                        <p:cTn id="24" dur="800"/>
                                        <p:tgtEl>
                                          <p:spTgt spid="18436"/>
                                        </p:tgtEl>
                                      </p:cBhvr>
                                    </p:animEffect>
                                  </p:childTnLst>
                                </p:cTn>
                              </p:par>
                              <p:par>
                                <p:cTn id="25" presetID="1" presetClass="entr" presetSubtype="0" fill="hold" nodeType="withEffect">
                                  <p:stCondLst>
                                    <p:cond delay="800"/>
                                  </p:stCondLst>
                                  <p:childTnLst>
                                    <p:set>
                                      <p:cBhvr>
                                        <p:cTn id="26" dur="1" fill="hold">
                                          <p:stCondLst>
                                            <p:cond delay="0"/>
                                          </p:stCondLst>
                                        </p:cTn>
                                        <p:tgtEl>
                                          <p:spTgt spid="9"/>
                                        </p:tgtEl>
                                        <p:attrNameLst>
                                          <p:attrName>style.visibility</p:attrName>
                                        </p:attrNameLst>
                                      </p:cBhvr>
                                      <p:to>
                                        <p:strVal val="visible"/>
                                      </p:to>
                                    </p:set>
                                  </p:childTnLst>
                                </p:cTn>
                              </p:par>
                            </p:childTnLst>
                          </p:cTn>
                        </p:par>
                        <p:par>
                          <p:cTn id="27" fill="hold">
                            <p:stCondLst>
                              <p:cond delay="9300"/>
                            </p:stCondLst>
                            <p:childTnLst>
                              <p:par>
                                <p:cTn id="28" presetID="0" presetClass="path" presetSubtype="0" accel="50000" decel="50000" fill="hold" nodeType="afterEffect">
                                  <p:stCondLst>
                                    <p:cond delay="0"/>
                                  </p:stCondLst>
                                  <p:childTnLst>
                                    <p:animMotion origin="layout" path="M 0.01527 0.1956 L -0.22396 -0.13703 " pathEditMode="relative" rAng="0" ptsTypes="AA">
                                      <p:cBhvr>
                                        <p:cTn id="29" dur="1400" fill="hold"/>
                                        <p:tgtEl>
                                          <p:spTgt spid="9"/>
                                        </p:tgtEl>
                                        <p:attrNameLst>
                                          <p:attrName>ppt_x</p:attrName>
                                          <p:attrName>ppt_y</p:attrName>
                                        </p:attrNameLst>
                                      </p:cBhvr>
                                      <p:rCtr x="-11962" y="-16644"/>
                                    </p:animMotion>
                                  </p:childTnLst>
                                </p:cTn>
                              </p:par>
                              <p:par>
                                <p:cTn id="30" presetID="10" presetClass="entr" presetSubtype="0" fill="hold" nodeType="withEffect">
                                  <p:stCondLst>
                                    <p:cond delay="1300"/>
                                  </p:stCondLst>
                                  <p:childTnLst>
                                    <p:set>
                                      <p:cBhvr>
                                        <p:cTn id="31" dur="1" fill="hold">
                                          <p:stCondLst>
                                            <p:cond delay="0"/>
                                          </p:stCondLst>
                                        </p:cTn>
                                        <p:tgtEl>
                                          <p:spTgt spid="18437"/>
                                        </p:tgtEl>
                                        <p:attrNameLst>
                                          <p:attrName>style.visibility</p:attrName>
                                        </p:attrNameLst>
                                      </p:cBhvr>
                                      <p:to>
                                        <p:strVal val="visible"/>
                                      </p:to>
                                    </p:set>
                                    <p:animEffect transition="in" filter="fade">
                                      <p:cBhvr>
                                        <p:cTn id="32" dur="800"/>
                                        <p:tgtEl>
                                          <p:spTgt spid="18437"/>
                                        </p:tgtEl>
                                      </p:cBhvr>
                                    </p:animEffect>
                                  </p:childTnLst>
                                </p:cTn>
                              </p:par>
                              <p:par>
                                <p:cTn id="33" presetID="1" presetClass="entr" presetSubtype="0" fill="hold" nodeType="withEffect">
                                  <p:stCondLst>
                                    <p:cond delay="2000"/>
                                  </p:stCondLst>
                                  <p:childTnLst>
                                    <p:set>
                                      <p:cBhvr>
                                        <p:cTn id="34" dur="1" fill="hold">
                                          <p:stCondLst>
                                            <p:cond delay="0"/>
                                          </p:stCondLst>
                                        </p:cTn>
                                        <p:tgtEl>
                                          <p:spTgt spid="10"/>
                                        </p:tgtEl>
                                        <p:attrNameLst>
                                          <p:attrName>style.visibility</p:attrName>
                                        </p:attrNameLst>
                                      </p:cBhvr>
                                      <p:to>
                                        <p:strVal val="visible"/>
                                      </p:to>
                                    </p:set>
                                  </p:childTnLst>
                                </p:cTn>
                              </p:par>
                            </p:childTnLst>
                          </p:cTn>
                        </p:par>
                        <p:par>
                          <p:cTn id="35" fill="hold">
                            <p:stCondLst>
                              <p:cond delay="11400"/>
                            </p:stCondLst>
                            <p:childTnLst>
                              <p:par>
                                <p:cTn id="36" presetID="0" presetClass="path" presetSubtype="0" accel="50000" decel="50000" fill="hold" nodeType="afterEffect">
                                  <p:stCondLst>
                                    <p:cond delay="0"/>
                                  </p:stCondLst>
                                  <p:childTnLst>
                                    <p:animMotion origin="layout" path="M 8.33333E-7 -1.21184E-6 L -0.34688 -0.90657 " pathEditMode="relative" rAng="0" ptsTypes="AA">
                                      <p:cBhvr>
                                        <p:cTn id="37" dur="1400" fill="hold"/>
                                        <p:tgtEl>
                                          <p:spTgt spid="10"/>
                                        </p:tgtEl>
                                        <p:attrNameLst>
                                          <p:attrName>ppt_x</p:attrName>
                                          <p:attrName>ppt_y</p:attrName>
                                        </p:attrNameLst>
                                      </p:cBhvr>
                                      <p:rCtr x="-17300" y="-45300"/>
                                    </p:animMotion>
                                  </p:childTnLst>
                                </p:cTn>
                              </p:par>
                            </p:childTnLst>
                          </p:cTn>
                        </p:par>
                        <p:par>
                          <p:cTn id="38" fill="hold">
                            <p:stCondLst>
                              <p:cond delay="12800"/>
                            </p:stCondLst>
                            <p:childTnLst>
                              <p:par>
                                <p:cTn id="39" presetID="1" presetClass="exit" presetSubtype="0" fill="hold" nodeType="afterEffect">
                                  <p:stCondLst>
                                    <p:cond delay="0"/>
                                  </p:stCondLst>
                                  <p:childTnLst>
                                    <p:set>
                                      <p:cBhvr>
                                        <p:cTn id="4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924101" y="143987"/>
            <a:ext cx="8200823" cy="5012779"/>
          </a:xfrm>
          <a:prstGeom prst="rect">
            <a:avLst/>
          </a:prstGeom>
          <a:noFill/>
          <a:ln w="9525">
            <a:noFill/>
            <a:miter lim="800000"/>
            <a:headEnd/>
            <a:tailEnd/>
          </a:ln>
        </p:spPr>
      </p:pic>
      <p:pic>
        <p:nvPicPr>
          <p:cNvPr id="19459" name="Picture 3"/>
          <p:cNvPicPr>
            <a:picLocks noChangeAspect="1" noChangeArrowheads="1"/>
          </p:cNvPicPr>
          <p:nvPr/>
        </p:nvPicPr>
        <p:blipFill>
          <a:blip r:embed="rId3" cstate="print"/>
          <a:srcRect/>
          <a:stretch>
            <a:fillRect/>
          </a:stretch>
        </p:blipFill>
        <p:spPr bwMode="auto">
          <a:xfrm>
            <a:off x="724290" y="9238"/>
            <a:ext cx="8202945" cy="6163602"/>
          </a:xfrm>
          <a:prstGeom prst="rect">
            <a:avLst/>
          </a:prstGeom>
          <a:noFill/>
          <a:ln w="9525">
            <a:noFill/>
            <a:miter lim="800000"/>
            <a:headEnd/>
            <a:tailEnd/>
          </a:ln>
        </p:spPr>
      </p:pic>
      <p:pic>
        <p:nvPicPr>
          <p:cNvPr id="19461" name="Picture 5"/>
          <p:cNvPicPr>
            <a:picLocks noChangeAspect="1" noChangeArrowheads="1"/>
          </p:cNvPicPr>
          <p:nvPr/>
        </p:nvPicPr>
        <p:blipFill>
          <a:blip r:embed="rId4" cstate="print"/>
          <a:srcRect/>
          <a:stretch>
            <a:fillRect/>
          </a:stretch>
        </p:blipFill>
        <p:spPr bwMode="auto">
          <a:xfrm>
            <a:off x="0" y="0"/>
            <a:ext cx="9101797" cy="6384144"/>
          </a:xfrm>
          <a:prstGeom prst="rect">
            <a:avLst/>
          </a:prstGeom>
          <a:noFill/>
          <a:ln w="9525">
            <a:noFill/>
            <a:miter lim="800000"/>
            <a:headEnd/>
            <a:tailEnd/>
          </a:ln>
        </p:spPr>
      </p:pic>
    </p:spTree>
    <p:extLst>
      <p:ext uri="{BB962C8B-B14F-4D97-AF65-F5344CB8AC3E}">
        <p14:creationId xmlns:p14="http://schemas.microsoft.com/office/powerpoint/2010/main" val="1927390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fade">
                                      <p:cBhvr>
                                        <p:cTn id="7" dur="1000"/>
                                        <p:tgtEl>
                                          <p:spTgt spid="1945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9461"/>
                                        </p:tgtEl>
                                        <p:attrNameLst>
                                          <p:attrName>style.visibility</p:attrName>
                                        </p:attrNameLst>
                                      </p:cBhvr>
                                      <p:to>
                                        <p:strVal val="visible"/>
                                      </p:to>
                                    </p:set>
                                    <p:animEffect transition="in" filter="fade">
                                      <p:cBhvr>
                                        <p:cTn id="11" dur="900"/>
                                        <p:tgtEl>
                                          <p:spTgt spid="19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17536" y="0"/>
            <a:ext cx="9126464" cy="5284812"/>
          </a:xfrm>
          <a:prstGeom prst="rect">
            <a:avLst/>
          </a:prstGeom>
          <a:noFill/>
          <a:ln w="9525">
            <a:noFill/>
            <a:miter lim="800000"/>
            <a:headEnd/>
            <a:tailEnd/>
          </a:ln>
        </p:spPr>
      </p:pic>
    </p:spTree>
    <p:extLst>
      <p:ext uri="{BB962C8B-B14F-4D97-AF65-F5344CB8AC3E}">
        <p14:creationId xmlns:p14="http://schemas.microsoft.com/office/powerpoint/2010/main" val="165882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385344" y="476672"/>
            <a:ext cx="8588013" cy="5760640"/>
          </a:xfrm>
          <a:prstGeom prst="rect">
            <a:avLst/>
          </a:prstGeom>
          <a:noFill/>
          <a:ln w="9525">
            <a:noFill/>
            <a:miter lim="800000"/>
            <a:headEnd/>
            <a:tailEnd/>
          </a:ln>
        </p:spPr>
      </p:pic>
      <p:sp>
        <p:nvSpPr>
          <p:cNvPr id="2" name="Right Arrow 1"/>
          <p:cNvSpPr/>
          <p:nvPr/>
        </p:nvSpPr>
        <p:spPr>
          <a:xfrm>
            <a:off x="1353614" y="4161555"/>
            <a:ext cx="648072" cy="648072"/>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1346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539552" y="404665"/>
            <a:ext cx="8263385" cy="5906790"/>
          </a:xfrm>
          <a:prstGeom prst="rect">
            <a:avLst/>
          </a:prstGeom>
          <a:noFill/>
          <a:ln w="9525">
            <a:noFill/>
            <a:miter lim="800000"/>
            <a:headEnd/>
            <a:tailEnd/>
          </a:ln>
        </p:spPr>
      </p:pic>
      <p:sp>
        <p:nvSpPr>
          <p:cNvPr id="3" name="Prostokąt 2"/>
          <p:cNvSpPr/>
          <p:nvPr/>
        </p:nvSpPr>
        <p:spPr>
          <a:xfrm>
            <a:off x="2627784" y="3429000"/>
            <a:ext cx="3744416" cy="144016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a:solidFill>
                  <a:schemeClr val="tx2"/>
                </a:solidFill>
                <a:latin typeface="Arial" pitchFamily="34" charset="0"/>
                <a:cs typeface="Arial" pitchFamily="34" charset="0"/>
              </a:rPr>
              <a:t>Oxford e-Learning является вспомогательным ресурсом с вопросами и ответами для изданий из Oxford Medicine Online</a:t>
            </a:r>
          </a:p>
        </p:txBody>
      </p:sp>
    </p:spTree>
    <p:extLst>
      <p:ext uri="{BB962C8B-B14F-4D97-AF65-F5344CB8AC3E}">
        <p14:creationId xmlns:p14="http://schemas.microsoft.com/office/powerpoint/2010/main" val="325240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276225" y="552450"/>
            <a:ext cx="8591550" cy="5753100"/>
          </a:xfrm>
          <a:prstGeom prst="rect">
            <a:avLst/>
          </a:prstGeom>
          <a:noFill/>
          <a:ln w="9525">
            <a:noFill/>
            <a:miter lim="800000"/>
            <a:headEnd/>
            <a:tailEnd/>
          </a:ln>
        </p:spPr>
      </p:pic>
      <p:sp>
        <p:nvSpPr>
          <p:cNvPr id="2" name="Rectangle 1"/>
          <p:cNvSpPr/>
          <p:nvPr/>
        </p:nvSpPr>
        <p:spPr>
          <a:xfrm>
            <a:off x="3167844" y="404664"/>
            <a:ext cx="2808312" cy="504056"/>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rPr>
              <a:t>Inside OEL</a:t>
            </a:r>
            <a:endParaRPr lang="en-GB" sz="2400" dirty="0">
              <a:solidFill>
                <a:schemeClr val="tx1"/>
              </a:solidFill>
            </a:endParaRPr>
          </a:p>
        </p:txBody>
      </p:sp>
    </p:spTree>
    <p:extLst>
      <p:ext uri="{BB962C8B-B14F-4D97-AF65-F5344CB8AC3E}">
        <p14:creationId xmlns:p14="http://schemas.microsoft.com/office/powerpoint/2010/main" val="213633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6225" cy="6315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13"/>
          <p:cNvSpPr txBox="1">
            <a:spLocks noChangeArrowheads="1"/>
          </p:cNvSpPr>
          <p:nvPr/>
        </p:nvSpPr>
        <p:spPr bwMode="auto">
          <a:xfrm>
            <a:off x="107504" y="4149080"/>
            <a:ext cx="3540813" cy="1754326"/>
          </a:xfrm>
          <a:prstGeom prst="rect">
            <a:avLst/>
          </a:prstGeom>
          <a:solidFill>
            <a:srgbClr val="FFFF66"/>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ru-RU" dirty="0">
                <a:solidFill>
                  <a:srgbClr val="002147"/>
                </a:solidFill>
              </a:rPr>
              <a:t>Oxford Bibliographies разработан совместно с учёными и библиотекарями из разных стран и содержит эксклюзивные, авторитетные пособия для исследований. </a:t>
            </a:r>
          </a:p>
        </p:txBody>
      </p:sp>
      <p:sp>
        <p:nvSpPr>
          <p:cNvPr id="4" name="Text Box 13"/>
          <p:cNvSpPr txBox="1">
            <a:spLocks noChangeArrowheads="1"/>
          </p:cNvSpPr>
          <p:nvPr/>
        </p:nvSpPr>
        <p:spPr bwMode="auto">
          <a:xfrm>
            <a:off x="5148064" y="2420888"/>
            <a:ext cx="3540813" cy="3416320"/>
          </a:xfrm>
          <a:prstGeom prst="rect">
            <a:avLst/>
          </a:prstGeom>
          <a:solidFill>
            <a:srgbClr val="FFFF66"/>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ru-RU" dirty="0" smtClean="0">
                <a:solidFill>
                  <a:srgbClr val="002147"/>
                </a:solidFill>
              </a:rPr>
              <a:t>Каждая </a:t>
            </a:r>
            <a:r>
              <a:rPr lang="ru-RU" dirty="0">
                <a:solidFill>
                  <a:srgbClr val="002147"/>
                </a:solidFill>
              </a:rPr>
              <a:t>тема в Oxford Bibliographies объединяет обширную коллекцию статей, касающихся разделов той или иной дисциплины. </a:t>
            </a:r>
          </a:p>
          <a:p>
            <a:pPr fontAlgn="base">
              <a:spcBef>
                <a:spcPct val="0"/>
              </a:spcBef>
              <a:spcAft>
                <a:spcPct val="0"/>
              </a:spcAft>
            </a:pPr>
            <a:endParaRPr lang="ru-RU" dirty="0">
              <a:solidFill>
                <a:srgbClr val="002147"/>
              </a:solidFill>
            </a:endParaRPr>
          </a:p>
          <a:p>
            <a:pPr fontAlgn="base">
              <a:spcBef>
                <a:spcPct val="0"/>
              </a:spcBef>
              <a:spcAft>
                <a:spcPct val="0"/>
              </a:spcAft>
            </a:pPr>
            <a:r>
              <a:rPr lang="ru-RU" dirty="0">
                <a:solidFill>
                  <a:srgbClr val="002147"/>
                </a:solidFill>
              </a:rPr>
              <a:t>В результате получился невероятно мощный новый ресурс, разработанный, чтобы послужить исследователям путеводной нитью в ситуации информационной перегрузки. </a:t>
            </a:r>
            <a:endParaRPr lang="en-GB" dirty="0">
              <a:solidFill>
                <a:srgbClr val="002147"/>
              </a:solidFill>
            </a:endParaRPr>
          </a:p>
        </p:txBody>
      </p:sp>
    </p:spTree>
    <p:extLst>
      <p:ext uri="{BB962C8B-B14F-4D97-AF65-F5344CB8AC3E}">
        <p14:creationId xmlns:p14="http://schemas.microsoft.com/office/powerpoint/2010/main" val="3327111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36496" cy="5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067944" y="5062791"/>
            <a:ext cx="4968552" cy="1008112"/>
          </a:xfrm>
          <a:prstGeom prst="rect">
            <a:avLst/>
          </a:prstGeom>
          <a:solidFill>
            <a:srgbClr val="FFFF66"/>
          </a:solidFill>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fontAlgn="base">
              <a:spcBef>
                <a:spcPct val="0"/>
              </a:spcBef>
              <a:spcAft>
                <a:spcPct val="0"/>
              </a:spcAft>
            </a:pPr>
            <a:r>
              <a:rPr lang="ru-RU" altLang="en-US" sz="1600" dirty="0">
                <a:solidFill>
                  <a:srgbClr val="000000"/>
                </a:solidFill>
                <a:cs typeface="Arial" charset="0"/>
              </a:rPr>
              <a:t>Каждая статья в </a:t>
            </a:r>
            <a:r>
              <a:rPr lang="en-US" altLang="en-US" sz="1600" i="1" dirty="0">
                <a:solidFill>
                  <a:srgbClr val="000000"/>
                </a:solidFill>
                <a:cs typeface="Arial" charset="0"/>
              </a:rPr>
              <a:t>Oxford Bibliographies</a:t>
            </a:r>
            <a:r>
              <a:rPr lang="en-US" altLang="en-US" sz="1600" dirty="0">
                <a:solidFill>
                  <a:srgbClr val="000000"/>
                </a:solidFill>
                <a:cs typeface="Arial" charset="0"/>
              </a:rPr>
              <a:t> </a:t>
            </a:r>
            <a:r>
              <a:rPr lang="ru-RU" altLang="en-US" sz="1600" dirty="0">
                <a:solidFill>
                  <a:srgbClr val="000000"/>
                </a:solidFill>
                <a:cs typeface="Arial" charset="0"/>
              </a:rPr>
              <a:t>снабжена прямыми рекомендациями и контекстной информацией, чтобы пользователи могли найти в точности те ресурсы, которые им нужны</a:t>
            </a:r>
            <a:r>
              <a:rPr lang="en-US" altLang="en-US" sz="1600" dirty="0">
                <a:solidFill>
                  <a:srgbClr val="000000"/>
                </a:solidFill>
                <a:cs typeface="Arial" charset="0"/>
              </a:rPr>
              <a:t>. </a:t>
            </a:r>
          </a:p>
        </p:txBody>
      </p:sp>
    </p:spTree>
    <p:extLst>
      <p:ext uri="{BB962C8B-B14F-4D97-AF65-F5344CB8AC3E}">
        <p14:creationId xmlns:p14="http://schemas.microsoft.com/office/powerpoint/2010/main" val="1324130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 y="0"/>
            <a:ext cx="9125483" cy="5887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923928" y="4326077"/>
            <a:ext cx="4968552" cy="1224136"/>
          </a:xfrm>
          <a:prstGeom prst="rect">
            <a:avLst/>
          </a:prstGeom>
          <a:solidFill>
            <a:srgbClr val="FFFF66"/>
          </a:solidFill>
        </p:spPr>
        <p:style>
          <a:lnRef idx="1">
            <a:schemeClr val="accent1"/>
          </a:lnRef>
          <a:fillRef idx="3">
            <a:schemeClr val="accent1"/>
          </a:fillRef>
          <a:effectRef idx="2">
            <a:schemeClr val="accent1"/>
          </a:effectRef>
          <a:fontRef idx="minor">
            <a:schemeClr val="lt1"/>
          </a:fontRef>
        </p:style>
        <p:txBody>
          <a:bodyPr rtlCol="0" anchor="ctr"/>
          <a:lstStyle/>
          <a:p>
            <a:pPr fontAlgn="base">
              <a:spcBef>
                <a:spcPct val="0"/>
              </a:spcBef>
              <a:spcAft>
                <a:spcPct val="0"/>
              </a:spcAft>
            </a:pPr>
            <a:r>
              <a:rPr lang="ru-RU" altLang="en-US" sz="1600" dirty="0">
                <a:solidFill>
                  <a:srgbClr val="000000"/>
                </a:solidFill>
                <a:cs typeface="Arial" charset="0"/>
              </a:rPr>
              <a:t>Каждая статья, написанная и отрецензированная ведущими учёными в своих областях, состоит из вводного текста и комментариев с последующим аннотированным списком ссылок на процитированные работы</a:t>
            </a:r>
            <a:r>
              <a:rPr lang="en-US" altLang="en-US" sz="1600" dirty="0">
                <a:solidFill>
                  <a:srgbClr val="000000"/>
                </a:solidFill>
                <a:cs typeface="Arial" charset="0"/>
              </a:rPr>
              <a:t>:</a:t>
            </a:r>
            <a:endParaRPr lang="pl-PL" altLang="en-US" sz="1600" dirty="0">
              <a:solidFill>
                <a:srgbClr val="000000"/>
              </a:solidFill>
              <a:cs typeface="Arial" charset="0"/>
            </a:endParaRPr>
          </a:p>
        </p:txBody>
      </p:sp>
    </p:spTree>
    <p:extLst>
      <p:ext uri="{BB962C8B-B14F-4D97-AF65-F5344CB8AC3E}">
        <p14:creationId xmlns:p14="http://schemas.microsoft.com/office/powerpoint/2010/main" val="231562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2"/>
          <p:cNvSpPr>
            <a:spLocks noGrp="1"/>
          </p:cNvSpPr>
          <p:nvPr>
            <p:ph type="title"/>
          </p:nvPr>
        </p:nvSpPr>
        <p:spPr/>
        <p:txBody>
          <a:bodyPr/>
          <a:lstStyle/>
          <a:p>
            <a:pPr eaLnBrk="1" hangingPunct="1"/>
            <a:r>
              <a:rPr lang="en-GB" dirty="0" smtClean="0">
                <a:ea typeface="ＭＳ Ｐゴシック" pitchFamily="34" charset="-128"/>
              </a:rPr>
              <a:t>Our Mission</a:t>
            </a:r>
          </a:p>
        </p:txBody>
      </p:sp>
      <p:sp>
        <p:nvSpPr>
          <p:cNvPr id="196611" name="Slide Number Placeholder 4"/>
          <p:cNvSpPr>
            <a:spLocks noGrp="1"/>
          </p:cNvSpPr>
          <p:nvPr>
            <p:ph type="sldNum" sz="quarter" idx="4294967295"/>
          </p:nvPr>
        </p:nvSpPr>
        <p:spPr bwMode="auto">
          <a:xfrm>
            <a:off x="287338" y="6391275"/>
            <a:ext cx="344487" cy="360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fld id="{C482E48B-2593-4AD1-979C-1C177F4937F5}" type="slidenum">
              <a:rPr lang="en-US" smtClean="0">
                <a:solidFill>
                  <a:srgbClr val="898C94"/>
                </a:solidFill>
                <a:ea typeface="ＭＳ Ｐゴシック" pitchFamily="34" charset="-128"/>
              </a:rPr>
              <a:pPr eaLnBrk="1" hangingPunct="1"/>
              <a:t>4</a:t>
            </a:fld>
            <a:endParaRPr lang="en-US" smtClean="0">
              <a:solidFill>
                <a:srgbClr val="898C94"/>
              </a:solidFill>
              <a:ea typeface="ＭＳ Ｐゴシック" pitchFamily="34" charset="-128"/>
            </a:endParaRPr>
          </a:p>
        </p:txBody>
      </p:sp>
      <p:sp>
        <p:nvSpPr>
          <p:cNvPr id="6" name="Text Placeholder 5"/>
          <p:cNvSpPr>
            <a:spLocks noGrp="1"/>
          </p:cNvSpPr>
          <p:nvPr>
            <p:ph type="body" sz="quarter" idx="12"/>
          </p:nvPr>
        </p:nvSpPr>
        <p:spPr>
          <a:xfrm>
            <a:off x="287338" y="1270000"/>
            <a:ext cx="6937375" cy="485775"/>
          </a:xfrm>
        </p:spPr>
        <p:txBody>
          <a:bodyPr/>
          <a:lstStyle/>
          <a:p>
            <a:pPr eaLnBrk="1" hangingPunct="1">
              <a:spcBef>
                <a:spcPct val="0"/>
              </a:spcBef>
              <a:defRPr/>
            </a:pPr>
            <a:r>
              <a:rPr lang="en-GB" dirty="0" smtClean="0"/>
              <a:t> </a:t>
            </a:r>
            <a:endParaRPr lang="en-GB" dirty="0"/>
          </a:p>
          <a:p>
            <a:pPr eaLnBrk="1" hangingPunct="1">
              <a:spcBef>
                <a:spcPct val="0"/>
              </a:spcBef>
              <a:defRPr/>
            </a:pPr>
            <a:endParaRPr lang="en-GB" dirty="0" smtClean="0"/>
          </a:p>
        </p:txBody>
      </p:sp>
      <p:sp>
        <p:nvSpPr>
          <p:cNvPr id="196613" name="TextBox 1"/>
          <p:cNvSpPr txBox="1">
            <a:spLocks noChangeArrowheads="1"/>
          </p:cNvSpPr>
          <p:nvPr/>
        </p:nvSpPr>
        <p:spPr bwMode="auto">
          <a:xfrm>
            <a:off x="3184525" y="6021388"/>
            <a:ext cx="1638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GB">
                <a:solidFill>
                  <a:srgbClr val="FFFFFF"/>
                </a:solidFill>
                <a:ea typeface="ＭＳ Ｐゴシック" pitchFamily="34" charset="-128"/>
              </a:rPr>
              <a:t>John Fell</a:t>
            </a:r>
          </a:p>
        </p:txBody>
      </p:sp>
      <p:sp>
        <p:nvSpPr>
          <p:cNvPr id="196614" name="Footer Placeholder 3"/>
          <p:cNvSpPr txBox="1">
            <a:spLocks noGrp="1"/>
          </p:cNvSpPr>
          <p:nvPr/>
        </p:nvSpPr>
        <p:spPr bwMode="auto">
          <a:xfrm>
            <a:off x="530225" y="6494463"/>
            <a:ext cx="8135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sz="1100" b="1">
                <a:solidFill>
                  <a:srgbClr val="002147"/>
                </a:solidFill>
                <a:ea typeface="ＭＳ Ｐゴシック" pitchFamily="34" charset="-128"/>
              </a:rPr>
              <a:t>Clarendon Presentation—Tim Barton (November 2011)</a:t>
            </a:r>
          </a:p>
        </p:txBody>
      </p:sp>
      <p:pic>
        <p:nvPicPr>
          <p:cNvPr id="196615" name="Picture 7" descr="Oxford University view"/>
          <p:cNvPicPr>
            <a:picLocks noChangeAspect="1" noChangeArrowheads="1"/>
          </p:cNvPicPr>
          <p:nvPr/>
        </p:nvPicPr>
        <p:blipFill rotWithShape="1">
          <a:blip r:embed="rId3">
            <a:extLst>
              <a:ext uri="{28A0092B-C50C-407E-A947-70E740481C1C}">
                <a14:useLocalDpi xmlns:a14="http://schemas.microsoft.com/office/drawing/2010/main" val="0"/>
              </a:ext>
            </a:extLst>
          </a:blip>
          <a:srcRect l="10413" r="14531" b="2571"/>
          <a:stretch/>
        </p:blipFill>
        <p:spPr bwMode="auto">
          <a:xfrm>
            <a:off x="-26192" y="-18056"/>
            <a:ext cx="9170192" cy="6877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6192" y="1503463"/>
            <a:ext cx="9170192" cy="2451370"/>
          </a:xfrm>
          <a:prstGeom prst="rect">
            <a:avLst/>
          </a:prstGeom>
          <a:solidFill>
            <a:srgbClr val="808080">
              <a:alpha val="4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616" name="Rectangle 3"/>
          <p:cNvSpPr>
            <a:spLocks noGrp="1" noChangeArrowheads="1"/>
          </p:cNvSpPr>
          <p:nvPr>
            <p:ph type="body" sz="half" idx="4294967295"/>
          </p:nvPr>
        </p:nvSpPr>
        <p:spPr>
          <a:xfrm>
            <a:off x="130572" y="1834364"/>
            <a:ext cx="8856663" cy="1789568"/>
          </a:xfrm>
        </p:spPr>
        <p:txBody>
          <a:bodyPr/>
          <a:lstStyle/>
          <a:p>
            <a:pPr algn="ctr" eaLnBrk="1" hangingPunct="1">
              <a:buFont typeface="Wingdings" pitchFamily="2" charset="2"/>
              <a:buNone/>
            </a:pPr>
            <a:r>
              <a:rPr lang="en-GB" sz="2800" b="1" dirty="0" smtClean="0">
                <a:solidFill>
                  <a:srgbClr val="FFFFFF"/>
                </a:solidFill>
                <a:latin typeface="Calibri" pitchFamily="34" charset="0"/>
                <a:ea typeface="ＭＳ Ｐゴシック" pitchFamily="34" charset="-128"/>
              </a:rPr>
              <a:t>Oxford University Press is a department of the University of Oxford.  It furthers the University's objective of excellence in research, scholarship, and education  by publishing worldwide. </a:t>
            </a:r>
          </a:p>
          <a:p>
            <a:pPr eaLnBrk="1" hangingPunct="1">
              <a:buFont typeface="Wingdings" pitchFamily="2" charset="2"/>
              <a:buNone/>
            </a:pPr>
            <a:endParaRPr lang="en-GB" sz="1600" b="1" dirty="0" smtClean="0">
              <a:solidFill>
                <a:srgbClr val="FFFFFF"/>
              </a:solidFill>
              <a:ea typeface="ＭＳ Ｐゴシック" pitchFamily="34" charset="-128"/>
            </a:endParaRPr>
          </a:p>
        </p:txBody>
      </p:sp>
    </p:spTree>
    <p:extLst>
      <p:ext uri="{BB962C8B-B14F-4D97-AF65-F5344CB8AC3E}">
        <p14:creationId xmlns:p14="http://schemas.microsoft.com/office/powerpoint/2010/main" val="30931139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12017"/>
            <a:ext cx="8820980" cy="6854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608004" y="3645024"/>
            <a:ext cx="4392488" cy="3020291"/>
          </a:xfrm>
          <a:prstGeom prst="rect">
            <a:avLst/>
          </a:prstGeom>
          <a:solidFill>
            <a:srgbClr val="FFFF66"/>
          </a:solidFill>
          <a:ln w="19050"/>
        </p:spPr>
        <p:style>
          <a:lnRef idx="1">
            <a:schemeClr val="accent1"/>
          </a:lnRef>
          <a:fillRef idx="3">
            <a:schemeClr val="accent1"/>
          </a:fillRef>
          <a:effectRef idx="2">
            <a:schemeClr val="accent1"/>
          </a:effectRef>
          <a:fontRef idx="minor">
            <a:schemeClr val="lt1"/>
          </a:fontRef>
        </p:style>
        <p:txBody>
          <a:bodyPr rtlCol="0" anchor="ctr"/>
          <a:lstStyle/>
          <a:p>
            <a:pPr fontAlgn="base">
              <a:spcBef>
                <a:spcPct val="0"/>
              </a:spcBef>
              <a:spcAft>
                <a:spcPct val="0"/>
              </a:spcAft>
            </a:pPr>
            <a:endParaRPr lang="en-US" altLang="en-US" sz="1600" dirty="0">
              <a:solidFill>
                <a:srgbClr val="000000"/>
              </a:solidFill>
              <a:cs typeface="Arial" charset="0"/>
            </a:endParaRPr>
          </a:p>
          <a:p>
            <a:pPr fontAlgn="base">
              <a:spcBef>
                <a:spcPct val="0"/>
              </a:spcBef>
              <a:spcAft>
                <a:spcPct val="0"/>
              </a:spcAft>
            </a:pPr>
            <a:r>
              <a:rPr lang="ru-RU" altLang="en-US" sz="1600" dirty="0">
                <a:solidFill>
                  <a:srgbClr val="000000"/>
                </a:solidFill>
                <a:cs typeface="Arial" charset="0"/>
              </a:rPr>
              <a:t>Значки</a:t>
            </a:r>
            <a:r>
              <a:rPr lang="ru-RU" altLang="en-US" sz="1600" b="1" dirty="0">
                <a:solidFill>
                  <a:srgbClr val="000000"/>
                </a:solidFill>
                <a:cs typeface="Arial" charset="0"/>
              </a:rPr>
              <a:t> </a:t>
            </a:r>
            <a:r>
              <a:rPr lang="en-US" altLang="en-US" sz="1600" b="1" dirty="0" err="1">
                <a:solidFill>
                  <a:srgbClr val="000000"/>
                </a:solidFill>
                <a:cs typeface="Arial" charset="0"/>
              </a:rPr>
              <a:t>OpenURL</a:t>
            </a:r>
            <a:r>
              <a:rPr lang="en-US" altLang="en-US" sz="1600" dirty="0">
                <a:solidFill>
                  <a:srgbClr val="000000"/>
                </a:solidFill>
                <a:cs typeface="Arial" charset="0"/>
              </a:rPr>
              <a:t> </a:t>
            </a:r>
            <a:r>
              <a:rPr lang="ru-RU" altLang="en-US" sz="1600" dirty="0">
                <a:solidFill>
                  <a:srgbClr val="000000"/>
                </a:solidFill>
                <a:cs typeface="Arial" charset="0"/>
              </a:rPr>
              <a:t>ведут на запись </a:t>
            </a:r>
            <a:r>
              <a:rPr lang="ru-RU" altLang="en-US" dirty="0">
                <a:solidFill>
                  <a:srgbClr val="000000"/>
                </a:solidFill>
                <a:cs typeface="Arial" charset="0"/>
              </a:rPr>
              <a:t>соответствующего</a:t>
            </a:r>
            <a:r>
              <a:rPr lang="ru-RU" altLang="en-US" dirty="0">
                <a:solidFill>
                  <a:prstClr val="black"/>
                </a:solidFill>
                <a:cs typeface="Arial" charset="0"/>
              </a:rPr>
              <a:t> </a:t>
            </a:r>
            <a:r>
              <a:rPr lang="ru-RU" altLang="en-US" sz="1600" dirty="0">
                <a:solidFill>
                  <a:srgbClr val="000000"/>
                </a:solidFill>
                <a:cs typeface="Arial" charset="0"/>
              </a:rPr>
              <a:t>ресурса в вашем библиотечном </a:t>
            </a:r>
            <a:r>
              <a:rPr lang="ru-RU" altLang="en-US" sz="1600" dirty="0" smtClean="0">
                <a:solidFill>
                  <a:srgbClr val="000000"/>
                </a:solidFill>
                <a:cs typeface="Arial" charset="0"/>
              </a:rPr>
              <a:t>каталоге</a:t>
            </a:r>
            <a:endParaRPr lang="en-GB" altLang="en-US" sz="1600" dirty="0" smtClean="0">
              <a:solidFill>
                <a:srgbClr val="000000"/>
              </a:solidFill>
              <a:cs typeface="Arial" charset="0"/>
            </a:endParaRPr>
          </a:p>
          <a:p>
            <a:pPr fontAlgn="base">
              <a:spcBef>
                <a:spcPct val="0"/>
              </a:spcBef>
              <a:spcAft>
                <a:spcPct val="0"/>
              </a:spcAft>
            </a:pPr>
            <a:endParaRPr lang="en-GB" dirty="0" smtClean="0">
              <a:solidFill>
                <a:srgbClr val="002060"/>
              </a:solidFill>
            </a:endParaRPr>
          </a:p>
          <a:p>
            <a:pPr fontAlgn="base">
              <a:spcBef>
                <a:spcPct val="0"/>
              </a:spcBef>
              <a:spcAft>
                <a:spcPct val="0"/>
              </a:spcAft>
            </a:pPr>
            <a:r>
              <a:rPr lang="ru-RU" altLang="en-US" sz="1600" dirty="0">
                <a:solidFill>
                  <a:srgbClr val="000000"/>
                </a:solidFill>
                <a:cs typeface="Arial" charset="0"/>
              </a:rPr>
              <a:t>Ссылки</a:t>
            </a:r>
            <a:r>
              <a:rPr lang="ru-RU" altLang="en-US" sz="1600" b="1" dirty="0">
                <a:solidFill>
                  <a:srgbClr val="000000"/>
                </a:solidFill>
                <a:cs typeface="Arial" charset="0"/>
              </a:rPr>
              <a:t> </a:t>
            </a:r>
            <a:r>
              <a:rPr lang="en-US" altLang="en-US" sz="1600" b="1" dirty="0" err="1">
                <a:solidFill>
                  <a:srgbClr val="000000"/>
                </a:solidFill>
                <a:cs typeface="Arial" charset="0"/>
              </a:rPr>
              <a:t>WorldCat</a:t>
            </a:r>
            <a:r>
              <a:rPr lang="en-US" altLang="en-US" sz="1600" dirty="0">
                <a:solidFill>
                  <a:srgbClr val="000000"/>
                </a:solidFill>
                <a:cs typeface="Arial" charset="0"/>
              </a:rPr>
              <a:t> </a:t>
            </a:r>
            <a:r>
              <a:rPr lang="ru-RU" altLang="en-US" sz="1600" dirty="0">
                <a:solidFill>
                  <a:srgbClr val="000000"/>
                </a:solidFill>
                <a:cs typeface="Arial" charset="0"/>
              </a:rPr>
              <a:t>приводят прямо на запись</a:t>
            </a:r>
            <a:r>
              <a:rPr lang="ru-RU" altLang="en-US" sz="1600" dirty="0">
                <a:solidFill>
                  <a:prstClr val="black"/>
                </a:solidFill>
                <a:cs typeface="Arial" charset="0"/>
              </a:rPr>
              <a:t> </a:t>
            </a:r>
            <a:r>
              <a:rPr lang="ru-RU" altLang="en-US" sz="1600" dirty="0">
                <a:solidFill>
                  <a:srgbClr val="000000"/>
                </a:solidFill>
                <a:cs typeface="Arial" charset="0"/>
              </a:rPr>
              <a:t>соответствующего ресурса</a:t>
            </a:r>
            <a:r>
              <a:rPr lang="ru-RU" altLang="en-US" sz="1600" dirty="0">
                <a:solidFill>
                  <a:prstClr val="black"/>
                </a:solidFill>
                <a:cs typeface="Arial" charset="0"/>
              </a:rPr>
              <a:t> </a:t>
            </a:r>
            <a:r>
              <a:rPr lang="ru-RU" altLang="en-US" sz="1600" dirty="0">
                <a:solidFill>
                  <a:srgbClr val="000000"/>
                </a:solidFill>
                <a:cs typeface="Arial" charset="0"/>
              </a:rPr>
              <a:t>в каталоге</a:t>
            </a:r>
            <a:r>
              <a:rPr lang="en-US" altLang="en-US" sz="1600" dirty="0">
                <a:solidFill>
                  <a:srgbClr val="000000"/>
                </a:solidFill>
                <a:cs typeface="Arial" charset="0"/>
              </a:rPr>
              <a:t> OCLC </a:t>
            </a:r>
            <a:r>
              <a:rPr lang="en-US" altLang="en-US" sz="1600" dirty="0" err="1">
                <a:solidFill>
                  <a:srgbClr val="000000"/>
                </a:solidFill>
                <a:cs typeface="Arial" charset="0"/>
              </a:rPr>
              <a:t>WorldCat</a:t>
            </a:r>
            <a:r>
              <a:rPr lang="en-US" altLang="en-US" sz="1600" dirty="0">
                <a:solidFill>
                  <a:srgbClr val="000000"/>
                </a:solidFill>
                <a:cs typeface="Arial" charset="0"/>
              </a:rPr>
              <a:t>.</a:t>
            </a:r>
            <a:endParaRPr lang="pl-PL" altLang="en-US" sz="1600" dirty="0">
              <a:solidFill>
                <a:srgbClr val="000000"/>
              </a:solidFill>
              <a:cs typeface="Arial" charset="0"/>
            </a:endParaRPr>
          </a:p>
          <a:p>
            <a:pPr fontAlgn="base">
              <a:spcBef>
                <a:spcPct val="0"/>
              </a:spcBef>
              <a:spcAft>
                <a:spcPct val="0"/>
              </a:spcAft>
            </a:pPr>
            <a:endParaRPr lang="en-US" altLang="en-US" sz="1600" dirty="0">
              <a:solidFill>
                <a:srgbClr val="000000"/>
              </a:solidFill>
              <a:cs typeface="Arial" charset="0"/>
            </a:endParaRPr>
          </a:p>
          <a:p>
            <a:pPr fontAlgn="base">
              <a:spcBef>
                <a:spcPct val="0"/>
              </a:spcBef>
              <a:spcAft>
                <a:spcPct val="0"/>
              </a:spcAft>
            </a:pPr>
            <a:r>
              <a:rPr lang="ru-RU" altLang="en-US" dirty="0">
                <a:solidFill>
                  <a:srgbClr val="000000"/>
                </a:solidFill>
                <a:cs typeface="Arial" charset="0"/>
              </a:rPr>
              <a:t>Ссылки</a:t>
            </a:r>
            <a:r>
              <a:rPr lang="ru-RU" altLang="en-US" b="1" dirty="0">
                <a:solidFill>
                  <a:srgbClr val="000000"/>
                </a:solidFill>
                <a:cs typeface="Arial" charset="0"/>
              </a:rPr>
              <a:t> </a:t>
            </a:r>
            <a:r>
              <a:rPr lang="en-US" altLang="en-US" b="1" dirty="0">
                <a:solidFill>
                  <a:srgbClr val="000000"/>
                </a:solidFill>
                <a:cs typeface="Arial" charset="0"/>
              </a:rPr>
              <a:t>Google Books</a:t>
            </a:r>
            <a:r>
              <a:rPr lang="en-US" altLang="en-US" dirty="0">
                <a:solidFill>
                  <a:srgbClr val="000000"/>
                </a:solidFill>
                <a:cs typeface="Arial" charset="0"/>
              </a:rPr>
              <a:t> (</a:t>
            </a:r>
            <a:r>
              <a:rPr lang="ru-RU" altLang="en-US" dirty="0">
                <a:solidFill>
                  <a:srgbClr val="000000"/>
                </a:solidFill>
                <a:cs typeface="Arial" charset="0"/>
              </a:rPr>
              <a:t>где это возможно</a:t>
            </a:r>
            <a:r>
              <a:rPr lang="en-US" altLang="en-US" dirty="0">
                <a:solidFill>
                  <a:srgbClr val="000000"/>
                </a:solidFill>
                <a:cs typeface="Arial" charset="0"/>
              </a:rPr>
              <a:t>) </a:t>
            </a:r>
            <a:r>
              <a:rPr lang="ru-RU" altLang="en-US" dirty="0">
                <a:solidFill>
                  <a:srgbClr val="000000"/>
                </a:solidFill>
                <a:cs typeface="Arial" charset="0"/>
              </a:rPr>
              <a:t>ведут прямо на этот ресурс в</a:t>
            </a:r>
            <a:r>
              <a:rPr lang="en-US" altLang="en-US" dirty="0">
                <a:solidFill>
                  <a:srgbClr val="000000"/>
                </a:solidFill>
                <a:cs typeface="Arial" charset="0"/>
              </a:rPr>
              <a:t> Google Books.</a:t>
            </a:r>
          </a:p>
          <a:p>
            <a:pPr algn="ctr"/>
            <a:endParaRPr lang="en-GB" dirty="0">
              <a:solidFill>
                <a:prstClr val="white"/>
              </a:solidFill>
            </a:endParaRPr>
          </a:p>
        </p:txBody>
      </p:sp>
      <p:sp>
        <p:nvSpPr>
          <p:cNvPr id="3" name="Rectangle 2"/>
          <p:cNvSpPr/>
          <p:nvPr/>
        </p:nvSpPr>
        <p:spPr>
          <a:xfrm>
            <a:off x="2483768" y="1772816"/>
            <a:ext cx="5904656" cy="792088"/>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4158808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045094" cy="6381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940152" y="116632"/>
            <a:ext cx="3104943" cy="936104"/>
          </a:xfrm>
          <a:prstGeom prst="rect">
            <a:avLst/>
          </a:prstGeom>
          <a:solidFill>
            <a:srgbClr val="FFFF66"/>
          </a:solidFill>
        </p:spPr>
        <p:style>
          <a:lnRef idx="1">
            <a:schemeClr val="accent1"/>
          </a:lnRef>
          <a:fillRef idx="3">
            <a:schemeClr val="accent1"/>
          </a:fillRef>
          <a:effectRef idx="2">
            <a:schemeClr val="accent1"/>
          </a:effectRef>
          <a:fontRef idx="minor">
            <a:schemeClr val="lt1"/>
          </a:fontRef>
        </p:style>
        <p:txBody>
          <a:bodyPr rtlCol="0" anchor="ctr"/>
          <a:lstStyle/>
          <a:p>
            <a:pPr fontAlgn="base">
              <a:spcBef>
                <a:spcPct val="0"/>
              </a:spcBef>
              <a:spcAft>
                <a:spcPct val="0"/>
              </a:spcAft>
            </a:pPr>
            <a:r>
              <a:rPr lang="ru-RU" altLang="en-US" dirty="0">
                <a:solidFill>
                  <a:srgbClr val="000000"/>
                </a:solidFill>
                <a:cs typeface="Arial" charset="0"/>
              </a:rPr>
              <a:t>заголовки</a:t>
            </a:r>
            <a:r>
              <a:rPr lang="pl-PL" altLang="en-US" dirty="0">
                <a:solidFill>
                  <a:srgbClr val="000000"/>
                </a:solidFill>
                <a:cs typeface="Arial" charset="0"/>
              </a:rPr>
              <a:t> – </a:t>
            </a:r>
            <a:r>
              <a:rPr lang="ru-RU" altLang="en-US" dirty="0">
                <a:solidFill>
                  <a:srgbClr val="000000"/>
                </a:solidFill>
                <a:cs typeface="Arial" charset="0"/>
              </a:rPr>
              <a:t>определяют типы ресурсов и основные научные области</a:t>
            </a:r>
            <a:endParaRPr lang="pl-PL" altLang="en-US" dirty="0">
              <a:solidFill>
                <a:srgbClr val="000000"/>
              </a:solidFill>
              <a:cs typeface="Arial" charset="0"/>
            </a:endParaRPr>
          </a:p>
        </p:txBody>
      </p:sp>
      <p:sp>
        <p:nvSpPr>
          <p:cNvPr id="3" name="Rectangle 2"/>
          <p:cNvSpPr/>
          <p:nvPr/>
        </p:nvSpPr>
        <p:spPr>
          <a:xfrm>
            <a:off x="5940151" y="1484784"/>
            <a:ext cx="3104943" cy="1273832"/>
          </a:xfrm>
          <a:prstGeom prst="rect">
            <a:avLst/>
          </a:prstGeom>
          <a:solidFill>
            <a:srgbClr val="FFFF66"/>
          </a:solidFill>
        </p:spPr>
        <p:style>
          <a:lnRef idx="1">
            <a:schemeClr val="accent1"/>
          </a:lnRef>
          <a:fillRef idx="3">
            <a:schemeClr val="accent1"/>
          </a:fillRef>
          <a:effectRef idx="2">
            <a:schemeClr val="accent1"/>
          </a:effectRef>
          <a:fontRef idx="minor">
            <a:schemeClr val="lt1"/>
          </a:fontRef>
        </p:style>
        <p:txBody>
          <a:bodyPr rtlCol="0" anchor="ctr"/>
          <a:lstStyle/>
          <a:p>
            <a:pPr fontAlgn="base">
              <a:spcBef>
                <a:spcPct val="0"/>
              </a:spcBef>
              <a:spcAft>
                <a:spcPct val="0"/>
              </a:spcAft>
            </a:pPr>
            <a:r>
              <a:rPr lang="ru-RU" altLang="en-US" dirty="0">
                <a:solidFill>
                  <a:srgbClr val="000000"/>
                </a:solidFill>
                <a:cs typeface="Arial" charset="0"/>
              </a:rPr>
              <a:t>Экспертные комментарии вводят в контекст и дают рекомендации, ориентируя пользователя среди цитат</a:t>
            </a:r>
            <a:endParaRPr lang="pl-PL" altLang="en-US" dirty="0">
              <a:solidFill>
                <a:srgbClr val="000000"/>
              </a:solidFill>
              <a:cs typeface="Arial" charset="0"/>
            </a:endParaRPr>
          </a:p>
        </p:txBody>
      </p:sp>
      <p:sp>
        <p:nvSpPr>
          <p:cNvPr id="4" name="Rectangle 3"/>
          <p:cNvSpPr/>
          <p:nvPr/>
        </p:nvSpPr>
        <p:spPr>
          <a:xfrm>
            <a:off x="5796136" y="4293096"/>
            <a:ext cx="3248959" cy="1224136"/>
          </a:xfrm>
          <a:prstGeom prst="rect">
            <a:avLst/>
          </a:prstGeom>
          <a:solidFill>
            <a:srgbClr val="FFFF66"/>
          </a:solidFill>
        </p:spPr>
        <p:style>
          <a:lnRef idx="1">
            <a:schemeClr val="accent1"/>
          </a:lnRef>
          <a:fillRef idx="3">
            <a:schemeClr val="accent1"/>
          </a:fillRef>
          <a:effectRef idx="2">
            <a:schemeClr val="accent1"/>
          </a:effectRef>
          <a:fontRef idx="minor">
            <a:schemeClr val="lt1"/>
          </a:fontRef>
        </p:style>
        <p:txBody>
          <a:bodyPr rtlCol="0" anchor="ctr"/>
          <a:lstStyle/>
          <a:p>
            <a:pPr fontAlgn="base">
              <a:spcBef>
                <a:spcPct val="0"/>
              </a:spcBef>
              <a:spcAft>
                <a:spcPct val="0"/>
              </a:spcAft>
            </a:pPr>
            <a:r>
              <a:rPr lang="ru-RU" altLang="en-US" dirty="0">
                <a:solidFill>
                  <a:srgbClr val="000000"/>
                </a:solidFill>
                <a:cs typeface="Arial" charset="0"/>
              </a:rPr>
              <a:t>Цитаты снабжены выборочным списком лучших и наиболее полезных ресурсов</a:t>
            </a:r>
          </a:p>
        </p:txBody>
      </p:sp>
      <p:sp>
        <p:nvSpPr>
          <p:cNvPr id="5" name="Rectangle 4"/>
          <p:cNvSpPr/>
          <p:nvPr/>
        </p:nvSpPr>
        <p:spPr>
          <a:xfrm>
            <a:off x="1" y="3674993"/>
            <a:ext cx="1944216" cy="2592288"/>
          </a:xfrm>
          <a:prstGeom prst="rect">
            <a:avLst/>
          </a:prstGeom>
          <a:solidFill>
            <a:srgbClr val="FFFF66"/>
          </a:solidFill>
        </p:spPr>
        <p:style>
          <a:lnRef idx="1">
            <a:schemeClr val="accent1"/>
          </a:lnRef>
          <a:fillRef idx="3">
            <a:schemeClr val="accent1"/>
          </a:fillRef>
          <a:effectRef idx="2">
            <a:schemeClr val="accent1"/>
          </a:effectRef>
          <a:fontRef idx="minor">
            <a:schemeClr val="lt1"/>
          </a:fontRef>
        </p:style>
        <p:txBody>
          <a:bodyPr rtlCol="0" anchor="ctr"/>
          <a:lstStyle/>
          <a:p>
            <a:pPr fontAlgn="base">
              <a:spcBef>
                <a:spcPct val="0"/>
              </a:spcBef>
              <a:spcAft>
                <a:spcPct val="0"/>
              </a:spcAft>
            </a:pPr>
            <a:r>
              <a:rPr lang="ru-RU" altLang="en-US" dirty="0">
                <a:solidFill>
                  <a:srgbClr val="000000"/>
                </a:solidFill>
                <a:cs typeface="Arial" charset="0"/>
              </a:rPr>
              <a:t>Ссылки на ресурсы, доступные в вашем библиотечном каталоге, </a:t>
            </a:r>
            <a:r>
              <a:rPr lang="pl-PL" altLang="en-US" dirty="0">
                <a:solidFill>
                  <a:srgbClr val="000000"/>
                </a:solidFill>
                <a:cs typeface="Arial" charset="0"/>
              </a:rPr>
              <a:t>OCLC WorldCat, Google Books </a:t>
            </a:r>
            <a:r>
              <a:rPr lang="ru-RU" altLang="en-US" dirty="0">
                <a:solidFill>
                  <a:srgbClr val="000000"/>
                </a:solidFill>
                <a:cs typeface="Arial" charset="0"/>
              </a:rPr>
              <a:t>и т.д.</a:t>
            </a:r>
            <a:endParaRPr lang="pl-PL" altLang="en-US" dirty="0">
              <a:solidFill>
                <a:srgbClr val="000000"/>
              </a:solidFill>
              <a:cs typeface="Arial" charset="0"/>
            </a:endParaRPr>
          </a:p>
        </p:txBody>
      </p:sp>
      <p:sp>
        <p:nvSpPr>
          <p:cNvPr id="6" name="Rectangle 5"/>
          <p:cNvSpPr/>
          <p:nvPr/>
        </p:nvSpPr>
        <p:spPr>
          <a:xfrm>
            <a:off x="5421573" y="5733256"/>
            <a:ext cx="3635896" cy="1066428"/>
          </a:xfrm>
          <a:prstGeom prst="rect">
            <a:avLst/>
          </a:prstGeom>
          <a:solidFill>
            <a:srgbClr val="FFFF66"/>
          </a:solidFill>
        </p:spPr>
        <p:style>
          <a:lnRef idx="1">
            <a:schemeClr val="accent1"/>
          </a:lnRef>
          <a:fillRef idx="3">
            <a:schemeClr val="accent1"/>
          </a:fillRef>
          <a:effectRef idx="2">
            <a:schemeClr val="accent1"/>
          </a:effectRef>
          <a:fontRef idx="minor">
            <a:schemeClr val="lt1"/>
          </a:fontRef>
        </p:style>
        <p:txBody>
          <a:bodyPr rtlCol="0" anchor="ctr"/>
          <a:lstStyle/>
          <a:p>
            <a:pPr fontAlgn="base">
              <a:spcBef>
                <a:spcPct val="0"/>
              </a:spcBef>
              <a:spcAft>
                <a:spcPct val="0"/>
              </a:spcAft>
            </a:pPr>
            <a:r>
              <a:rPr lang="ru-RU" altLang="en-US" dirty="0">
                <a:solidFill>
                  <a:srgbClr val="000000"/>
                </a:solidFill>
                <a:cs typeface="Arial" charset="0"/>
              </a:rPr>
              <a:t>Аннотации показывают, что включено в работу, и дают указания о том, как ресурс может способствовать поиску</a:t>
            </a:r>
          </a:p>
        </p:txBody>
      </p:sp>
    </p:spTree>
    <p:extLst>
      <p:ext uri="{BB962C8B-B14F-4D97-AF65-F5344CB8AC3E}">
        <p14:creationId xmlns:p14="http://schemas.microsoft.com/office/powerpoint/2010/main" val="2841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1867" y="2607733"/>
            <a:ext cx="8195733" cy="1323439"/>
          </a:xfrm>
          <a:prstGeom prst="rect">
            <a:avLst/>
          </a:prstGeom>
          <a:noFill/>
        </p:spPr>
        <p:txBody>
          <a:bodyPr wrap="square" rtlCol="0">
            <a:spAutoFit/>
          </a:bodyPr>
          <a:lstStyle/>
          <a:p>
            <a:pPr algn="ctr"/>
            <a:r>
              <a:rPr lang="pl-PL" sz="4000" dirty="0" smtClean="0"/>
              <a:t>How to get published with international journals?</a:t>
            </a:r>
            <a:endParaRPr lang="en-GB" sz="4000" dirty="0"/>
          </a:p>
        </p:txBody>
      </p:sp>
    </p:spTree>
    <p:extLst>
      <p:ext uri="{BB962C8B-B14F-4D97-AF65-F5344CB8AC3E}">
        <p14:creationId xmlns:p14="http://schemas.microsoft.com/office/powerpoint/2010/main" val="3383628172"/>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Title 1"/>
          <p:cNvSpPr>
            <a:spLocks noGrp="1"/>
          </p:cNvSpPr>
          <p:nvPr>
            <p:ph type="title" idx="4294967295"/>
          </p:nvPr>
        </p:nvSpPr>
        <p:spPr>
          <a:xfrm>
            <a:off x="288000" y="637308"/>
            <a:ext cx="6936094" cy="632607"/>
          </a:xfrm>
        </p:spPr>
        <p:txBody>
          <a:bodyPr lIns="91440" tIns="45720" rIns="91440" bIns="45720" anchor="ctr"/>
          <a:lstStyle/>
          <a:p>
            <a:r>
              <a:rPr lang="en-AU" dirty="0"/>
              <a:t>Before you start………….</a:t>
            </a:r>
          </a:p>
        </p:txBody>
      </p:sp>
      <p:sp>
        <p:nvSpPr>
          <p:cNvPr id="273411" name="Content Placeholder 2"/>
          <p:cNvSpPr>
            <a:spLocks noGrp="1"/>
          </p:cNvSpPr>
          <p:nvPr>
            <p:ph idx="4294967295"/>
          </p:nvPr>
        </p:nvSpPr>
        <p:spPr>
          <a:xfrm>
            <a:off x="288000" y="1413164"/>
            <a:ext cx="8572904" cy="4657787"/>
          </a:xfrm>
        </p:spPr>
        <p:txBody>
          <a:bodyPr lIns="91440" rIns="91440" bIns="36000"/>
          <a:lstStyle/>
          <a:p>
            <a:pPr marL="0" indent="0">
              <a:buNone/>
            </a:pPr>
            <a:endParaRPr lang="pl-PL" sz="2800" dirty="0" smtClean="0"/>
          </a:p>
          <a:p>
            <a:pPr marL="0" indent="0">
              <a:buNone/>
            </a:pPr>
            <a:endParaRPr lang="pl-PL" sz="2800" dirty="0" smtClean="0"/>
          </a:p>
          <a:p>
            <a:pPr marL="0" indent="0">
              <a:buNone/>
            </a:pPr>
            <a:r>
              <a:rPr lang="en-AU" sz="2800" dirty="0" smtClean="0"/>
              <a:t>You </a:t>
            </a:r>
            <a:r>
              <a:rPr lang="en-AU" sz="2800" dirty="0"/>
              <a:t>must have a clear topic </a:t>
            </a:r>
            <a:endParaRPr lang="pl-PL" sz="2800" dirty="0" smtClean="0"/>
          </a:p>
          <a:p>
            <a:pPr marL="0" indent="0">
              <a:buNone/>
            </a:pPr>
            <a:r>
              <a:rPr lang="en-AU" sz="2800" dirty="0" smtClean="0"/>
              <a:t>or </a:t>
            </a:r>
            <a:r>
              <a:rPr lang="en-AU" sz="2800" dirty="0"/>
              <a:t>topics to be reviewed, </a:t>
            </a:r>
            <a:endParaRPr lang="pl-PL" sz="2800" dirty="0" smtClean="0"/>
          </a:p>
          <a:p>
            <a:pPr marL="0" indent="0">
              <a:buNone/>
            </a:pPr>
            <a:r>
              <a:rPr lang="en-AU" sz="2800" dirty="0" smtClean="0"/>
              <a:t>what </a:t>
            </a:r>
            <a:r>
              <a:rPr lang="en-AU" sz="2800" dirty="0"/>
              <a:t>is your research </a:t>
            </a:r>
            <a:endParaRPr lang="pl-PL" sz="2800" dirty="0" smtClean="0"/>
          </a:p>
          <a:p>
            <a:pPr marL="0" indent="0">
              <a:buNone/>
            </a:pPr>
            <a:r>
              <a:rPr lang="en-AU" sz="2800" dirty="0" smtClean="0"/>
              <a:t>question</a:t>
            </a:r>
            <a:r>
              <a:rPr lang="en-AU" sz="2800" dirty="0"/>
              <a:t>?</a:t>
            </a:r>
          </a:p>
          <a:p>
            <a:pPr>
              <a:buFontTx/>
              <a:buNone/>
            </a:pPr>
            <a:endParaRPr lang="en-AU" sz="3500" dirty="0"/>
          </a:p>
        </p:txBody>
      </p:sp>
      <p:pic>
        <p:nvPicPr>
          <p:cNvPr id="273413" name="Picture 2" descr="https://www79.secure.griffith.edu.au/oer-images/SRT3/studying/Digital%20521-1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4582" y="2091674"/>
            <a:ext cx="3893969" cy="3034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3562557"/>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00" y="616688"/>
            <a:ext cx="6936094" cy="489098"/>
          </a:xfrm>
        </p:spPr>
        <p:txBody>
          <a:bodyPr/>
          <a:lstStyle/>
          <a:p>
            <a:r>
              <a:rPr lang="pl-PL" dirty="0" smtClean="0"/>
              <a:t>Ideas where to start</a:t>
            </a:r>
            <a:endParaRPr lang="en-GB" dirty="0"/>
          </a:p>
        </p:txBody>
      </p:sp>
      <p:sp>
        <p:nvSpPr>
          <p:cNvPr id="3" name="Content Placeholder 2"/>
          <p:cNvSpPr>
            <a:spLocks noGrp="1"/>
          </p:cNvSpPr>
          <p:nvPr>
            <p:ph idx="1"/>
          </p:nvPr>
        </p:nvSpPr>
        <p:spPr>
          <a:xfrm>
            <a:off x="288000" y="1999959"/>
            <a:ext cx="8572904" cy="3954427"/>
          </a:xfrm>
        </p:spPr>
        <p:txBody>
          <a:bodyPr/>
          <a:lstStyle/>
          <a:p>
            <a:r>
              <a:rPr lang="en-GB" dirty="0"/>
              <a:t>As well as ‘traditional’ research…</a:t>
            </a:r>
          </a:p>
          <a:p>
            <a:r>
              <a:rPr lang="en-GB" dirty="0"/>
              <a:t>Are you working on a Doctoral or Master’s thesis?</a:t>
            </a:r>
          </a:p>
          <a:p>
            <a:r>
              <a:rPr lang="en-GB" dirty="0"/>
              <a:t>Have you completed a project which concluded successfully?</a:t>
            </a:r>
          </a:p>
          <a:p>
            <a:r>
              <a:rPr lang="en-GB" dirty="0"/>
              <a:t>Are you wrestling with a problem with no clear solution?</a:t>
            </a:r>
          </a:p>
          <a:p>
            <a:r>
              <a:rPr lang="en-GB" dirty="0"/>
              <a:t>Do you have an opinion or observation on a subject?</a:t>
            </a:r>
          </a:p>
          <a:p>
            <a:r>
              <a:rPr lang="en-GB" dirty="0"/>
              <a:t>Have you given a presentation or conference paper?</a:t>
            </a:r>
          </a:p>
          <a:p>
            <a:r>
              <a:rPr lang="en-GB" dirty="0"/>
              <a:t>If so, you have the basis for a publishable paper</a:t>
            </a:r>
          </a:p>
          <a:p>
            <a:endParaRPr lang="en-GB" dirty="0"/>
          </a:p>
        </p:txBody>
      </p:sp>
      <p:sp>
        <p:nvSpPr>
          <p:cNvPr id="4" name="Footer Placeholder 3"/>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6150096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0631" y="2254129"/>
            <a:ext cx="7035105" cy="1623357"/>
          </a:xfrm>
        </p:spPr>
        <p:txBody>
          <a:bodyPr>
            <a:noAutofit/>
          </a:bodyPr>
          <a:lstStyle/>
          <a:p>
            <a:pPr marL="0" lvl="0" indent="0" algn="ctr">
              <a:buNone/>
            </a:pPr>
            <a:r>
              <a:rPr lang="en-GB" b="1" dirty="0">
                <a:solidFill>
                  <a:srgbClr val="002147"/>
                </a:solidFill>
                <a:ea typeface="+mj-ea"/>
                <a:cs typeface="Aharoni" pitchFamily="2" charset="-79"/>
              </a:rPr>
              <a:t>Editors are looking for </a:t>
            </a:r>
            <a:r>
              <a:rPr lang="en-GB" b="1" dirty="0">
                <a:solidFill>
                  <a:srgbClr val="FF0000"/>
                </a:solidFill>
                <a:ea typeface="+mj-ea"/>
                <a:cs typeface="Aharoni" pitchFamily="2" charset="-79"/>
              </a:rPr>
              <a:t>“something new and preferably surprising” </a:t>
            </a:r>
            <a:r>
              <a:rPr lang="en-GB" b="1" dirty="0">
                <a:solidFill>
                  <a:srgbClr val="002147"/>
                </a:solidFill>
                <a:ea typeface="+mj-ea"/>
                <a:cs typeface="Aharoni" pitchFamily="2" charset="-79"/>
              </a:rPr>
              <a:t>according to </a:t>
            </a:r>
            <a:r>
              <a:rPr lang="en-GB" b="1" dirty="0" err="1">
                <a:solidFill>
                  <a:srgbClr val="002147"/>
                </a:solidFill>
                <a:ea typeface="+mj-ea"/>
                <a:cs typeface="Aharoni" pitchFamily="2" charset="-79"/>
              </a:rPr>
              <a:t>Dr.</a:t>
            </a:r>
            <a:r>
              <a:rPr lang="en-GB" b="1" dirty="0">
                <a:solidFill>
                  <a:srgbClr val="002147"/>
                </a:solidFill>
                <a:ea typeface="+mj-ea"/>
                <a:cs typeface="Aharoni" pitchFamily="2" charset="-79"/>
              </a:rPr>
              <a:t> Peter Smith, a Cambridge philosopher and former editor of Analysis, the philosophical journal.</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901" y="3963274"/>
            <a:ext cx="2559063" cy="2676049"/>
          </a:xfrm>
          <a:prstGeom prst="rect">
            <a:avLst/>
          </a:prstGeom>
        </p:spPr>
      </p:pic>
      <p:sp>
        <p:nvSpPr>
          <p:cNvPr id="6" name="Rectangle 5"/>
          <p:cNvSpPr/>
          <p:nvPr/>
        </p:nvSpPr>
        <p:spPr>
          <a:xfrm rot="20578445">
            <a:off x="4387923" y="3811928"/>
            <a:ext cx="4258037" cy="7694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NEW IDEAS</a:t>
            </a:r>
            <a:endPar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Rectangle 6"/>
          <p:cNvSpPr/>
          <p:nvPr/>
        </p:nvSpPr>
        <p:spPr>
          <a:xfrm rot="317492">
            <a:off x="3011291" y="5468793"/>
            <a:ext cx="4258037" cy="7694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NEW IDEAS</a:t>
            </a:r>
            <a:endPar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Rectangle 7"/>
          <p:cNvSpPr/>
          <p:nvPr/>
        </p:nvSpPr>
        <p:spPr>
          <a:xfrm rot="417859">
            <a:off x="417932" y="4451955"/>
            <a:ext cx="4258037" cy="7694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NEW IDEAS</a:t>
            </a:r>
            <a:endPar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4551895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3688" y="277770"/>
            <a:ext cx="6936094" cy="1269916"/>
          </a:xfrm>
        </p:spPr>
        <p:txBody>
          <a:bodyPr>
            <a:normAutofit/>
          </a:bodyPr>
          <a:lstStyle/>
          <a:p>
            <a:r>
              <a:rPr lang="en-GB" sz="3600" dirty="0">
                <a:solidFill>
                  <a:srgbClr val="FF0000"/>
                </a:solidFill>
                <a:latin typeface="+mn-lt"/>
                <a:ea typeface="+mn-ea"/>
                <a:cs typeface="+mn-cs"/>
              </a:rPr>
              <a:t>Be Careful:</a:t>
            </a:r>
          </a:p>
        </p:txBody>
      </p:sp>
      <p:sp>
        <p:nvSpPr>
          <p:cNvPr id="4" name="Rectangle 3"/>
          <p:cNvSpPr/>
          <p:nvPr/>
        </p:nvSpPr>
        <p:spPr>
          <a:xfrm>
            <a:off x="293688" y="2560497"/>
            <a:ext cx="8474348" cy="2554545"/>
          </a:xfrm>
          <a:prstGeom prst="rect">
            <a:avLst/>
          </a:prstGeom>
        </p:spPr>
        <p:txBody>
          <a:bodyPr wrap="square">
            <a:spAutoFit/>
          </a:bodyPr>
          <a:lstStyle/>
          <a:p>
            <a:pPr algn="ctr">
              <a:buFontTx/>
              <a:buNone/>
            </a:pPr>
            <a:r>
              <a:rPr lang="en-AU" sz="3200" b="1" i="1" dirty="0" smtClean="0"/>
              <a:t>There </a:t>
            </a:r>
            <a:r>
              <a:rPr lang="en-AU" sz="3200" b="1" i="1" dirty="0"/>
              <a:t>are 1,000,000’s of published studies.  You need to </a:t>
            </a:r>
            <a:r>
              <a:rPr lang="en-AU" sz="3200" b="1" i="1" dirty="0">
                <a:solidFill>
                  <a:srgbClr val="FF0000"/>
                </a:solidFill>
              </a:rPr>
              <a:t>MASTER</a:t>
            </a:r>
            <a:r>
              <a:rPr lang="en-AU" sz="3200" b="1" i="1" dirty="0"/>
              <a:t> your topic: be aware of works completed by others, updates or/and be ready to answer questions or summarize it. </a:t>
            </a:r>
            <a:endParaRPr lang="en-GB" sz="3200" dirty="0"/>
          </a:p>
        </p:txBody>
      </p:sp>
    </p:spTree>
    <p:extLst>
      <p:ext uri="{BB962C8B-B14F-4D97-AF65-F5344CB8AC3E}">
        <p14:creationId xmlns:p14="http://schemas.microsoft.com/office/powerpoint/2010/main" val="4087725316"/>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Title 1"/>
          <p:cNvSpPr>
            <a:spLocks noGrp="1"/>
          </p:cNvSpPr>
          <p:nvPr>
            <p:ph type="title" idx="4294967295"/>
          </p:nvPr>
        </p:nvSpPr>
        <p:spPr>
          <a:xfrm>
            <a:off x="288000" y="651891"/>
            <a:ext cx="6936094" cy="567309"/>
          </a:xfrm>
        </p:spPr>
        <p:txBody>
          <a:bodyPr lIns="91440" tIns="45720" rIns="91440" bIns="45720" anchor="ctr">
            <a:normAutofit/>
          </a:bodyPr>
          <a:lstStyle/>
          <a:p>
            <a:r>
              <a:rPr lang="en-AU" sz="2800" dirty="0" smtClean="0">
                <a:latin typeface="+mn-lt"/>
                <a:cs typeface="Aharoni" pitchFamily="2" charset="-79"/>
              </a:rPr>
              <a:t>References:</a:t>
            </a:r>
            <a:endParaRPr lang="en-AU" sz="2800" dirty="0">
              <a:latin typeface="+mn-lt"/>
              <a:cs typeface="Aharoni" pitchFamily="2" charset="-79"/>
            </a:endParaRPr>
          </a:p>
        </p:txBody>
      </p:sp>
      <p:sp>
        <p:nvSpPr>
          <p:cNvPr id="276484" name="Footer Placeholder 3"/>
          <p:cNvSpPr txBox="1">
            <a:spLocks noGrp="1"/>
          </p:cNvSpPr>
          <p:nvPr/>
        </p:nvSpPr>
        <p:spPr bwMode="auto">
          <a:xfrm>
            <a:off x="827088" y="6481763"/>
            <a:ext cx="792162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0"/>
              </a:spcBef>
              <a:defRPr>
                <a:solidFill>
                  <a:schemeClr val="tx1"/>
                </a:solidFill>
                <a:latin typeface="Arial" charset="0"/>
              </a:defRPr>
            </a:lvl1pPr>
            <a:lvl2pPr marL="742950" indent="-285750">
              <a:spcBef>
                <a:spcPct val="0"/>
              </a:spcBef>
              <a:defRPr>
                <a:solidFill>
                  <a:schemeClr val="tx1"/>
                </a:solidFill>
                <a:latin typeface="Arial" charset="0"/>
              </a:defRPr>
            </a:lvl2pPr>
            <a:lvl3pPr marL="1143000" indent="-228600">
              <a:spcBef>
                <a:spcPct val="0"/>
              </a:spcBef>
              <a:defRPr>
                <a:solidFill>
                  <a:schemeClr val="tx1"/>
                </a:solidFill>
                <a:latin typeface="Arial" charset="0"/>
              </a:defRPr>
            </a:lvl3pPr>
            <a:lvl4pPr marL="1600200" indent="-228600">
              <a:spcBef>
                <a:spcPct val="0"/>
              </a:spcBef>
              <a:defRPr>
                <a:solidFill>
                  <a:schemeClr val="tx1"/>
                </a:solidFill>
                <a:latin typeface="Arial" charset="0"/>
              </a:defRPr>
            </a:lvl4pPr>
            <a:lvl5pPr marL="2057400" indent="-228600">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buFontTx/>
              <a:buNone/>
            </a:pPr>
            <a:endParaRPr lang="en-AU" sz="1000">
              <a:solidFill>
                <a:schemeClr val="bg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8354" y="2062529"/>
            <a:ext cx="3961837" cy="41483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248" y="2062529"/>
            <a:ext cx="4382730" cy="4148300"/>
          </a:xfrm>
          <a:prstGeom prst="rect">
            <a:avLst/>
          </a:prstGeom>
        </p:spPr>
      </p:pic>
    </p:spTree>
    <p:extLst>
      <p:ext uri="{BB962C8B-B14F-4D97-AF65-F5344CB8AC3E}">
        <p14:creationId xmlns:p14="http://schemas.microsoft.com/office/powerpoint/2010/main" val="949175681"/>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88000" y="659219"/>
            <a:ext cx="6936094" cy="361508"/>
          </a:xfrm>
        </p:spPr>
        <p:txBody>
          <a:bodyPr>
            <a:normAutofit fontScale="90000"/>
          </a:bodyPr>
          <a:lstStyle/>
          <a:p>
            <a:r>
              <a:rPr lang="en-GB" dirty="0" smtClean="0"/>
              <a:t>Oxford Bibliographies Online</a:t>
            </a:r>
            <a:endParaRPr lang="en-GB" dirty="0"/>
          </a:p>
        </p:txBody>
      </p:sp>
      <p:sp>
        <p:nvSpPr>
          <p:cNvPr id="11" name="Text Placeholder 10"/>
          <p:cNvSpPr>
            <a:spLocks noGrp="1"/>
          </p:cNvSpPr>
          <p:nvPr>
            <p:ph type="body" sz="quarter" idx="14"/>
          </p:nvPr>
        </p:nvSpPr>
        <p:spPr/>
        <p:txBody>
          <a:bodyPr>
            <a:normAutofit/>
          </a:bodyPr>
          <a:lstStyle/>
          <a:p>
            <a:pPr lvl="2">
              <a:lnSpc>
                <a:spcPct val="120000"/>
              </a:lnSpc>
            </a:pPr>
            <a:endParaRPr lang="en-US" dirty="0"/>
          </a:p>
          <a:p>
            <a:pPr lvl="1">
              <a:lnSpc>
                <a:spcPct val="120000"/>
              </a:lnSpc>
            </a:pPr>
            <a:endParaRPr lang="en-US" dirty="0" smtClean="0"/>
          </a:p>
          <a:p>
            <a:pPr>
              <a:lnSpc>
                <a:spcPct val="120000"/>
              </a:lnSpc>
            </a:pPr>
            <a:endParaRPr lang="en-US" dirty="0" smtClean="0"/>
          </a:p>
          <a:p>
            <a:pPr marL="0" indent="0">
              <a:lnSpc>
                <a:spcPct val="120000"/>
              </a:lnSpc>
              <a:buNone/>
            </a:pPr>
            <a:endParaRPr lang="en-US" dirty="0"/>
          </a:p>
        </p:txBody>
      </p:sp>
      <p:sp>
        <p:nvSpPr>
          <p:cNvPr id="12" name="Text Placeholder 4"/>
          <p:cNvSpPr>
            <a:spLocks noGrp="1"/>
          </p:cNvSpPr>
          <p:nvPr>
            <p:ph type="body" sz="quarter" idx="13"/>
          </p:nvPr>
        </p:nvSpPr>
        <p:spPr>
          <a:xfrm>
            <a:off x="287338" y="1269657"/>
            <a:ext cx="6936756" cy="485775"/>
          </a:xfrm>
        </p:spPr>
        <p:txBody>
          <a:bodyPr/>
          <a:lstStyle/>
          <a:p>
            <a:endParaRPr lang="en-GB" dirty="0"/>
          </a:p>
        </p:txBody>
      </p:sp>
      <p:sp>
        <p:nvSpPr>
          <p:cNvPr id="8" name="TextBox 7"/>
          <p:cNvSpPr txBox="1"/>
          <p:nvPr/>
        </p:nvSpPr>
        <p:spPr>
          <a:xfrm>
            <a:off x="450533" y="2110852"/>
            <a:ext cx="5267879" cy="4267322"/>
          </a:xfrm>
          <a:prstGeom prst="rect">
            <a:avLst/>
          </a:prstGeom>
          <a:noFill/>
        </p:spPr>
        <p:txBody>
          <a:bodyPr wrap="square" rtlCol="0">
            <a:spAutoFit/>
          </a:bodyPr>
          <a:lstStyle/>
          <a:p>
            <a:pPr algn="ctr">
              <a:lnSpc>
                <a:spcPct val="90000"/>
              </a:lnSpc>
              <a:spcBef>
                <a:spcPct val="0"/>
              </a:spcBef>
            </a:pPr>
            <a:r>
              <a:rPr lang="en-US" sz="1700" dirty="0">
                <a:cs typeface="Arial" pitchFamily="34" charset="0"/>
              </a:rPr>
              <a:t>OBO is a library of discipline-focused, online guides to the essential literature across a broad range of subject areas.</a:t>
            </a:r>
          </a:p>
          <a:p>
            <a:pPr lvl="0"/>
            <a:endParaRPr lang="en-GB" sz="1700" dirty="0">
              <a:solidFill>
                <a:schemeClr val="tx2"/>
              </a:solidFill>
            </a:endParaRPr>
          </a:p>
          <a:p>
            <a:endParaRPr lang="en-GB" sz="1700" dirty="0">
              <a:solidFill>
                <a:schemeClr val="tx2"/>
              </a:solidFill>
            </a:endParaRPr>
          </a:p>
          <a:p>
            <a:pPr lvl="0"/>
            <a:r>
              <a:rPr lang="en-US" sz="1700" dirty="0">
                <a:cs typeface="Arial" pitchFamily="34" charset="0"/>
              </a:rPr>
              <a:t>Each OBO article, </a:t>
            </a:r>
            <a:r>
              <a:rPr lang="en-US" sz="1700" b="1" dirty="0">
                <a:solidFill>
                  <a:srgbClr val="EC4724"/>
                </a:solidFill>
                <a:cs typeface="Arial" pitchFamily="34" charset="0"/>
              </a:rPr>
              <a:t>written and reviewed by top scholars in the field,</a:t>
            </a:r>
            <a:r>
              <a:rPr lang="en-US" sz="1700" b="1" dirty="0">
                <a:solidFill>
                  <a:srgbClr val="002147"/>
                </a:solidFill>
                <a:cs typeface="Arial" pitchFamily="34" charset="0"/>
              </a:rPr>
              <a:t> </a:t>
            </a:r>
            <a:r>
              <a:rPr lang="en-US" sz="1700" dirty="0">
                <a:cs typeface="Arial" pitchFamily="34" charset="0"/>
              </a:rPr>
              <a:t>is </a:t>
            </a:r>
            <a:r>
              <a:rPr lang="en-US" sz="1700" b="1" dirty="0">
                <a:solidFill>
                  <a:srgbClr val="EC4724"/>
                </a:solidFill>
                <a:cs typeface="Arial" pitchFamily="34" charset="0"/>
              </a:rPr>
              <a:t>rich with citations and annotations, expert recommendations,</a:t>
            </a:r>
            <a:r>
              <a:rPr lang="en-US" sz="1700" b="1" dirty="0">
                <a:solidFill>
                  <a:srgbClr val="002147"/>
                </a:solidFill>
                <a:cs typeface="Arial" pitchFamily="34" charset="0"/>
              </a:rPr>
              <a:t> </a:t>
            </a:r>
            <a:r>
              <a:rPr lang="en-US" sz="1700" dirty="0">
                <a:cs typeface="Arial" pitchFamily="34" charset="0"/>
              </a:rPr>
              <a:t>and</a:t>
            </a:r>
            <a:r>
              <a:rPr lang="en-US" sz="1700" dirty="0">
                <a:solidFill>
                  <a:srgbClr val="002147"/>
                </a:solidFill>
                <a:cs typeface="Arial" pitchFamily="34" charset="0"/>
              </a:rPr>
              <a:t> </a:t>
            </a:r>
            <a:r>
              <a:rPr lang="en-US" sz="1700" b="1" dirty="0">
                <a:solidFill>
                  <a:srgbClr val="EC4724"/>
                </a:solidFill>
                <a:cs typeface="Arial" pitchFamily="34" charset="0"/>
              </a:rPr>
              <a:t>narrative pathways through the most useful and important works on the topic</a:t>
            </a:r>
            <a:r>
              <a:rPr lang="en-US" sz="1700" b="1" dirty="0">
                <a:solidFill>
                  <a:srgbClr val="002147"/>
                </a:solidFill>
                <a:cs typeface="Arial" pitchFamily="34" charset="0"/>
              </a:rPr>
              <a:t> </a:t>
            </a:r>
            <a:r>
              <a:rPr lang="en-US" sz="1700" dirty="0">
                <a:cs typeface="Arial" pitchFamily="34" charset="0"/>
              </a:rPr>
              <a:t>in question.</a:t>
            </a:r>
          </a:p>
          <a:p>
            <a:pPr lvl="0"/>
            <a:endParaRPr lang="en-US" sz="1700" dirty="0">
              <a:solidFill>
                <a:srgbClr val="002147"/>
              </a:solidFill>
              <a:cs typeface="Arial" pitchFamily="34" charset="0"/>
            </a:endParaRPr>
          </a:p>
          <a:p>
            <a:pPr lvl="0">
              <a:spcBef>
                <a:spcPct val="20000"/>
              </a:spcBef>
              <a:buClr>
                <a:srgbClr val="EC4724"/>
              </a:buClr>
              <a:buSzPct val="145000"/>
            </a:pPr>
            <a:r>
              <a:rPr lang="en-US" sz="1700" dirty="0">
                <a:cs typeface="Arial" pitchFamily="34" charset="0"/>
              </a:rPr>
              <a:t>Intuitive linking throughout </a:t>
            </a:r>
            <a:r>
              <a:rPr lang="en-US" sz="1700" b="1" dirty="0">
                <a:solidFill>
                  <a:srgbClr val="EC4724"/>
                </a:solidFill>
                <a:cs typeface="Arial" pitchFamily="34" charset="0"/>
              </a:rPr>
              <a:t>quickly</a:t>
            </a:r>
            <a:r>
              <a:rPr lang="en-US" sz="1700" dirty="0">
                <a:solidFill>
                  <a:srgbClr val="EC4724"/>
                </a:solidFill>
                <a:cs typeface="Arial" pitchFamily="34" charset="0"/>
              </a:rPr>
              <a:t> </a:t>
            </a:r>
            <a:r>
              <a:rPr lang="en-US" sz="1700" b="1" dirty="0">
                <a:solidFill>
                  <a:srgbClr val="EC4724"/>
                </a:solidFill>
                <a:cs typeface="Arial" pitchFamily="34" charset="0"/>
              </a:rPr>
              <a:t>delivers the user from a citation to full-text content</a:t>
            </a:r>
            <a:r>
              <a:rPr lang="en-US" sz="1700" dirty="0">
                <a:solidFill>
                  <a:srgbClr val="EC4724"/>
                </a:solidFill>
                <a:cs typeface="Arial" pitchFamily="34" charset="0"/>
              </a:rPr>
              <a:t>,</a:t>
            </a:r>
            <a:r>
              <a:rPr lang="en-US" sz="1700" dirty="0">
                <a:solidFill>
                  <a:srgbClr val="002147"/>
                </a:solidFill>
                <a:cs typeface="Arial" pitchFamily="34" charset="0"/>
              </a:rPr>
              <a:t> </a:t>
            </a:r>
            <a:r>
              <a:rPr lang="en-US" sz="1700" dirty="0">
                <a:cs typeface="Arial" pitchFamily="34" charset="0"/>
              </a:rPr>
              <a:t>whether online or available through a library’s catalog</a:t>
            </a:r>
            <a:r>
              <a:rPr lang="en-US" dirty="0">
                <a:cs typeface="Arial" pitchFamily="34" charset="0"/>
              </a:rPr>
              <a:t>. </a:t>
            </a:r>
          </a:p>
          <a:p>
            <a:pPr lvl="0"/>
            <a:endParaRPr lang="en-GB" sz="1600" dirty="0">
              <a:solidFill>
                <a:schemeClr val="tx2"/>
              </a:solidFill>
            </a:endParaRPr>
          </a:p>
          <a:p>
            <a:pPr lvl="0"/>
            <a:endParaRPr lang="en-GB" dirty="0" smtClean="0"/>
          </a:p>
        </p:txBody>
      </p:sp>
      <p:sp>
        <p:nvSpPr>
          <p:cNvPr id="18" name="Rectangle 4"/>
          <p:cNvSpPr>
            <a:spLocks noChangeArrowheads="1"/>
          </p:cNvSpPr>
          <p:nvPr/>
        </p:nvSpPr>
        <p:spPr bwMode="auto">
          <a:xfrm>
            <a:off x="5805377" y="2110852"/>
            <a:ext cx="3167925" cy="3460608"/>
          </a:xfrm>
          <a:prstGeom prst="rect">
            <a:avLst/>
          </a:prstGeom>
          <a:solidFill>
            <a:srgbClr val="EC472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2880" rIns="182880" anchor="ctr"/>
          <a:lstStyle/>
          <a:p>
            <a:pPr algn="r"/>
            <a:r>
              <a:rPr lang="en-US" sz="2000" b="1" dirty="0">
                <a:solidFill>
                  <a:schemeClr val="bg1"/>
                </a:solidFill>
                <a:latin typeface="Calibri" pitchFamily="34" charset="0"/>
              </a:rPr>
              <a:t>“</a:t>
            </a:r>
            <a:r>
              <a:rPr lang="en-US" sz="2000" b="1" i="1" dirty="0">
                <a:solidFill>
                  <a:schemeClr val="bg1"/>
                </a:solidFill>
                <a:latin typeface="Calibri" pitchFamily="34" charset="0"/>
              </a:rPr>
              <a:t>We are drowning in information, while starving for wisdom. The world henceforth will be run by synthesizers, people able to put together the right information at the right time, think critically about it, and make important choices wisely.”</a:t>
            </a:r>
          </a:p>
          <a:p>
            <a:pPr algn="r"/>
            <a:r>
              <a:rPr lang="en-US" sz="2000" dirty="0">
                <a:solidFill>
                  <a:schemeClr val="bg1"/>
                </a:solidFill>
                <a:latin typeface="Calibri" pitchFamily="34" charset="0"/>
              </a:rPr>
              <a:t> </a:t>
            </a:r>
            <a:br>
              <a:rPr lang="en-US" sz="2000" dirty="0">
                <a:solidFill>
                  <a:schemeClr val="bg1"/>
                </a:solidFill>
                <a:latin typeface="Calibri" pitchFamily="34" charset="0"/>
              </a:rPr>
            </a:br>
            <a:r>
              <a:rPr lang="en-US" sz="2000" b="1" dirty="0">
                <a:solidFill>
                  <a:schemeClr val="bg1"/>
                </a:solidFill>
                <a:latin typeface="Calibri" pitchFamily="34" charset="0"/>
              </a:rPr>
              <a:t>—</a:t>
            </a:r>
            <a:r>
              <a:rPr lang="en-US" sz="2000" dirty="0">
                <a:latin typeface="Calibri" pitchFamily="34" charset="0"/>
              </a:rPr>
              <a:t> </a:t>
            </a:r>
            <a:r>
              <a:rPr lang="en-US" sz="2000" b="1" dirty="0">
                <a:solidFill>
                  <a:schemeClr val="bg1"/>
                </a:solidFill>
                <a:latin typeface="Calibri" pitchFamily="34" charset="0"/>
              </a:rPr>
              <a:t>E.O. WILSON</a:t>
            </a:r>
            <a:r>
              <a:rPr lang="en-US" sz="2000" dirty="0">
                <a:latin typeface="Myriad Pro" pitchFamily="34" charset="0"/>
              </a:rPr>
              <a:t> </a:t>
            </a:r>
          </a:p>
        </p:txBody>
      </p:sp>
    </p:spTree>
    <p:extLst>
      <p:ext uri="{BB962C8B-B14F-4D97-AF65-F5344CB8AC3E}">
        <p14:creationId xmlns:p14="http://schemas.microsoft.com/office/powerpoint/2010/main" val="3455377970"/>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dirty="0">
              <a:solidFill>
                <a:srgbClr val="00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00" y="2290763"/>
            <a:ext cx="8480036"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82133" y="999067"/>
            <a:ext cx="4419600" cy="369332"/>
          </a:xfrm>
          <a:prstGeom prst="rect">
            <a:avLst/>
          </a:prstGeom>
          <a:noFill/>
        </p:spPr>
        <p:txBody>
          <a:bodyPr wrap="square" rtlCol="0">
            <a:spAutoFit/>
          </a:bodyPr>
          <a:lstStyle/>
          <a:p>
            <a:r>
              <a:rPr lang="pl-PL" dirty="0" smtClean="0"/>
              <a:t>Our Focus</a:t>
            </a:r>
            <a:endParaRPr lang="en-GB" dirty="0"/>
          </a:p>
        </p:txBody>
      </p:sp>
    </p:spTree>
    <p:extLst>
      <p:ext uri="{BB962C8B-B14F-4D97-AF65-F5344CB8AC3E}">
        <p14:creationId xmlns:p14="http://schemas.microsoft.com/office/powerpoint/2010/main" val="223576810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41" name="Rectangle 4"/>
          <p:cNvSpPr>
            <a:spLocks noGrp="1"/>
          </p:cNvSpPr>
          <p:nvPr>
            <p:ph type="ctrTitle"/>
          </p:nvPr>
        </p:nvSpPr>
        <p:spPr/>
        <p:txBody>
          <a:bodyPr/>
          <a:lstStyle/>
          <a:p>
            <a:pPr algn="ctr"/>
            <a:r>
              <a:rPr lang="en-US" sz="4000" dirty="0" smtClean="0">
                <a:latin typeface="Cambria" pitchFamily="18" charset="0"/>
              </a:rPr>
              <a:t> </a:t>
            </a:r>
          </a:p>
        </p:txBody>
      </p:sp>
      <p:sp>
        <p:nvSpPr>
          <p:cNvPr id="1085442" name="Rectangle 5"/>
          <p:cNvSpPr>
            <a:spLocks noGrp="1"/>
          </p:cNvSpPr>
          <p:nvPr>
            <p:ph type="subTitle" idx="1"/>
          </p:nvPr>
        </p:nvSpPr>
        <p:spPr/>
        <p:txBody>
          <a:bodyPr/>
          <a:lstStyle/>
          <a:p>
            <a:endParaRPr lang="en-US" dirty="0" smtClean="0">
              <a:solidFill>
                <a:schemeClr val="tx1"/>
              </a:solidFill>
              <a:latin typeface="Cambria" pitchFamily="18" charset="0"/>
            </a:endParaRPr>
          </a:p>
          <a:p>
            <a:r>
              <a:rPr lang="en-US" dirty="0" smtClean="0">
                <a:solidFill>
                  <a:schemeClr val="tx1"/>
                </a:solidFill>
                <a:latin typeface="Cambria" pitchFamily="18" charset="0"/>
              </a:rPr>
              <a:t> </a:t>
            </a:r>
          </a:p>
        </p:txBody>
      </p:sp>
      <p:sp>
        <p:nvSpPr>
          <p:cNvPr id="2" name="TextBox 1"/>
          <p:cNvSpPr txBox="1"/>
          <p:nvPr/>
        </p:nvSpPr>
        <p:spPr>
          <a:xfrm>
            <a:off x="1261240" y="3146653"/>
            <a:ext cx="6842235" cy="2862322"/>
          </a:xfrm>
          <a:prstGeom prst="rect">
            <a:avLst/>
          </a:prstGeom>
          <a:noFill/>
        </p:spPr>
        <p:txBody>
          <a:bodyPr wrap="square" rtlCol="0">
            <a:spAutoFit/>
          </a:bodyPr>
          <a:lstStyle/>
          <a:p>
            <a:pPr algn="ctr" defTabSz="914400"/>
            <a:r>
              <a:rPr lang="en-US" sz="6000" b="1" dirty="0" smtClean="0">
                <a:solidFill>
                  <a:schemeClr val="tx1">
                    <a:lumMod val="90000"/>
                    <a:lumOff val="10000"/>
                  </a:schemeClr>
                </a:solidFill>
                <a:latin typeface="Calibri" pitchFamily="34" charset="0"/>
              </a:rPr>
              <a:t>Oxford University Press</a:t>
            </a:r>
          </a:p>
          <a:p>
            <a:pPr algn="ctr" defTabSz="914400"/>
            <a:r>
              <a:rPr lang="en-US" sz="6000" b="1" dirty="0" smtClean="0">
                <a:solidFill>
                  <a:schemeClr val="tx1">
                    <a:lumMod val="90000"/>
                    <a:lumOff val="10000"/>
                  </a:schemeClr>
                </a:solidFill>
                <a:latin typeface="Calibri" pitchFamily="34" charset="0"/>
              </a:rPr>
              <a:t>Products</a:t>
            </a:r>
            <a:endParaRPr lang="en-US" sz="6000" b="1" dirty="0">
              <a:solidFill>
                <a:schemeClr val="tx1">
                  <a:lumMod val="90000"/>
                  <a:lumOff val="10000"/>
                </a:schemeClr>
              </a:solidFill>
              <a:latin typeface="Calibri" pitchFamily="34" charset="0"/>
            </a:endParaRPr>
          </a:p>
        </p:txBody>
      </p:sp>
    </p:spTree>
    <p:extLst>
      <p:ext uri="{BB962C8B-B14F-4D97-AF65-F5344CB8AC3E}">
        <p14:creationId xmlns:p14="http://schemas.microsoft.com/office/powerpoint/2010/main" val="29574500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31099" y="6402360"/>
            <a:ext cx="8136937" cy="365125"/>
          </a:xfrm>
        </p:spPr>
        <p:txBody>
          <a:bodyPr/>
          <a:lstStyle/>
          <a:p>
            <a:endParaRPr lang="en-US" dirty="0">
              <a:solidFill>
                <a:srgbClr val="000000"/>
              </a:solidFill>
            </a:endParaRPr>
          </a:p>
        </p:txBody>
      </p:sp>
      <p:sp>
        <p:nvSpPr>
          <p:cNvPr id="3" name="Slide Number Placeholder 2"/>
          <p:cNvSpPr>
            <a:spLocks noGrp="1"/>
          </p:cNvSpPr>
          <p:nvPr>
            <p:ph type="sldNum" sz="quarter" idx="12"/>
          </p:nvPr>
        </p:nvSpPr>
        <p:spPr/>
        <p:txBody>
          <a:bodyPr/>
          <a:lstStyle/>
          <a:p>
            <a:fld id="{4408A2BF-FF92-463F-BED7-EDF79EB6B61F}" type="slidenum">
              <a:rPr lang="en-US" smtClean="0">
                <a:solidFill>
                  <a:srgbClr val="000000"/>
                </a:solidFill>
              </a:rPr>
              <a:pPr/>
              <a:t>50</a:t>
            </a:fld>
            <a:endParaRPr lang="en-US">
              <a:solidFill>
                <a:srgbClr val="000000"/>
              </a:solidFill>
            </a:endParaRPr>
          </a:p>
        </p:txBody>
      </p:sp>
      <p:sp>
        <p:nvSpPr>
          <p:cNvPr id="4" name="Rectangle 3"/>
          <p:cNvSpPr/>
          <p:nvPr/>
        </p:nvSpPr>
        <p:spPr>
          <a:xfrm>
            <a:off x="135600" y="2044343"/>
            <a:ext cx="8480036" cy="4431983"/>
          </a:xfrm>
          <a:prstGeom prst="rect">
            <a:avLst/>
          </a:prstGeom>
        </p:spPr>
        <p:txBody>
          <a:bodyPr wrap="square">
            <a:spAutoFit/>
          </a:bodyPr>
          <a:lstStyle/>
          <a:p>
            <a:endParaRPr lang="en-GB" dirty="0" smtClean="0"/>
          </a:p>
          <a:p>
            <a:pPr marL="342900" indent="-342900">
              <a:buFontTx/>
              <a:buChar char="-"/>
            </a:pPr>
            <a:r>
              <a:rPr lang="en-GB" sz="2400" dirty="0" smtClean="0"/>
              <a:t>Identify </a:t>
            </a:r>
            <a:r>
              <a:rPr lang="en-GB" sz="2400" dirty="0"/>
              <a:t>5 top peer refereed academic journals focusing on </a:t>
            </a:r>
            <a:endParaRPr lang="pl-PL" sz="2400" dirty="0"/>
          </a:p>
          <a:p>
            <a:r>
              <a:rPr lang="pl-PL" sz="2400" dirty="0" smtClean="0"/>
              <a:t>    </a:t>
            </a:r>
            <a:r>
              <a:rPr lang="en-GB" sz="2400" dirty="0" smtClean="0"/>
              <a:t>your </a:t>
            </a:r>
            <a:r>
              <a:rPr lang="en-GB" sz="2400" dirty="0"/>
              <a:t>specific subject </a:t>
            </a:r>
          </a:p>
          <a:p>
            <a:pPr marL="342900" indent="-342900">
              <a:buFontTx/>
              <a:buChar char="-"/>
            </a:pPr>
            <a:r>
              <a:rPr lang="en-GB" sz="2400" dirty="0" smtClean="0"/>
              <a:t>Identify </a:t>
            </a:r>
            <a:r>
              <a:rPr lang="en-GB" sz="2400" dirty="0"/>
              <a:t>5 top internationally recognized books or collective </a:t>
            </a:r>
            <a:r>
              <a:rPr lang="pl-PL" sz="2400" dirty="0" smtClean="0"/>
              <a:t> </a:t>
            </a:r>
          </a:p>
          <a:p>
            <a:r>
              <a:rPr lang="pl-PL" sz="2400" dirty="0"/>
              <a:t> </a:t>
            </a:r>
            <a:r>
              <a:rPr lang="pl-PL" sz="2400" dirty="0" smtClean="0"/>
              <a:t>   </a:t>
            </a:r>
            <a:r>
              <a:rPr lang="en-GB" sz="2400" dirty="0" smtClean="0"/>
              <a:t>works </a:t>
            </a:r>
            <a:r>
              <a:rPr lang="en-GB" sz="2400" dirty="0"/>
              <a:t>on your specific subject </a:t>
            </a:r>
          </a:p>
          <a:p>
            <a:pPr marL="342900" indent="-342900">
              <a:buFontTx/>
              <a:buChar char="-"/>
            </a:pPr>
            <a:r>
              <a:rPr lang="en-GB" sz="2400" dirty="0" smtClean="0"/>
              <a:t>Identify </a:t>
            </a:r>
            <a:r>
              <a:rPr lang="en-GB" sz="2400" dirty="0"/>
              <a:t>5 top academic research centres specializing in </a:t>
            </a:r>
            <a:endParaRPr lang="pl-PL" sz="2400" dirty="0" smtClean="0"/>
          </a:p>
          <a:p>
            <a:r>
              <a:rPr lang="pl-PL" sz="2400" dirty="0"/>
              <a:t> </a:t>
            </a:r>
            <a:r>
              <a:rPr lang="pl-PL" sz="2400" dirty="0" smtClean="0"/>
              <a:t>   </a:t>
            </a:r>
            <a:r>
              <a:rPr lang="en-GB" sz="2400" dirty="0" smtClean="0"/>
              <a:t>your </a:t>
            </a:r>
            <a:r>
              <a:rPr lang="en-GB" sz="2400" dirty="0"/>
              <a:t>subject </a:t>
            </a:r>
          </a:p>
          <a:p>
            <a:pPr marL="342900" indent="-342900">
              <a:buFontTx/>
              <a:buChar char="-"/>
            </a:pPr>
            <a:r>
              <a:rPr lang="en-GB" sz="2400" dirty="0" smtClean="0"/>
              <a:t>Identify </a:t>
            </a:r>
            <a:r>
              <a:rPr lang="en-GB" sz="2400" dirty="0"/>
              <a:t>5 most renowned professors in your narrow field </a:t>
            </a:r>
            <a:endParaRPr lang="pl-PL" sz="2400" dirty="0" smtClean="0"/>
          </a:p>
          <a:p>
            <a:r>
              <a:rPr lang="pl-PL" sz="2400" dirty="0"/>
              <a:t> </a:t>
            </a:r>
            <a:r>
              <a:rPr lang="pl-PL" sz="2400" dirty="0" smtClean="0"/>
              <a:t>   </a:t>
            </a:r>
            <a:r>
              <a:rPr lang="en-GB" sz="2400" dirty="0" smtClean="0"/>
              <a:t>(„</a:t>
            </a:r>
            <a:r>
              <a:rPr lang="en-GB" sz="2400" dirty="0"/>
              <a:t>gurus”) </a:t>
            </a:r>
          </a:p>
          <a:p>
            <a:pPr marL="342900" indent="-342900">
              <a:buFontTx/>
              <a:buChar char="-"/>
            </a:pPr>
            <a:r>
              <a:rPr lang="en-GB" sz="2400" dirty="0" smtClean="0"/>
              <a:t>Identify </a:t>
            </a:r>
            <a:r>
              <a:rPr lang="en-GB" sz="2400" dirty="0"/>
              <a:t>5 top regular international academic conferences </a:t>
            </a:r>
            <a:endParaRPr lang="pl-PL" sz="2400" dirty="0" smtClean="0"/>
          </a:p>
          <a:p>
            <a:r>
              <a:rPr lang="pl-PL" sz="2400" dirty="0"/>
              <a:t> </a:t>
            </a:r>
            <a:r>
              <a:rPr lang="pl-PL" sz="2400" dirty="0" smtClean="0"/>
              <a:t>   </a:t>
            </a:r>
            <a:r>
              <a:rPr lang="en-GB" sz="2400" dirty="0" smtClean="0"/>
              <a:t>covering </a:t>
            </a:r>
            <a:r>
              <a:rPr lang="en-GB" sz="2400" dirty="0"/>
              <a:t>your subject </a:t>
            </a:r>
          </a:p>
          <a:p>
            <a:endParaRPr lang="en-GB" sz="2400" dirty="0"/>
          </a:p>
        </p:txBody>
      </p:sp>
      <p:sp>
        <p:nvSpPr>
          <p:cNvPr id="5" name="TextBox 4"/>
          <p:cNvSpPr txBox="1"/>
          <p:nvPr/>
        </p:nvSpPr>
        <p:spPr>
          <a:xfrm>
            <a:off x="288000" y="504911"/>
            <a:ext cx="6874800" cy="1231106"/>
          </a:xfrm>
          <a:prstGeom prst="rect">
            <a:avLst/>
          </a:prstGeom>
          <a:noFill/>
        </p:spPr>
        <p:txBody>
          <a:bodyPr wrap="square" rtlCol="0">
            <a:spAutoFit/>
          </a:bodyPr>
          <a:lstStyle/>
          <a:p>
            <a:endParaRPr lang="en-GB" dirty="0"/>
          </a:p>
          <a:p>
            <a:r>
              <a:rPr lang="en-GB" sz="2800" b="1" dirty="0"/>
              <a:t>Initial literature review: The 5 X 5 principle </a:t>
            </a:r>
            <a:endParaRPr lang="en-GB" sz="2800" dirty="0"/>
          </a:p>
        </p:txBody>
      </p:sp>
    </p:spTree>
    <p:extLst>
      <p:ext uri="{BB962C8B-B14F-4D97-AF65-F5344CB8AC3E}">
        <p14:creationId xmlns:p14="http://schemas.microsoft.com/office/powerpoint/2010/main" val="686837265"/>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Title 1"/>
          <p:cNvSpPr>
            <a:spLocks noGrp="1"/>
          </p:cNvSpPr>
          <p:nvPr>
            <p:ph type="title" idx="4294967295"/>
          </p:nvPr>
        </p:nvSpPr>
        <p:spPr>
          <a:xfrm>
            <a:off x="288000" y="592667"/>
            <a:ext cx="6936094" cy="1083733"/>
          </a:xfrm>
        </p:spPr>
        <p:txBody>
          <a:bodyPr lIns="91440" tIns="45720" rIns="91440" bIns="45720" anchor="ctr">
            <a:normAutofit/>
          </a:bodyPr>
          <a:lstStyle/>
          <a:p>
            <a:r>
              <a:rPr lang="en-AU" dirty="0"/>
              <a:t>Think of a literature review as </a:t>
            </a:r>
            <a:r>
              <a:rPr lang="en-AU" dirty="0" smtClean="0"/>
              <a:t>a</a:t>
            </a:r>
            <a:r>
              <a:rPr lang="pl-PL" dirty="0" smtClean="0"/>
              <a:t/>
            </a:r>
            <a:br>
              <a:rPr lang="pl-PL" dirty="0" smtClean="0"/>
            </a:br>
            <a:r>
              <a:rPr lang="en-AU" dirty="0" smtClean="0"/>
              <a:t> </a:t>
            </a:r>
            <a:r>
              <a:rPr lang="en-AU" dirty="0"/>
              <a:t>jigsaw puzzle</a:t>
            </a:r>
          </a:p>
        </p:txBody>
      </p:sp>
      <p:sp>
        <p:nvSpPr>
          <p:cNvPr id="278531" name="Footer Placeholder 3"/>
          <p:cNvSpPr txBox="1">
            <a:spLocks noGrp="1"/>
          </p:cNvSpPr>
          <p:nvPr/>
        </p:nvSpPr>
        <p:spPr bwMode="auto">
          <a:xfrm>
            <a:off x="827088" y="6481763"/>
            <a:ext cx="792162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0"/>
              </a:spcBef>
              <a:defRPr>
                <a:solidFill>
                  <a:schemeClr val="tx1"/>
                </a:solidFill>
                <a:latin typeface="Arial" charset="0"/>
              </a:defRPr>
            </a:lvl1pPr>
            <a:lvl2pPr marL="742950" indent="-285750">
              <a:spcBef>
                <a:spcPct val="0"/>
              </a:spcBef>
              <a:defRPr>
                <a:solidFill>
                  <a:schemeClr val="tx1"/>
                </a:solidFill>
                <a:latin typeface="Arial" charset="0"/>
              </a:defRPr>
            </a:lvl2pPr>
            <a:lvl3pPr marL="1143000" indent="-228600">
              <a:spcBef>
                <a:spcPct val="0"/>
              </a:spcBef>
              <a:defRPr>
                <a:solidFill>
                  <a:schemeClr val="tx1"/>
                </a:solidFill>
                <a:latin typeface="Arial" charset="0"/>
              </a:defRPr>
            </a:lvl3pPr>
            <a:lvl4pPr marL="1600200" indent="-228600">
              <a:spcBef>
                <a:spcPct val="0"/>
              </a:spcBef>
              <a:defRPr>
                <a:solidFill>
                  <a:schemeClr val="tx1"/>
                </a:solidFill>
                <a:latin typeface="Arial" charset="0"/>
              </a:defRPr>
            </a:lvl4pPr>
            <a:lvl5pPr marL="2057400" indent="-228600">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buFontTx/>
              <a:buNone/>
            </a:pPr>
            <a:endParaRPr lang="en-AU" sz="1000">
              <a:solidFill>
                <a:schemeClr val="bg2"/>
              </a:solidFill>
            </a:endParaRPr>
          </a:p>
        </p:txBody>
      </p:sp>
      <p:pic>
        <p:nvPicPr>
          <p:cNvPr id="278532" name="Picture 2" descr="https://www79.secure.griffith.edu.au/oer-images/SRT3/jigsaw/iStock_000002515017Small.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055688" y="2489201"/>
            <a:ext cx="6397625" cy="3488266"/>
          </a:xfrm>
        </p:spPr>
      </p:pic>
    </p:spTree>
    <p:extLst>
      <p:ext uri="{BB962C8B-B14F-4D97-AF65-F5344CB8AC3E}">
        <p14:creationId xmlns:p14="http://schemas.microsoft.com/office/powerpoint/2010/main" val="565216474"/>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023309" y="-45111"/>
            <a:ext cx="11300369" cy="7072075"/>
          </a:xfrm>
        </p:spPr>
      </p:pic>
      <p:sp>
        <p:nvSpPr>
          <p:cNvPr id="4" name="Text Placeholder 3"/>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1283693162"/>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005639" y="-5974"/>
            <a:ext cx="11213126" cy="7023000"/>
          </a:xfrm>
        </p:spPr>
      </p:pic>
      <p:sp>
        <p:nvSpPr>
          <p:cNvPr id="4" name="Text Placeholder 3"/>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3418027324"/>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037666" y="0"/>
            <a:ext cx="10548733" cy="7036904"/>
          </a:xfrm>
        </p:spPr>
      </p:pic>
      <p:sp>
        <p:nvSpPr>
          <p:cNvPr id="4" name="Text Placeholder 3"/>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96928688"/>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1356" y="2320893"/>
            <a:ext cx="3427049" cy="3418481"/>
          </a:xfrm>
          <a:prstGeom prst="rect">
            <a:avLst/>
          </a:prstGeom>
        </p:spPr>
      </p:pic>
      <p:sp>
        <p:nvSpPr>
          <p:cNvPr id="5" name="TextBox 4"/>
          <p:cNvSpPr txBox="1"/>
          <p:nvPr/>
        </p:nvSpPr>
        <p:spPr>
          <a:xfrm>
            <a:off x="434142" y="703721"/>
            <a:ext cx="6768751" cy="523220"/>
          </a:xfrm>
          <a:prstGeom prst="rect">
            <a:avLst/>
          </a:prstGeom>
          <a:noFill/>
        </p:spPr>
        <p:txBody>
          <a:bodyPr wrap="square" rtlCol="0">
            <a:spAutoFit/>
          </a:bodyPr>
          <a:lstStyle/>
          <a:p>
            <a:r>
              <a:rPr lang="en-GB" sz="2800" b="1" dirty="0" smtClean="0">
                <a:cs typeface="Aharoni" pitchFamily="2" charset="-79"/>
              </a:rPr>
              <a:t>Which journal to go for?</a:t>
            </a:r>
            <a:endParaRPr lang="en-GB" sz="2800" b="1" dirty="0">
              <a:cs typeface="Aharoni" pitchFamily="2" charset="-79"/>
            </a:endParaRPr>
          </a:p>
        </p:txBody>
      </p:sp>
    </p:spTree>
    <p:extLst>
      <p:ext uri="{BB962C8B-B14F-4D97-AF65-F5344CB8AC3E}">
        <p14:creationId xmlns:p14="http://schemas.microsoft.com/office/powerpoint/2010/main" val="1175922806"/>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395288" y="776293"/>
            <a:ext cx="6769100" cy="578374"/>
          </a:xfrm>
        </p:spPr>
        <p:txBody>
          <a:bodyPr>
            <a:normAutofit/>
          </a:bodyPr>
          <a:lstStyle/>
          <a:p>
            <a:r>
              <a:rPr lang="en-GB" sz="2800" dirty="0" smtClean="0">
                <a:latin typeface="+mn-lt"/>
                <a:cs typeface="Aharoni" pitchFamily="2" charset="-79"/>
              </a:rPr>
              <a:t>Criteria You Might Look At:</a:t>
            </a:r>
            <a:endParaRPr lang="en-US" sz="2800" dirty="0">
              <a:latin typeface="+mn-lt"/>
              <a:cs typeface="Aharoni" pitchFamily="2" charset="-79"/>
            </a:endParaRPr>
          </a:p>
        </p:txBody>
      </p:sp>
      <p:sp>
        <p:nvSpPr>
          <p:cNvPr id="166915" name="Rectangle 3"/>
          <p:cNvSpPr>
            <a:spLocks noGrp="1" noChangeArrowheads="1"/>
          </p:cNvSpPr>
          <p:nvPr>
            <p:ph type="body" idx="1"/>
          </p:nvPr>
        </p:nvSpPr>
        <p:spPr>
          <a:xfrm>
            <a:off x="395288" y="2274888"/>
            <a:ext cx="8226425" cy="4311650"/>
          </a:xfrm>
        </p:spPr>
        <p:txBody>
          <a:bodyPr>
            <a:normAutofit/>
          </a:bodyPr>
          <a:lstStyle/>
          <a:p>
            <a:pPr>
              <a:buFont typeface="Arial" pitchFamily="34" charset="0"/>
              <a:buChar char="•"/>
            </a:pPr>
            <a:r>
              <a:rPr lang="en-US" dirty="0" smtClean="0">
                <a:solidFill>
                  <a:srgbClr val="002147"/>
                </a:solidFill>
              </a:rPr>
              <a:t>Rankings (example Thomson Reuters Impact factors; the Association of Business Schools ABS etc.)</a:t>
            </a:r>
            <a:endParaRPr lang="pl-PL" dirty="0" smtClean="0">
              <a:solidFill>
                <a:srgbClr val="002147"/>
              </a:solidFill>
            </a:endParaRPr>
          </a:p>
          <a:p>
            <a:pPr>
              <a:buFont typeface="Arial" pitchFamily="34" charset="0"/>
              <a:buChar char="•"/>
            </a:pPr>
            <a:r>
              <a:rPr lang="en-US" dirty="0">
                <a:solidFill>
                  <a:srgbClr val="002147"/>
                </a:solidFill>
              </a:rPr>
              <a:t>Number of downloads (utility)</a:t>
            </a:r>
          </a:p>
          <a:p>
            <a:pPr>
              <a:buFont typeface="Arial" pitchFamily="34" charset="0"/>
              <a:buChar char="•"/>
            </a:pPr>
            <a:r>
              <a:rPr lang="en-US" dirty="0">
                <a:solidFill>
                  <a:srgbClr val="002147"/>
                </a:solidFill>
              </a:rPr>
              <a:t>Dissemination of journal (where it is read)</a:t>
            </a:r>
          </a:p>
          <a:p>
            <a:pPr>
              <a:buFont typeface="Arial" pitchFamily="34" charset="0"/>
              <a:buChar char="•"/>
            </a:pPr>
            <a:r>
              <a:rPr lang="en-US" dirty="0">
                <a:solidFill>
                  <a:srgbClr val="002147"/>
                </a:solidFill>
              </a:rPr>
              <a:t>Links to societies/associations</a:t>
            </a:r>
          </a:p>
          <a:p>
            <a:pPr>
              <a:buFont typeface="Arial" pitchFamily="34" charset="0"/>
              <a:buChar char="•"/>
            </a:pPr>
            <a:r>
              <a:rPr lang="en-US" dirty="0">
                <a:solidFill>
                  <a:srgbClr val="002147"/>
                </a:solidFill>
              </a:rPr>
              <a:t>Relevance of content and publishing ethos</a:t>
            </a:r>
          </a:p>
          <a:p>
            <a:pPr>
              <a:buFont typeface="Arial" pitchFamily="34" charset="0"/>
              <a:buChar char="•"/>
            </a:pPr>
            <a:r>
              <a:rPr lang="en-US" dirty="0">
                <a:solidFill>
                  <a:srgbClr val="002147"/>
                </a:solidFill>
              </a:rPr>
              <a:t>International</a:t>
            </a:r>
          </a:p>
          <a:p>
            <a:endParaRPr lang="en-US" dirty="0" smtClean="0">
              <a:solidFill>
                <a:srgbClr val="002147"/>
              </a:solidFill>
            </a:endParaRPr>
          </a:p>
          <a:p>
            <a:endParaRPr lang="en-US" dirty="0">
              <a:solidFill>
                <a:srgbClr val="002147"/>
              </a:solidFill>
            </a:endParaRPr>
          </a:p>
        </p:txBody>
      </p:sp>
    </p:spTree>
    <p:extLst>
      <p:ext uri="{BB962C8B-B14F-4D97-AF65-F5344CB8AC3E}">
        <p14:creationId xmlns:p14="http://schemas.microsoft.com/office/powerpoint/2010/main" val="33247579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animEffect transition="in" filter="wipe(down)">
                                      <p:cBhvr>
                                        <p:cTn id="7" dur="580">
                                          <p:stCondLst>
                                            <p:cond delay="0"/>
                                          </p:stCondLst>
                                        </p:cTn>
                                        <p:tgtEl>
                                          <p:spTgt spid="166915">
                                            <p:txEl>
                                              <p:pRg st="0" end="0"/>
                                            </p:txEl>
                                          </p:spTgt>
                                        </p:tgtEl>
                                      </p:cBhvr>
                                    </p:animEffect>
                                    <p:anim calcmode="lin" valueType="num">
                                      <p:cBhvr>
                                        <p:cTn id="8" dur="1822" tmFilter="0,0; 0.14,0.36; 0.43,0.73; 0.71,0.91; 1.0,1.0">
                                          <p:stCondLst>
                                            <p:cond delay="0"/>
                                          </p:stCondLst>
                                        </p:cTn>
                                        <p:tgtEl>
                                          <p:spTgt spid="16691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691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691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691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691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66915">
                                            <p:txEl>
                                              <p:pRg st="0" end="0"/>
                                            </p:txEl>
                                          </p:spTgt>
                                        </p:tgtEl>
                                      </p:cBhvr>
                                      <p:to x="100000" y="60000"/>
                                    </p:animScale>
                                    <p:animScale>
                                      <p:cBhvr>
                                        <p:cTn id="14" dur="166" decel="50000">
                                          <p:stCondLst>
                                            <p:cond delay="676"/>
                                          </p:stCondLst>
                                        </p:cTn>
                                        <p:tgtEl>
                                          <p:spTgt spid="166915">
                                            <p:txEl>
                                              <p:pRg st="0" end="0"/>
                                            </p:txEl>
                                          </p:spTgt>
                                        </p:tgtEl>
                                      </p:cBhvr>
                                      <p:to x="100000" y="100000"/>
                                    </p:animScale>
                                    <p:animScale>
                                      <p:cBhvr>
                                        <p:cTn id="15" dur="26">
                                          <p:stCondLst>
                                            <p:cond delay="1312"/>
                                          </p:stCondLst>
                                        </p:cTn>
                                        <p:tgtEl>
                                          <p:spTgt spid="166915">
                                            <p:txEl>
                                              <p:pRg st="0" end="0"/>
                                            </p:txEl>
                                          </p:spTgt>
                                        </p:tgtEl>
                                      </p:cBhvr>
                                      <p:to x="100000" y="80000"/>
                                    </p:animScale>
                                    <p:animScale>
                                      <p:cBhvr>
                                        <p:cTn id="16" dur="166" decel="50000">
                                          <p:stCondLst>
                                            <p:cond delay="1338"/>
                                          </p:stCondLst>
                                        </p:cTn>
                                        <p:tgtEl>
                                          <p:spTgt spid="166915">
                                            <p:txEl>
                                              <p:pRg st="0" end="0"/>
                                            </p:txEl>
                                          </p:spTgt>
                                        </p:tgtEl>
                                      </p:cBhvr>
                                      <p:to x="100000" y="100000"/>
                                    </p:animScale>
                                    <p:animScale>
                                      <p:cBhvr>
                                        <p:cTn id="17" dur="26">
                                          <p:stCondLst>
                                            <p:cond delay="1642"/>
                                          </p:stCondLst>
                                        </p:cTn>
                                        <p:tgtEl>
                                          <p:spTgt spid="166915">
                                            <p:txEl>
                                              <p:pRg st="0" end="0"/>
                                            </p:txEl>
                                          </p:spTgt>
                                        </p:tgtEl>
                                      </p:cBhvr>
                                      <p:to x="100000" y="90000"/>
                                    </p:animScale>
                                    <p:animScale>
                                      <p:cBhvr>
                                        <p:cTn id="18" dur="166" decel="50000">
                                          <p:stCondLst>
                                            <p:cond delay="1668"/>
                                          </p:stCondLst>
                                        </p:cTn>
                                        <p:tgtEl>
                                          <p:spTgt spid="166915">
                                            <p:txEl>
                                              <p:pRg st="0" end="0"/>
                                            </p:txEl>
                                          </p:spTgt>
                                        </p:tgtEl>
                                      </p:cBhvr>
                                      <p:to x="100000" y="100000"/>
                                    </p:animScale>
                                    <p:animScale>
                                      <p:cBhvr>
                                        <p:cTn id="19" dur="26">
                                          <p:stCondLst>
                                            <p:cond delay="1808"/>
                                          </p:stCondLst>
                                        </p:cTn>
                                        <p:tgtEl>
                                          <p:spTgt spid="166915">
                                            <p:txEl>
                                              <p:pRg st="0" end="0"/>
                                            </p:txEl>
                                          </p:spTgt>
                                        </p:tgtEl>
                                      </p:cBhvr>
                                      <p:to x="100000" y="95000"/>
                                    </p:animScale>
                                    <p:animScale>
                                      <p:cBhvr>
                                        <p:cTn id="20" dur="166" decel="50000">
                                          <p:stCondLst>
                                            <p:cond delay="1834"/>
                                          </p:stCondLst>
                                        </p:cTn>
                                        <p:tgtEl>
                                          <p:spTgt spid="16691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66915">
                                            <p:txEl>
                                              <p:pRg st="1" end="1"/>
                                            </p:txEl>
                                          </p:spTgt>
                                        </p:tgtEl>
                                        <p:attrNameLst>
                                          <p:attrName>style.visibility</p:attrName>
                                        </p:attrNameLst>
                                      </p:cBhvr>
                                      <p:to>
                                        <p:strVal val="visible"/>
                                      </p:to>
                                    </p:set>
                                    <p:animEffect transition="in" filter="wipe(down)">
                                      <p:cBhvr>
                                        <p:cTn id="25" dur="580">
                                          <p:stCondLst>
                                            <p:cond delay="0"/>
                                          </p:stCondLst>
                                        </p:cTn>
                                        <p:tgtEl>
                                          <p:spTgt spid="166915">
                                            <p:txEl>
                                              <p:pRg st="1" end="1"/>
                                            </p:txEl>
                                          </p:spTgt>
                                        </p:tgtEl>
                                      </p:cBhvr>
                                    </p:animEffect>
                                    <p:anim calcmode="lin" valueType="num">
                                      <p:cBhvr>
                                        <p:cTn id="26" dur="1822" tmFilter="0,0; 0.14,0.36; 0.43,0.73; 0.71,0.91; 1.0,1.0">
                                          <p:stCondLst>
                                            <p:cond delay="0"/>
                                          </p:stCondLst>
                                        </p:cTn>
                                        <p:tgtEl>
                                          <p:spTgt spid="166915">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66915">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66915">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66915">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66915">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166915">
                                            <p:txEl>
                                              <p:pRg st="1" end="1"/>
                                            </p:txEl>
                                          </p:spTgt>
                                        </p:tgtEl>
                                      </p:cBhvr>
                                      <p:to x="100000" y="60000"/>
                                    </p:animScale>
                                    <p:animScale>
                                      <p:cBhvr>
                                        <p:cTn id="32" dur="166" decel="50000">
                                          <p:stCondLst>
                                            <p:cond delay="676"/>
                                          </p:stCondLst>
                                        </p:cTn>
                                        <p:tgtEl>
                                          <p:spTgt spid="166915">
                                            <p:txEl>
                                              <p:pRg st="1" end="1"/>
                                            </p:txEl>
                                          </p:spTgt>
                                        </p:tgtEl>
                                      </p:cBhvr>
                                      <p:to x="100000" y="100000"/>
                                    </p:animScale>
                                    <p:animScale>
                                      <p:cBhvr>
                                        <p:cTn id="33" dur="26">
                                          <p:stCondLst>
                                            <p:cond delay="1312"/>
                                          </p:stCondLst>
                                        </p:cTn>
                                        <p:tgtEl>
                                          <p:spTgt spid="166915">
                                            <p:txEl>
                                              <p:pRg st="1" end="1"/>
                                            </p:txEl>
                                          </p:spTgt>
                                        </p:tgtEl>
                                      </p:cBhvr>
                                      <p:to x="100000" y="80000"/>
                                    </p:animScale>
                                    <p:animScale>
                                      <p:cBhvr>
                                        <p:cTn id="34" dur="166" decel="50000">
                                          <p:stCondLst>
                                            <p:cond delay="1338"/>
                                          </p:stCondLst>
                                        </p:cTn>
                                        <p:tgtEl>
                                          <p:spTgt spid="166915">
                                            <p:txEl>
                                              <p:pRg st="1" end="1"/>
                                            </p:txEl>
                                          </p:spTgt>
                                        </p:tgtEl>
                                      </p:cBhvr>
                                      <p:to x="100000" y="100000"/>
                                    </p:animScale>
                                    <p:animScale>
                                      <p:cBhvr>
                                        <p:cTn id="35" dur="26">
                                          <p:stCondLst>
                                            <p:cond delay="1642"/>
                                          </p:stCondLst>
                                        </p:cTn>
                                        <p:tgtEl>
                                          <p:spTgt spid="166915">
                                            <p:txEl>
                                              <p:pRg st="1" end="1"/>
                                            </p:txEl>
                                          </p:spTgt>
                                        </p:tgtEl>
                                      </p:cBhvr>
                                      <p:to x="100000" y="90000"/>
                                    </p:animScale>
                                    <p:animScale>
                                      <p:cBhvr>
                                        <p:cTn id="36" dur="166" decel="50000">
                                          <p:stCondLst>
                                            <p:cond delay="1668"/>
                                          </p:stCondLst>
                                        </p:cTn>
                                        <p:tgtEl>
                                          <p:spTgt spid="166915">
                                            <p:txEl>
                                              <p:pRg st="1" end="1"/>
                                            </p:txEl>
                                          </p:spTgt>
                                        </p:tgtEl>
                                      </p:cBhvr>
                                      <p:to x="100000" y="100000"/>
                                    </p:animScale>
                                    <p:animScale>
                                      <p:cBhvr>
                                        <p:cTn id="37" dur="26">
                                          <p:stCondLst>
                                            <p:cond delay="1808"/>
                                          </p:stCondLst>
                                        </p:cTn>
                                        <p:tgtEl>
                                          <p:spTgt spid="166915">
                                            <p:txEl>
                                              <p:pRg st="1" end="1"/>
                                            </p:txEl>
                                          </p:spTgt>
                                        </p:tgtEl>
                                      </p:cBhvr>
                                      <p:to x="100000" y="95000"/>
                                    </p:animScale>
                                    <p:animScale>
                                      <p:cBhvr>
                                        <p:cTn id="38" dur="166" decel="50000">
                                          <p:stCondLst>
                                            <p:cond delay="1834"/>
                                          </p:stCondLst>
                                        </p:cTn>
                                        <p:tgtEl>
                                          <p:spTgt spid="166915">
                                            <p:txEl>
                                              <p:pRg st="1" end="1"/>
                                            </p:txEl>
                                          </p:spTgt>
                                        </p:tgtEl>
                                      </p:cBhvr>
                                      <p:to x="100000" y="100000"/>
                                    </p:animScale>
                                  </p:childTnLst>
                                </p:cTn>
                              </p:par>
                              <p:par>
                                <p:cTn id="39" presetID="26" presetClass="entr" presetSubtype="0" fill="hold" nodeType="withEffect">
                                  <p:stCondLst>
                                    <p:cond delay="0"/>
                                  </p:stCondLst>
                                  <p:childTnLst>
                                    <p:set>
                                      <p:cBhvr>
                                        <p:cTn id="40" dur="1" fill="hold">
                                          <p:stCondLst>
                                            <p:cond delay="0"/>
                                          </p:stCondLst>
                                        </p:cTn>
                                        <p:tgtEl>
                                          <p:spTgt spid="166915">
                                            <p:txEl>
                                              <p:pRg st="2" end="2"/>
                                            </p:txEl>
                                          </p:spTgt>
                                        </p:tgtEl>
                                        <p:attrNameLst>
                                          <p:attrName>style.visibility</p:attrName>
                                        </p:attrNameLst>
                                      </p:cBhvr>
                                      <p:to>
                                        <p:strVal val="visible"/>
                                      </p:to>
                                    </p:set>
                                    <p:animEffect transition="in" filter="wipe(down)">
                                      <p:cBhvr>
                                        <p:cTn id="41" dur="580">
                                          <p:stCondLst>
                                            <p:cond delay="0"/>
                                          </p:stCondLst>
                                        </p:cTn>
                                        <p:tgtEl>
                                          <p:spTgt spid="166915">
                                            <p:txEl>
                                              <p:pRg st="2" end="2"/>
                                            </p:txEl>
                                          </p:spTgt>
                                        </p:tgtEl>
                                      </p:cBhvr>
                                    </p:animEffect>
                                    <p:anim calcmode="lin" valueType="num">
                                      <p:cBhvr>
                                        <p:cTn id="42" dur="1822" tmFilter="0,0; 0.14,0.36; 0.43,0.73; 0.71,0.91; 1.0,1.0">
                                          <p:stCondLst>
                                            <p:cond delay="0"/>
                                          </p:stCondLst>
                                        </p:cTn>
                                        <p:tgtEl>
                                          <p:spTgt spid="166915">
                                            <p:txEl>
                                              <p:pRg st="2" end="2"/>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66915">
                                            <p:txEl>
                                              <p:pRg st="2" end="2"/>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66915">
                                            <p:txEl>
                                              <p:pRg st="2" end="2"/>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66915">
                                            <p:txEl>
                                              <p:pRg st="2" end="2"/>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66915">
                                            <p:txEl>
                                              <p:pRg st="2" end="2"/>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166915">
                                            <p:txEl>
                                              <p:pRg st="2" end="2"/>
                                            </p:txEl>
                                          </p:spTgt>
                                        </p:tgtEl>
                                      </p:cBhvr>
                                      <p:to x="100000" y="60000"/>
                                    </p:animScale>
                                    <p:animScale>
                                      <p:cBhvr>
                                        <p:cTn id="48" dur="166" decel="50000">
                                          <p:stCondLst>
                                            <p:cond delay="676"/>
                                          </p:stCondLst>
                                        </p:cTn>
                                        <p:tgtEl>
                                          <p:spTgt spid="166915">
                                            <p:txEl>
                                              <p:pRg st="2" end="2"/>
                                            </p:txEl>
                                          </p:spTgt>
                                        </p:tgtEl>
                                      </p:cBhvr>
                                      <p:to x="100000" y="100000"/>
                                    </p:animScale>
                                    <p:animScale>
                                      <p:cBhvr>
                                        <p:cTn id="49" dur="26">
                                          <p:stCondLst>
                                            <p:cond delay="1312"/>
                                          </p:stCondLst>
                                        </p:cTn>
                                        <p:tgtEl>
                                          <p:spTgt spid="166915">
                                            <p:txEl>
                                              <p:pRg st="2" end="2"/>
                                            </p:txEl>
                                          </p:spTgt>
                                        </p:tgtEl>
                                      </p:cBhvr>
                                      <p:to x="100000" y="80000"/>
                                    </p:animScale>
                                    <p:animScale>
                                      <p:cBhvr>
                                        <p:cTn id="50" dur="166" decel="50000">
                                          <p:stCondLst>
                                            <p:cond delay="1338"/>
                                          </p:stCondLst>
                                        </p:cTn>
                                        <p:tgtEl>
                                          <p:spTgt spid="166915">
                                            <p:txEl>
                                              <p:pRg st="2" end="2"/>
                                            </p:txEl>
                                          </p:spTgt>
                                        </p:tgtEl>
                                      </p:cBhvr>
                                      <p:to x="100000" y="100000"/>
                                    </p:animScale>
                                    <p:animScale>
                                      <p:cBhvr>
                                        <p:cTn id="51" dur="26">
                                          <p:stCondLst>
                                            <p:cond delay="1642"/>
                                          </p:stCondLst>
                                        </p:cTn>
                                        <p:tgtEl>
                                          <p:spTgt spid="166915">
                                            <p:txEl>
                                              <p:pRg st="2" end="2"/>
                                            </p:txEl>
                                          </p:spTgt>
                                        </p:tgtEl>
                                      </p:cBhvr>
                                      <p:to x="100000" y="90000"/>
                                    </p:animScale>
                                    <p:animScale>
                                      <p:cBhvr>
                                        <p:cTn id="52" dur="166" decel="50000">
                                          <p:stCondLst>
                                            <p:cond delay="1668"/>
                                          </p:stCondLst>
                                        </p:cTn>
                                        <p:tgtEl>
                                          <p:spTgt spid="166915">
                                            <p:txEl>
                                              <p:pRg st="2" end="2"/>
                                            </p:txEl>
                                          </p:spTgt>
                                        </p:tgtEl>
                                      </p:cBhvr>
                                      <p:to x="100000" y="100000"/>
                                    </p:animScale>
                                    <p:animScale>
                                      <p:cBhvr>
                                        <p:cTn id="53" dur="26">
                                          <p:stCondLst>
                                            <p:cond delay="1808"/>
                                          </p:stCondLst>
                                        </p:cTn>
                                        <p:tgtEl>
                                          <p:spTgt spid="166915">
                                            <p:txEl>
                                              <p:pRg st="2" end="2"/>
                                            </p:txEl>
                                          </p:spTgt>
                                        </p:tgtEl>
                                      </p:cBhvr>
                                      <p:to x="100000" y="95000"/>
                                    </p:animScale>
                                    <p:animScale>
                                      <p:cBhvr>
                                        <p:cTn id="54" dur="166" decel="50000">
                                          <p:stCondLst>
                                            <p:cond delay="1834"/>
                                          </p:stCondLst>
                                        </p:cTn>
                                        <p:tgtEl>
                                          <p:spTgt spid="166915">
                                            <p:txEl>
                                              <p:pRg st="2" end="2"/>
                                            </p:txEl>
                                          </p:spTgt>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166915">
                                            <p:txEl>
                                              <p:pRg st="3" end="3"/>
                                            </p:txEl>
                                          </p:spTgt>
                                        </p:tgtEl>
                                        <p:attrNameLst>
                                          <p:attrName>style.visibility</p:attrName>
                                        </p:attrNameLst>
                                      </p:cBhvr>
                                      <p:to>
                                        <p:strVal val="visible"/>
                                      </p:to>
                                    </p:set>
                                    <p:animEffect transition="in" filter="wipe(down)">
                                      <p:cBhvr>
                                        <p:cTn id="57" dur="580">
                                          <p:stCondLst>
                                            <p:cond delay="0"/>
                                          </p:stCondLst>
                                        </p:cTn>
                                        <p:tgtEl>
                                          <p:spTgt spid="166915">
                                            <p:txEl>
                                              <p:pRg st="3" end="3"/>
                                            </p:txEl>
                                          </p:spTgt>
                                        </p:tgtEl>
                                      </p:cBhvr>
                                    </p:animEffect>
                                    <p:anim calcmode="lin" valueType="num">
                                      <p:cBhvr>
                                        <p:cTn id="58" dur="1822" tmFilter="0,0; 0.14,0.36; 0.43,0.73; 0.71,0.91; 1.0,1.0">
                                          <p:stCondLst>
                                            <p:cond delay="0"/>
                                          </p:stCondLst>
                                        </p:cTn>
                                        <p:tgtEl>
                                          <p:spTgt spid="166915">
                                            <p:txEl>
                                              <p:pRg st="3" end="3"/>
                                            </p:txEl>
                                          </p:spTgt>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66915">
                                            <p:txEl>
                                              <p:pRg st="3" end="3"/>
                                            </p:txEl>
                                          </p:spTgt>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66915">
                                            <p:txEl>
                                              <p:pRg st="3" end="3"/>
                                            </p:txEl>
                                          </p:spTgt>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66915">
                                            <p:txEl>
                                              <p:pRg st="3" end="3"/>
                                            </p:txEl>
                                          </p:spTgt>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66915">
                                            <p:txEl>
                                              <p:pRg st="3" end="3"/>
                                            </p:txEl>
                                          </p:spTgt>
                                        </p:tgtEl>
                                        <p:attrNameLst>
                                          <p:attrName>ppt_y</p:attrName>
                                        </p:attrNameLst>
                                      </p:cBhvr>
                                      <p:tavLst>
                                        <p:tav tm="0" fmla="#ppt_y-sin(pi*$)/81">
                                          <p:val>
                                            <p:fltVal val="0"/>
                                          </p:val>
                                        </p:tav>
                                        <p:tav tm="100000">
                                          <p:val>
                                            <p:fltVal val="1"/>
                                          </p:val>
                                        </p:tav>
                                      </p:tavLst>
                                    </p:anim>
                                    <p:animScale>
                                      <p:cBhvr>
                                        <p:cTn id="63" dur="26">
                                          <p:stCondLst>
                                            <p:cond delay="650"/>
                                          </p:stCondLst>
                                        </p:cTn>
                                        <p:tgtEl>
                                          <p:spTgt spid="166915">
                                            <p:txEl>
                                              <p:pRg st="3" end="3"/>
                                            </p:txEl>
                                          </p:spTgt>
                                        </p:tgtEl>
                                      </p:cBhvr>
                                      <p:to x="100000" y="60000"/>
                                    </p:animScale>
                                    <p:animScale>
                                      <p:cBhvr>
                                        <p:cTn id="64" dur="166" decel="50000">
                                          <p:stCondLst>
                                            <p:cond delay="676"/>
                                          </p:stCondLst>
                                        </p:cTn>
                                        <p:tgtEl>
                                          <p:spTgt spid="166915">
                                            <p:txEl>
                                              <p:pRg st="3" end="3"/>
                                            </p:txEl>
                                          </p:spTgt>
                                        </p:tgtEl>
                                      </p:cBhvr>
                                      <p:to x="100000" y="100000"/>
                                    </p:animScale>
                                    <p:animScale>
                                      <p:cBhvr>
                                        <p:cTn id="65" dur="26">
                                          <p:stCondLst>
                                            <p:cond delay="1312"/>
                                          </p:stCondLst>
                                        </p:cTn>
                                        <p:tgtEl>
                                          <p:spTgt spid="166915">
                                            <p:txEl>
                                              <p:pRg st="3" end="3"/>
                                            </p:txEl>
                                          </p:spTgt>
                                        </p:tgtEl>
                                      </p:cBhvr>
                                      <p:to x="100000" y="80000"/>
                                    </p:animScale>
                                    <p:animScale>
                                      <p:cBhvr>
                                        <p:cTn id="66" dur="166" decel="50000">
                                          <p:stCondLst>
                                            <p:cond delay="1338"/>
                                          </p:stCondLst>
                                        </p:cTn>
                                        <p:tgtEl>
                                          <p:spTgt spid="166915">
                                            <p:txEl>
                                              <p:pRg st="3" end="3"/>
                                            </p:txEl>
                                          </p:spTgt>
                                        </p:tgtEl>
                                      </p:cBhvr>
                                      <p:to x="100000" y="100000"/>
                                    </p:animScale>
                                    <p:animScale>
                                      <p:cBhvr>
                                        <p:cTn id="67" dur="26">
                                          <p:stCondLst>
                                            <p:cond delay="1642"/>
                                          </p:stCondLst>
                                        </p:cTn>
                                        <p:tgtEl>
                                          <p:spTgt spid="166915">
                                            <p:txEl>
                                              <p:pRg st="3" end="3"/>
                                            </p:txEl>
                                          </p:spTgt>
                                        </p:tgtEl>
                                      </p:cBhvr>
                                      <p:to x="100000" y="90000"/>
                                    </p:animScale>
                                    <p:animScale>
                                      <p:cBhvr>
                                        <p:cTn id="68" dur="166" decel="50000">
                                          <p:stCondLst>
                                            <p:cond delay="1668"/>
                                          </p:stCondLst>
                                        </p:cTn>
                                        <p:tgtEl>
                                          <p:spTgt spid="166915">
                                            <p:txEl>
                                              <p:pRg st="3" end="3"/>
                                            </p:txEl>
                                          </p:spTgt>
                                        </p:tgtEl>
                                      </p:cBhvr>
                                      <p:to x="100000" y="100000"/>
                                    </p:animScale>
                                    <p:animScale>
                                      <p:cBhvr>
                                        <p:cTn id="69" dur="26">
                                          <p:stCondLst>
                                            <p:cond delay="1808"/>
                                          </p:stCondLst>
                                        </p:cTn>
                                        <p:tgtEl>
                                          <p:spTgt spid="166915">
                                            <p:txEl>
                                              <p:pRg st="3" end="3"/>
                                            </p:txEl>
                                          </p:spTgt>
                                        </p:tgtEl>
                                      </p:cBhvr>
                                      <p:to x="100000" y="95000"/>
                                    </p:animScale>
                                    <p:animScale>
                                      <p:cBhvr>
                                        <p:cTn id="70" dur="166" decel="50000">
                                          <p:stCondLst>
                                            <p:cond delay="1834"/>
                                          </p:stCondLst>
                                        </p:cTn>
                                        <p:tgtEl>
                                          <p:spTgt spid="166915">
                                            <p:txEl>
                                              <p:pRg st="3" end="3"/>
                                            </p:txEl>
                                          </p:spTgt>
                                        </p:tgtEl>
                                      </p:cBhvr>
                                      <p:to x="100000" y="100000"/>
                                    </p:animScale>
                                  </p:childTnLst>
                                </p:cTn>
                              </p:par>
                              <p:par>
                                <p:cTn id="71" presetID="26" presetClass="entr" presetSubtype="0" fill="hold" nodeType="withEffect">
                                  <p:stCondLst>
                                    <p:cond delay="0"/>
                                  </p:stCondLst>
                                  <p:childTnLst>
                                    <p:set>
                                      <p:cBhvr>
                                        <p:cTn id="72" dur="1" fill="hold">
                                          <p:stCondLst>
                                            <p:cond delay="0"/>
                                          </p:stCondLst>
                                        </p:cTn>
                                        <p:tgtEl>
                                          <p:spTgt spid="166915">
                                            <p:txEl>
                                              <p:pRg st="4" end="4"/>
                                            </p:txEl>
                                          </p:spTgt>
                                        </p:tgtEl>
                                        <p:attrNameLst>
                                          <p:attrName>style.visibility</p:attrName>
                                        </p:attrNameLst>
                                      </p:cBhvr>
                                      <p:to>
                                        <p:strVal val="visible"/>
                                      </p:to>
                                    </p:set>
                                    <p:animEffect transition="in" filter="wipe(down)">
                                      <p:cBhvr>
                                        <p:cTn id="73" dur="580">
                                          <p:stCondLst>
                                            <p:cond delay="0"/>
                                          </p:stCondLst>
                                        </p:cTn>
                                        <p:tgtEl>
                                          <p:spTgt spid="166915">
                                            <p:txEl>
                                              <p:pRg st="4" end="4"/>
                                            </p:txEl>
                                          </p:spTgt>
                                        </p:tgtEl>
                                      </p:cBhvr>
                                    </p:animEffect>
                                    <p:anim calcmode="lin" valueType="num">
                                      <p:cBhvr>
                                        <p:cTn id="74" dur="1822" tmFilter="0,0; 0.14,0.36; 0.43,0.73; 0.71,0.91; 1.0,1.0">
                                          <p:stCondLst>
                                            <p:cond delay="0"/>
                                          </p:stCondLst>
                                        </p:cTn>
                                        <p:tgtEl>
                                          <p:spTgt spid="166915">
                                            <p:txEl>
                                              <p:pRg st="4" end="4"/>
                                            </p:txEl>
                                          </p:spTgt>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166915">
                                            <p:txEl>
                                              <p:pRg st="4" end="4"/>
                                            </p:txEl>
                                          </p:spTgt>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166915">
                                            <p:txEl>
                                              <p:pRg st="4" end="4"/>
                                            </p:txEl>
                                          </p:spTgt>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166915">
                                            <p:txEl>
                                              <p:pRg st="4" end="4"/>
                                            </p:txEl>
                                          </p:spTgt>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166915">
                                            <p:txEl>
                                              <p:pRg st="4" end="4"/>
                                            </p:txEl>
                                          </p:spTgt>
                                        </p:tgtEl>
                                        <p:attrNameLst>
                                          <p:attrName>ppt_y</p:attrName>
                                        </p:attrNameLst>
                                      </p:cBhvr>
                                      <p:tavLst>
                                        <p:tav tm="0" fmla="#ppt_y-sin(pi*$)/81">
                                          <p:val>
                                            <p:fltVal val="0"/>
                                          </p:val>
                                        </p:tav>
                                        <p:tav tm="100000">
                                          <p:val>
                                            <p:fltVal val="1"/>
                                          </p:val>
                                        </p:tav>
                                      </p:tavLst>
                                    </p:anim>
                                    <p:animScale>
                                      <p:cBhvr>
                                        <p:cTn id="79" dur="26">
                                          <p:stCondLst>
                                            <p:cond delay="650"/>
                                          </p:stCondLst>
                                        </p:cTn>
                                        <p:tgtEl>
                                          <p:spTgt spid="166915">
                                            <p:txEl>
                                              <p:pRg st="4" end="4"/>
                                            </p:txEl>
                                          </p:spTgt>
                                        </p:tgtEl>
                                      </p:cBhvr>
                                      <p:to x="100000" y="60000"/>
                                    </p:animScale>
                                    <p:animScale>
                                      <p:cBhvr>
                                        <p:cTn id="80" dur="166" decel="50000">
                                          <p:stCondLst>
                                            <p:cond delay="676"/>
                                          </p:stCondLst>
                                        </p:cTn>
                                        <p:tgtEl>
                                          <p:spTgt spid="166915">
                                            <p:txEl>
                                              <p:pRg st="4" end="4"/>
                                            </p:txEl>
                                          </p:spTgt>
                                        </p:tgtEl>
                                      </p:cBhvr>
                                      <p:to x="100000" y="100000"/>
                                    </p:animScale>
                                    <p:animScale>
                                      <p:cBhvr>
                                        <p:cTn id="81" dur="26">
                                          <p:stCondLst>
                                            <p:cond delay="1312"/>
                                          </p:stCondLst>
                                        </p:cTn>
                                        <p:tgtEl>
                                          <p:spTgt spid="166915">
                                            <p:txEl>
                                              <p:pRg st="4" end="4"/>
                                            </p:txEl>
                                          </p:spTgt>
                                        </p:tgtEl>
                                      </p:cBhvr>
                                      <p:to x="100000" y="80000"/>
                                    </p:animScale>
                                    <p:animScale>
                                      <p:cBhvr>
                                        <p:cTn id="82" dur="166" decel="50000">
                                          <p:stCondLst>
                                            <p:cond delay="1338"/>
                                          </p:stCondLst>
                                        </p:cTn>
                                        <p:tgtEl>
                                          <p:spTgt spid="166915">
                                            <p:txEl>
                                              <p:pRg st="4" end="4"/>
                                            </p:txEl>
                                          </p:spTgt>
                                        </p:tgtEl>
                                      </p:cBhvr>
                                      <p:to x="100000" y="100000"/>
                                    </p:animScale>
                                    <p:animScale>
                                      <p:cBhvr>
                                        <p:cTn id="83" dur="26">
                                          <p:stCondLst>
                                            <p:cond delay="1642"/>
                                          </p:stCondLst>
                                        </p:cTn>
                                        <p:tgtEl>
                                          <p:spTgt spid="166915">
                                            <p:txEl>
                                              <p:pRg st="4" end="4"/>
                                            </p:txEl>
                                          </p:spTgt>
                                        </p:tgtEl>
                                      </p:cBhvr>
                                      <p:to x="100000" y="90000"/>
                                    </p:animScale>
                                    <p:animScale>
                                      <p:cBhvr>
                                        <p:cTn id="84" dur="166" decel="50000">
                                          <p:stCondLst>
                                            <p:cond delay="1668"/>
                                          </p:stCondLst>
                                        </p:cTn>
                                        <p:tgtEl>
                                          <p:spTgt spid="166915">
                                            <p:txEl>
                                              <p:pRg st="4" end="4"/>
                                            </p:txEl>
                                          </p:spTgt>
                                        </p:tgtEl>
                                      </p:cBhvr>
                                      <p:to x="100000" y="100000"/>
                                    </p:animScale>
                                    <p:animScale>
                                      <p:cBhvr>
                                        <p:cTn id="85" dur="26">
                                          <p:stCondLst>
                                            <p:cond delay="1808"/>
                                          </p:stCondLst>
                                        </p:cTn>
                                        <p:tgtEl>
                                          <p:spTgt spid="166915">
                                            <p:txEl>
                                              <p:pRg st="4" end="4"/>
                                            </p:txEl>
                                          </p:spTgt>
                                        </p:tgtEl>
                                      </p:cBhvr>
                                      <p:to x="100000" y="95000"/>
                                    </p:animScale>
                                    <p:animScale>
                                      <p:cBhvr>
                                        <p:cTn id="86" dur="166" decel="50000">
                                          <p:stCondLst>
                                            <p:cond delay="1834"/>
                                          </p:stCondLst>
                                        </p:cTn>
                                        <p:tgtEl>
                                          <p:spTgt spid="166915">
                                            <p:txEl>
                                              <p:pRg st="4" end="4"/>
                                            </p:txEl>
                                          </p:spTgt>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166915">
                                            <p:txEl>
                                              <p:pRg st="5" end="5"/>
                                            </p:txEl>
                                          </p:spTgt>
                                        </p:tgtEl>
                                        <p:attrNameLst>
                                          <p:attrName>style.visibility</p:attrName>
                                        </p:attrNameLst>
                                      </p:cBhvr>
                                      <p:to>
                                        <p:strVal val="visible"/>
                                      </p:to>
                                    </p:set>
                                    <p:animEffect transition="in" filter="wipe(down)">
                                      <p:cBhvr>
                                        <p:cTn id="89" dur="580">
                                          <p:stCondLst>
                                            <p:cond delay="0"/>
                                          </p:stCondLst>
                                        </p:cTn>
                                        <p:tgtEl>
                                          <p:spTgt spid="166915">
                                            <p:txEl>
                                              <p:pRg st="5" end="5"/>
                                            </p:txEl>
                                          </p:spTgt>
                                        </p:tgtEl>
                                      </p:cBhvr>
                                    </p:animEffect>
                                    <p:anim calcmode="lin" valueType="num">
                                      <p:cBhvr>
                                        <p:cTn id="90" dur="1822" tmFilter="0,0; 0.14,0.36; 0.43,0.73; 0.71,0.91; 1.0,1.0">
                                          <p:stCondLst>
                                            <p:cond delay="0"/>
                                          </p:stCondLst>
                                        </p:cTn>
                                        <p:tgtEl>
                                          <p:spTgt spid="166915">
                                            <p:txEl>
                                              <p:pRg st="5" end="5"/>
                                            </p:txEl>
                                          </p:spTgt>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166915">
                                            <p:txEl>
                                              <p:pRg st="5" end="5"/>
                                            </p:txEl>
                                          </p:spTgt>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166915">
                                            <p:txEl>
                                              <p:pRg st="5" end="5"/>
                                            </p:txEl>
                                          </p:spTgt>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166915">
                                            <p:txEl>
                                              <p:pRg st="5" end="5"/>
                                            </p:txEl>
                                          </p:spTgt>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166915">
                                            <p:txEl>
                                              <p:pRg st="5" end="5"/>
                                            </p:txEl>
                                          </p:spTgt>
                                        </p:tgtEl>
                                        <p:attrNameLst>
                                          <p:attrName>ppt_y</p:attrName>
                                        </p:attrNameLst>
                                      </p:cBhvr>
                                      <p:tavLst>
                                        <p:tav tm="0" fmla="#ppt_y-sin(pi*$)/81">
                                          <p:val>
                                            <p:fltVal val="0"/>
                                          </p:val>
                                        </p:tav>
                                        <p:tav tm="100000">
                                          <p:val>
                                            <p:fltVal val="1"/>
                                          </p:val>
                                        </p:tav>
                                      </p:tavLst>
                                    </p:anim>
                                    <p:animScale>
                                      <p:cBhvr>
                                        <p:cTn id="95" dur="26">
                                          <p:stCondLst>
                                            <p:cond delay="650"/>
                                          </p:stCondLst>
                                        </p:cTn>
                                        <p:tgtEl>
                                          <p:spTgt spid="166915">
                                            <p:txEl>
                                              <p:pRg st="5" end="5"/>
                                            </p:txEl>
                                          </p:spTgt>
                                        </p:tgtEl>
                                      </p:cBhvr>
                                      <p:to x="100000" y="60000"/>
                                    </p:animScale>
                                    <p:animScale>
                                      <p:cBhvr>
                                        <p:cTn id="96" dur="166" decel="50000">
                                          <p:stCondLst>
                                            <p:cond delay="676"/>
                                          </p:stCondLst>
                                        </p:cTn>
                                        <p:tgtEl>
                                          <p:spTgt spid="166915">
                                            <p:txEl>
                                              <p:pRg st="5" end="5"/>
                                            </p:txEl>
                                          </p:spTgt>
                                        </p:tgtEl>
                                      </p:cBhvr>
                                      <p:to x="100000" y="100000"/>
                                    </p:animScale>
                                    <p:animScale>
                                      <p:cBhvr>
                                        <p:cTn id="97" dur="26">
                                          <p:stCondLst>
                                            <p:cond delay="1312"/>
                                          </p:stCondLst>
                                        </p:cTn>
                                        <p:tgtEl>
                                          <p:spTgt spid="166915">
                                            <p:txEl>
                                              <p:pRg st="5" end="5"/>
                                            </p:txEl>
                                          </p:spTgt>
                                        </p:tgtEl>
                                      </p:cBhvr>
                                      <p:to x="100000" y="80000"/>
                                    </p:animScale>
                                    <p:animScale>
                                      <p:cBhvr>
                                        <p:cTn id="98" dur="166" decel="50000">
                                          <p:stCondLst>
                                            <p:cond delay="1338"/>
                                          </p:stCondLst>
                                        </p:cTn>
                                        <p:tgtEl>
                                          <p:spTgt spid="166915">
                                            <p:txEl>
                                              <p:pRg st="5" end="5"/>
                                            </p:txEl>
                                          </p:spTgt>
                                        </p:tgtEl>
                                      </p:cBhvr>
                                      <p:to x="100000" y="100000"/>
                                    </p:animScale>
                                    <p:animScale>
                                      <p:cBhvr>
                                        <p:cTn id="99" dur="26">
                                          <p:stCondLst>
                                            <p:cond delay="1642"/>
                                          </p:stCondLst>
                                        </p:cTn>
                                        <p:tgtEl>
                                          <p:spTgt spid="166915">
                                            <p:txEl>
                                              <p:pRg st="5" end="5"/>
                                            </p:txEl>
                                          </p:spTgt>
                                        </p:tgtEl>
                                      </p:cBhvr>
                                      <p:to x="100000" y="90000"/>
                                    </p:animScale>
                                    <p:animScale>
                                      <p:cBhvr>
                                        <p:cTn id="100" dur="166" decel="50000">
                                          <p:stCondLst>
                                            <p:cond delay="1668"/>
                                          </p:stCondLst>
                                        </p:cTn>
                                        <p:tgtEl>
                                          <p:spTgt spid="166915">
                                            <p:txEl>
                                              <p:pRg st="5" end="5"/>
                                            </p:txEl>
                                          </p:spTgt>
                                        </p:tgtEl>
                                      </p:cBhvr>
                                      <p:to x="100000" y="100000"/>
                                    </p:animScale>
                                    <p:animScale>
                                      <p:cBhvr>
                                        <p:cTn id="101" dur="26">
                                          <p:stCondLst>
                                            <p:cond delay="1808"/>
                                          </p:stCondLst>
                                        </p:cTn>
                                        <p:tgtEl>
                                          <p:spTgt spid="166915">
                                            <p:txEl>
                                              <p:pRg st="5" end="5"/>
                                            </p:txEl>
                                          </p:spTgt>
                                        </p:tgtEl>
                                      </p:cBhvr>
                                      <p:to x="100000" y="95000"/>
                                    </p:animScale>
                                    <p:animScale>
                                      <p:cBhvr>
                                        <p:cTn id="102" dur="166" decel="50000">
                                          <p:stCondLst>
                                            <p:cond delay="1834"/>
                                          </p:stCondLst>
                                        </p:cTn>
                                        <p:tgtEl>
                                          <p:spTgt spid="166915">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600" y="693296"/>
            <a:ext cx="6936094" cy="1016971"/>
          </a:xfrm>
        </p:spPr>
        <p:txBody>
          <a:bodyPr>
            <a:normAutofit/>
          </a:bodyPr>
          <a:lstStyle/>
          <a:p>
            <a:r>
              <a:rPr lang="en-GB" dirty="0" smtClean="0"/>
              <a:t>Questions to Ask Yourself </a:t>
            </a:r>
            <a:r>
              <a:rPr lang="pl-PL" dirty="0" smtClean="0"/>
              <a:t/>
            </a:r>
            <a:br>
              <a:rPr lang="pl-PL" dirty="0" smtClean="0"/>
            </a:br>
            <a:r>
              <a:rPr lang="en-GB" dirty="0" smtClean="0"/>
              <a:t>When </a:t>
            </a:r>
            <a:r>
              <a:rPr lang="pl-PL" dirty="0"/>
              <a:t> </a:t>
            </a:r>
            <a:r>
              <a:rPr lang="en-GB" dirty="0" smtClean="0"/>
              <a:t>Choosing:</a:t>
            </a:r>
            <a:endParaRPr lang="en-GB" dirty="0"/>
          </a:p>
        </p:txBody>
      </p:sp>
      <p:sp>
        <p:nvSpPr>
          <p:cNvPr id="3" name="Content Placeholder 2"/>
          <p:cNvSpPr>
            <a:spLocks noGrp="1"/>
          </p:cNvSpPr>
          <p:nvPr>
            <p:ph idx="1"/>
          </p:nvPr>
        </p:nvSpPr>
        <p:spPr/>
        <p:txBody>
          <a:bodyPr/>
          <a:lstStyle/>
          <a:p>
            <a:pPr>
              <a:spcBef>
                <a:spcPts val="600"/>
              </a:spcBef>
              <a:spcAft>
                <a:spcPts val="600"/>
              </a:spcAft>
              <a:buFont typeface="Arial" pitchFamily="34" charset="0"/>
              <a:buChar char="•"/>
            </a:pPr>
            <a:r>
              <a:rPr lang="en-GB" dirty="0" smtClean="0">
                <a:solidFill>
                  <a:srgbClr val="002147"/>
                </a:solidFill>
              </a:rPr>
              <a:t>What </a:t>
            </a:r>
            <a:r>
              <a:rPr lang="en-GB" dirty="0">
                <a:solidFill>
                  <a:srgbClr val="002147"/>
                </a:solidFill>
              </a:rPr>
              <a:t>are your most important factors when choosing a journal?</a:t>
            </a:r>
            <a:r>
              <a:rPr lang="en-US" dirty="0">
                <a:solidFill>
                  <a:srgbClr val="002147"/>
                </a:solidFill>
              </a:rPr>
              <a:t> </a:t>
            </a:r>
          </a:p>
          <a:p>
            <a:pPr>
              <a:spcBef>
                <a:spcPts val="600"/>
              </a:spcBef>
              <a:spcAft>
                <a:spcPts val="600"/>
              </a:spcAft>
              <a:buFont typeface="Arial" pitchFamily="34" charset="0"/>
              <a:buChar char="•"/>
            </a:pPr>
            <a:r>
              <a:rPr lang="en-GB" dirty="0">
                <a:solidFill>
                  <a:srgbClr val="002147"/>
                </a:solidFill>
              </a:rPr>
              <a:t>Which resources do you use to research the journals you publish in?</a:t>
            </a:r>
            <a:r>
              <a:rPr lang="en-US" dirty="0">
                <a:solidFill>
                  <a:srgbClr val="002147"/>
                </a:solidFill>
              </a:rPr>
              <a:t> </a:t>
            </a:r>
          </a:p>
          <a:p>
            <a:pPr>
              <a:spcBef>
                <a:spcPts val="600"/>
              </a:spcBef>
              <a:spcAft>
                <a:spcPts val="600"/>
              </a:spcAft>
              <a:buFont typeface="Arial" pitchFamily="34" charset="0"/>
              <a:buChar char="•"/>
            </a:pPr>
            <a:r>
              <a:rPr lang="en-GB" dirty="0">
                <a:solidFill>
                  <a:srgbClr val="002147"/>
                </a:solidFill>
              </a:rPr>
              <a:t>Which rankings do you use? How important are they?</a:t>
            </a:r>
            <a:endParaRPr lang="en-US" dirty="0">
              <a:solidFill>
                <a:srgbClr val="002147"/>
              </a:solidFill>
            </a:endParaRPr>
          </a:p>
          <a:p>
            <a:pPr>
              <a:spcBef>
                <a:spcPts val="600"/>
              </a:spcBef>
              <a:spcAft>
                <a:spcPts val="600"/>
              </a:spcAft>
              <a:buFont typeface="Arial" pitchFamily="34" charset="0"/>
              <a:buChar char="•"/>
            </a:pPr>
            <a:r>
              <a:rPr lang="en-GB" dirty="0">
                <a:solidFill>
                  <a:srgbClr val="002147"/>
                </a:solidFill>
              </a:rPr>
              <a:t>Who do you ask for advice?</a:t>
            </a:r>
            <a:r>
              <a:rPr lang="en-US" dirty="0">
                <a:solidFill>
                  <a:srgbClr val="002147"/>
                </a:solidFill>
              </a:rPr>
              <a:t> </a:t>
            </a:r>
          </a:p>
          <a:p>
            <a:pPr>
              <a:spcBef>
                <a:spcPts val="600"/>
              </a:spcBef>
              <a:spcAft>
                <a:spcPts val="600"/>
              </a:spcAft>
              <a:buFont typeface="Arial" pitchFamily="34" charset="0"/>
              <a:buChar char="•"/>
            </a:pPr>
            <a:r>
              <a:rPr lang="en-GB" dirty="0">
                <a:solidFill>
                  <a:srgbClr val="002147"/>
                </a:solidFill>
              </a:rPr>
              <a:t>What is the best journal in your field? Why?</a:t>
            </a:r>
            <a:r>
              <a:rPr lang="en-US" dirty="0">
                <a:solidFill>
                  <a:srgbClr val="002147"/>
                </a:solidFill>
              </a:rPr>
              <a:t> </a:t>
            </a:r>
          </a:p>
        </p:txBody>
      </p:sp>
    </p:spTree>
    <p:extLst>
      <p:ext uri="{BB962C8B-B14F-4D97-AF65-F5344CB8AC3E}">
        <p14:creationId xmlns:p14="http://schemas.microsoft.com/office/powerpoint/2010/main" val="423582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80">
                                          <p:stCondLst>
                                            <p:cond delay="0"/>
                                          </p:stCondLst>
                                        </p:cTn>
                                        <p:tgtEl>
                                          <p:spTgt spid="3">
                                            <p:txEl>
                                              <p:pRg st="1" end="1"/>
                                            </p:txEl>
                                          </p:spTgt>
                                        </p:tgtEl>
                                      </p:cBhvr>
                                    </p:animEffect>
                                    <p:anim calcmode="lin" valueType="num">
                                      <p:cBhvr>
                                        <p:cTn id="2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1" end="1"/>
                                            </p:txEl>
                                          </p:spTgt>
                                        </p:tgtEl>
                                      </p:cBhvr>
                                      <p:to x="100000" y="60000"/>
                                    </p:animScale>
                                    <p:animScale>
                                      <p:cBhvr>
                                        <p:cTn id="30" dur="166" decel="50000">
                                          <p:stCondLst>
                                            <p:cond delay="676"/>
                                          </p:stCondLst>
                                        </p:cTn>
                                        <p:tgtEl>
                                          <p:spTgt spid="3">
                                            <p:txEl>
                                              <p:pRg st="1" end="1"/>
                                            </p:txEl>
                                          </p:spTgt>
                                        </p:tgtEl>
                                      </p:cBhvr>
                                      <p:to x="100000" y="100000"/>
                                    </p:animScale>
                                    <p:animScale>
                                      <p:cBhvr>
                                        <p:cTn id="31" dur="26">
                                          <p:stCondLst>
                                            <p:cond delay="1312"/>
                                          </p:stCondLst>
                                        </p:cTn>
                                        <p:tgtEl>
                                          <p:spTgt spid="3">
                                            <p:txEl>
                                              <p:pRg st="1" end="1"/>
                                            </p:txEl>
                                          </p:spTgt>
                                        </p:tgtEl>
                                      </p:cBhvr>
                                      <p:to x="100000" y="80000"/>
                                    </p:animScale>
                                    <p:animScale>
                                      <p:cBhvr>
                                        <p:cTn id="32" dur="166" decel="50000">
                                          <p:stCondLst>
                                            <p:cond delay="1338"/>
                                          </p:stCondLst>
                                        </p:cTn>
                                        <p:tgtEl>
                                          <p:spTgt spid="3">
                                            <p:txEl>
                                              <p:pRg st="1" end="1"/>
                                            </p:txEl>
                                          </p:spTgt>
                                        </p:tgtEl>
                                      </p:cBhvr>
                                      <p:to x="100000" y="100000"/>
                                    </p:animScale>
                                    <p:animScale>
                                      <p:cBhvr>
                                        <p:cTn id="33" dur="26">
                                          <p:stCondLst>
                                            <p:cond delay="1642"/>
                                          </p:stCondLst>
                                        </p:cTn>
                                        <p:tgtEl>
                                          <p:spTgt spid="3">
                                            <p:txEl>
                                              <p:pRg st="1" end="1"/>
                                            </p:txEl>
                                          </p:spTgt>
                                        </p:tgtEl>
                                      </p:cBhvr>
                                      <p:to x="100000" y="90000"/>
                                    </p:animScale>
                                    <p:animScale>
                                      <p:cBhvr>
                                        <p:cTn id="34" dur="166" decel="50000">
                                          <p:stCondLst>
                                            <p:cond delay="1668"/>
                                          </p:stCondLst>
                                        </p:cTn>
                                        <p:tgtEl>
                                          <p:spTgt spid="3">
                                            <p:txEl>
                                              <p:pRg st="1" end="1"/>
                                            </p:txEl>
                                          </p:spTgt>
                                        </p:tgtEl>
                                      </p:cBhvr>
                                      <p:to x="100000" y="100000"/>
                                    </p:animScale>
                                    <p:animScale>
                                      <p:cBhvr>
                                        <p:cTn id="35" dur="26">
                                          <p:stCondLst>
                                            <p:cond delay="1808"/>
                                          </p:stCondLst>
                                        </p:cTn>
                                        <p:tgtEl>
                                          <p:spTgt spid="3">
                                            <p:txEl>
                                              <p:pRg st="1" end="1"/>
                                            </p:txEl>
                                          </p:spTgt>
                                        </p:tgtEl>
                                      </p:cBhvr>
                                      <p:to x="100000" y="95000"/>
                                    </p:animScale>
                                    <p:animScale>
                                      <p:cBhvr>
                                        <p:cTn id="36" dur="166" decel="50000">
                                          <p:stCondLst>
                                            <p:cond delay="1834"/>
                                          </p:stCondLst>
                                        </p:cTn>
                                        <p:tgtEl>
                                          <p:spTgt spid="3">
                                            <p:txEl>
                                              <p:pRg st="1" end="1"/>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down)">
                                      <p:cBhvr>
                                        <p:cTn id="39" dur="580">
                                          <p:stCondLst>
                                            <p:cond delay="0"/>
                                          </p:stCondLst>
                                        </p:cTn>
                                        <p:tgtEl>
                                          <p:spTgt spid="3">
                                            <p:txEl>
                                              <p:pRg st="2" end="2"/>
                                            </p:txEl>
                                          </p:spTgt>
                                        </p:tgtEl>
                                      </p:cBhvr>
                                    </p:animEffect>
                                    <p:anim calcmode="lin" valueType="num">
                                      <p:cBhvr>
                                        <p:cTn id="40"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xEl>
                                              <p:pRg st="2" end="2"/>
                                            </p:txEl>
                                          </p:spTgt>
                                        </p:tgtEl>
                                      </p:cBhvr>
                                      <p:to x="100000" y="60000"/>
                                    </p:animScale>
                                    <p:animScale>
                                      <p:cBhvr>
                                        <p:cTn id="46" dur="166" decel="50000">
                                          <p:stCondLst>
                                            <p:cond delay="676"/>
                                          </p:stCondLst>
                                        </p:cTn>
                                        <p:tgtEl>
                                          <p:spTgt spid="3">
                                            <p:txEl>
                                              <p:pRg st="2" end="2"/>
                                            </p:txEl>
                                          </p:spTgt>
                                        </p:tgtEl>
                                      </p:cBhvr>
                                      <p:to x="100000" y="100000"/>
                                    </p:animScale>
                                    <p:animScale>
                                      <p:cBhvr>
                                        <p:cTn id="47" dur="26">
                                          <p:stCondLst>
                                            <p:cond delay="1312"/>
                                          </p:stCondLst>
                                        </p:cTn>
                                        <p:tgtEl>
                                          <p:spTgt spid="3">
                                            <p:txEl>
                                              <p:pRg st="2" end="2"/>
                                            </p:txEl>
                                          </p:spTgt>
                                        </p:tgtEl>
                                      </p:cBhvr>
                                      <p:to x="100000" y="80000"/>
                                    </p:animScale>
                                    <p:animScale>
                                      <p:cBhvr>
                                        <p:cTn id="48" dur="166" decel="50000">
                                          <p:stCondLst>
                                            <p:cond delay="1338"/>
                                          </p:stCondLst>
                                        </p:cTn>
                                        <p:tgtEl>
                                          <p:spTgt spid="3">
                                            <p:txEl>
                                              <p:pRg st="2" end="2"/>
                                            </p:txEl>
                                          </p:spTgt>
                                        </p:tgtEl>
                                      </p:cBhvr>
                                      <p:to x="100000" y="100000"/>
                                    </p:animScale>
                                    <p:animScale>
                                      <p:cBhvr>
                                        <p:cTn id="49" dur="26">
                                          <p:stCondLst>
                                            <p:cond delay="1642"/>
                                          </p:stCondLst>
                                        </p:cTn>
                                        <p:tgtEl>
                                          <p:spTgt spid="3">
                                            <p:txEl>
                                              <p:pRg st="2" end="2"/>
                                            </p:txEl>
                                          </p:spTgt>
                                        </p:tgtEl>
                                      </p:cBhvr>
                                      <p:to x="100000" y="90000"/>
                                    </p:animScale>
                                    <p:animScale>
                                      <p:cBhvr>
                                        <p:cTn id="50" dur="166" decel="50000">
                                          <p:stCondLst>
                                            <p:cond delay="1668"/>
                                          </p:stCondLst>
                                        </p:cTn>
                                        <p:tgtEl>
                                          <p:spTgt spid="3">
                                            <p:txEl>
                                              <p:pRg st="2" end="2"/>
                                            </p:txEl>
                                          </p:spTgt>
                                        </p:tgtEl>
                                      </p:cBhvr>
                                      <p:to x="100000" y="100000"/>
                                    </p:animScale>
                                    <p:animScale>
                                      <p:cBhvr>
                                        <p:cTn id="51" dur="26">
                                          <p:stCondLst>
                                            <p:cond delay="1808"/>
                                          </p:stCondLst>
                                        </p:cTn>
                                        <p:tgtEl>
                                          <p:spTgt spid="3">
                                            <p:txEl>
                                              <p:pRg st="2" end="2"/>
                                            </p:txEl>
                                          </p:spTgt>
                                        </p:tgtEl>
                                      </p:cBhvr>
                                      <p:to x="100000" y="95000"/>
                                    </p:animScale>
                                    <p:animScale>
                                      <p:cBhvr>
                                        <p:cTn id="52" dur="166" decel="50000">
                                          <p:stCondLst>
                                            <p:cond delay="1834"/>
                                          </p:stCondLst>
                                        </p:cTn>
                                        <p:tgtEl>
                                          <p:spTgt spid="3">
                                            <p:txEl>
                                              <p:pRg st="2" end="2"/>
                                            </p:txEl>
                                          </p:spTgt>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
                                            <p:txEl>
                                              <p:pRg st="3" end="3"/>
                                            </p:txEl>
                                          </p:spTgt>
                                        </p:tgtEl>
                                        <p:attrNameLst>
                                          <p:attrName>style.visibility</p:attrName>
                                        </p:attrNameLst>
                                      </p:cBhvr>
                                      <p:to>
                                        <p:strVal val="visible"/>
                                      </p:to>
                                    </p:set>
                                    <p:animEffect transition="in" filter="wipe(down)">
                                      <p:cBhvr>
                                        <p:cTn id="55" dur="580">
                                          <p:stCondLst>
                                            <p:cond delay="0"/>
                                          </p:stCondLst>
                                        </p:cTn>
                                        <p:tgtEl>
                                          <p:spTgt spid="3">
                                            <p:txEl>
                                              <p:pRg st="3" end="3"/>
                                            </p:txEl>
                                          </p:spTgt>
                                        </p:tgtEl>
                                      </p:cBhvr>
                                    </p:animEffect>
                                    <p:anim calcmode="lin" valueType="num">
                                      <p:cBhvr>
                                        <p:cTn id="56"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1" dur="26">
                                          <p:stCondLst>
                                            <p:cond delay="650"/>
                                          </p:stCondLst>
                                        </p:cTn>
                                        <p:tgtEl>
                                          <p:spTgt spid="3">
                                            <p:txEl>
                                              <p:pRg st="3" end="3"/>
                                            </p:txEl>
                                          </p:spTgt>
                                        </p:tgtEl>
                                      </p:cBhvr>
                                      <p:to x="100000" y="60000"/>
                                    </p:animScale>
                                    <p:animScale>
                                      <p:cBhvr>
                                        <p:cTn id="62" dur="166" decel="50000">
                                          <p:stCondLst>
                                            <p:cond delay="676"/>
                                          </p:stCondLst>
                                        </p:cTn>
                                        <p:tgtEl>
                                          <p:spTgt spid="3">
                                            <p:txEl>
                                              <p:pRg st="3" end="3"/>
                                            </p:txEl>
                                          </p:spTgt>
                                        </p:tgtEl>
                                      </p:cBhvr>
                                      <p:to x="100000" y="100000"/>
                                    </p:animScale>
                                    <p:animScale>
                                      <p:cBhvr>
                                        <p:cTn id="63" dur="26">
                                          <p:stCondLst>
                                            <p:cond delay="1312"/>
                                          </p:stCondLst>
                                        </p:cTn>
                                        <p:tgtEl>
                                          <p:spTgt spid="3">
                                            <p:txEl>
                                              <p:pRg st="3" end="3"/>
                                            </p:txEl>
                                          </p:spTgt>
                                        </p:tgtEl>
                                      </p:cBhvr>
                                      <p:to x="100000" y="80000"/>
                                    </p:animScale>
                                    <p:animScale>
                                      <p:cBhvr>
                                        <p:cTn id="64" dur="166" decel="50000">
                                          <p:stCondLst>
                                            <p:cond delay="1338"/>
                                          </p:stCondLst>
                                        </p:cTn>
                                        <p:tgtEl>
                                          <p:spTgt spid="3">
                                            <p:txEl>
                                              <p:pRg st="3" end="3"/>
                                            </p:txEl>
                                          </p:spTgt>
                                        </p:tgtEl>
                                      </p:cBhvr>
                                      <p:to x="100000" y="100000"/>
                                    </p:animScale>
                                    <p:animScale>
                                      <p:cBhvr>
                                        <p:cTn id="65" dur="26">
                                          <p:stCondLst>
                                            <p:cond delay="1642"/>
                                          </p:stCondLst>
                                        </p:cTn>
                                        <p:tgtEl>
                                          <p:spTgt spid="3">
                                            <p:txEl>
                                              <p:pRg st="3" end="3"/>
                                            </p:txEl>
                                          </p:spTgt>
                                        </p:tgtEl>
                                      </p:cBhvr>
                                      <p:to x="100000" y="90000"/>
                                    </p:animScale>
                                    <p:animScale>
                                      <p:cBhvr>
                                        <p:cTn id="66" dur="166" decel="50000">
                                          <p:stCondLst>
                                            <p:cond delay="1668"/>
                                          </p:stCondLst>
                                        </p:cTn>
                                        <p:tgtEl>
                                          <p:spTgt spid="3">
                                            <p:txEl>
                                              <p:pRg st="3" end="3"/>
                                            </p:txEl>
                                          </p:spTgt>
                                        </p:tgtEl>
                                      </p:cBhvr>
                                      <p:to x="100000" y="100000"/>
                                    </p:animScale>
                                    <p:animScale>
                                      <p:cBhvr>
                                        <p:cTn id="67" dur="26">
                                          <p:stCondLst>
                                            <p:cond delay="1808"/>
                                          </p:stCondLst>
                                        </p:cTn>
                                        <p:tgtEl>
                                          <p:spTgt spid="3">
                                            <p:txEl>
                                              <p:pRg st="3" end="3"/>
                                            </p:txEl>
                                          </p:spTgt>
                                        </p:tgtEl>
                                      </p:cBhvr>
                                      <p:to x="100000" y="95000"/>
                                    </p:animScale>
                                    <p:animScale>
                                      <p:cBhvr>
                                        <p:cTn id="68" dur="166" decel="50000">
                                          <p:stCondLst>
                                            <p:cond delay="1834"/>
                                          </p:stCondLst>
                                        </p:cTn>
                                        <p:tgtEl>
                                          <p:spTgt spid="3">
                                            <p:txEl>
                                              <p:pRg st="3" end="3"/>
                                            </p:txEl>
                                          </p:spTgt>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3">
                                            <p:txEl>
                                              <p:pRg st="4" end="4"/>
                                            </p:txEl>
                                          </p:spTgt>
                                        </p:tgtEl>
                                        <p:attrNameLst>
                                          <p:attrName>style.visibility</p:attrName>
                                        </p:attrNameLst>
                                      </p:cBhvr>
                                      <p:to>
                                        <p:strVal val="visible"/>
                                      </p:to>
                                    </p:set>
                                    <p:animEffect transition="in" filter="wipe(down)">
                                      <p:cBhvr>
                                        <p:cTn id="71" dur="580">
                                          <p:stCondLst>
                                            <p:cond delay="0"/>
                                          </p:stCondLst>
                                        </p:cTn>
                                        <p:tgtEl>
                                          <p:spTgt spid="3">
                                            <p:txEl>
                                              <p:pRg st="4" end="4"/>
                                            </p:txEl>
                                          </p:spTgt>
                                        </p:tgtEl>
                                      </p:cBhvr>
                                    </p:animEffect>
                                    <p:anim calcmode="lin" valueType="num">
                                      <p:cBhvr>
                                        <p:cTn id="72"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77" dur="26">
                                          <p:stCondLst>
                                            <p:cond delay="650"/>
                                          </p:stCondLst>
                                        </p:cTn>
                                        <p:tgtEl>
                                          <p:spTgt spid="3">
                                            <p:txEl>
                                              <p:pRg st="4" end="4"/>
                                            </p:txEl>
                                          </p:spTgt>
                                        </p:tgtEl>
                                      </p:cBhvr>
                                      <p:to x="100000" y="60000"/>
                                    </p:animScale>
                                    <p:animScale>
                                      <p:cBhvr>
                                        <p:cTn id="78" dur="166" decel="50000">
                                          <p:stCondLst>
                                            <p:cond delay="676"/>
                                          </p:stCondLst>
                                        </p:cTn>
                                        <p:tgtEl>
                                          <p:spTgt spid="3">
                                            <p:txEl>
                                              <p:pRg st="4" end="4"/>
                                            </p:txEl>
                                          </p:spTgt>
                                        </p:tgtEl>
                                      </p:cBhvr>
                                      <p:to x="100000" y="100000"/>
                                    </p:animScale>
                                    <p:animScale>
                                      <p:cBhvr>
                                        <p:cTn id="79" dur="26">
                                          <p:stCondLst>
                                            <p:cond delay="1312"/>
                                          </p:stCondLst>
                                        </p:cTn>
                                        <p:tgtEl>
                                          <p:spTgt spid="3">
                                            <p:txEl>
                                              <p:pRg st="4" end="4"/>
                                            </p:txEl>
                                          </p:spTgt>
                                        </p:tgtEl>
                                      </p:cBhvr>
                                      <p:to x="100000" y="80000"/>
                                    </p:animScale>
                                    <p:animScale>
                                      <p:cBhvr>
                                        <p:cTn id="80" dur="166" decel="50000">
                                          <p:stCondLst>
                                            <p:cond delay="1338"/>
                                          </p:stCondLst>
                                        </p:cTn>
                                        <p:tgtEl>
                                          <p:spTgt spid="3">
                                            <p:txEl>
                                              <p:pRg st="4" end="4"/>
                                            </p:txEl>
                                          </p:spTgt>
                                        </p:tgtEl>
                                      </p:cBhvr>
                                      <p:to x="100000" y="100000"/>
                                    </p:animScale>
                                    <p:animScale>
                                      <p:cBhvr>
                                        <p:cTn id="81" dur="26">
                                          <p:stCondLst>
                                            <p:cond delay="1642"/>
                                          </p:stCondLst>
                                        </p:cTn>
                                        <p:tgtEl>
                                          <p:spTgt spid="3">
                                            <p:txEl>
                                              <p:pRg st="4" end="4"/>
                                            </p:txEl>
                                          </p:spTgt>
                                        </p:tgtEl>
                                      </p:cBhvr>
                                      <p:to x="100000" y="90000"/>
                                    </p:animScale>
                                    <p:animScale>
                                      <p:cBhvr>
                                        <p:cTn id="82" dur="166" decel="50000">
                                          <p:stCondLst>
                                            <p:cond delay="1668"/>
                                          </p:stCondLst>
                                        </p:cTn>
                                        <p:tgtEl>
                                          <p:spTgt spid="3">
                                            <p:txEl>
                                              <p:pRg st="4" end="4"/>
                                            </p:txEl>
                                          </p:spTgt>
                                        </p:tgtEl>
                                      </p:cBhvr>
                                      <p:to x="100000" y="100000"/>
                                    </p:animScale>
                                    <p:animScale>
                                      <p:cBhvr>
                                        <p:cTn id="83" dur="26">
                                          <p:stCondLst>
                                            <p:cond delay="1808"/>
                                          </p:stCondLst>
                                        </p:cTn>
                                        <p:tgtEl>
                                          <p:spTgt spid="3">
                                            <p:txEl>
                                              <p:pRg st="4" end="4"/>
                                            </p:txEl>
                                          </p:spTgt>
                                        </p:tgtEl>
                                      </p:cBhvr>
                                      <p:to x="100000" y="95000"/>
                                    </p:animScale>
                                    <p:animScale>
                                      <p:cBhvr>
                                        <p:cTn id="84" dur="166" decel="50000">
                                          <p:stCondLst>
                                            <p:cond delay="1834"/>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578784"/>
            <a:ext cx="8229600" cy="555749"/>
          </a:xfrm>
        </p:spPr>
        <p:txBody>
          <a:bodyPr>
            <a:normAutofit/>
          </a:bodyPr>
          <a:lstStyle/>
          <a:p>
            <a:r>
              <a:rPr lang="en-GB" sz="2800" dirty="0" smtClean="0">
                <a:latin typeface="+mn-lt"/>
                <a:cs typeface="Aharoni" pitchFamily="2" charset="-79"/>
              </a:rPr>
              <a:t>PROCESS!!!!!</a:t>
            </a:r>
            <a:endParaRPr lang="en-GB" sz="2800" dirty="0">
              <a:latin typeface="+mn-lt"/>
              <a:cs typeface="Aharoni" pitchFamily="2" charset="-79"/>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3902" y="4094004"/>
            <a:ext cx="6038850" cy="2428875"/>
          </a:xfrm>
        </p:spPr>
      </p:pic>
      <p:sp>
        <p:nvSpPr>
          <p:cNvPr id="7" name="TextBox 6"/>
          <p:cNvSpPr txBox="1"/>
          <p:nvPr/>
        </p:nvSpPr>
        <p:spPr>
          <a:xfrm rot="21030850">
            <a:off x="287264" y="2743344"/>
            <a:ext cx="8279354" cy="523220"/>
          </a:xfrm>
          <a:prstGeom prst="rect">
            <a:avLst/>
          </a:prstGeom>
          <a:noFill/>
        </p:spPr>
        <p:txBody>
          <a:bodyPr wrap="square" rtlCol="0">
            <a:spAutoFit/>
          </a:bodyPr>
          <a:lstStyle/>
          <a:p>
            <a:r>
              <a:rPr lang="en-GB" sz="2800" dirty="0" smtClean="0">
                <a:solidFill>
                  <a:srgbClr val="FF0000"/>
                </a:solidFill>
                <a:latin typeface="Aharoni" pitchFamily="2" charset="-79"/>
                <a:cs typeface="Aharoni" pitchFamily="2" charset="-79"/>
              </a:rPr>
              <a:t>Putting A and B together to build up your work</a:t>
            </a:r>
            <a:endParaRPr lang="en-GB" sz="2800" dirty="0">
              <a:solidFill>
                <a:srgbClr val="FF0000"/>
              </a:solidFill>
              <a:latin typeface="Aharoni" pitchFamily="2" charset="-79"/>
              <a:cs typeface="Aharoni" pitchFamily="2" charset="-79"/>
            </a:endParaRPr>
          </a:p>
        </p:txBody>
      </p:sp>
    </p:spTree>
    <p:extLst>
      <p:ext uri="{BB962C8B-B14F-4D97-AF65-F5344CB8AC3E}">
        <p14:creationId xmlns:p14="http://schemas.microsoft.com/office/powerpoint/2010/main" val="302564770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3163" y="2835424"/>
            <a:ext cx="6493165" cy="1738938"/>
          </a:xfrm>
          <a:prstGeom prst="rect">
            <a:avLst/>
          </a:prstGeom>
        </p:spPr>
        <p:txBody>
          <a:bodyPr wrap="square">
            <a:spAutoFit/>
          </a:bodyPr>
          <a:lstStyle/>
          <a:p>
            <a:r>
              <a:rPr lang="en-GB" sz="4800" dirty="0"/>
              <a:t>Surviving peer </a:t>
            </a:r>
            <a:r>
              <a:rPr lang="en-GB" sz="4800" dirty="0" smtClean="0"/>
              <a:t>review</a:t>
            </a:r>
            <a:endParaRPr lang="pl-PL" sz="4800" dirty="0" smtClean="0"/>
          </a:p>
          <a:p>
            <a:endParaRPr lang="pl-PL" sz="4800" dirty="0"/>
          </a:p>
          <a:p>
            <a:pPr algn="ctr"/>
            <a:r>
              <a:rPr lang="pl-PL" sz="1100" dirty="0" smtClean="0"/>
              <a:t>Not always straight forward proccess</a:t>
            </a:r>
            <a:endParaRPr lang="en-GB" sz="1100" dirty="0"/>
          </a:p>
        </p:txBody>
      </p:sp>
    </p:spTree>
    <p:extLst>
      <p:ext uri="{BB962C8B-B14F-4D97-AF65-F5344CB8AC3E}">
        <p14:creationId xmlns:p14="http://schemas.microsoft.com/office/powerpoint/2010/main" val="205370497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Support to Students Researchers and Academics</a:t>
            </a:r>
            <a:endParaRPr lang="en-GB" dirty="0"/>
          </a:p>
        </p:txBody>
      </p:sp>
      <p:sp>
        <p:nvSpPr>
          <p:cNvPr id="6" name="Text Placeholder 5"/>
          <p:cNvSpPr>
            <a:spLocks noGrp="1"/>
          </p:cNvSpPr>
          <p:nvPr>
            <p:ph type="body" sz="quarter" idx="13"/>
          </p:nvPr>
        </p:nvSpPr>
        <p:spPr/>
        <p:txBody>
          <a:bodyPr/>
          <a:lstStyle/>
          <a:p>
            <a:r>
              <a:rPr lang="en-GB" dirty="0" smtClean="0"/>
              <a:t>OUP in Humanities</a:t>
            </a:r>
            <a:endParaRPr lang="en-GB" dirty="0"/>
          </a:p>
        </p:txBody>
      </p:sp>
      <p:grpSp>
        <p:nvGrpSpPr>
          <p:cNvPr id="7" name="Group 6"/>
          <p:cNvGrpSpPr/>
          <p:nvPr/>
        </p:nvGrpSpPr>
        <p:grpSpPr>
          <a:xfrm>
            <a:off x="539552" y="2348880"/>
            <a:ext cx="8099769" cy="3967991"/>
            <a:chOff x="971601" y="2237963"/>
            <a:chExt cx="7355083" cy="3530013"/>
          </a:xfrm>
        </p:grpSpPr>
        <p:sp>
          <p:nvSpPr>
            <p:cNvPr id="8" name="TextBox 7"/>
            <p:cNvSpPr txBox="1"/>
            <p:nvPr/>
          </p:nvSpPr>
          <p:spPr>
            <a:xfrm>
              <a:off x="971601" y="2276872"/>
              <a:ext cx="2880319" cy="1122600"/>
            </a:xfrm>
            <a:prstGeom prst="rect">
              <a:avLst/>
            </a:prstGeom>
            <a:solidFill>
              <a:schemeClr val="bg1"/>
            </a:solidFill>
            <a:ln w="25400">
              <a:solidFill>
                <a:schemeClr val="tx1"/>
              </a:solidFill>
            </a:ln>
          </p:spPr>
          <p:txBody>
            <a:bodyPr wrap="square" rtlCol="0">
              <a:spAutoFit/>
            </a:bodyPr>
            <a:lstStyle/>
            <a:p>
              <a:pPr algn="ctr"/>
              <a:r>
                <a:rPr lang="en-GB" dirty="0" smtClean="0"/>
                <a:t>Reference Materials</a:t>
              </a:r>
            </a:p>
            <a:p>
              <a:pPr algn="ctr"/>
              <a:r>
                <a:rPr lang="en-GB" dirty="0" smtClean="0"/>
                <a:t>ODO, OBO, ORO</a:t>
              </a:r>
            </a:p>
            <a:p>
              <a:pPr algn="ctr"/>
              <a:endParaRPr lang="en-GB" sz="1600" dirty="0"/>
            </a:p>
            <a:p>
              <a:pPr algn="ctr"/>
              <a:r>
                <a:rPr lang="en-GB" sz="1200" b="1" dirty="0" smtClean="0">
                  <a:solidFill>
                    <a:srgbClr val="C00000"/>
                  </a:solidFill>
                </a:rPr>
                <a:t>Framing </a:t>
              </a:r>
              <a:r>
                <a:rPr lang="en-GB" sz="1200" dirty="0"/>
                <a:t>the question for exploration &amp; reflection</a:t>
              </a:r>
            </a:p>
          </p:txBody>
        </p:sp>
        <p:sp>
          <p:nvSpPr>
            <p:cNvPr id="9" name="TextBox 8"/>
            <p:cNvSpPr txBox="1"/>
            <p:nvPr/>
          </p:nvSpPr>
          <p:spPr>
            <a:xfrm>
              <a:off x="5292080" y="2237963"/>
              <a:ext cx="3034604" cy="1232122"/>
            </a:xfrm>
            <a:prstGeom prst="rect">
              <a:avLst/>
            </a:prstGeom>
            <a:noFill/>
            <a:ln w="25400">
              <a:solidFill>
                <a:schemeClr val="tx1"/>
              </a:solidFill>
            </a:ln>
          </p:spPr>
          <p:txBody>
            <a:bodyPr wrap="square" rtlCol="0">
              <a:spAutoFit/>
            </a:bodyPr>
            <a:lstStyle/>
            <a:p>
              <a:pPr algn="ctr"/>
              <a:r>
                <a:rPr lang="en-GB" dirty="0" smtClean="0"/>
                <a:t>Scholarly Resources</a:t>
              </a:r>
            </a:p>
            <a:p>
              <a:pPr algn="ctr"/>
              <a:r>
                <a:rPr lang="en-GB" dirty="0" smtClean="0"/>
                <a:t>OHO, UPSO, Journals, Research Encyclopaedias</a:t>
              </a:r>
            </a:p>
            <a:p>
              <a:pPr algn="ctr"/>
              <a:endParaRPr lang="en-GB" dirty="0"/>
            </a:p>
            <a:p>
              <a:pPr algn="ctr"/>
              <a:r>
                <a:rPr lang="en-GB" sz="1200" b="1" dirty="0" smtClean="0">
                  <a:solidFill>
                    <a:srgbClr val="C00000"/>
                  </a:solidFill>
                </a:rPr>
                <a:t>Build</a:t>
              </a:r>
              <a:r>
                <a:rPr lang="en-GB" sz="1200" dirty="0" smtClean="0"/>
                <a:t> argument &amp; </a:t>
              </a:r>
              <a:r>
                <a:rPr lang="en-GB" sz="1200" b="1" dirty="0">
                  <a:solidFill>
                    <a:srgbClr val="C00000"/>
                  </a:solidFill>
                </a:rPr>
                <a:t>S</a:t>
              </a:r>
              <a:r>
                <a:rPr lang="en-GB" sz="1200" b="1" dirty="0" smtClean="0">
                  <a:solidFill>
                    <a:srgbClr val="C00000"/>
                  </a:solidFill>
                </a:rPr>
                <a:t>upport</a:t>
              </a:r>
              <a:r>
                <a:rPr lang="en-GB" sz="1200" dirty="0" smtClean="0"/>
                <a:t> with evidence</a:t>
              </a:r>
              <a:endParaRPr lang="en-GB" sz="1200" dirty="0"/>
            </a:p>
          </p:txBody>
        </p:sp>
        <p:sp>
          <p:nvSpPr>
            <p:cNvPr id="10" name="TextBox 9"/>
            <p:cNvSpPr txBox="1"/>
            <p:nvPr/>
          </p:nvSpPr>
          <p:spPr>
            <a:xfrm>
              <a:off x="3059833" y="4752313"/>
              <a:ext cx="3384376" cy="1015663"/>
            </a:xfrm>
            <a:prstGeom prst="rect">
              <a:avLst/>
            </a:prstGeom>
            <a:noFill/>
            <a:ln w="25400">
              <a:solidFill>
                <a:schemeClr val="tx1"/>
              </a:solidFill>
            </a:ln>
          </p:spPr>
          <p:txBody>
            <a:bodyPr wrap="square" rtlCol="0">
              <a:spAutoFit/>
            </a:bodyPr>
            <a:lstStyle/>
            <a:p>
              <a:pPr algn="ctr"/>
              <a:r>
                <a:rPr lang="en-GB" dirty="0" smtClean="0"/>
                <a:t>Oxford Index</a:t>
              </a:r>
            </a:p>
            <a:p>
              <a:pPr algn="ctr"/>
              <a:endParaRPr lang="en-GB" dirty="0"/>
            </a:p>
            <a:p>
              <a:pPr algn="ctr"/>
              <a:r>
                <a:rPr lang="en-GB" sz="1200" b="1" dirty="0">
                  <a:solidFill>
                    <a:srgbClr val="C00000"/>
                  </a:solidFill>
                </a:rPr>
                <a:t>Generating</a:t>
              </a:r>
              <a:r>
                <a:rPr lang="en-GB" sz="1200" dirty="0"/>
                <a:t> </a:t>
              </a:r>
              <a:r>
                <a:rPr lang="en-GB" sz="1200" dirty="0" smtClean="0"/>
                <a:t>related OUP </a:t>
              </a:r>
              <a:r>
                <a:rPr lang="en-GB" sz="1200" dirty="0"/>
                <a:t>content </a:t>
              </a:r>
              <a:r>
                <a:rPr lang="en-GB" sz="1200" dirty="0" smtClean="0"/>
                <a:t>to deepen your </a:t>
              </a:r>
              <a:r>
                <a:rPr lang="en-GB" sz="1200" dirty="0"/>
                <a:t>search</a:t>
              </a:r>
            </a:p>
          </p:txBody>
        </p:sp>
        <p:sp>
          <p:nvSpPr>
            <p:cNvPr id="11" name="Right Arrow 10"/>
            <p:cNvSpPr/>
            <p:nvPr/>
          </p:nvSpPr>
          <p:spPr>
            <a:xfrm>
              <a:off x="4129685" y="2636912"/>
              <a:ext cx="874364" cy="340593"/>
            </a:xfrm>
            <a:prstGeom prst="rightArrow">
              <a:avLst/>
            </a:prstGeom>
            <a:solidFill>
              <a:schemeClr val="tx1"/>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ight Arrow 11"/>
            <p:cNvSpPr/>
            <p:nvPr/>
          </p:nvSpPr>
          <p:spPr>
            <a:xfrm rot="7103176">
              <a:off x="6233016" y="3783066"/>
              <a:ext cx="1102378" cy="432048"/>
            </a:xfrm>
            <a:prstGeom prst="rightArrow">
              <a:avLst/>
            </a:prstGeom>
            <a:solidFill>
              <a:schemeClr val="tx1"/>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TextBox 12"/>
            <p:cNvSpPr txBox="1"/>
            <p:nvPr/>
          </p:nvSpPr>
          <p:spPr>
            <a:xfrm>
              <a:off x="3364631" y="3791367"/>
              <a:ext cx="2760454" cy="410707"/>
            </a:xfrm>
            <a:prstGeom prst="rect">
              <a:avLst/>
            </a:prstGeom>
            <a:solidFill>
              <a:schemeClr val="tx1"/>
            </a:solidFill>
            <a:ln w="25400">
              <a:solidFill>
                <a:schemeClr val="tx1"/>
              </a:solidFill>
            </a:ln>
            <a:scene3d>
              <a:camera prst="obliqueTopRight"/>
              <a:lightRig rig="threePt" dir="t"/>
            </a:scene3d>
            <a:sp3d>
              <a:bevelT w="165100" prst="coolSlant"/>
            </a:sp3d>
          </p:spPr>
          <p:txBody>
            <a:bodyPr wrap="square" rtlCol="0">
              <a:spAutoFit/>
            </a:bodyPr>
            <a:lstStyle/>
            <a:p>
              <a:pPr algn="ctr"/>
              <a:r>
                <a:rPr lang="en-GB" sz="2400" b="1" dirty="0" smtClean="0">
                  <a:solidFill>
                    <a:schemeClr val="bg1"/>
                  </a:solidFill>
                </a:rPr>
                <a:t>Topic</a:t>
              </a:r>
              <a:endParaRPr lang="en-GB" sz="1600" b="1" dirty="0">
                <a:solidFill>
                  <a:schemeClr val="bg1"/>
                </a:solidFill>
              </a:endParaRPr>
            </a:p>
          </p:txBody>
        </p:sp>
        <p:sp>
          <p:nvSpPr>
            <p:cNvPr id="14" name="Right Arrow 13"/>
            <p:cNvSpPr/>
            <p:nvPr/>
          </p:nvSpPr>
          <p:spPr>
            <a:xfrm rot="14393753">
              <a:off x="1904155" y="3785489"/>
              <a:ext cx="1102378" cy="432048"/>
            </a:xfrm>
            <a:prstGeom prst="rightArrow">
              <a:avLst/>
            </a:prstGeom>
            <a:solidFill>
              <a:schemeClr val="tx1"/>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051757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r>
              <a:rPr lang="en-GB"/>
              <a:t>Research is all about peer review</a:t>
            </a:r>
            <a:endParaRPr lang="en-US"/>
          </a:p>
        </p:txBody>
      </p:sp>
      <p:sp>
        <p:nvSpPr>
          <p:cNvPr id="215043" name="Rectangle 3"/>
          <p:cNvSpPr>
            <a:spLocks noGrp="1" noChangeArrowheads="1"/>
          </p:cNvSpPr>
          <p:nvPr>
            <p:ph type="body" idx="1"/>
          </p:nvPr>
        </p:nvSpPr>
        <p:spPr>
          <a:xfrm>
            <a:off x="5364163" y="2170113"/>
            <a:ext cx="3600450" cy="4379912"/>
          </a:xfrm>
        </p:spPr>
        <p:txBody>
          <a:bodyPr/>
          <a:lstStyle/>
          <a:p>
            <a:pPr marL="552450" indent="-552450">
              <a:buFontTx/>
              <a:buAutoNum type="arabicPeriod"/>
            </a:pPr>
            <a:r>
              <a:rPr lang="en-GB"/>
              <a:t>You need to avoid a desk reject</a:t>
            </a:r>
          </a:p>
          <a:p>
            <a:pPr marL="552450" indent="-552450">
              <a:buFontTx/>
              <a:buAutoNum type="arabicPeriod"/>
            </a:pPr>
            <a:r>
              <a:rPr lang="en-GB"/>
              <a:t>You may need to revise and resubmit</a:t>
            </a:r>
          </a:p>
          <a:p>
            <a:pPr marL="552450" indent="-552450">
              <a:buFontTx/>
              <a:buAutoNum type="arabicPeriod"/>
            </a:pPr>
            <a:r>
              <a:rPr lang="en-GB"/>
              <a:t>You will almost certainly need to alter your paper</a:t>
            </a:r>
            <a:endParaRPr lang="en-US"/>
          </a:p>
        </p:txBody>
      </p:sp>
      <p:pic>
        <p:nvPicPr>
          <p:cNvPr id="2150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00" y="2170113"/>
            <a:ext cx="4762500" cy="4176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1855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Title 1"/>
          <p:cNvSpPr>
            <a:spLocks noGrp="1"/>
          </p:cNvSpPr>
          <p:nvPr>
            <p:ph type="title" idx="4294967295"/>
          </p:nvPr>
        </p:nvSpPr>
        <p:spPr>
          <a:xfrm>
            <a:off x="288000" y="581890"/>
            <a:ext cx="6936094" cy="688025"/>
          </a:xfrm>
        </p:spPr>
        <p:txBody>
          <a:bodyPr lIns="91440" tIns="45720" rIns="91440" bIns="45720" anchor="ctr"/>
          <a:lstStyle/>
          <a:p>
            <a:r>
              <a:rPr lang="en-US" dirty="0"/>
              <a:t>The Process</a:t>
            </a:r>
          </a:p>
        </p:txBody>
      </p:sp>
      <p:sp>
        <p:nvSpPr>
          <p:cNvPr id="3" name="Content Placeholder 2"/>
          <p:cNvSpPr>
            <a:spLocks noGrp="1"/>
          </p:cNvSpPr>
          <p:nvPr>
            <p:ph idx="4294967295"/>
          </p:nvPr>
        </p:nvSpPr>
        <p:spPr/>
        <p:txBody>
          <a:bodyPr lIns="91440" tIns="45720" rIns="91440" bIns="45720">
            <a:normAutofit/>
          </a:bodyPr>
          <a:lstStyle/>
          <a:p>
            <a:pPr>
              <a:lnSpc>
                <a:spcPct val="90000"/>
              </a:lnSpc>
            </a:pPr>
            <a:r>
              <a:rPr lang="en-US" sz="2300" dirty="0"/>
              <a:t>Submission is an important step on the road to being published</a:t>
            </a:r>
          </a:p>
          <a:p>
            <a:pPr>
              <a:lnSpc>
                <a:spcPct val="90000"/>
              </a:lnSpc>
            </a:pPr>
            <a:r>
              <a:rPr lang="en-US" sz="2300" dirty="0"/>
              <a:t>Reviewers are selected for their expertise by the Editors</a:t>
            </a:r>
          </a:p>
          <a:p>
            <a:pPr>
              <a:lnSpc>
                <a:spcPct val="90000"/>
              </a:lnSpc>
            </a:pPr>
            <a:r>
              <a:rPr lang="en-US" sz="2300" dirty="0"/>
              <a:t>They do sometimes make mistakes and their opinions may not be valid</a:t>
            </a:r>
          </a:p>
          <a:p>
            <a:pPr>
              <a:lnSpc>
                <a:spcPct val="90000"/>
              </a:lnSpc>
            </a:pPr>
            <a:r>
              <a:rPr lang="en-US" sz="2300" dirty="0"/>
              <a:t>But generally they raise genuine concerns about the work – conceptualization, execution and/or interpretation of the work</a:t>
            </a:r>
          </a:p>
          <a:p>
            <a:pPr>
              <a:lnSpc>
                <a:spcPct val="90000"/>
              </a:lnSpc>
            </a:pPr>
            <a:endParaRPr lang="en-US" dirty="0"/>
          </a:p>
        </p:txBody>
      </p:sp>
    </p:spTree>
    <p:extLst>
      <p:ext uri="{BB962C8B-B14F-4D97-AF65-F5344CB8AC3E}">
        <p14:creationId xmlns:p14="http://schemas.microsoft.com/office/powerpoint/2010/main" val="2105134967"/>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Title 1"/>
          <p:cNvSpPr>
            <a:spLocks noGrp="1"/>
          </p:cNvSpPr>
          <p:nvPr>
            <p:ph type="title" idx="4294967295"/>
          </p:nvPr>
        </p:nvSpPr>
        <p:spPr>
          <a:xfrm>
            <a:off x="288000" y="600364"/>
            <a:ext cx="6936094" cy="669552"/>
          </a:xfrm>
        </p:spPr>
        <p:txBody>
          <a:bodyPr lIns="91440" tIns="45720" rIns="91440" bIns="45720" anchor="ctr"/>
          <a:lstStyle/>
          <a:p>
            <a:r>
              <a:rPr lang="en-US" dirty="0"/>
              <a:t>The Process</a:t>
            </a:r>
          </a:p>
        </p:txBody>
      </p:sp>
      <p:sp>
        <p:nvSpPr>
          <p:cNvPr id="286723" name="Content Placeholder 2"/>
          <p:cNvSpPr>
            <a:spLocks noGrp="1"/>
          </p:cNvSpPr>
          <p:nvPr>
            <p:ph idx="4294967295"/>
          </p:nvPr>
        </p:nvSpPr>
        <p:spPr/>
        <p:txBody>
          <a:bodyPr lIns="91440" tIns="45720" rIns="91440" bIns="45720">
            <a:normAutofit/>
          </a:bodyPr>
          <a:lstStyle/>
          <a:p>
            <a:r>
              <a:rPr lang="en-US" sz="2300" dirty="0"/>
              <a:t>Their comments are aimed at maintaining the quality of papers publish in the journal, the overall journal reputation and ultimately at improving your work to attain a high standard of academic writing. </a:t>
            </a:r>
          </a:p>
        </p:txBody>
      </p:sp>
    </p:spTree>
    <p:extLst>
      <p:ext uri="{BB962C8B-B14F-4D97-AF65-F5344CB8AC3E}">
        <p14:creationId xmlns:p14="http://schemas.microsoft.com/office/powerpoint/2010/main" val="318081656"/>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00" y="711200"/>
            <a:ext cx="6936094" cy="474132"/>
          </a:xfrm>
        </p:spPr>
        <p:txBody>
          <a:bodyPr>
            <a:normAutofit/>
          </a:bodyPr>
          <a:lstStyle/>
          <a:p>
            <a:r>
              <a:rPr lang="en-GB" dirty="0" smtClean="0">
                <a:latin typeface="+mn-lt"/>
                <a:cs typeface="Aharoni" pitchFamily="2" charset="-79"/>
              </a:rPr>
              <a:t>Process Conclusion:</a:t>
            </a:r>
            <a:endParaRPr lang="en-GB" dirty="0">
              <a:latin typeface="+mn-lt"/>
              <a:cs typeface="Aharoni" pitchFamily="2" charset="-79"/>
            </a:endParaRPr>
          </a:p>
        </p:txBody>
      </p:sp>
      <p:sp>
        <p:nvSpPr>
          <p:cNvPr id="3" name="Content Placeholder 2"/>
          <p:cNvSpPr>
            <a:spLocks noGrp="1"/>
          </p:cNvSpPr>
          <p:nvPr>
            <p:ph idx="1"/>
          </p:nvPr>
        </p:nvSpPr>
        <p:spPr>
          <a:xfrm>
            <a:off x="288000" y="2076308"/>
            <a:ext cx="8572904" cy="4375291"/>
          </a:xfrm>
        </p:spPr>
        <p:txBody>
          <a:bodyPr>
            <a:noAutofit/>
          </a:bodyPr>
          <a:lstStyle/>
          <a:p>
            <a:pPr>
              <a:spcBef>
                <a:spcPts val="600"/>
              </a:spcBef>
              <a:spcAft>
                <a:spcPts val="600"/>
              </a:spcAft>
              <a:buFont typeface="Arial" pitchFamily="34" charset="0"/>
              <a:buChar char="•"/>
            </a:pPr>
            <a:r>
              <a:rPr lang="en-GB" sz="2300" dirty="0">
                <a:solidFill>
                  <a:schemeClr val="tx1"/>
                </a:solidFill>
                <a:ea typeface="+mj-ea"/>
                <a:cs typeface="Aharoni" pitchFamily="2" charset="-79"/>
              </a:rPr>
              <a:t>Identify a few possible target journals but be realistic</a:t>
            </a:r>
          </a:p>
          <a:p>
            <a:pPr>
              <a:spcBef>
                <a:spcPts val="600"/>
              </a:spcBef>
              <a:spcAft>
                <a:spcPts val="600"/>
              </a:spcAft>
              <a:buFont typeface="Arial" pitchFamily="34" charset="0"/>
              <a:buChar char="•"/>
            </a:pPr>
            <a:r>
              <a:rPr lang="en-GB" sz="2300" dirty="0">
                <a:solidFill>
                  <a:schemeClr val="tx1"/>
                </a:solidFill>
                <a:ea typeface="+mj-ea"/>
                <a:cs typeface="Aharoni" pitchFamily="2" charset="-79"/>
              </a:rPr>
              <a:t>Follow the Author Guidelines: scope, type of paper, word length, references style, etc.</a:t>
            </a:r>
          </a:p>
          <a:p>
            <a:pPr algn="just">
              <a:spcBef>
                <a:spcPts val="600"/>
              </a:spcBef>
              <a:spcAft>
                <a:spcPts val="600"/>
              </a:spcAft>
              <a:buFont typeface="Arial" pitchFamily="34" charset="0"/>
              <a:buChar char="•"/>
            </a:pPr>
            <a:r>
              <a:rPr lang="en-GB" sz="2300" dirty="0">
                <a:solidFill>
                  <a:schemeClr val="tx1"/>
                </a:solidFill>
                <a:ea typeface="+mj-ea"/>
                <a:cs typeface="Aharoni" pitchFamily="2" charset="-79"/>
              </a:rPr>
              <a:t>Find where to send your paper (editor, regional editor, subject area editor) …</a:t>
            </a:r>
          </a:p>
          <a:p>
            <a:pPr algn="just">
              <a:spcBef>
                <a:spcPts val="600"/>
              </a:spcBef>
              <a:spcAft>
                <a:spcPts val="600"/>
              </a:spcAft>
              <a:buFont typeface="Arial" pitchFamily="34" charset="0"/>
              <a:buChar char="•"/>
            </a:pPr>
            <a:r>
              <a:rPr lang="en-GB" sz="2300" dirty="0">
                <a:solidFill>
                  <a:schemeClr val="tx1"/>
                </a:solidFill>
                <a:ea typeface="+mj-ea"/>
                <a:cs typeface="Aharoni" pitchFamily="2" charset="-79"/>
              </a:rPr>
              <a:t>… and how to send it (email, hard copy, online submission)</a:t>
            </a:r>
          </a:p>
          <a:p>
            <a:pPr algn="just">
              <a:spcBef>
                <a:spcPts val="600"/>
              </a:spcBef>
              <a:spcAft>
                <a:spcPts val="600"/>
              </a:spcAft>
              <a:buFont typeface="Arial" pitchFamily="34" charset="0"/>
              <a:buChar char="•"/>
            </a:pPr>
            <a:r>
              <a:rPr lang="en-GB" sz="2300" dirty="0">
                <a:solidFill>
                  <a:schemeClr val="tx1"/>
                </a:solidFill>
                <a:ea typeface="+mj-ea"/>
                <a:cs typeface="Aharoni" pitchFamily="2" charset="-79"/>
              </a:rPr>
              <a:t>Send an outline or abstract to editor: is it suitable? how can it be made so?</a:t>
            </a:r>
          </a:p>
          <a:p>
            <a:pPr algn="just">
              <a:spcBef>
                <a:spcPts val="600"/>
              </a:spcBef>
              <a:spcAft>
                <a:spcPts val="600"/>
              </a:spcAft>
              <a:buFont typeface="Arial" pitchFamily="34" charset="0"/>
              <a:buChar char="•"/>
            </a:pPr>
            <a:r>
              <a:rPr lang="en-GB" sz="2300" dirty="0">
                <a:solidFill>
                  <a:schemeClr val="tx1"/>
                </a:solidFill>
                <a:ea typeface="+mj-ea"/>
                <a:cs typeface="Aharoni" pitchFamily="2" charset="-79"/>
              </a:rPr>
              <a:t>Read at least one issue of the journal</a:t>
            </a:r>
            <a:endParaRPr lang="en-US" sz="2300" dirty="0">
              <a:solidFill>
                <a:schemeClr val="tx1"/>
              </a:solidFill>
              <a:ea typeface="+mj-ea"/>
              <a:cs typeface="Aharoni" pitchFamily="2" charset="-79"/>
            </a:endParaRPr>
          </a:p>
        </p:txBody>
      </p:sp>
    </p:spTree>
    <p:extLst>
      <p:ext uri="{BB962C8B-B14F-4D97-AF65-F5344CB8AC3E}">
        <p14:creationId xmlns:p14="http://schemas.microsoft.com/office/powerpoint/2010/main" val="42106033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3999" cy="6434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8520" y="6498382"/>
            <a:ext cx="2814584" cy="307777"/>
          </a:xfrm>
          <a:prstGeom prst="rect">
            <a:avLst/>
          </a:prstGeom>
          <a:noFill/>
        </p:spPr>
        <p:txBody>
          <a:bodyPr wrap="square" rtlCol="0">
            <a:spAutoFit/>
          </a:bodyPr>
          <a:lstStyle/>
          <a:p>
            <a:pPr algn="ctr" fontAlgn="base">
              <a:spcBef>
                <a:spcPct val="0"/>
              </a:spcBef>
              <a:spcAft>
                <a:spcPct val="0"/>
              </a:spcAft>
            </a:pPr>
            <a:r>
              <a:rPr lang="en-GB" sz="1400" dirty="0">
                <a:solidFill>
                  <a:srgbClr val="002147"/>
                </a:solidFill>
              </a:rPr>
              <a:t>www.oxfordjournals.org</a:t>
            </a:r>
          </a:p>
        </p:txBody>
      </p:sp>
    </p:spTree>
    <p:extLst>
      <p:ext uri="{BB962C8B-B14F-4D97-AF65-F5344CB8AC3E}">
        <p14:creationId xmlns:p14="http://schemas.microsoft.com/office/powerpoint/2010/main" val="3774395346"/>
      </p:ext>
    </p:extLst>
  </p:cSld>
  <p:clrMapOvr>
    <a:masterClrMapping/>
  </p:clrMapOvr>
  <p:transition advTm="1800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212533" y="-1"/>
            <a:ext cx="12050217" cy="6778247"/>
          </a:xfrm>
        </p:spPr>
      </p:pic>
    </p:spTree>
    <p:extLst>
      <p:ext uri="{BB962C8B-B14F-4D97-AF65-F5344CB8AC3E}">
        <p14:creationId xmlns:p14="http://schemas.microsoft.com/office/powerpoint/2010/main" val="3931063217"/>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3999" cy="6434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8520" y="6498382"/>
            <a:ext cx="2814584" cy="307777"/>
          </a:xfrm>
          <a:prstGeom prst="rect">
            <a:avLst/>
          </a:prstGeom>
          <a:noFill/>
        </p:spPr>
        <p:txBody>
          <a:bodyPr wrap="square" rtlCol="0">
            <a:spAutoFit/>
          </a:bodyPr>
          <a:lstStyle/>
          <a:p>
            <a:pPr algn="ctr" fontAlgn="base">
              <a:spcBef>
                <a:spcPct val="0"/>
              </a:spcBef>
              <a:spcAft>
                <a:spcPct val="0"/>
              </a:spcAft>
            </a:pPr>
            <a:r>
              <a:rPr lang="en-GB" sz="1400" dirty="0">
                <a:solidFill>
                  <a:srgbClr val="002147"/>
                </a:solidFill>
              </a:rPr>
              <a:t>www.oxfordjournals.org</a:t>
            </a:r>
          </a:p>
        </p:txBody>
      </p:sp>
    </p:spTree>
    <p:extLst>
      <p:ext uri="{BB962C8B-B14F-4D97-AF65-F5344CB8AC3E}">
        <p14:creationId xmlns:p14="http://schemas.microsoft.com/office/powerpoint/2010/main" val="767265740"/>
      </p:ext>
    </p:extLst>
  </p:cSld>
  <p:clrMapOvr>
    <a:masterClrMapping/>
  </p:clrMapOvr>
  <p:transition advTm="1800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471842" y="0"/>
            <a:ext cx="12192000" cy="6858000"/>
          </a:xfrm>
        </p:spPr>
      </p:pic>
      <p:sp>
        <p:nvSpPr>
          <p:cNvPr id="4" name="Text Placeholder 3"/>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845307464"/>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475127" y="0"/>
            <a:ext cx="12295447" cy="6916189"/>
          </a:xfrm>
        </p:spPr>
      </p:pic>
    </p:spTree>
    <p:extLst>
      <p:ext uri="{BB962C8B-B14F-4D97-AF65-F5344CB8AC3E}">
        <p14:creationId xmlns:p14="http://schemas.microsoft.com/office/powerpoint/2010/main" val="338237137"/>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429869" y="0"/>
            <a:ext cx="12191998" cy="6857999"/>
          </a:xfrm>
        </p:spPr>
      </p:pic>
    </p:spTree>
    <p:extLst>
      <p:ext uri="{BB962C8B-B14F-4D97-AF65-F5344CB8AC3E}">
        <p14:creationId xmlns:p14="http://schemas.microsoft.com/office/powerpoint/2010/main" val="256132028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8"/>
          <p:cNvSpPr>
            <a:spLocks noChangeArrowheads="1"/>
          </p:cNvSpPr>
          <p:nvPr/>
        </p:nvSpPr>
        <p:spPr bwMode="auto">
          <a:xfrm>
            <a:off x="236008" y="908720"/>
            <a:ext cx="734523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en-GB" sz="2800" b="1" dirty="0" smtClean="0">
                <a:solidFill>
                  <a:srgbClr val="002147"/>
                </a:solidFill>
              </a:rPr>
              <a:t>Where do OUP Resources Fit in your Research Journey?</a:t>
            </a:r>
            <a:endParaRPr lang="en-GB" sz="2800" b="1" dirty="0">
              <a:solidFill>
                <a:srgbClr val="002147"/>
              </a:solidFill>
            </a:endParaRPr>
          </a:p>
        </p:txBody>
      </p:sp>
      <p:grpSp>
        <p:nvGrpSpPr>
          <p:cNvPr id="13" name="Group 12"/>
          <p:cNvGrpSpPr/>
          <p:nvPr/>
        </p:nvGrpSpPr>
        <p:grpSpPr>
          <a:xfrm>
            <a:off x="267092" y="4010248"/>
            <a:ext cx="1415058" cy="1398509"/>
            <a:chOff x="323528" y="4262738"/>
            <a:chExt cx="1415058" cy="1398509"/>
          </a:xfrm>
        </p:grpSpPr>
        <p:sp>
          <p:nvSpPr>
            <p:cNvPr id="6" name="Rectangle 5"/>
            <p:cNvSpPr/>
            <p:nvPr/>
          </p:nvSpPr>
          <p:spPr>
            <a:xfrm>
              <a:off x="323528" y="4262738"/>
              <a:ext cx="1415058" cy="1398509"/>
            </a:xfrm>
            <a:prstGeom prst="rect">
              <a:avLst/>
            </a:prstGeom>
            <a:gradFill>
              <a:gsLst>
                <a:gs pos="0">
                  <a:schemeClr val="bg1">
                    <a:lumMod val="65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Box 3"/>
            <p:cNvSpPr txBox="1"/>
            <p:nvPr/>
          </p:nvSpPr>
          <p:spPr>
            <a:xfrm>
              <a:off x="349874" y="4504852"/>
              <a:ext cx="1362365" cy="923330"/>
            </a:xfrm>
            <a:prstGeom prst="rect">
              <a:avLst/>
            </a:prstGeom>
            <a:noFill/>
          </p:spPr>
          <p:txBody>
            <a:bodyPr wrap="square" rtlCol="0">
              <a:spAutoFit/>
            </a:bodyPr>
            <a:lstStyle/>
            <a:p>
              <a:pPr algn="ctr"/>
              <a:r>
                <a:rPr lang="en-GB" b="1" dirty="0" smtClean="0">
                  <a:latin typeface="OUP Swift Light" panose="02000503080000020004" pitchFamily="2" charset="0"/>
                </a:rPr>
                <a:t>Subject Specific Resources</a:t>
              </a:r>
              <a:endParaRPr lang="en-GB" b="1" dirty="0">
                <a:latin typeface="OUP Swift Light" panose="02000503080000020004" pitchFamily="2" charset="0"/>
              </a:endParaRPr>
            </a:p>
          </p:txBody>
        </p:sp>
      </p:grpSp>
      <p:grpSp>
        <p:nvGrpSpPr>
          <p:cNvPr id="3" name="Group 2"/>
          <p:cNvGrpSpPr/>
          <p:nvPr/>
        </p:nvGrpSpPr>
        <p:grpSpPr>
          <a:xfrm>
            <a:off x="323528" y="2023325"/>
            <a:ext cx="8164759" cy="4646035"/>
            <a:chOff x="323528" y="2023325"/>
            <a:chExt cx="8164759" cy="4646035"/>
          </a:xfrm>
        </p:grpSpPr>
        <p:pic>
          <p:nvPicPr>
            <p:cNvPr id="2050" name="Picture 2">
              <a:hlinkClick r:id="rId3"/>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34941" y="4129902"/>
              <a:ext cx="1153346" cy="115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a:hlinkClick r:id="rId5"/>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569571" y="2057418"/>
              <a:ext cx="1162479" cy="115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a:hlinkClick r:id="rId7"/>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890937" y="4010248"/>
              <a:ext cx="3074094" cy="751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a:hlinkClick r:id="rId9"/>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619672" y="5889291"/>
              <a:ext cx="3744416" cy="780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a:xfrm>
              <a:off x="1628636" y="2620308"/>
              <a:ext cx="648072" cy="3600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Right Arrow 19"/>
            <p:cNvSpPr/>
            <p:nvPr/>
          </p:nvSpPr>
          <p:spPr>
            <a:xfrm>
              <a:off x="6084168" y="2620308"/>
              <a:ext cx="648072" cy="3600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Down Arrow 6"/>
            <p:cNvSpPr/>
            <p:nvPr/>
          </p:nvSpPr>
          <p:spPr>
            <a:xfrm>
              <a:off x="7731222" y="3471267"/>
              <a:ext cx="360785" cy="41885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Bent Arrow 8"/>
            <p:cNvSpPr/>
            <p:nvPr/>
          </p:nvSpPr>
          <p:spPr>
            <a:xfrm rot="10800000">
              <a:off x="7524327" y="5584490"/>
              <a:ext cx="720080" cy="609601"/>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4" name="Bent Arrow 23"/>
            <p:cNvSpPr/>
            <p:nvPr/>
          </p:nvSpPr>
          <p:spPr>
            <a:xfrm rot="16200000">
              <a:off x="772345" y="5877272"/>
              <a:ext cx="720080" cy="609601"/>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11" name="Straight Arrow Connector 10"/>
            <p:cNvCxnSpPr/>
            <p:nvPr/>
          </p:nvCxnSpPr>
          <p:spPr>
            <a:xfrm flipV="1">
              <a:off x="4537881" y="3645024"/>
              <a:ext cx="0" cy="4188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4537881" y="4580050"/>
              <a:ext cx="0" cy="12042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flipV="1">
              <a:off x="2555776" y="3471267"/>
              <a:ext cx="1983717" cy="5747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4537881" y="4580050"/>
              <a:ext cx="2671035" cy="44349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4556226" y="3367510"/>
              <a:ext cx="2248022" cy="6718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a:off x="1849224" y="4586735"/>
              <a:ext cx="2698636" cy="4368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6" name="Down Arrow 25"/>
            <p:cNvSpPr/>
            <p:nvPr/>
          </p:nvSpPr>
          <p:spPr>
            <a:xfrm rot="10800000">
              <a:off x="722735" y="3367510"/>
              <a:ext cx="360785" cy="41885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8184" y="5490285"/>
              <a:ext cx="1159200" cy="1159200"/>
            </a:xfrm>
            <a:prstGeom prst="rect">
              <a:avLst/>
            </a:prstGeom>
          </p:spPr>
        </p:pic>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3528" y="2023325"/>
              <a:ext cx="1159200" cy="1159200"/>
            </a:xfrm>
            <a:prstGeom prst="rect">
              <a:avLst/>
            </a:prstGeom>
          </p:spPr>
        </p:pic>
        <p:sp>
          <p:nvSpPr>
            <p:cNvPr id="28" name="Right Arrow 27"/>
            <p:cNvSpPr/>
            <p:nvPr/>
          </p:nvSpPr>
          <p:spPr>
            <a:xfrm>
              <a:off x="3707904" y="2631478"/>
              <a:ext cx="648072" cy="3600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62166" y="2057558"/>
              <a:ext cx="1159200" cy="1159200"/>
            </a:xfrm>
            <a:prstGeom prst="rect">
              <a:avLst/>
            </a:prstGeom>
          </p:spPr>
        </p:pic>
        <p:sp>
          <p:nvSpPr>
            <p:cNvPr id="29" name="Right Arrow 28"/>
            <p:cNvSpPr/>
            <p:nvPr/>
          </p:nvSpPr>
          <p:spPr>
            <a:xfrm rot="10800000">
              <a:off x="5529947" y="6021288"/>
              <a:ext cx="482213" cy="3600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32015" y="2057418"/>
              <a:ext cx="1159200" cy="1159200"/>
            </a:xfrm>
            <a:prstGeom prst="rect">
              <a:avLst/>
            </a:prstGeom>
          </p:spPr>
        </p:pic>
      </p:grpSp>
    </p:spTree>
    <p:extLst>
      <p:ext uri="{BB962C8B-B14F-4D97-AF65-F5344CB8AC3E}">
        <p14:creationId xmlns:p14="http://schemas.microsoft.com/office/powerpoint/2010/main" val="2239480475"/>
      </p:ext>
    </p:extLst>
  </p:cSld>
  <p:clrMapOvr>
    <a:masterClrMapping/>
  </p:clrMapOvr>
  <p:transition advTm="18694"/>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584116" y="0"/>
            <a:ext cx="12088553" cy="6799811"/>
          </a:xfrm>
        </p:spPr>
      </p:pic>
    </p:spTree>
    <p:extLst>
      <p:ext uri="{BB962C8B-B14F-4D97-AF65-F5344CB8AC3E}">
        <p14:creationId xmlns:p14="http://schemas.microsoft.com/office/powerpoint/2010/main" val="145581587"/>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526850" y="0"/>
            <a:ext cx="12014662" cy="6758247"/>
          </a:xfrm>
        </p:spPr>
      </p:pic>
    </p:spTree>
    <p:extLst>
      <p:ext uri="{BB962C8B-B14F-4D97-AF65-F5344CB8AC3E}">
        <p14:creationId xmlns:p14="http://schemas.microsoft.com/office/powerpoint/2010/main" val="347282164"/>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395288" y="491067"/>
            <a:ext cx="7239000" cy="944033"/>
          </a:xfrm>
          <a:ln/>
          <a:extLst>
            <a:ext uri="{91240B29-F687-4F45-9708-019B960494DF}">
              <a14:hiddenLine xmlns:a14="http://schemas.microsoft.com/office/drawing/2010/main" w="9525">
                <a:solidFill>
                  <a:srgbClr val="000000"/>
                </a:solidFill>
                <a:round/>
                <a:headEnd/>
                <a:tailEnd/>
              </a14:hiddenLine>
            </a:ext>
          </a:extLst>
        </p:spPr>
        <p:txBody>
          <a:bodyPr/>
          <a:lstStyle/>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t>What makes a good paper?</a:t>
            </a:r>
            <a:br>
              <a:rPr lang="en-GB" dirty="0"/>
            </a:br>
            <a:r>
              <a:rPr lang="en-GB" dirty="0"/>
              <a:t>HINT: Editors and reviewers look for …</a:t>
            </a:r>
          </a:p>
        </p:txBody>
      </p:sp>
      <p:sp>
        <p:nvSpPr>
          <p:cNvPr id="256003" name="Rectangle 3"/>
          <p:cNvSpPr>
            <a:spLocks noGrp="1" noChangeArrowheads="1"/>
          </p:cNvSpPr>
          <p:nvPr>
            <p:ph type="body" idx="1"/>
          </p:nvPr>
        </p:nvSpPr>
        <p:spPr>
          <a:xfrm>
            <a:off x="395288" y="2032001"/>
            <a:ext cx="8604250" cy="5390621"/>
          </a:xfrm>
          <a:ln/>
          <a:extLst>
            <a:ext uri="{91240B29-F687-4F45-9708-019B960494DF}">
              <a14:hiddenLine xmlns:a14="http://schemas.microsoft.com/office/drawing/2010/main" w="9525">
                <a:solidFill>
                  <a:srgbClr val="000000"/>
                </a:solidFill>
                <a:round/>
                <a:headEnd/>
                <a:tailEnd/>
              </a14:hiddenLine>
            </a:ext>
          </a:extLst>
        </p:spPr>
        <p:txBody>
          <a:bodyPr>
            <a:normAutofit/>
          </a:bodyPr>
          <a:lstStyle/>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GB" sz="1900" dirty="0"/>
              <a:t>Originality – what’s </a:t>
            </a:r>
            <a:r>
              <a:rPr lang="en-GB" sz="1900" b="1" dirty="0"/>
              <a:t>new </a:t>
            </a:r>
            <a:r>
              <a:rPr lang="en-GB" sz="1900" dirty="0"/>
              <a:t>about subject, treatment or results?</a:t>
            </a:r>
          </a:p>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GB" sz="1900" dirty="0"/>
              <a:t>Relevance to and extension of existing knowledge</a:t>
            </a:r>
          </a:p>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GB" sz="1900" dirty="0"/>
              <a:t>Research methodology – are conclusions valid and objective?</a:t>
            </a:r>
          </a:p>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GB" sz="1900" dirty="0"/>
              <a:t>Clarity, structure and quality of writing – does it communicate well?</a:t>
            </a:r>
          </a:p>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GB" sz="1900" dirty="0"/>
              <a:t>Sound, logical progression of argument</a:t>
            </a:r>
          </a:p>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pl-PL" sz="1900" dirty="0" smtClean="0"/>
              <a:t>S</a:t>
            </a:r>
            <a:r>
              <a:rPr lang="en-GB" sz="1900" dirty="0" smtClean="0"/>
              <a:t>o </a:t>
            </a:r>
            <a:r>
              <a:rPr lang="en-GB" sz="1900" dirty="0"/>
              <a:t>what?’ factors</a:t>
            </a:r>
            <a:r>
              <a:rPr lang="en-GB" sz="1900" dirty="0" smtClean="0"/>
              <a:t>!</a:t>
            </a:r>
            <a:endParaRPr lang="en-GB" sz="1900" dirty="0"/>
          </a:p>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GB" sz="1900" dirty="0" err="1"/>
              <a:t>Recency</a:t>
            </a:r>
            <a:r>
              <a:rPr lang="en-GB" sz="1900" dirty="0"/>
              <a:t> and relevance of references</a:t>
            </a:r>
          </a:p>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GB" sz="1900" b="1" dirty="0" smtClean="0"/>
              <a:t>Adherence </a:t>
            </a:r>
            <a:r>
              <a:rPr lang="en-GB" sz="1900" b="1" dirty="0"/>
              <a:t>to the editorial scope</a:t>
            </a:r>
            <a:r>
              <a:rPr lang="en-GB" sz="1900" dirty="0"/>
              <a:t> </a:t>
            </a:r>
            <a:r>
              <a:rPr lang="en-GB" sz="1900" b="1" dirty="0"/>
              <a:t>and objectives</a:t>
            </a:r>
            <a:r>
              <a:rPr lang="en-GB" sz="1900" dirty="0"/>
              <a:t> of the journal</a:t>
            </a:r>
          </a:p>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GB" sz="1900" dirty="0"/>
              <a:t>A good title, keywords and a well written abstract</a:t>
            </a:r>
          </a:p>
        </p:txBody>
      </p:sp>
    </p:spTree>
    <p:extLst>
      <p:ext uri="{BB962C8B-B14F-4D97-AF65-F5344CB8AC3E}">
        <p14:creationId xmlns:p14="http://schemas.microsoft.com/office/powerpoint/2010/main" val="2059574216"/>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2438" y="581890"/>
            <a:ext cx="6924675" cy="628073"/>
          </a:xfrm>
        </p:spPr>
        <p:txBody>
          <a:bodyPr>
            <a:normAutofit/>
          </a:bodyPr>
          <a:lstStyle/>
          <a:p>
            <a:r>
              <a:rPr lang="en-GB" dirty="0"/>
              <a:t>Co-authorship?</a:t>
            </a:r>
            <a:endParaRPr lang="en-US" dirty="0"/>
          </a:p>
        </p:txBody>
      </p:sp>
      <p:sp>
        <p:nvSpPr>
          <p:cNvPr id="53251" name="Rectangle 3"/>
          <p:cNvSpPr>
            <a:spLocks noGrp="1" noChangeArrowheads="1"/>
          </p:cNvSpPr>
          <p:nvPr>
            <p:ph type="body" idx="1"/>
          </p:nvPr>
        </p:nvSpPr>
        <p:spPr>
          <a:xfrm>
            <a:off x="452438" y="2182859"/>
            <a:ext cx="8351837" cy="4148667"/>
          </a:xfrm>
        </p:spPr>
        <p:txBody>
          <a:bodyPr>
            <a:normAutofit/>
          </a:bodyPr>
          <a:lstStyle/>
          <a:p>
            <a:pPr>
              <a:lnSpc>
                <a:spcPct val="80000"/>
              </a:lnSpc>
            </a:pPr>
            <a:r>
              <a:rPr lang="en-GB" sz="2300" dirty="0"/>
              <a:t>With supervisor, different departments or institutions</a:t>
            </a:r>
          </a:p>
          <a:p>
            <a:pPr>
              <a:lnSpc>
                <a:spcPct val="80000"/>
              </a:lnSpc>
            </a:pPr>
            <a:r>
              <a:rPr lang="en-GB" sz="2300" dirty="0"/>
              <a:t>Exploits individual strengths</a:t>
            </a:r>
          </a:p>
          <a:p>
            <a:pPr>
              <a:lnSpc>
                <a:spcPct val="80000"/>
              </a:lnSpc>
            </a:pPr>
            <a:r>
              <a:rPr lang="en-GB" sz="2300" dirty="0"/>
              <a:t>Especially useful for cross-disciplinary research </a:t>
            </a:r>
          </a:p>
          <a:p>
            <a:pPr>
              <a:lnSpc>
                <a:spcPct val="80000"/>
              </a:lnSpc>
            </a:pPr>
            <a:r>
              <a:rPr lang="en-GB" sz="2300" dirty="0"/>
              <a:t>Demonstrates the authority and rigour of the research</a:t>
            </a:r>
          </a:p>
          <a:p>
            <a:pPr>
              <a:lnSpc>
                <a:spcPct val="80000"/>
              </a:lnSpc>
            </a:pPr>
            <a:r>
              <a:rPr lang="en-GB" sz="2300" dirty="0"/>
              <a:t>Increases potential pool of </a:t>
            </a:r>
            <a:r>
              <a:rPr lang="en-GB" sz="2300" dirty="0" smtClean="0"/>
              <a:t>citations</a:t>
            </a:r>
            <a:endParaRPr lang="pl-PL" sz="2300" dirty="0" smtClean="0"/>
          </a:p>
          <a:p>
            <a:pPr marL="0" indent="0">
              <a:lnSpc>
                <a:spcPct val="80000"/>
              </a:lnSpc>
              <a:buNone/>
            </a:pPr>
            <a:endParaRPr lang="en-GB" sz="2300" dirty="0"/>
          </a:p>
          <a:p>
            <a:pPr>
              <a:lnSpc>
                <a:spcPct val="80000"/>
              </a:lnSpc>
              <a:buFontTx/>
              <a:buNone/>
            </a:pPr>
            <a:r>
              <a:rPr lang="en-GB" sz="2300" b="1" dirty="0"/>
              <a:t>But </a:t>
            </a:r>
            <a:r>
              <a:rPr lang="en-GB" sz="2300" b="1" dirty="0" smtClean="0"/>
              <a:t>remember</a:t>
            </a:r>
            <a:endParaRPr lang="pl-PL" sz="2300" b="1" dirty="0" smtClean="0"/>
          </a:p>
          <a:p>
            <a:pPr>
              <a:lnSpc>
                <a:spcPct val="80000"/>
              </a:lnSpc>
              <a:buFontTx/>
              <a:buNone/>
            </a:pPr>
            <a:endParaRPr lang="en-GB" sz="2300" b="1" dirty="0"/>
          </a:p>
          <a:p>
            <a:pPr>
              <a:lnSpc>
                <a:spcPct val="80000"/>
              </a:lnSpc>
            </a:pPr>
            <a:r>
              <a:rPr lang="en-GB" sz="2300" dirty="0"/>
              <a:t>Ensure paper is edited so that it reads as one voice</a:t>
            </a:r>
          </a:p>
          <a:p>
            <a:pPr>
              <a:lnSpc>
                <a:spcPct val="80000"/>
              </a:lnSpc>
            </a:pPr>
            <a:r>
              <a:rPr lang="en-GB" sz="2300" dirty="0"/>
              <a:t>Identify the person responsible for closing the project</a:t>
            </a:r>
          </a:p>
          <a:p>
            <a:pPr>
              <a:lnSpc>
                <a:spcPct val="80000"/>
              </a:lnSpc>
            </a:pPr>
            <a:r>
              <a:rPr lang="en-GB" sz="2300" dirty="0"/>
              <a:t>Agree and clarify order of appearance of authors</a:t>
            </a:r>
            <a:endParaRPr lang="en-US" sz="2300" dirty="0"/>
          </a:p>
        </p:txBody>
      </p:sp>
    </p:spTree>
    <p:extLst>
      <p:ext uri="{BB962C8B-B14F-4D97-AF65-F5344CB8AC3E}">
        <p14:creationId xmlns:p14="http://schemas.microsoft.com/office/powerpoint/2010/main" val="1435637202"/>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300" y="694267"/>
            <a:ext cx="6936094" cy="487988"/>
          </a:xfrm>
        </p:spPr>
        <p:txBody>
          <a:bodyPr>
            <a:normAutofit/>
          </a:bodyPr>
          <a:lstStyle/>
          <a:p>
            <a:r>
              <a:rPr lang="en-GB" sz="2800" dirty="0" smtClean="0"/>
              <a:t>Peer Review:</a:t>
            </a:r>
            <a:endParaRPr lang="en-GB" sz="2800" dirty="0"/>
          </a:p>
        </p:txBody>
      </p:sp>
      <p:sp>
        <p:nvSpPr>
          <p:cNvPr id="3" name="Content Placeholder 2"/>
          <p:cNvSpPr>
            <a:spLocks noGrp="1"/>
          </p:cNvSpPr>
          <p:nvPr>
            <p:ph idx="1"/>
          </p:nvPr>
        </p:nvSpPr>
        <p:spPr>
          <a:xfrm>
            <a:off x="288000" y="2099591"/>
            <a:ext cx="8572904" cy="4047209"/>
          </a:xfrm>
        </p:spPr>
        <p:txBody>
          <a:bodyPr>
            <a:normAutofit/>
          </a:bodyPr>
          <a:lstStyle/>
          <a:p>
            <a:pPr>
              <a:lnSpc>
                <a:spcPct val="110000"/>
              </a:lnSpc>
              <a:spcBef>
                <a:spcPts val="600"/>
              </a:spcBef>
              <a:spcAft>
                <a:spcPts val="600"/>
              </a:spcAft>
              <a:buFont typeface="Arial" pitchFamily="34" charset="0"/>
              <a:buChar char="•"/>
            </a:pPr>
            <a:r>
              <a:rPr lang="en-GB" sz="2300" dirty="0">
                <a:solidFill>
                  <a:srgbClr val="002147"/>
                </a:solidFill>
                <a:latin typeface="+mj-lt"/>
                <a:ea typeface="+mj-ea"/>
                <a:cs typeface="+mj-cs"/>
              </a:rPr>
              <a:t>Peer Review is important to assess your work before submitting it.</a:t>
            </a:r>
          </a:p>
          <a:p>
            <a:pPr>
              <a:lnSpc>
                <a:spcPct val="110000"/>
              </a:lnSpc>
              <a:spcBef>
                <a:spcPts val="600"/>
              </a:spcBef>
              <a:spcAft>
                <a:spcPts val="600"/>
              </a:spcAft>
              <a:buFont typeface="Arial" pitchFamily="34" charset="0"/>
              <a:buChar char="•"/>
            </a:pPr>
            <a:r>
              <a:rPr lang="en-GB" sz="2300" dirty="0">
                <a:solidFill>
                  <a:srgbClr val="002147"/>
                </a:solidFill>
                <a:latin typeface="+mj-lt"/>
                <a:ea typeface="+mj-ea"/>
                <a:cs typeface="+mj-cs"/>
              </a:rPr>
              <a:t>Have fellow colleagues, tutors, scholars look at your work and give you feedback to avoid desk rejection. You do not want to be refused by appearing uninformed concerning your submission.</a:t>
            </a:r>
          </a:p>
          <a:p>
            <a:pPr defTabSz="914400">
              <a:lnSpc>
                <a:spcPct val="110000"/>
              </a:lnSpc>
              <a:spcBef>
                <a:spcPts val="600"/>
              </a:spcBef>
              <a:spcAft>
                <a:spcPts val="600"/>
              </a:spcAft>
              <a:buFont typeface="Arial" pitchFamily="34" charset="0"/>
              <a:buChar char="•"/>
              <a:defRPr/>
            </a:pPr>
            <a:r>
              <a:rPr lang="en-GB" sz="2300" dirty="0">
                <a:solidFill>
                  <a:srgbClr val="002147"/>
                </a:solidFill>
                <a:latin typeface="+mj-lt"/>
                <a:ea typeface="+mj-ea"/>
                <a:cs typeface="+mj-cs"/>
              </a:rPr>
              <a:t>Always expect that you would have to amend, alter and revise your paper to submit a more accurate version. </a:t>
            </a:r>
          </a:p>
          <a:p>
            <a:endParaRPr lang="en-GB" dirty="0"/>
          </a:p>
        </p:txBody>
      </p:sp>
    </p:spTree>
    <p:extLst>
      <p:ext uri="{BB962C8B-B14F-4D97-AF65-F5344CB8AC3E}">
        <p14:creationId xmlns:p14="http://schemas.microsoft.com/office/powerpoint/2010/main" val="289981545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381000" y="665018"/>
            <a:ext cx="7240588" cy="498764"/>
          </a:xfrm>
          <a:ln/>
          <a:extLst>
            <a:ext uri="{91240B29-F687-4F45-9708-019B960494DF}">
              <a14:hiddenLine xmlns:a14="http://schemas.microsoft.com/office/drawing/2010/main" w="9525">
                <a:solidFill>
                  <a:srgbClr val="000000"/>
                </a:solidFill>
                <a:round/>
                <a:headEnd/>
                <a:tailEnd/>
              </a14:hiddenLine>
            </a:ext>
          </a:extLst>
        </p:spPr>
        <p:txBody>
          <a:bodyPr/>
          <a:lstStyle/>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t>Plagiarism and referencing</a:t>
            </a:r>
          </a:p>
        </p:txBody>
      </p:sp>
      <p:sp>
        <p:nvSpPr>
          <p:cNvPr id="225283" name="Rectangle 3"/>
          <p:cNvSpPr>
            <a:spLocks noGrp="1" noChangeArrowheads="1"/>
          </p:cNvSpPr>
          <p:nvPr>
            <p:ph type="body" idx="1"/>
          </p:nvPr>
        </p:nvSpPr>
        <p:spPr>
          <a:xfrm>
            <a:off x="179388" y="2201333"/>
            <a:ext cx="7826928" cy="3136212"/>
          </a:xfrm>
          <a:ln/>
          <a:extLst>
            <a:ext uri="{91240B29-F687-4F45-9708-019B960494DF}">
              <a14:hiddenLine xmlns:a14="http://schemas.microsoft.com/office/drawing/2010/main" w="9525">
                <a:solidFill>
                  <a:srgbClr val="000000"/>
                </a:solidFill>
                <a:round/>
                <a:headEnd/>
                <a:tailEnd/>
              </a14:hiddenLine>
            </a:ext>
          </a:extLst>
        </p:spPr>
        <p:txBody>
          <a:bodyPr>
            <a:normAutofit/>
          </a:bodyPr>
          <a:lstStyle/>
          <a:p>
            <a:pPr indent="-341313" defTabSz="449263">
              <a:lnSpc>
                <a:spcPct val="90000"/>
              </a:lnSpc>
              <a:spcBef>
                <a:spcPts val="1313"/>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300" dirty="0"/>
              <a:t>Plagiarism (from the Latin </a:t>
            </a:r>
            <a:r>
              <a:rPr lang="en-GB" sz="2300" i="1" dirty="0" err="1"/>
              <a:t>plagium</a:t>
            </a:r>
            <a:r>
              <a:rPr lang="en-GB" sz="2300" i="1" dirty="0"/>
              <a:t> </a:t>
            </a:r>
            <a:r>
              <a:rPr lang="en-GB" sz="2300" dirty="0"/>
              <a:t>meaning ‘a kidnapping’)</a:t>
            </a:r>
            <a:r>
              <a:rPr lang="en-GB" sz="2300" i="1" dirty="0"/>
              <a:t> </a:t>
            </a:r>
            <a:r>
              <a:rPr lang="en-GB" sz="2300" dirty="0"/>
              <a:t>is the act of taking someone else’s work and pretending it is yours. It is considered fraud!</a:t>
            </a:r>
          </a:p>
          <a:p>
            <a:pPr indent="-341313" defTabSz="449263">
              <a:lnSpc>
                <a:spcPct val="90000"/>
              </a:lnSpc>
              <a:spcBef>
                <a:spcPts val="1313"/>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300" dirty="0"/>
              <a:t>It isn’t always detected in peer review but electronic tools can </a:t>
            </a:r>
            <a:r>
              <a:rPr lang="en-GB" sz="2300" dirty="0" smtClean="0"/>
              <a:t>help</a:t>
            </a:r>
            <a:endParaRPr lang="en-GB" sz="2300" dirty="0"/>
          </a:p>
        </p:txBody>
      </p:sp>
    </p:spTree>
    <p:extLst>
      <p:ext uri="{BB962C8B-B14F-4D97-AF65-F5344CB8AC3E}">
        <p14:creationId xmlns:p14="http://schemas.microsoft.com/office/powerpoint/2010/main" val="1889002551"/>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381000" y="236538"/>
            <a:ext cx="7239000" cy="720725"/>
          </a:xfrm>
        </p:spPr>
        <p:txBody>
          <a:bodyPr/>
          <a:lstStyle/>
          <a:p>
            <a:r>
              <a:rPr lang="en-GB"/>
              <a:t>Revising</a:t>
            </a:r>
            <a:endParaRPr lang="en-US"/>
          </a:p>
        </p:txBody>
      </p:sp>
      <p:sp>
        <p:nvSpPr>
          <p:cNvPr id="57347" name="Rectangle 3"/>
          <p:cNvSpPr>
            <a:spLocks noGrp="1" noChangeArrowheads="1"/>
          </p:cNvSpPr>
          <p:nvPr>
            <p:ph type="body" idx="1"/>
          </p:nvPr>
        </p:nvSpPr>
        <p:spPr>
          <a:xfrm>
            <a:off x="381000" y="2198183"/>
            <a:ext cx="8353425" cy="4097866"/>
          </a:xfrm>
        </p:spPr>
        <p:txBody>
          <a:bodyPr/>
          <a:lstStyle/>
          <a:p>
            <a:r>
              <a:rPr lang="en-GB" sz="2400" dirty="0"/>
              <a:t>A request for revision is good news! </a:t>
            </a:r>
          </a:p>
          <a:p>
            <a:pPr lvl="1"/>
            <a:r>
              <a:rPr lang="en-GB" sz="2000" dirty="0"/>
              <a:t>You’ve avoided a desk reject and you are in the publishing cycle</a:t>
            </a:r>
          </a:p>
          <a:p>
            <a:pPr lvl="1"/>
            <a:r>
              <a:rPr lang="en-GB" sz="2000" dirty="0"/>
              <a:t>Nearly every published paper is revised at least once</a:t>
            </a:r>
          </a:p>
          <a:p>
            <a:pPr lvl="1"/>
            <a:r>
              <a:rPr lang="en-GB" sz="2000" dirty="0"/>
              <a:t>So now, </a:t>
            </a:r>
            <a:r>
              <a:rPr lang="en-GB" sz="2000" i="1" dirty="0"/>
              <a:t>close the deal</a:t>
            </a:r>
            <a:r>
              <a:rPr lang="en-GB" sz="2000" dirty="0"/>
              <a:t>!</a:t>
            </a:r>
          </a:p>
          <a:p>
            <a:r>
              <a:rPr lang="en-GB" sz="2400" b="1" dirty="0"/>
              <a:t>Acknowledge</a:t>
            </a:r>
            <a:r>
              <a:rPr lang="en-GB" sz="2400" dirty="0"/>
              <a:t> the editor and set a revision deadline</a:t>
            </a:r>
          </a:p>
          <a:p>
            <a:r>
              <a:rPr lang="en-GB" sz="2400" b="1" dirty="0"/>
              <a:t>Clarify </a:t>
            </a:r>
            <a:r>
              <a:rPr lang="en-GB" sz="2400" dirty="0"/>
              <a:t>if in doubt – ‘This is what I understand your comments to mean…’</a:t>
            </a:r>
          </a:p>
          <a:p>
            <a:r>
              <a:rPr lang="en-GB" sz="2400" dirty="0"/>
              <a:t>Meet the revision </a:t>
            </a:r>
            <a:r>
              <a:rPr lang="en-GB" sz="2400" b="1" dirty="0"/>
              <a:t>deadline</a:t>
            </a:r>
            <a:endParaRPr lang="en-GB" sz="2400" dirty="0"/>
          </a:p>
          <a:p>
            <a:r>
              <a:rPr lang="en-GB" sz="2400" dirty="0"/>
              <a:t>Attach a </a:t>
            </a:r>
            <a:r>
              <a:rPr lang="en-GB" sz="2400" b="1" dirty="0"/>
              <a:t>covering letter</a:t>
            </a:r>
            <a:r>
              <a:rPr lang="en-GB" sz="2400" dirty="0"/>
              <a:t> showing how you met the reviewers’ requests (or if not, why not)</a:t>
            </a:r>
          </a:p>
        </p:txBody>
      </p:sp>
    </p:spTree>
    <p:extLst>
      <p:ext uri="{BB962C8B-B14F-4D97-AF65-F5344CB8AC3E}">
        <p14:creationId xmlns:p14="http://schemas.microsoft.com/office/powerpoint/2010/main" val="1667655362"/>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Title 1"/>
          <p:cNvSpPr>
            <a:spLocks noGrp="1"/>
          </p:cNvSpPr>
          <p:nvPr>
            <p:ph type="title" idx="4294967295"/>
          </p:nvPr>
        </p:nvSpPr>
        <p:spPr>
          <a:xfrm>
            <a:off x="288000" y="716450"/>
            <a:ext cx="6936094" cy="485817"/>
          </a:xfrm>
        </p:spPr>
        <p:txBody>
          <a:bodyPr lIns="91440" tIns="45720" rIns="91440" bIns="45720" anchor="ctr">
            <a:normAutofit fontScale="90000"/>
          </a:bodyPr>
          <a:lstStyle/>
          <a:p>
            <a:r>
              <a:rPr lang="en-US" sz="2800" dirty="0">
                <a:latin typeface="+mn-lt"/>
                <a:cs typeface="Aharoni" pitchFamily="2" charset="-79"/>
              </a:rPr>
              <a:t>Dealing with the </a:t>
            </a:r>
            <a:r>
              <a:rPr lang="en-US" sz="2800" dirty="0" smtClean="0">
                <a:latin typeface="+mn-lt"/>
                <a:cs typeface="Aharoni" pitchFamily="2" charset="-79"/>
              </a:rPr>
              <a:t>comments:</a:t>
            </a:r>
            <a:endParaRPr lang="en-US" sz="2800" dirty="0">
              <a:latin typeface="+mn-lt"/>
              <a:cs typeface="Aharoni" pitchFamily="2" charset="-79"/>
            </a:endParaRPr>
          </a:p>
        </p:txBody>
      </p:sp>
      <p:sp>
        <p:nvSpPr>
          <p:cNvPr id="3" name="Content Placeholder 2"/>
          <p:cNvSpPr>
            <a:spLocks noGrp="1"/>
          </p:cNvSpPr>
          <p:nvPr>
            <p:ph idx="4294967295"/>
          </p:nvPr>
        </p:nvSpPr>
        <p:spPr>
          <a:xfrm>
            <a:off x="288000" y="2048791"/>
            <a:ext cx="8741700" cy="4402809"/>
          </a:xfrm>
        </p:spPr>
        <p:txBody>
          <a:bodyPr lIns="91440" tIns="45720" rIns="91440" bIns="45720">
            <a:normAutofit/>
          </a:bodyPr>
          <a:lstStyle/>
          <a:p>
            <a:pPr>
              <a:spcBef>
                <a:spcPts val="600"/>
              </a:spcBef>
              <a:spcAft>
                <a:spcPts val="600"/>
              </a:spcAft>
              <a:buFont typeface="Arial" pitchFamily="34" charset="0"/>
              <a:buChar char="•"/>
            </a:pPr>
            <a:r>
              <a:rPr lang="en-US" sz="2300" dirty="0">
                <a:solidFill>
                  <a:schemeClr val="tx1"/>
                </a:solidFill>
              </a:rPr>
              <a:t>Answer as completely as possible</a:t>
            </a:r>
          </a:p>
          <a:p>
            <a:pPr>
              <a:spcBef>
                <a:spcPts val="600"/>
              </a:spcBef>
              <a:spcAft>
                <a:spcPts val="600"/>
              </a:spcAft>
              <a:buFont typeface="Arial" pitchFamily="34" charset="0"/>
              <a:buChar char="•"/>
            </a:pPr>
            <a:r>
              <a:rPr lang="en-US" sz="2300" dirty="0">
                <a:solidFill>
                  <a:schemeClr val="tx1"/>
                </a:solidFill>
              </a:rPr>
              <a:t>Answer politely, be </a:t>
            </a:r>
            <a:r>
              <a:rPr lang="en-US" sz="2300" dirty="0" smtClean="0">
                <a:solidFill>
                  <a:schemeClr val="tx1"/>
                </a:solidFill>
              </a:rPr>
              <a:t>tactful and not with emotive language</a:t>
            </a:r>
            <a:endParaRPr lang="en-US" sz="2300" dirty="0">
              <a:solidFill>
                <a:schemeClr val="tx1"/>
              </a:solidFill>
            </a:endParaRPr>
          </a:p>
          <a:p>
            <a:pPr>
              <a:spcBef>
                <a:spcPts val="600"/>
              </a:spcBef>
              <a:spcAft>
                <a:spcPts val="600"/>
              </a:spcAft>
              <a:buFont typeface="Arial" pitchFamily="34" charset="0"/>
              <a:buChar char="•"/>
            </a:pPr>
            <a:r>
              <a:rPr lang="en-US" sz="2300" dirty="0">
                <a:solidFill>
                  <a:schemeClr val="tx1"/>
                </a:solidFill>
              </a:rPr>
              <a:t>Answer with evidence</a:t>
            </a:r>
          </a:p>
          <a:p>
            <a:pPr>
              <a:spcBef>
                <a:spcPts val="600"/>
              </a:spcBef>
              <a:spcAft>
                <a:spcPts val="600"/>
              </a:spcAft>
              <a:buFont typeface="Arial" pitchFamily="34" charset="0"/>
              <a:buChar char="•"/>
            </a:pPr>
            <a:r>
              <a:rPr lang="en-US" sz="2300" dirty="0">
                <a:solidFill>
                  <a:schemeClr val="tx1"/>
                </a:solidFill>
              </a:rPr>
              <a:t>If you feel the reviewer has misunderstood then address the point with a good argument explaining why the reviewer is mistaken</a:t>
            </a:r>
          </a:p>
          <a:p>
            <a:pPr lvl="1">
              <a:spcBef>
                <a:spcPts val="600"/>
              </a:spcBef>
              <a:spcAft>
                <a:spcPts val="600"/>
              </a:spcAft>
              <a:buFont typeface="Arial" pitchFamily="34" charset="0"/>
              <a:buChar char="•"/>
            </a:pPr>
            <a:r>
              <a:rPr lang="en-US" sz="2300" dirty="0">
                <a:solidFill>
                  <a:schemeClr val="tx1"/>
                </a:solidFill>
              </a:rPr>
              <a:t>It may be the reviewers are conflicted on a point</a:t>
            </a:r>
          </a:p>
          <a:p>
            <a:pPr lvl="1">
              <a:spcBef>
                <a:spcPts val="600"/>
              </a:spcBef>
              <a:spcAft>
                <a:spcPts val="600"/>
              </a:spcAft>
              <a:buFont typeface="Arial" pitchFamily="34" charset="0"/>
              <a:buChar char="•"/>
            </a:pPr>
            <a:r>
              <a:rPr lang="en-US" sz="2300" dirty="0">
                <a:solidFill>
                  <a:schemeClr val="tx1"/>
                </a:solidFill>
              </a:rPr>
              <a:t>It is ok to use one reviewer to argue against another</a:t>
            </a:r>
          </a:p>
        </p:txBody>
      </p:sp>
    </p:spTree>
    <p:extLst>
      <p:ext uri="{BB962C8B-B14F-4D97-AF65-F5344CB8AC3E}">
        <p14:creationId xmlns:p14="http://schemas.microsoft.com/office/powerpoint/2010/main" val="1943593303"/>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970299" y="-17157"/>
            <a:ext cx="11197664" cy="7024243"/>
          </a:xfrm>
        </p:spPr>
      </p:pic>
      <p:sp>
        <p:nvSpPr>
          <p:cNvPr id="4" name="Text Placeholder 3"/>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2399558446"/>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00" y="643467"/>
            <a:ext cx="6936094" cy="508000"/>
          </a:xfrm>
        </p:spPr>
        <p:txBody>
          <a:bodyPr>
            <a:normAutofit/>
          </a:bodyPr>
          <a:lstStyle/>
          <a:p>
            <a:r>
              <a:rPr lang="en-GB" sz="2800" dirty="0" smtClean="0">
                <a:latin typeface="+mn-lt"/>
                <a:cs typeface="Aharoni" pitchFamily="2" charset="-79"/>
              </a:rPr>
              <a:t>In case of rejection:</a:t>
            </a:r>
            <a:endParaRPr lang="en-GB" sz="2800" dirty="0">
              <a:latin typeface="+mn-lt"/>
              <a:cs typeface="Aharoni" pitchFamily="2" charset="-79"/>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726" y="2291830"/>
            <a:ext cx="4689873" cy="4267785"/>
          </a:xfrm>
          <a:prstGeom prst="rect">
            <a:avLst/>
          </a:prstGeom>
        </p:spPr>
      </p:pic>
    </p:spTree>
    <p:extLst>
      <p:ext uri="{BB962C8B-B14F-4D97-AF65-F5344CB8AC3E}">
        <p14:creationId xmlns:p14="http://schemas.microsoft.com/office/powerpoint/2010/main" val="26669852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8"/>
          <p:cNvSpPr>
            <a:spLocks noGrp="1"/>
          </p:cNvSpPr>
          <p:nvPr>
            <p:ph type="title"/>
          </p:nvPr>
        </p:nvSpPr>
        <p:spPr/>
        <p:txBody>
          <a:bodyPr/>
          <a:lstStyle/>
          <a:p>
            <a:pPr eaLnBrk="1" hangingPunct="1"/>
            <a:r>
              <a:rPr lang="en-GB" dirty="0" smtClean="0"/>
              <a:t>The User Journey</a:t>
            </a:r>
          </a:p>
        </p:txBody>
      </p:sp>
      <p:sp>
        <p:nvSpPr>
          <p:cNvPr id="10" name="Text Placeholder 9"/>
          <p:cNvSpPr>
            <a:spLocks noGrp="1"/>
          </p:cNvSpPr>
          <p:nvPr>
            <p:ph type="body" sz="quarter" idx="13"/>
          </p:nvPr>
        </p:nvSpPr>
        <p:spPr>
          <a:xfrm>
            <a:off x="287338" y="1270000"/>
            <a:ext cx="6937375" cy="485775"/>
          </a:xfrm>
        </p:spPr>
        <p:txBody>
          <a:bodyPr/>
          <a:lstStyle/>
          <a:p>
            <a:pPr eaLnBrk="1" hangingPunct="1">
              <a:spcBef>
                <a:spcPct val="0"/>
              </a:spcBef>
              <a:defRPr/>
            </a:pPr>
            <a:endParaRPr lang="en-GB" smtClean="0"/>
          </a:p>
        </p:txBody>
      </p:sp>
      <p:sp>
        <p:nvSpPr>
          <p:cNvPr id="7" name="Rounded Rectangle 6"/>
          <p:cNvSpPr/>
          <p:nvPr/>
        </p:nvSpPr>
        <p:spPr>
          <a:xfrm>
            <a:off x="287338" y="2108200"/>
            <a:ext cx="3586162" cy="1066800"/>
          </a:xfrm>
          <a:prstGeom prst="round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solidFill>
                  <a:schemeClr val="tx2"/>
                </a:solidFill>
              </a:rPr>
              <a:t>Reference, biography, and </a:t>
            </a:r>
            <a:r>
              <a:rPr lang="en-GB" sz="1400" dirty="0" smtClean="0">
                <a:solidFill>
                  <a:schemeClr val="tx2"/>
                </a:solidFill>
              </a:rPr>
              <a:t>dictionaries</a:t>
            </a:r>
          </a:p>
          <a:p>
            <a:pPr algn="ctr"/>
            <a:r>
              <a:rPr lang="en-GB" sz="1400" dirty="0" smtClean="0">
                <a:solidFill>
                  <a:schemeClr val="tx2"/>
                </a:solidFill>
              </a:rPr>
              <a:t> </a:t>
            </a:r>
            <a:endParaRPr lang="en-GB" sz="1400" dirty="0">
              <a:solidFill>
                <a:schemeClr val="tx2"/>
              </a:solidFill>
            </a:endParaRPr>
          </a:p>
          <a:p>
            <a:pPr algn="ctr"/>
            <a:r>
              <a:rPr lang="en-GB" sz="1100" dirty="0">
                <a:solidFill>
                  <a:schemeClr val="tx2"/>
                </a:solidFill>
              </a:rPr>
              <a:t>From quickly checking a fact or definition to researching a term, concept, or person in-depth, with articles and essays</a:t>
            </a:r>
          </a:p>
        </p:txBody>
      </p:sp>
      <p:sp>
        <p:nvSpPr>
          <p:cNvPr id="8" name="Rounded Rectangle 7"/>
          <p:cNvSpPr/>
          <p:nvPr/>
        </p:nvSpPr>
        <p:spPr>
          <a:xfrm>
            <a:off x="4770438" y="2108200"/>
            <a:ext cx="4114800" cy="1168400"/>
          </a:xfrm>
          <a:prstGeom prst="roundRect">
            <a:avLst/>
          </a:prstGeom>
          <a:solidFill>
            <a:srgbClr val="B7FFF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i="1" dirty="0">
                <a:solidFill>
                  <a:schemeClr val="tx2"/>
                </a:solidFill>
              </a:rPr>
              <a:t>Very Short </a:t>
            </a:r>
            <a:r>
              <a:rPr lang="en-GB" sz="1600" b="1" i="1" dirty="0" smtClean="0">
                <a:solidFill>
                  <a:schemeClr val="tx2"/>
                </a:solidFill>
              </a:rPr>
              <a:t>Introductions</a:t>
            </a:r>
          </a:p>
          <a:p>
            <a:pPr algn="ctr"/>
            <a:endParaRPr lang="en-GB" sz="1200" dirty="0">
              <a:solidFill>
                <a:schemeClr val="tx2"/>
              </a:solidFill>
            </a:endParaRPr>
          </a:p>
          <a:p>
            <a:pPr algn="ctr"/>
            <a:r>
              <a:rPr lang="en-GB" sz="1200" b="1" dirty="0">
                <a:solidFill>
                  <a:schemeClr val="tx2"/>
                </a:solidFill>
              </a:rPr>
              <a:t>Discover an intelligent and serious introduction to a topic or subject, written by experts in the field that make often challenging topics highly readable</a:t>
            </a:r>
            <a:endParaRPr lang="en-GB" sz="1200" dirty="0">
              <a:solidFill>
                <a:schemeClr val="tx2"/>
              </a:solidFill>
            </a:endParaRPr>
          </a:p>
        </p:txBody>
      </p:sp>
      <p:sp>
        <p:nvSpPr>
          <p:cNvPr id="9" name="Rounded Rectangle 8"/>
          <p:cNvSpPr/>
          <p:nvPr/>
        </p:nvSpPr>
        <p:spPr>
          <a:xfrm>
            <a:off x="5644602" y="5454233"/>
            <a:ext cx="3021191" cy="1235075"/>
          </a:xfrm>
          <a:prstGeom prst="round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2"/>
                </a:solidFill>
              </a:rPr>
              <a:t>Handbooks</a:t>
            </a:r>
          </a:p>
          <a:p>
            <a:pPr algn="ctr"/>
            <a:endParaRPr lang="en-GB" sz="1400" dirty="0">
              <a:solidFill>
                <a:schemeClr val="tx2"/>
              </a:solidFill>
            </a:endParaRPr>
          </a:p>
          <a:p>
            <a:pPr algn="ctr"/>
            <a:r>
              <a:rPr lang="en-GB" sz="1100" dirty="0">
                <a:solidFill>
                  <a:schemeClr val="tx2"/>
                </a:solidFill>
              </a:rPr>
              <a:t>Read in-depth, high-level articles by scholars at the top of their field, with each handbook creating an original conception of the field and setting the agenda for new research</a:t>
            </a:r>
          </a:p>
        </p:txBody>
      </p:sp>
      <p:sp>
        <p:nvSpPr>
          <p:cNvPr id="11" name="Rounded Rectangle 10"/>
          <p:cNvSpPr/>
          <p:nvPr/>
        </p:nvSpPr>
        <p:spPr>
          <a:xfrm>
            <a:off x="5644601" y="3792470"/>
            <a:ext cx="3021192" cy="989080"/>
          </a:xfrm>
          <a:prstGeom prst="round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solidFill>
                  <a:schemeClr val="tx2"/>
                </a:solidFill>
              </a:rPr>
              <a:t>Academic </a:t>
            </a:r>
            <a:r>
              <a:rPr lang="en-GB" sz="1400" dirty="0" smtClean="0">
                <a:solidFill>
                  <a:schemeClr val="tx2"/>
                </a:solidFill>
              </a:rPr>
              <a:t>monographs</a:t>
            </a:r>
          </a:p>
          <a:p>
            <a:pPr algn="ctr"/>
            <a:endParaRPr lang="en-GB" sz="1400" dirty="0">
              <a:solidFill>
                <a:schemeClr val="tx2"/>
              </a:solidFill>
            </a:endParaRPr>
          </a:p>
          <a:p>
            <a:pPr algn="ctr"/>
            <a:r>
              <a:rPr lang="en-GB" sz="1100" dirty="0">
                <a:solidFill>
                  <a:schemeClr val="tx2"/>
                </a:solidFill>
              </a:rPr>
              <a:t>Research-level scholarship providing a written study of a single specialized subject, or an aspect of it</a:t>
            </a:r>
          </a:p>
        </p:txBody>
      </p:sp>
      <p:sp>
        <p:nvSpPr>
          <p:cNvPr id="12" name="Right Arrow 11"/>
          <p:cNvSpPr/>
          <p:nvPr/>
        </p:nvSpPr>
        <p:spPr>
          <a:xfrm>
            <a:off x="3962400" y="2438400"/>
            <a:ext cx="711200" cy="406400"/>
          </a:xfrm>
          <a:prstGeom prst="rightArrow">
            <a:avLst/>
          </a:prstGeom>
          <a:gradFill>
            <a:gsLst>
              <a:gs pos="0">
                <a:srgbClr val="BC8736"/>
              </a:gs>
              <a:gs pos="100000">
                <a:srgbClr val="DAB680"/>
              </a:gs>
            </a:gsLst>
          </a:gradFill>
          <a:ln>
            <a:solidFill>
              <a:srgbClr val="BC873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Down Arrow 12"/>
          <p:cNvSpPr/>
          <p:nvPr/>
        </p:nvSpPr>
        <p:spPr>
          <a:xfrm>
            <a:off x="6827838" y="3365500"/>
            <a:ext cx="396256" cy="279400"/>
          </a:xfrm>
          <a:prstGeom prst="downArrow">
            <a:avLst/>
          </a:prstGeom>
          <a:gradFill>
            <a:gsLst>
              <a:gs pos="0">
                <a:srgbClr val="BC8736"/>
              </a:gs>
              <a:gs pos="100000">
                <a:srgbClr val="DAB680"/>
              </a:gs>
            </a:gsLst>
          </a:gradFill>
          <a:ln>
            <a:solidFill>
              <a:srgbClr val="BC873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Down Arrow 13"/>
          <p:cNvSpPr/>
          <p:nvPr/>
        </p:nvSpPr>
        <p:spPr>
          <a:xfrm>
            <a:off x="6827838" y="5092700"/>
            <a:ext cx="396256" cy="279400"/>
          </a:xfrm>
          <a:prstGeom prst="downArrow">
            <a:avLst/>
          </a:prstGeom>
          <a:gradFill>
            <a:gsLst>
              <a:gs pos="0">
                <a:srgbClr val="BC8736"/>
              </a:gs>
              <a:gs pos="100000">
                <a:srgbClr val="DAB680"/>
              </a:gs>
            </a:gsLst>
          </a:gradFill>
          <a:ln>
            <a:solidFill>
              <a:srgbClr val="BC873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Oval 14"/>
          <p:cNvSpPr/>
          <p:nvPr/>
        </p:nvSpPr>
        <p:spPr>
          <a:xfrm>
            <a:off x="114986" y="3276600"/>
            <a:ext cx="3263900" cy="3009900"/>
          </a:xfrm>
          <a:prstGeom prst="ellipse">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i="1" dirty="0" smtClean="0">
              <a:solidFill>
                <a:schemeClr val="tx2"/>
              </a:solidFill>
            </a:endParaRPr>
          </a:p>
          <a:p>
            <a:pPr algn="ctr"/>
            <a:endParaRPr lang="en-GB" sz="1400" i="1" dirty="0">
              <a:solidFill>
                <a:schemeClr val="tx2"/>
              </a:solidFill>
            </a:endParaRPr>
          </a:p>
          <a:p>
            <a:pPr algn="ctr"/>
            <a:endParaRPr lang="en-GB" sz="1400" i="1" dirty="0" smtClean="0">
              <a:solidFill>
                <a:schemeClr val="tx2"/>
              </a:solidFill>
            </a:endParaRPr>
          </a:p>
          <a:p>
            <a:pPr algn="ctr"/>
            <a:endParaRPr lang="en-GB" sz="1400" i="1" dirty="0">
              <a:solidFill>
                <a:schemeClr val="tx2"/>
              </a:solidFill>
            </a:endParaRPr>
          </a:p>
          <a:p>
            <a:pPr algn="ctr"/>
            <a:endParaRPr lang="en-GB" sz="1400" i="1" dirty="0" smtClean="0">
              <a:solidFill>
                <a:schemeClr val="tx2"/>
              </a:solidFill>
            </a:endParaRPr>
          </a:p>
          <a:p>
            <a:pPr algn="ctr"/>
            <a:r>
              <a:rPr lang="en-GB" sz="1400" i="1" dirty="0" smtClean="0">
                <a:solidFill>
                  <a:schemeClr val="tx2"/>
                </a:solidFill>
              </a:rPr>
              <a:t>All </a:t>
            </a:r>
            <a:r>
              <a:rPr lang="en-GB" sz="1400" i="1" dirty="0">
                <a:solidFill>
                  <a:schemeClr val="tx2"/>
                </a:solidFill>
              </a:rPr>
              <a:t>connected by the Oxford Index</a:t>
            </a:r>
            <a:endParaRPr lang="en-GB" sz="1100" dirty="0">
              <a:solidFill>
                <a:schemeClr val="tx2"/>
              </a:solidFill>
            </a:endParaRPr>
          </a:p>
          <a:p>
            <a:pPr algn="ctr"/>
            <a:r>
              <a:rPr lang="en-GB" sz="1100" i="1" dirty="0">
                <a:solidFill>
                  <a:schemeClr val="tx2"/>
                </a:solidFill>
              </a:rPr>
              <a:t> </a:t>
            </a:r>
            <a:endParaRPr lang="en-GB" sz="1100" dirty="0">
              <a:solidFill>
                <a:schemeClr val="tx2"/>
              </a:solidFill>
            </a:endParaRPr>
          </a:p>
          <a:p>
            <a:pPr algn="ctr"/>
            <a:r>
              <a:rPr lang="en-GB" sz="1100" dirty="0" smtClean="0">
                <a:solidFill>
                  <a:schemeClr val="tx2"/>
                </a:solidFill>
              </a:rPr>
              <a:t>One </a:t>
            </a:r>
            <a:r>
              <a:rPr lang="en-GB" sz="1100" dirty="0">
                <a:solidFill>
                  <a:schemeClr val="tx2"/>
                </a:solidFill>
              </a:rPr>
              <a:t>search brings together top quality content and unlocks connections in a way not previously possible. </a:t>
            </a:r>
          </a:p>
        </p:txBody>
      </p:sp>
      <p:pic>
        <p:nvPicPr>
          <p:cNvPr id="1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886" y="3641725"/>
            <a:ext cx="10541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ounded Rectangle 16"/>
          <p:cNvSpPr/>
          <p:nvPr/>
        </p:nvSpPr>
        <p:spPr>
          <a:xfrm>
            <a:off x="3431587" y="4875414"/>
            <a:ext cx="1559391" cy="1813894"/>
          </a:xfrm>
          <a:prstGeom prst="round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solidFill>
                  <a:schemeClr val="tx2"/>
                </a:solidFill>
              </a:rPr>
              <a:t>Academic </a:t>
            </a:r>
            <a:r>
              <a:rPr lang="en-GB" sz="1400" dirty="0" smtClean="0">
                <a:solidFill>
                  <a:schemeClr val="tx2"/>
                </a:solidFill>
              </a:rPr>
              <a:t>monographs</a:t>
            </a:r>
          </a:p>
          <a:p>
            <a:pPr algn="ctr"/>
            <a:endParaRPr lang="en-GB" sz="1400" dirty="0">
              <a:solidFill>
                <a:schemeClr val="tx2"/>
              </a:solidFill>
            </a:endParaRPr>
          </a:p>
          <a:p>
            <a:pPr algn="ctr"/>
            <a:r>
              <a:rPr lang="en-GB" sz="1100" dirty="0">
                <a:solidFill>
                  <a:schemeClr val="tx2"/>
                </a:solidFill>
              </a:rPr>
              <a:t>Research-level scholarship providing a written study of a single specialized subject, or an aspect of it</a:t>
            </a:r>
          </a:p>
        </p:txBody>
      </p:sp>
      <p:sp>
        <p:nvSpPr>
          <p:cNvPr id="18" name="Down Arrow 17"/>
          <p:cNvSpPr/>
          <p:nvPr/>
        </p:nvSpPr>
        <p:spPr>
          <a:xfrm rot="5400000">
            <a:off x="5119662" y="6023352"/>
            <a:ext cx="396256" cy="279400"/>
          </a:xfrm>
          <a:prstGeom prst="downArrow">
            <a:avLst/>
          </a:prstGeom>
          <a:gradFill>
            <a:gsLst>
              <a:gs pos="0">
                <a:srgbClr val="BC8736"/>
              </a:gs>
              <a:gs pos="100000">
                <a:srgbClr val="DAB680"/>
              </a:gs>
            </a:gsLst>
          </a:gradFill>
          <a:ln>
            <a:solidFill>
              <a:srgbClr val="BC873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4150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P spid="14" grpId="0" animBg="1"/>
      <p:bldP spid="15" grpId="0" animBg="1"/>
      <p:bldP spid="17" grpId="0" animBg="1"/>
      <p:bldP spid="1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2217085203"/>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00" y="680484"/>
            <a:ext cx="6936094" cy="467832"/>
          </a:xfrm>
        </p:spPr>
        <p:txBody>
          <a:bodyPr/>
          <a:lstStyle/>
          <a:p>
            <a:r>
              <a:rPr lang="pl-PL" dirty="0" smtClean="0"/>
              <a:t>If your article is rejected</a:t>
            </a:r>
            <a:endParaRPr lang="en-GB" dirty="0"/>
          </a:p>
        </p:txBody>
      </p:sp>
      <p:sp>
        <p:nvSpPr>
          <p:cNvPr id="3" name="Content Placeholder 2"/>
          <p:cNvSpPr>
            <a:spLocks noGrp="1"/>
          </p:cNvSpPr>
          <p:nvPr>
            <p:ph idx="1"/>
          </p:nvPr>
        </p:nvSpPr>
        <p:spPr>
          <a:xfrm>
            <a:off x="195132" y="2098803"/>
            <a:ext cx="8572904" cy="3954427"/>
          </a:xfrm>
        </p:spPr>
        <p:txBody>
          <a:bodyPr/>
          <a:lstStyle/>
          <a:p>
            <a:r>
              <a:rPr lang="en-GB" b="1" dirty="0"/>
              <a:t>Ask why</a:t>
            </a:r>
            <a:r>
              <a:rPr lang="en-GB" dirty="0"/>
              <a:t>, and listen carefully!</a:t>
            </a:r>
            <a:br>
              <a:rPr lang="en-GB" dirty="0"/>
            </a:br>
            <a:r>
              <a:rPr lang="en-GB" dirty="0"/>
              <a:t>Most editors will give detailed comments about a rejected paper. Take a deep breath, and listen to what is being said</a:t>
            </a:r>
          </a:p>
          <a:p>
            <a:r>
              <a:rPr lang="en-GB" b="1" dirty="0"/>
              <a:t>Try again!</a:t>
            </a:r>
            <a:br>
              <a:rPr lang="en-GB" b="1" dirty="0"/>
            </a:br>
            <a:r>
              <a:rPr lang="en-GB" dirty="0"/>
              <a:t>Try to improve the paper, and re-submit elsewhere. Do your homework and target your paper as closely as possible</a:t>
            </a:r>
          </a:p>
          <a:p>
            <a:r>
              <a:rPr lang="en-GB" b="1" dirty="0"/>
              <a:t>Don’t give up!</a:t>
            </a:r>
            <a:br>
              <a:rPr lang="en-GB" b="1" dirty="0"/>
            </a:br>
            <a:r>
              <a:rPr lang="en-GB" dirty="0"/>
              <a:t>At least 50% of papers </a:t>
            </a:r>
            <a:r>
              <a:rPr lang="en-GB" dirty="0" smtClean="0"/>
              <a:t>don’t </a:t>
            </a:r>
            <a:r>
              <a:rPr lang="en-GB" dirty="0"/>
              <a:t>get published. Everybody has been rejected at least once </a:t>
            </a:r>
          </a:p>
          <a:p>
            <a:r>
              <a:rPr lang="en-GB" b="1" dirty="0"/>
              <a:t>Keep trying!</a:t>
            </a:r>
            <a:endParaRPr lang="en-US" dirty="0"/>
          </a:p>
          <a:p>
            <a:endParaRPr lang="en-GB" dirty="0"/>
          </a:p>
        </p:txBody>
      </p:sp>
      <p:sp>
        <p:nvSpPr>
          <p:cNvPr id="4" name="Footer Placeholder 3"/>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91314773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00" y="659219"/>
            <a:ext cx="6936094" cy="489098"/>
          </a:xfrm>
        </p:spPr>
        <p:txBody>
          <a:bodyPr/>
          <a:lstStyle/>
          <a:p>
            <a:r>
              <a:rPr lang="pl-PL" dirty="0" smtClean="0"/>
              <a:t>How to sell your work</a:t>
            </a:r>
            <a:endParaRPr lang="en-GB" dirty="0"/>
          </a:p>
        </p:txBody>
      </p:sp>
      <p:sp>
        <p:nvSpPr>
          <p:cNvPr id="3" name="Content Placeholder 2"/>
          <p:cNvSpPr>
            <a:spLocks noGrp="1"/>
          </p:cNvSpPr>
          <p:nvPr>
            <p:ph idx="1"/>
          </p:nvPr>
        </p:nvSpPr>
        <p:spPr>
          <a:xfrm>
            <a:off x="288000" y="2169830"/>
            <a:ext cx="8572904" cy="4455041"/>
          </a:xfrm>
        </p:spPr>
        <p:txBody>
          <a:bodyPr>
            <a:normAutofit/>
          </a:bodyPr>
          <a:lstStyle/>
          <a:p>
            <a:pPr>
              <a:lnSpc>
                <a:spcPct val="90000"/>
              </a:lnSpc>
            </a:pPr>
            <a:r>
              <a:rPr lang="en-GB" dirty="0"/>
              <a:t>Use a </a:t>
            </a:r>
            <a:r>
              <a:rPr lang="en-GB" b="1" dirty="0"/>
              <a:t>short descriptive</a:t>
            </a:r>
            <a:r>
              <a:rPr lang="en-GB" dirty="0"/>
              <a:t> title containing main keyword – don’t mislead</a:t>
            </a:r>
          </a:p>
          <a:p>
            <a:pPr>
              <a:lnSpc>
                <a:spcPct val="90000"/>
              </a:lnSpc>
            </a:pPr>
            <a:r>
              <a:rPr lang="en-GB" dirty="0"/>
              <a:t>Write a clear and descriptive abstract containing the main keywords and following any instructions as to content and length</a:t>
            </a:r>
          </a:p>
          <a:p>
            <a:pPr>
              <a:lnSpc>
                <a:spcPct val="90000"/>
              </a:lnSpc>
            </a:pPr>
            <a:r>
              <a:rPr lang="en-GB" dirty="0"/>
              <a:t>Provide </a:t>
            </a:r>
            <a:r>
              <a:rPr lang="en-GB" b="1" dirty="0"/>
              <a:t>relevant and known</a:t>
            </a:r>
            <a:r>
              <a:rPr lang="en-GB" dirty="0"/>
              <a:t> keywords – not obscure new jargon</a:t>
            </a:r>
          </a:p>
          <a:p>
            <a:pPr>
              <a:lnSpc>
                <a:spcPct val="90000"/>
              </a:lnSpc>
            </a:pPr>
            <a:r>
              <a:rPr lang="en-GB" dirty="0"/>
              <a:t>Make your references </a:t>
            </a:r>
            <a:r>
              <a:rPr lang="en-GB" b="1" dirty="0"/>
              <a:t>complete and correct</a:t>
            </a:r>
            <a:r>
              <a:rPr lang="en-GB" dirty="0"/>
              <a:t> – vital for reference linking and citation indices</a:t>
            </a:r>
          </a:p>
          <a:p>
            <a:pPr>
              <a:lnSpc>
                <a:spcPct val="90000"/>
              </a:lnSpc>
            </a:pPr>
            <a:r>
              <a:rPr lang="en-GB" dirty="0"/>
              <a:t>All of this will make your paper more discoverable which means more dissemination and possibly more citation</a:t>
            </a:r>
          </a:p>
          <a:p>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endParaRPr lang="en-GB" dirty="0"/>
          </a:p>
        </p:txBody>
      </p:sp>
    </p:spTree>
    <p:extLst>
      <p:ext uri="{BB962C8B-B14F-4D97-AF65-F5344CB8AC3E}">
        <p14:creationId xmlns:p14="http://schemas.microsoft.com/office/powerpoint/2010/main" val="292581909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023308" y="0"/>
            <a:ext cx="11220172" cy="7255565"/>
          </a:xfrm>
        </p:spPr>
      </p:pic>
      <p:sp>
        <p:nvSpPr>
          <p:cNvPr id="4" name="Text Placeholder 3"/>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774128522"/>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293688" y="2982389"/>
            <a:ext cx="8566150" cy="1361011"/>
          </a:xfrm>
        </p:spPr>
        <p:txBody>
          <a:bodyPr anchor="ctr">
            <a:normAutofit/>
          </a:bodyPr>
          <a:lstStyle/>
          <a:p>
            <a:pPr marL="0" indent="0" algn="ctr">
              <a:buNone/>
            </a:pPr>
            <a:r>
              <a:rPr lang="en-GB" sz="4800" b="1" dirty="0" smtClean="0">
                <a:solidFill>
                  <a:srgbClr val="002147"/>
                </a:solidFill>
              </a:rPr>
              <a:t>YOU DID IT!!!!!!!</a:t>
            </a:r>
            <a:endParaRPr lang="en-GB" sz="4800" b="1" dirty="0">
              <a:solidFill>
                <a:srgbClr val="002147"/>
              </a:solidFill>
            </a:endParaRPr>
          </a:p>
        </p:txBody>
      </p:sp>
    </p:spTree>
    <p:extLst>
      <p:ext uri="{BB962C8B-B14F-4D97-AF65-F5344CB8AC3E}">
        <p14:creationId xmlns:p14="http://schemas.microsoft.com/office/powerpoint/2010/main" val="435900275"/>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GB"/>
          </a:p>
        </p:txBody>
      </p:sp>
      <p:sp>
        <p:nvSpPr>
          <p:cNvPr id="3" name="Text Placeholder 2"/>
          <p:cNvSpPr>
            <a:spLocks noGrp="1"/>
          </p:cNvSpPr>
          <p:nvPr>
            <p:ph type="body" sz="quarter" idx="14"/>
          </p:nvPr>
        </p:nvSpPr>
        <p:spPr/>
        <p:txBody>
          <a:bodyPr/>
          <a:lstStyle/>
          <a:p>
            <a:pPr marL="0" indent="0" algn="ctr">
              <a:buNone/>
            </a:pPr>
            <a:endParaRPr lang="en-GB" dirty="0" smtClean="0"/>
          </a:p>
          <a:p>
            <a:pPr marL="0" indent="0" algn="ctr">
              <a:buNone/>
            </a:pPr>
            <a:r>
              <a:rPr lang="pl-PL" sz="6000" dirty="0" smtClean="0"/>
              <a:t>OUP </a:t>
            </a:r>
          </a:p>
          <a:p>
            <a:pPr marL="0" indent="0" algn="ctr">
              <a:buNone/>
            </a:pPr>
            <a:r>
              <a:rPr lang="pl-PL" sz="6000" dirty="0" smtClean="0"/>
              <a:t>SUPPORTING </a:t>
            </a:r>
            <a:r>
              <a:rPr lang="en-GB" sz="6000" dirty="0" smtClean="0"/>
              <a:t>ACADEMIC </a:t>
            </a:r>
            <a:r>
              <a:rPr lang="pl-PL" sz="6000" dirty="0" smtClean="0"/>
              <a:t>RESEARCH</a:t>
            </a:r>
            <a:endParaRPr lang="en-GB" sz="6000" dirty="0"/>
          </a:p>
        </p:txBody>
      </p:sp>
    </p:spTree>
    <p:extLst>
      <p:ext uri="{BB962C8B-B14F-4D97-AF65-F5344CB8AC3E}">
        <p14:creationId xmlns:p14="http://schemas.microsoft.com/office/powerpoint/2010/main" val="136267138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6512" y="1750321"/>
            <a:ext cx="9180512" cy="5107679"/>
            <a:chOff x="102655" y="2060848"/>
            <a:chExt cx="8811978" cy="4706654"/>
          </a:xfrm>
        </p:grpSpPr>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199717" y="3968019"/>
              <a:ext cx="3271452" cy="66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0741" y="4301373"/>
              <a:ext cx="4733892" cy="1249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0741" y="2890827"/>
              <a:ext cx="4733892" cy="1410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55" y="2060848"/>
              <a:ext cx="8811978" cy="829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55" y="5863775"/>
              <a:ext cx="4434477" cy="903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492896"/>
              <a:ext cx="4114800" cy="387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0741" y="5551155"/>
              <a:ext cx="4733892" cy="1216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Rectangle 10"/>
          <p:cNvSpPr/>
          <p:nvPr/>
        </p:nvSpPr>
        <p:spPr>
          <a:xfrm>
            <a:off x="2796480" y="4581128"/>
            <a:ext cx="6096000" cy="646331"/>
          </a:xfrm>
          <a:prstGeom prst="rect">
            <a:avLst/>
          </a:prstGeom>
        </p:spPr>
        <p:txBody>
          <a:bodyPr>
            <a:spAutoFit/>
          </a:bodyPr>
          <a:lstStyle/>
          <a:p>
            <a:pPr algn="r" defTabSz="914400"/>
            <a:endParaRPr lang="en-US" dirty="0" smtClean="0">
              <a:solidFill>
                <a:prstClr val="white"/>
              </a:solidFill>
              <a:ea typeface="Arial" charset="0"/>
              <a:cs typeface="Arial" charset="0"/>
            </a:endParaRPr>
          </a:p>
          <a:p>
            <a:pPr algn="r" defTabSz="914400"/>
            <a:endParaRPr lang="en-US" dirty="0" smtClean="0">
              <a:solidFill>
                <a:prstClr val="white"/>
              </a:solidFill>
              <a:ea typeface="Arial" charset="0"/>
              <a:cs typeface="Arial" charset="0"/>
            </a:endParaRPr>
          </a:p>
        </p:txBody>
      </p:sp>
    </p:spTree>
    <p:extLst>
      <p:ext uri="{BB962C8B-B14F-4D97-AF65-F5344CB8AC3E}">
        <p14:creationId xmlns:p14="http://schemas.microsoft.com/office/powerpoint/2010/main" val="242446367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14:presetBounceEnd="50000">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Epigeum History and Background</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2053916"/>
            <a:ext cx="2918986" cy="2167172"/>
          </a:xfrm>
          <a:prstGeom prst="rect">
            <a:avLst/>
          </a:prstGeom>
        </p:spPr>
      </p:pic>
      <p:sp>
        <p:nvSpPr>
          <p:cNvPr id="5" name="Rectangle 4"/>
          <p:cNvSpPr/>
          <p:nvPr/>
        </p:nvSpPr>
        <p:spPr>
          <a:xfrm>
            <a:off x="3995937" y="2467084"/>
            <a:ext cx="4008088" cy="4465325"/>
          </a:xfrm>
          <a:prstGeom prst="rect">
            <a:avLst/>
          </a:prstGeom>
        </p:spPr>
        <p:txBody>
          <a:bodyPr wrap="square">
            <a:spAutoFit/>
          </a:bodyPr>
          <a:lstStyle/>
          <a:p>
            <a:pPr marL="285750" indent="-285750" defTabSz="914400">
              <a:lnSpc>
                <a:spcPts val="3060"/>
              </a:lnSpc>
              <a:buFont typeface="Arial" panose="020B0604020202020204" pitchFamily="34" charset="0"/>
              <a:buChar char="•"/>
            </a:pPr>
            <a:r>
              <a:rPr lang="en-GB" dirty="0" smtClean="0">
                <a:solidFill>
                  <a:prstClr val="white"/>
                </a:solidFill>
              </a:rPr>
              <a:t>Epigeum is a spin out from Imperial College London</a:t>
            </a:r>
            <a:br>
              <a:rPr lang="en-GB" dirty="0" smtClean="0">
                <a:solidFill>
                  <a:prstClr val="white"/>
                </a:solidFill>
              </a:rPr>
            </a:br>
            <a:endParaRPr lang="en-GB" dirty="0" smtClean="0">
              <a:solidFill>
                <a:prstClr val="white"/>
              </a:solidFill>
            </a:endParaRPr>
          </a:p>
          <a:p>
            <a:pPr marL="285750" indent="-285750" defTabSz="914400">
              <a:lnSpc>
                <a:spcPts val="3060"/>
              </a:lnSpc>
              <a:buFont typeface="Arial" panose="020B0604020202020204" pitchFamily="34" charset="0"/>
              <a:buChar char="•"/>
            </a:pPr>
            <a:r>
              <a:rPr lang="en-GB" dirty="0" smtClean="0">
                <a:solidFill>
                  <a:prstClr val="white"/>
                </a:solidFill>
              </a:rPr>
              <a:t>Developed pedagogy and innovative courseware based on research from Imperial’s College’s Business School teaching and learning unit</a:t>
            </a:r>
            <a:br>
              <a:rPr lang="en-GB" dirty="0" smtClean="0">
                <a:solidFill>
                  <a:prstClr val="white"/>
                </a:solidFill>
              </a:rPr>
            </a:br>
            <a:endParaRPr lang="en-GB" dirty="0" smtClean="0">
              <a:solidFill>
                <a:prstClr val="white"/>
              </a:solidFill>
            </a:endParaRPr>
          </a:p>
          <a:p>
            <a:pPr marL="285750" indent="-285750" defTabSz="914400">
              <a:lnSpc>
                <a:spcPts val="3060"/>
              </a:lnSpc>
              <a:buFont typeface="Arial" panose="020B0604020202020204" pitchFamily="34" charset="0"/>
              <a:buChar char="•"/>
            </a:pPr>
            <a:r>
              <a:rPr lang="en-GB" dirty="0" smtClean="0">
                <a:solidFill>
                  <a:prstClr val="white"/>
                </a:solidFill>
              </a:rPr>
              <a:t>Epigeum became a wholly owned subsidiary and part of the Oxford University Press on 22nd May 2015</a:t>
            </a:r>
            <a:endParaRPr lang="en-GB" dirty="0">
              <a:solidFill>
                <a:prstClr val="white"/>
              </a:solidFill>
            </a:endParaRPr>
          </a:p>
        </p:txBody>
      </p:sp>
      <p:pic>
        <p:nvPicPr>
          <p:cNvPr id="6" name="Picture 2" descr="http://media-2.web.britannica.com/eb-media/03/117103-004-35E6732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9" y="4516516"/>
            <a:ext cx="2918986" cy="19955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2132856"/>
            <a:ext cx="1751998" cy="56046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536" y="4581128"/>
            <a:ext cx="1323322" cy="562342"/>
          </a:xfrm>
          <a:prstGeom prst="rect">
            <a:avLst/>
          </a:prstGeom>
        </p:spPr>
      </p:pic>
      <p:sp>
        <p:nvSpPr>
          <p:cNvPr id="9" name="Rectangle 8"/>
          <p:cNvSpPr/>
          <p:nvPr/>
        </p:nvSpPr>
        <p:spPr>
          <a:xfrm>
            <a:off x="3419872" y="2351052"/>
            <a:ext cx="5328592" cy="3670236"/>
          </a:xfrm>
          <a:prstGeom prst="rect">
            <a:avLst/>
          </a:prstGeom>
        </p:spPr>
        <p:txBody>
          <a:bodyPr wrap="square">
            <a:spAutoFit/>
          </a:bodyPr>
          <a:lstStyle/>
          <a:p>
            <a:pPr marL="285750" indent="-285750" algn="just" defTabSz="914400">
              <a:lnSpc>
                <a:spcPts val="3060"/>
              </a:lnSpc>
              <a:buFont typeface="Arial" panose="020B0604020202020204" pitchFamily="34" charset="0"/>
              <a:buChar char="•"/>
            </a:pPr>
            <a:r>
              <a:rPr lang="en-GB" dirty="0" smtClean="0">
                <a:solidFill>
                  <a:srgbClr val="1F497D"/>
                </a:solidFill>
              </a:rPr>
              <a:t>Epigeum is a spin out from Imperial College London</a:t>
            </a:r>
            <a:br>
              <a:rPr lang="en-GB" dirty="0" smtClean="0">
                <a:solidFill>
                  <a:srgbClr val="1F497D"/>
                </a:solidFill>
              </a:rPr>
            </a:br>
            <a:endParaRPr lang="en-GB" dirty="0" smtClean="0">
              <a:solidFill>
                <a:srgbClr val="1F497D"/>
              </a:solidFill>
            </a:endParaRPr>
          </a:p>
          <a:p>
            <a:pPr marL="285750" indent="-285750" algn="just" defTabSz="914400">
              <a:lnSpc>
                <a:spcPts val="3060"/>
              </a:lnSpc>
              <a:buFont typeface="Arial" panose="020B0604020202020204" pitchFamily="34" charset="0"/>
              <a:buChar char="•"/>
            </a:pPr>
            <a:r>
              <a:rPr lang="en-GB" dirty="0" smtClean="0">
                <a:solidFill>
                  <a:srgbClr val="1F497D"/>
                </a:solidFill>
              </a:rPr>
              <a:t>Developed pedagogy and innovative courseware based on research from Imperial’s College’s Business School teaching and learning unit</a:t>
            </a:r>
            <a:br>
              <a:rPr lang="en-GB" dirty="0" smtClean="0">
                <a:solidFill>
                  <a:srgbClr val="1F497D"/>
                </a:solidFill>
              </a:rPr>
            </a:br>
            <a:endParaRPr lang="en-GB" dirty="0" smtClean="0">
              <a:solidFill>
                <a:srgbClr val="1F497D"/>
              </a:solidFill>
            </a:endParaRPr>
          </a:p>
          <a:p>
            <a:pPr marL="285750" indent="-285750" algn="just" defTabSz="914400">
              <a:lnSpc>
                <a:spcPts val="3060"/>
              </a:lnSpc>
              <a:buFont typeface="Arial" panose="020B0604020202020204" pitchFamily="34" charset="0"/>
              <a:buChar char="•"/>
            </a:pPr>
            <a:r>
              <a:rPr lang="en-GB" dirty="0" smtClean="0">
                <a:solidFill>
                  <a:srgbClr val="1F497D"/>
                </a:solidFill>
              </a:rPr>
              <a:t>Epigeum became a wholly owned subsidiary and part of the Oxford University Press on 22nd May 2015</a:t>
            </a:r>
            <a:endParaRPr lang="en-GB" dirty="0">
              <a:solidFill>
                <a:srgbClr val="1F497D"/>
              </a:solidFill>
            </a:endParaRPr>
          </a:p>
        </p:txBody>
      </p:sp>
    </p:spTree>
    <p:extLst>
      <p:ext uri="{BB962C8B-B14F-4D97-AF65-F5344CB8AC3E}">
        <p14:creationId xmlns:p14="http://schemas.microsoft.com/office/powerpoint/2010/main" val="309715948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Story of Epigeum Course</a:t>
            </a:r>
            <a:r>
              <a:rPr lang="en-GB" sz="1000" dirty="0" smtClean="0"/>
              <a:t> (2:13)</a:t>
            </a:r>
            <a:endParaRPr lang="en-GB" sz="1000" dirty="0"/>
          </a:p>
        </p:txBody>
      </p:sp>
      <p:sp>
        <p:nvSpPr>
          <p:cNvPr id="3" name="Rectangle 2"/>
          <p:cNvSpPr/>
          <p:nvPr/>
        </p:nvSpPr>
        <p:spPr>
          <a:xfrm>
            <a:off x="1187624" y="3244334"/>
            <a:ext cx="6480720" cy="369332"/>
          </a:xfrm>
          <a:prstGeom prst="rect">
            <a:avLst/>
          </a:prstGeom>
        </p:spPr>
        <p:txBody>
          <a:bodyPr wrap="square">
            <a:spAutoFit/>
          </a:bodyPr>
          <a:lstStyle/>
          <a:p>
            <a:pPr algn="ctr" defTabSz="914400"/>
            <a:r>
              <a:rPr lang="en-GB" dirty="0">
                <a:solidFill>
                  <a:prstClr val="black"/>
                </a:solidFill>
                <a:hlinkClick r:id="rId2"/>
              </a:rPr>
              <a:t>https://</a:t>
            </a:r>
            <a:r>
              <a:rPr lang="en-GB" dirty="0" smtClean="0">
                <a:solidFill>
                  <a:prstClr val="black"/>
                </a:solidFill>
                <a:hlinkClick r:id="rId2"/>
              </a:rPr>
              <a:t>www.youtube.com/watch?v=SMknJeqLV90</a:t>
            </a:r>
            <a:endParaRPr lang="en-GB" dirty="0">
              <a:solidFill>
                <a:prstClr val="black"/>
              </a:solidFill>
            </a:endParaRPr>
          </a:p>
        </p:txBody>
      </p:sp>
    </p:spTree>
    <p:extLst>
      <p:ext uri="{BB962C8B-B14F-4D97-AF65-F5344CB8AC3E}">
        <p14:creationId xmlns:p14="http://schemas.microsoft.com/office/powerpoint/2010/main" val="351022318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540" y="2852936"/>
            <a:ext cx="8280920" cy="3253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GB" dirty="0" smtClean="0"/>
              <a:t>Epigeum Introduction</a:t>
            </a:r>
            <a:endParaRPr lang="en-GB" dirty="0"/>
          </a:p>
        </p:txBody>
      </p:sp>
      <p:sp>
        <p:nvSpPr>
          <p:cNvPr id="4" name="TextBox 3"/>
          <p:cNvSpPr txBox="1"/>
          <p:nvPr/>
        </p:nvSpPr>
        <p:spPr>
          <a:xfrm>
            <a:off x="467544" y="1827732"/>
            <a:ext cx="8208912" cy="954107"/>
          </a:xfrm>
          <a:prstGeom prst="rect">
            <a:avLst/>
          </a:prstGeom>
          <a:noFill/>
        </p:spPr>
        <p:txBody>
          <a:bodyPr wrap="square" rtlCol="0">
            <a:spAutoFit/>
          </a:bodyPr>
          <a:lstStyle/>
          <a:p>
            <a:pPr algn="just" defTabSz="914400"/>
            <a:r>
              <a:rPr lang="en-GB" sz="2800" b="1" dirty="0" smtClean="0">
                <a:solidFill>
                  <a:srgbClr val="1F497D"/>
                </a:solidFill>
              </a:rPr>
              <a:t>Transforming Research, Teaching and Learning in Higher Education Through Exceptional Online Learning</a:t>
            </a:r>
            <a:endParaRPr lang="en-GB" sz="2800" b="1" dirty="0">
              <a:solidFill>
                <a:srgbClr val="1F497D"/>
              </a:solidFill>
            </a:endParaRPr>
          </a:p>
        </p:txBody>
      </p:sp>
    </p:spTree>
    <p:extLst>
      <p:ext uri="{BB962C8B-B14F-4D97-AF65-F5344CB8AC3E}">
        <p14:creationId xmlns:p14="http://schemas.microsoft.com/office/powerpoint/2010/main" val="11870846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4151" y="244008"/>
            <a:ext cx="1619250" cy="16192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8920" y="273276"/>
            <a:ext cx="1560714" cy="15607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2" name="Picture 8">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0405" y="279877"/>
            <a:ext cx="1554113" cy="15541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6">
            <a:hlinkClick r:id="rId8"/>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49449" y="3501008"/>
            <a:ext cx="4244702" cy="780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a:hlinkClick r:id="rId10"/>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687983" y="5314215"/>
            <a:ext cx="3074094" cy="751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03658" y="4281077"/>
            <a:ext cx="1658371" cy="1658371"/>
          </a:xfrm>
          <a:prstGeom prst="rect">
            <a:avLst/>
          </a:prstGeom>
        </p:spPr>
      </p:pic>
      <p:pic>
        <p:nvPicPr>
          <p:cNvPr id="10" name="Picture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903658" y="2273227"/>
            <a:ext cx="1658371" cy="1658371"/>
          </a:xfrm>
          <a:prstGeom prst="rect">
            <a:avLst/>
          </a:prstGeom>
        </p:spPr>
      </p:pic>
    </p:spTree>
    <p:extLst>
      <p:ext uri="{BB962C8B-B14F-4D97-AF65-F5344CB8AC3E}">
        <p14:creationId xmlns:p14="http://schemas.microsoft.com/office/powerpoint/2010/main" val="1578750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Epigeum Online Courses</a:t>
            </a:r>
            <a:endParaRPr lang="en-GB" dirty="0"/>
          </a:p>
        </p:txBody>
      </p:sp>
      <p:sp>
        <p:nvSpPr>
          <p:cNvPr id="5" name="Rounded Rectangle 4"/>
          <p:cNvSpPr/>
          <p:nvPr/>
        </p:nvSpPr>
        <p:spPr>
          <a:xfrm>
            <a:off x="3563888" y="2242814"/>
            <a:ext cx="2016224" cy="1224136"/>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srgbClr val="1F497D"/>
              </a:solidFill>
            </a:endParaRPr>
          </a:p>
        </p:txBody>
      </p:sp>
      <p:sp>
        <p:nvSpPr>
          <p:cNvPr id="7" name="TextBox 6"/>
          <p:cNvSpPr txBox="1"/>
          <p:nvPr/>
        </p:nvSpPr>
        <p:spPr>
          <a:xfrm>
            <a:off x="3977934" y="3779748"/>
            <a:ext cx="1188132" cy="369332"/>
          </a:xfrm>
          <a:prstGeom prst="rect">
            <a:avLst/>
          </a:prstGeom>
          <a:noFill/>
        </p:spPr>
        <p:txBody>
          <a:bodyPr wrap="square" rtlCol="0">
            <a:spAutoFit/>
          </a:bodyPr>
          <a:lstStyle/>
          <a:p>
            <a:pPr algn="ctr" defTabSz="914400"/>
            <a:r>
              <a:rPr lang="en-GB" b="1" dirty="0" smtClean="0">
                <a:solidFill>
                  <a:srgbClr val="1F497D"/>
                </a:solidFill>
              </a:rPr>
              <a:t>Used By</a:t>
            </a:r>
            <a:endParaRPr lang="en-GB" b="1" dirty="0">
              <a:solidFill>
                <a:srgbClr val="1F497D"/>
              </a:solidFill>
            </a:endParaRPr>
          </a:p>
        </p:txBody>
      </p:sp>
      <p:sp>
        <p:nvSpPr>
          <p:cNvPr id="8" name="Rounded Rectangle 7"/>
          <p:cNvSpPr/>
          <p:nvPr/>
        </p:nvSpPr>
        <p:spPr>
          <a:xfrm>
            <a:off x="251520" y="4653136"/>
            <a:ext cx="2016224" cy="1224136"/>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srgbClr val="1F497D"/>
              </a:solidFill>
            </a:endParaRPr>
          </a:p>
        </p:txBody>
      </p:sp>
      <p:sp>
        <p:nvSpPr>
          <p:cNvPr id="9" name="Rounded Rectangle 8"/>
          <p:cNvSpPr/>
          <p:nvPr/>
        </p:nvSpPr>
        <p:spPr>
          <a:xfrm>
            <a:off x="2463946" y="4653136"/>
            <a:ext cx="2016224" cy="1224136"/>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srgbClr val="1F497D"/>
              </a:solidFill>
            </a:endParaRPr>
          </a:p>
        </p:txBody>
      </p:sp>
      <p:sp>
        <p:nvSpPr>
          <p:cNvPr id="10" name="Rounded Rectangle 9"/>
          <p:cNvSpPr/>
          <p:nvPr/>
        </p:nvSpPr>
        <p:spPr>
          <a:xfrm>
            <a:off x="4676372" y="4653136"/>
            <a:ext cx="2016224" cy="1224136"/>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srgbClr val="1F497D"/>
              </a:solidFill>
            </a:endParaRPr>
          </a:p>
        </p:txBody>
      </p:sp>
      <p:sp>
        <p:nvSpPr>
          <p:cNvPr id="11" name="Rounded Rectangle 10"/>
          <p:cNvSpPr/>
          <p:nvPr/>
        </p:nvSpPr>
        <p:spPr>
          <a:xfrm>
            <a:off x="6888798" y="4653136"/>
            <a:ext cx="2016224" cy="1224136"/>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srgbClr val="1F497D"/>
              </a:solidFill>
            </a:endParaRPr>
          </a:p>
        </p:txBody>
      </p:sp>
      <p:sp>
        <p:nvSpPr>
          <p:cNvPr id="12" name="TextBox 11"/>
          <p:cNvSpPr txBox="1"/>
          <p:nvPr/>
        </p:nvSpPr>
        <p:spPr>
          <a:xfrm>
            <a:off x="3779912" y="2420888"/>
            <a:ext cx="1584176" cy="861774"/>
          </a:xfrm>
          <a:prstGeom prst="rect">
            <a:avLst/>
          </a:prstGeom>
          <a:noFill/>
        </p:spPr>
        <p:txBody>
          <a:bodyPr wrap="square" rtlCol="0">
            <a:spAutoFit/>
          </a:bodyPr>
          <a:lstStyle/>
          <a:p>
            <a:pPr algn="ctr" defTabSz="914400"/>
            <a:r>
              <a:rPr lang="en-GB" sz="3200" dirty="0" smtClean="0">
                <a:solidFill>
                  <a:srgbClr val="1F497D"/>
                </a:solidFill>
              </a:rPr>
              <a:t>92</a:t>
            </a:r>
            <a:endParaRPr lang="en-GB" dirty="0" smtClean="0">
              <a:solidFill>
                <a:srgbClr val="1F497D"/>
              </a:solidFill>
            </a:endParaRPr>
          </a:p>
          <a:p>
            <a:pPr algn="ctr" defTabSz="914400"/>
            <a:r>
              <a:rPr lang="en-GB" dirty="0" smtClean="0">
                <a:solidFill>
                  <a:srgbClr val="1F497D"/>
                </a:solidFill>
              </a:rPr>
              <a:t>Online Courses</a:t>
            </a:r>
            <a:endParaRPr lang="en-GB" dirty="0">
              <a:solidFill>
                <a:srgbClr val="1F497D"/>
              </a:solidFill>
            </a:endParaRPr>
          </a:p>
        </p:txBody>
      </p:sp>
      <p:sp>
        <p:nvSpPr>
          <p:cNvPr id="13" name="TextBox 12"/>
          <p:cNvSpPr txBox="1"/>
          <p:nvPr/>
        </p:nvSpPr>
        <p:spPr>
          <a:xfrm>
            <a:off x="467544" y="4839893"/>
            <a:ext cx="1584176" cy="861774"/>
          </a:xfrm>
          <a:prstGeom prst="rect">
            <a:avLst/>
          </a:prstGeom>
          <a:noFill/>
        </p:spPr>
        <p:txBody>
          <a:bodyPr wrap="square" rtlCol="0">
            <a:spAutoFit/>
          </a:bodyPr>
          <a:lstStyle/>
          <a:p>
            <a:pPr algn="ctr" defTabSz="914400"/>
            <a:r>
              <a:rPr lang="en-GB" sz="3200" dirty="0" smtClean="0">
                <a:solidFill>
                  <a:srgbClr val="1F497D"/>
                </a:solidFill>
              </a:rPr>
              <a:t>280</a:t>
            </a:r>
          </a:p>
          <a:p>
            <a:pPr algn="ctr" defTabSz="914400"/>
            <a:r>
              <a:rPr lang="en-GB" dirty="0" smtClean="0">
                <a:solidFill>
                  <a:srgbClr val="1F497D"/>
                </a:solidFill>
              </a:rPr>
              <a:t>Universities</a:t>
            </a:r>
            <a:endParaRPr lang="en-GB" dirty="0">
              <a:solidFill>
                <a:srgbClr val="1F497D"/>
              </a:solidFill>
            </a:endParaRPr>
          </a:p>
        </p:txBody>
      </p:sp>
      <p:sp>
        <p:nvSpPr>
          <p:cNvPr id="14" name="TextBox 13"/>
          <p:cNvSpPr txBox="1"/>
          <p:nvPr/>
        </p:nvSpPr>
        <p:spPr>
          <a:xfrm>
            <a:off x="2679970" y="4834317"/>
            <a:ext cx="1584176" cy="861774"/>
          </a:xfrm>
          <a:prstGeom prst="rect">
            <a:avLst/>
          </a:prstGeom>
          <a:noFill/>
        </p:spPr>
        <p:txBody>
          <a:bodyPr wrap="square" rtlCol="0">
            <a:spAutoFit/>
          </a:bodyPr>
          <a:lstStyle/>
          <a:p>
            <a:pPr algn="ctr" defTabSz="914400"/>
            <a:r>
              <a:rPr lang="en-GB" sz="3200" dirty="0" smtClean="0">
                <a:solidFill>
                  <a:srgbClr val="1F497D"/>
                </a:solidFill>
              </a:rPr>
              <a:t>29</a:t>
            </a:r>
            <a:endParaRPr lang="en-GB" dirty="0" smtClean="0">
              <a:solidFill>
                <a:srgbClr val="1F497D"/>
              </a:solidFill>
            </a:endParaRPr>
          </a:p>
          <a:p>
            <a:pPr algn="ctr" defTabSz="914400"/>
            <a:r>
              <a:rPr lang="en-GB" dirty="0" smtClean="0">
                <a:solidFill>
                  <a:srgbClr val="1F497D"/>
                </a:solidFill>
              </a:rPr>
              <a:t>Countries</a:t>
            </a:r>
            <a:endParaRPr lang="en-GB" dirty="0">
              <a:solidFill>
                <a:srgbClr val="1F497D"/>
              </a:solidFill>
            </a:endParaRPr>
          </a:p>
        </p:txBody>
      </p:sp>
      <p:sp>
        <p:nvSpPr>
          <p:cNvPr id="15" name="TextBox 14"/>
          <p:cNvSpPr txBox="1"/>
          <p:nvPr/>
        </p:nvSpPr>
        <p:spPr>
          <a:xfrm>
            <a:off x="4728558" y="4732171"/>
            <a:ext cx="1911852" cy="1077218"/>
          </a:xfrm>
          <a:prstGeom prst="rect">
            <a:avLst/>
          </a:prstGeom>
          <a:noFill/>
        </p:spPr>
        <p:txBody>
          <a:bodyPr wrap="square" rtlCol="0">
            <a:spAutoFit/>
          </a:bodyPr>
          <a:lstStyle/>
          <a:p>
            <a:pPr algn="ctr" defTabSz="914400"/>
            <a:r>
              <a:rPr lang="en-GB" sz="3200" dirty="0" smtClean="0">
                <a:solidFill>
                  <a:srgbClr val="1F497D"/>
                </a:solidFill>
              </a:rPr>
              <a:t>36%</a:t>
            </a:r>
            <a:endParaRPr lang="en-GB" dirty="0" smtClean="0">
              <a:solidFill>
                <a:srgbClr val="1F497D"/>
              </a:solidFill>
            </a:endParaRPr>
          </a:p>
          <a:p>
            <a:pPr algn="ctr" defTabSz="914400"/>
            <a:r>
              <a:rPr lang="en-GB" sz="1600" dirty="0" smtClean="0">
                <a:solidFill>
                  <a:srgbClr val="1F497D"/>
                </a:solidFill>
              </a:rPr>
              <a:t>Of the QS World Top 100 Universities</a:t>
            </a:r>
            <a:endParaRPr lang="en-GB" sz="1600" dirty="0">
              <a:solidFill>
                <a:srgbClr val="1F497D"/>
              </a:solidFill>
            </a:endParaRPr>
          </a:p>
        </p:txBody>
      </p:sp>
      <p:sp>
        <p:nvSpPr>
          <p:cNvPr id="16" name="TextBox 15"/>
          <p:cNvSpPr txBox="1"/>
          <p:nvPr/>
        </p:nvSpPr>
        <p:spPr>
          <a:xfrm>
            <a:off x="7104822" y="4728046"/>
            <a:ext cx="1584176" cy="1077218"/>
          </a:xfrm>
          <a:prstGeom prst="rect">
            <a:avLst/>
          </a:prstGeom>
          <a:noFill/>
        </p:spPr>
        <p:txBody>
          <a:bodyPr wrap="square" rtlCol="0">
            <a:spAutoFit/>
          </a:bodyPr>
          <a:lstStyle/>
          <a:p>
            <a:pPr algn="ctr" defTabSz="914400"/>
            <a:r>
              <a:rPr lang="en-GB" sz="3200" dirty="0" smtClean="0">
                <a:solidFill>
                  <a:srgbClr val="1F497D"/>
                </a:solidFill>
              </a:rPr>
              <a:t>95%</a:t>
            </a:r>
            <a:endParaRPr lang="en-GB" dirty="0" smtClean="0">
              <a:solidFill>
                <a:srgbClr val="1F497D"/>
              </a:solidFill>
            </a:endParaRPr>
          </a:p>
          <a:p>
            <a:pPr algn="ctr" defTabSz="914400"/>
            <a:r>
              <a:rPr lang="en-GB" sz="1600" dirty="0" smtClean="0">
                <a:solidFill>
                  <a:srgbClr val="1F497D"/>
                </a:solidFill>
              </a:rPr>
              <a:t>Of Russel Group Universities</a:t>
            </a:r>
            <a:endParaRPr lang="en-GB" sz="1600" dirty="0">
              <a:solidFill>
                <a:srgbClr val="1F497D"/>
              </a:solidFill>
            </a:endParaRPr>
          </a:p>
        </p:txBody>
      </p:sp>
    </p:spTree>
    <p:extLst>
      <p:ext uri="{BB962C8B-B14F-4D97-AF65-F5344CB8AC3E}">
        <p14:creationId xmlns:p14="http://schemas.microsoft.com/office/powerpoint/2010/main" val="28351452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4294967295"/>
          </p:nvPr>
        </p:nvSpPr>
        <p:spPr>
          <a:xfrm>
            <a:off x="6795247" y="6423585"/>
            <a:ext cx="2133600" cy="365125"/>
          </a:xfrm>
          <a:prstGeom prst="rect">
            <a:avLst/>
          </a:prstGeom>
        </p:spPr>
        <p:txBody>
          <a:bodyPr/>
          <a:lstStyle/>
          <a:p>
            <a:endParaRPr lang="en-US" dirty="0">
              <a:solidFill>
                <a:prstClr val="black">
                  <a:lumMod val="65000"/>
                  <a:lumOff val="35000"/>
                </a:prstClr>
              </a:solidFill>
            </a:endParaRPr>
          </a:p>
        </p:txBody>
      </p:sp>
      <p:sp>
        <p:nvSpPr>
          <p:cNvPr id="5" name="Footer Placeholder 4"/>
          <p:cNvSpPr>
            <a:spLocks noGrp="1"/>
          </p:cNvSpPr>
          <p:nvPr>
            <p:ph type="ftr" sz="quarter" idx="4294967295"/>
          </p:nvPr>
        </p:nvSpPr>
        <p:spPr>
          <a:xfrm>
            <a:off x="0" y="6423584"/>
            <a:ext cx="6122894" cy="365125"/>
          </a:xfrm>
          <a:prstGeom prst="rect">
            <a:avLst/>
          </a:prstGeom>
        </p:spPr>
        <p:txBody>
          <a:bodyPr/>
          <a:lstStyle/>
          <a:p>
            <a:endParaRPr lang="en-US" dirty="0">
              <a:solidFill>
                <a:prstClr val="black">
                  <a:lumMod val="65000"/>
                  <a:lumOff val="35000"/>
                </a:prstClr>
              </a:solidFill>
            </a:endParaRPr>
          </a:p>
        </p:txBody>
      </p:sp>
      <p:sp>
        <p:nvSpPr>
          <p:cNvPr id="6" name="Placeholder 1027"/>
          <p:cNvSpPr>
            <a:spLocks noGrp="1" noChangeArrowheads="1"/>
          </p:cNvSpPr>
          <p:nvPr>
            <p:ph type="title"/>
          </p:nvPr>
        </p:nvSpPr>
        <p:spPr/>
        <p:txBody>
          <a:bodyPr/>
          <a:lstStyle/>
          <a:p>
            <a:r>
              <a:rPr lang="en-US" altLang="ja-JP" dirty="0" smtClean="0"/>
              <a:t>University Clients</a:t>
            </a:r>
            <a:endParaRPr lang="en-US" altLang="ja-JP" dirty="0"/>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37" t="894"/>
          <a:stretch/>
        </p:blipFill>
        <p:spPr bwMode="auto">
          <a:xfrm>
            <a:off x="65299" y="1853967"/>
            <a:ext cx="6669594" cy="48172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9984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 Epigeum ?</a:t>
            </a:r>
            <a:endParaRPr lang="en-GB" dirty="0"/>
          </a:p>
        </p:txBody>
      </p:sp>
      <p:sp>
        <p:nvSpPr>
          <p:cNvPr id="4" name="TextBox 3"/>
          <p:cNvSpPr txBox="1"/>
          <p:nvPr/>
        </p:nvSpPr>
        <p:spPr>
          <a:xfrm>
            <a:off x="467544" y="1827732"/>
            <a:ext cx="8208912" cy="1138773"/>
          </a:xfrm>
          <a:prstGeom prst="rect">
            <a:avLst/>
          </a:prstGeom>
          <a:noFill/>
        </p:spPr>
        <p:txBody>
          <a:bodyPr wrap="square" rtlCol="0">
            <a:spAutoFit/>
          </a:bodyPr>
          <a:lstStyle/>
          <a:p>
            <a:r>
              <a:rPr lang="en-US" sz="2800" dirty="0" smtClean="0">
                <a:solidFill>
                  <a:srgbClr val="1F497D"/>
                </a:solidFill>
              </a:rPr>
              <a:t>Useful pods on </a:t>
            </a:r>
            <a:r>
              <a:rPr lang="en-US" sz="2800" dirty="0">
                <a:solidFill>
                  <a:srgbClr val="1F497D"/>
                </a:solidFill>
              </a:rPr>
              <a:t>the right </a:t>
            </a:r>
            <a:r>
              <a:rPr lang="en-US" sz="2800" dirty="0" smtClean="0">
                <a:solidFill>
                  <a:srgbClr val="1F497D"/>
                </a:solidFill>
              </a:rPr>
              <a:t>side of each screen such as:</a:t>
            </a:r>
          </a:p>
          <a:p>
            <a:r>
              <a:rPr lang="en-US" sz="2000" dirty="0" smtClean="0">
                <a:solidFill>
                  <a:srgbClr val="1F497D"/>
                </a:solidFill>
              </a:rPr>
              <a:t>Quotations- Portfolio activities – Documents - Advice - Key terms</a:t>
            </a:r>
          </a:p>
          <a:p>
            <a:r>
              <a:rPr lang="en-US" sz="2000" dirty="0" smtClean="0">
                <a:solidFill>
                  <a:srgbClr val="1F497D"/>
                </a:solidFill>
              </a:rPr>
              <a:t>Links to </a:t>
            </a:r>
            <a:r>
              <a:rPr lang="en-US" sz="2000" dirty="0">
                <a:solidFill>
                  <a:srgbClr val="1F497D"/>
                </a:solidFill>
              </a:rPr>
              <a:t>further </a:t>
            </a:r>
            <a:r>
              <a:rPr lang="en-US" sz="2000" dirty="0" smtClean="0">
                <a:solidFill>
                  <a:srgbClr val="1F497D"/>
                </a:solidFill>
              </a:rPr>
              <a:t>reading – Add your context</a:t>
            </a:r>
            <a:endParaRPr lang="en-GB" sz="2000" dirty="0">
              <a:solidFill>
                <a:srgbClr val="1F497D"/>
              </a:solidFill>
            </a:endParaRPr>
          </a:p>
        </p:txBody>
      </p:sp>
      <p:grpSp>
        <p:nvGrpSpPr>
          <p:cNvPr id="3" name="Group 2"/>
          <p:cNvGrpSpPr/>
          <p:nvPr/>
        </p:nvGrpSpPr>
        <p:grpSpPr>
          <a:xfrm>
            <a:off x="533400" y="2996952"/>
            <a:ext cx="8082022" cy="3096184"/>
            <a:chOff x="533400" y="2996952"/>
            <a:chExt cx="8082022" cy="3096184"/>
          </a:xfrm>
        </p:grpSpPr>
        <p:pic>
          <p:nvPicPr>
            <p:cNvPr id="5"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407" y="2996952"/>
              <a:ext cx="1800000"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996952"/>
              <a:ext cx="1800000"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1414" y="2996952"/>
              <a:ext cx="1800000"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5422" y="2996952"/>
              <a:ext cx="1800000"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4653136"/>
              <a:ext cx="1800000"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7407" y="4653136"/>
              <a:ext cx="1800000"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8"/>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1414" y="4653136"/>
              <a:ext cx="1800000"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p:cNvPicPr>
            <p:nvPr/>
          </p:nvPicPr>
          <p:blipFill>
            <a:blip r:embed="rId9"/>
            <a:stretch>
              <a:fillRect/>
            </a:stretch>
          </p:blipFill>
          <p:spPr>
            <a:xfrm>
              <a:off x="6815422" y="4797152"/>
              <a:ext cx="1800000" cy="1295984"/>
            </a:xfrm>
            <a:prstGeom prst="rect">
              <a:avLst/>
            </a:prstGeom>
          </p:spPr>
        </p:pic>
      </p:grpSp>
    </p:spTree>
    <p:extLst>
      <p:ext uri="{BB962C8B-B14F-4D97-AF65-F5344CB8AC3E}">
        <p14:creationId xmlns:p14="http://schemas.microsoft.com/office/powerpoint/2010/main" val="166293245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424343" y="495300"/>
            <a:ext cx="4876800" cy="990600"/>
          </a:xfrm>
        </p:spPr>
        <p:txBody>
          <a:bodyPr>
            <a:normAutofit fontScale="90000"/>
          </a:bodyPr>
          <a:lstStyle/>
          <a:p>
            <a:pPr algn="ctr" eaLnBrk="1" hangingPunct="1"/>
            <a:r>
              <a:rPr lang="en-GB" altLang="ja-JP" dirty="0" smtClean="0"/>
              <a:t>Supporting materials</a:t>
            </a:r>
          </a:p>
        </p:txBody>
      </p:sp>
      <p:sp>
        <p:nvSpPr>
          <p:cNvPr id="36866" name="Content Placeholder 2"/>
          <p:cNvSpPr>
            <a:spLocks noGrp="1"/>
          </p:cNvSpPr>
          <p:nvPr>
            <p:ph idx="1"/>
          </p:nvPr>
        </p:nvSpPr>
        <p:spPr>
          <a:xfrm>
            <a:off x="197841" y="2174875"/>
            <a:ext cx="4876800" cy="4073525"/>
          </a:xfrm>
        </p:spPr>
        <p:txBody>
          <a:bodyPr/>
          <a:lstStyle/>
          <a:p>
            <a:pPr eaLnBrk="1" hangingPunct="1"/>
            <a:r>
              <a:rPr lang="en-US" altLang="ja-JP" sz="2000" dirty="0" smtClean="0">
                <a:solidFill>
                  <a:srgbClr val="002060"/>
                </a:solidFill>
              </a:rPr>
              <a:t>Video is a key element of </a:t>
            </a:r>
            <a:r>
              <a:rPr lang="en-US" altLang="ja-JP" sz="2000" dirty="0" err="1" smtClean="0">
                <a:solidFill>
                  <a:srgbClr val="002060"/>
                </a:solidFill>
              </a:rPr>
              <a:t>Epigeum</a:t>
            </a:r>
            <a:r>
              <a:rPr lang="en-US" altLang="ja-JP" sz="2000" dirty="0" smtClean="0">
                <a:solidFill>
                  <a:srgbClr val="002060"/>
                </a:solidFill>
              </a:rPr>
              <a:t> courses and is likely to include,                       for example:</a:t>
            </a:r>
          </a:p>
          <a:p>
            <a:pPr eaLnBrk="1" hangingPunct="1">
              <a:lnSpc>
                <a:spcPct val="40000"/>
              </a:lnSpc>
            </a:pPr>
            <a:endParaRPr lang="en-US" altLang="ja-JP" sz="2000" dirty="0" smtClean="0">
              <a:solidFill>
                <a:srgbClr val="002060"/>
              </a:solidFill>
            </a:endParaRPr>
          </a:p>
          <a:p>
            <a:pPr marL="37931725" lvl="1" indent="-37474525" eaLnBrk="1" hangingPunct="1">
              <a:lnSpc>
                <a:spcPct val="120000"/>
              </a:lnSpc>
              <a:buFontTx/>
              <a:buNone/>
            </a:pPr>
            <a:r>
              <a:rPr lang="en-US" altLang="ja-JP" sz="2000" dirty="0" smtClean="0">
                <a:solidFill>
                  <a:srgbClr val="002060"/>
                </a:solidFill>
              </a:rPr>
              <a:t>- Expert interviews</a:t>
            </a:r>
          </a:p>
          <a:p>
            <a:pPr marL="37931725" lvl="1" indent="-37474525" eaLnBrk="1" hangingPunct="1">
              <a:lnSpc>
                <a:spcPct val="120000"/>
              </a:lnSpc>
              <a:buFontTx/>
              <a:buNone/>
            </a:pPr>
            <a:r>
              <a:rPr lang="en-US" altLang="ja-JP" sz="2000" dirty="0" smtClean="0">
                <a:solidFill>
                  <a:srgbClr val="002060"/>
                </a:solidFill>
              </a:rPr>
              <a:t>- Case study/practitioner interviews</a:t>
            </a:r>
          </a:p>
          <a:p>
            <a:pPr marL="37931725" lvl="1" indent="-37474525" eaLnBrk="1" hangingPunct="1">
              <a:lnSpc>
                <a:spcPct val="120000"/>
              </a:lnSpc>
              <a:buFontTx/>
              <a:buNone/>
            </a:pPr>
            <a:r>
              <a:rPr lang="en-US" altLang="ja-JP" sz="2000" dirty="0" smtClean="0">
                <a:solidFill>
                  <a:srgbClr val="002060"/>
                </a:solidFill>
              </a:rPr>
              <a:t>- Explanatory video</a:t>
            </a:r>
            <a:endParaRPr lang="en-GB" altLang="ja-JP" sz="2000" dirty="0" smtClean="0">
              <a:solidFill>
                <a:srgbClr val="002060"/>
              </a:solidFill>
            </a:endParaRPr>
          </a:p>
        </p:txBody>
      </p:sp>
      <p:pic>
        <p:nvPicPr>
          <p:cNvPr id="36868" name="Picture 6"/>
          <p:cNvPicPr>
            <a:picLocks noChangeAspect="1" noChangeArrowheads="1"/>
          </p:cNvPicPr>
          <p:nvPr/>
        </p:nvPicPr>
        <p:blipFill>
          <a:blip r:embed="rId3"/>
          <a:srcRect/>
          <a:stretch>
            <a:fillRect/>
          </a:stretch>
        </p:blipFill>
        <p:spPr bwMode="auto">
          <a:xfrm>
            <a:off x="3477398" y="5008227"/>
            <a:ext cx="2692626" cy="1603491"/>
          </a:xfrm>
          <a:prstGeom prst="rect">
            <a:avLst/>
          </a:prstGeom>
          <a:noFill/>
          <a:ln w="9525">
            <a:solidFill>
              <a:schemeClr val="bg1"/>
            </a:solidFill>
            <a:miter lim="800000"/>
            <a:headEnd/>
            <a:tailEnd/>
          </a:ln>
        </p:spPr>
      </p:pic>
      <p:pic>
        <p:nvPicPr>
          <p:cNvPr id="36869" name="Picture 7"/>
          <p:cNvPicPr>
            <a:picLocks noChangeAspect="1" noChangeArrowheads="1"/>
          </p:cNvPicPr>
          <p:nvPr/>
        </p:nvPicPr>
        <p:blipFill>
          <a:blip r:embed="rId4"/>
          <a:srcRect/>
          <a:stretch>
            <a:fillRect/>
          </a:stretch>
        </p:blipFill>
        <p:spPr bwMode="auto">
          <a:xfrm>
            <a:off x="424343" y="5008228"/>
            <a:ext cx="2695452" cy="1627304"/>
          </a:xfrm>
          <a:prstGeom prst="rect">
            <a:avLst/>
          </a:prstGeom>
          <a:noFill/>
          <a:ln w="9525">
            <a:solidFill>
              <a:schemeClr val="bg1"/>
            </a:solidFill>
            <a:miter lim="800000"/>
            <a:headEnd/>
            <a:tailEnd/>
          </a:ln>
        </p:spPr>
      </p:pic>
      <p:pic>
        <p:nvPicPr>
          <p:cNvPr id="8" name="Picture 5" descr="Roy Glauber frame"/>
          <p:cNvPicPr>
            <a:picLocks noChangeAspect="1" noChangeArrowheads="1"/>
          </p:cNvPicPr>
          <p:nvPr/>
        </p:nvPicPr>
        <p:blipFill>
          <a:blip r:embed="rId5"/>
          <a:srcRect/>
          <a:stretch>
            <a:fillRect/>
          </a:stretch>
        </p:blipFill>
        <p:spPr bwMode="auto">
          <a:xfrm>
            <a:off x="6377760" y="1817615"/>
            <a:ext cx="2389187" cy="1484313"/>
          </a:xfrm>
          <a:prstGeom prst="rect">
            <a:avLst/>
          </a:prstGeom>
          <a:noFill/>
          <a:ln w="12700">
            <a:solidFill>
              <a:srgbClr val="207D99"/>
            </a:solidFill>
            <a:miter lim="800000"/>
            <a:headEnd/>
            <a:tailEnd/>
          </a:ln>
          <a:effectLst>
            <a:outerShdw blurRad="127000" dist="25399" dir="2700000" algn="ctr" rotWithShape="0">
              <a:srgbClr val="000000">
                <a:alpha val="70000"/>
              </a:srgbClr>
            </a:outerShdw>
          </a:effectLst>
        </p:spPr>
      </p:pic>
      <p:pic>
        <p:nvPicPr>
          <p:cNvPr id="9" name="Picture 10" descr="Richard Schrock frame"/>
          <p:cNvPicPr>
            <a:picLocks noChangeAspect="1" noChangeArrowheads="1"/>
          </p:cNvPicPr>
          <p:nvPr/>
        </p:nvPicPr>
        <p:blipFill>
          <a:blip r:embed="rId6"/>
          <a:srcRect/>
          <a:stretch>
            <a:fillRect/>
          </a:stretch>
        </p:blipFill>
        <p:spPr bwMode="auto">
          <a:xfrm>
            <a:off x="6377760" y="3203575"/>
            <a:ext cx="2389187" cy="1481138"/>
          </a:xfrm>
          <a:prstGeom prst="rect">
            <a:avLst/>
          </a:prstGeom>
          <a:noFill/>
          <a:ln w="12700">
            <a:solidFill>
              <a:srgbClr val="207D99"/>
            </a:solidFill>
            <a:miter lim="800000"/>
            <a:headEnd/>
            <a:tailEnd/>
          </a:ln>
          <a:effectLst>
            <a:outerShdw blurRad="127000" dist="25399" dir="2700000" algn="ctr" rotWithShape="0">
              <a:srgbClr val="000000">
                <a:alpha val="70000"/>
              </a:srgbClr>
            </a:outerShdw>
          </a:effectLst>
        </p:spPr>
      </p:pic>
      <p:pic>
        <p:nvPicPr>
          <p:cNvPr id="10" name="Picture 11" descr="Anthony Legget frame"/>
          <p:cNvPicPr>
            <a:picLocks noChangeAspect="1" noChangeArrowheads="1"/>
          </p:cNvPicPr>
          <p:nvPr/>
        </p:nvPicPr>
        <p:blipFill>
          <a:blip r:embed="rId7"/>
          <a:srcRect/>
          <a:stretch>
            <a:fillRect/>
          </a:stretch>
        </p:blipFill>
        <p:spPr bwMode="auto">
          <a:xfrm>
            <a:off x="6377759" y="4684713"/>
            <a:ext cx="2389187" cy="1481138"/>
          </a:xfrm>
          <a:prstGeom prst="rect">
            <a:avLst/>
          </a:prstGeom>
          <a:noFill/>
          <a:ln w="12700">
            <a:solidFill>
              <a:srgbClr val="207D99"/>
            </a:solidFill>
            <a:miter lim="800000"/>
            <a:headEnd/>
            <a:tailEnd/>
          </a:ln>
          <a:effectLst>
            <a:outerShdw blurRad="127000" dist="25399" dir="2700000" algn="ctr" rotWithShape="0">
              <a:srgbClr val="000000">
                <a:alpha val="70000"/>
              </a:srgbClr>
            </a:outerShdw>
          </a:effectLst>
        </p:spPr>
      </p:pic>
    </p:spTree>
    <p:extLst>
      <p:ext uri="{BB962C8B-B14F-4D97-AF65-F5344CB8AC3E}">
        <p14:creationId xmlns:p14="http://schemas.microsoft.com/office/powerpoint/2010/main" val="172701240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84" name="Placeholder 1027"/>
          <p:cNvSpPr>
            <a:spLocks noChangeArrowheads="1"/>
          </p:cNvSpPr>
          <p:nvPr/>
        </p:nvSpPr>
        <p:spPr bwMode="auto">
          <a:xfrm>
            <a:off x="533400" y="6096000"/>
            <a:ext cx="3810000" cy="457200"/>
          </a:xfrm>
          <a:prstGeom prst="rect">
            <a:avLst/>
          </a:prstGeom>
          <a:noFill/>
          <a:ln w="9525">
            <a:noFill/>
            <a:miter lim="800000"/>
            <a:headEnd/>
            <a:tailEnd/>
          </a:ln>
        </p:spPr>
        <p:txBody>
          <a:bodyPr>
            <a:prstTxWarp prst="textNoShape">
              <a:avLst/>
            </a:prstTxWarp>
          </a:bodyPr>
          <a:lstStyle/>
          <a:p>
            <a:pPr eaLnBrk="0" hangingPunct="0">
              <a:spcBef>
                <a:spcPct val="20000"/>
              </a:spcBef>
              <a:buClr>
                <a:srgbClr val="25627A"/>
              </a:buClr>
            </a:pPr>
            <a:endParaRPr lang="en-US" altLang="ja-JP" sz="1400" dirty="0">
              <a:solidFill>
                <a:srgbClr val="EEECE1"/>
              </a:solidFill>
            </a:endParaRPr>
          </a:p>
        </p:txBody>
      </p:sp>
      <p:sp>
        <p:nvSpPr>
          <p:cNvPr id="2" name="Rectangle 1"/>
          <p:cNvSpPr/>
          <p:nvPr/>
        </p:nvSpPr>
        <p:spPr>
          <a:xfrm>
            <a:off x="994663" y="803138"/>
            <a:ext cx="7246984" cy="584775"/>
          </a:xfrm>
          <a:prstGeom prst="rect">
            <a:avLst/>
          </a:prstGeom>
        </p:spPr>
        <p:txBody>
          <a:bodyPr wrap="none">
            <a:spAutoFit/>
          </a:bodyPr>
          <a:lstStyle/>
          <a:p>
            <a:r>
              <a:rPr lang="en-US" sz="3200" dirty="0">
                <a:solidFill>
                  <a:prstClr val="white"/>
                </a:solidFill>
              </a:rPr>
              <a:t>Our </a:t>
            </a:r>
            <a:r>
              <a:rPr lang="en-US" sz="3200" dirty="0" smtClean="0">
                <a:solidFill>
                  <a:prstClr val="white"/>
                </a:solidFill>
              </a:rPr>
              <a:t>courses: Leadership and Management</a:t>
            </a:r>
            <a:endParaRPr lang="en-GB" sz="3200" dirty="0">
              <a:solidFill>
                <a:prstClr val="white"/>
              </a:solidFill>
            </a:endParaRPr>
          </a:p>
        </p:txBody>
      </p:sp>
      <p:pic>
        <p:nvPicPr>
          <p:cNvPr id="7" name="Picture Placeholder 4" descr="Leadership and Management - Epigeum - Internet Explor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7826" y="3508990"/>
            <a:ext cx="5980637" cy="1759296"/>
          </a:xfrm>
          <a:prstGeom prst="rect">
            <a:avLst/>
          </a:prstGeom>
        </p:spPr>
      </p:pic>
      <p:pic>
        <p:nvPicPr>
          <p:cNvPr id="9" name="Picture Placeholder 4" descr="Leadership and Management - Epigeum - Internet Explore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125294" y="2567409"/>
            <a:ext cx="3112008" cy="2956408"/>
          </a:xfrm>
          <a:prstGeom prst="rect">
            <a:avLst/>
          </a:prstGeom>
        </p:spPr>
      </p:pic>
    </p:spTree>
    <p:extLst>
      <p:ext uri="{BB962C8B-B14F-4D97-AF65-F5344CB8AC3E}">
        <p14:creationId xmlns:p14="http://schemas.microsoft.com/office/powerpoint/2010/main" val="3363746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84" name="Placeholder 1027"/>
          <p:cNvSpPr>
            <a:spLocks noChangeArrowheads="1"/>
          </p:cNvSpPr>
          <p:nvPr/>
        </p:nvSpPr>
        <p:spPr bwMode="auto">
          <a:xfrm>
            <a:off x="533400" y="6096000"/>
            <a:ext cx="3810000" cy="457200"/>
          </a:xfrm>
          <a:prstGeom prst="rect">
            <a:avLst/>
          </a:prstGeom>
          <a:noFill/>
          <a:ln w="9525">
            <a:noFill/>
            <a:miter lim="800000"/>
            <a:headEnd/>
            <a:tailEnd/>
          </a:ln>
        </p:spPr>
        <p:txBody>
          <a:bodyPr>
            <a:prstTxWarp prst="textNoShape">
              <a:avLst/>
            </a:prstTxWarp>
          </a:bodyPr>
          <a:lstStyle/>
          <a:p>
            <a:pPr eaLnBrk="0" hangingPunct="0">
              <a:spcBef>
                <a:spcPct val="20000"/>
              </a:spcBef>
              <a:buClr>
                <a:srgbClr val="25627A"/>
              </a:buClr>
            </a:pPr>
            <a:endParaRPr lang="en-US" altLang="ja-JP" sz="1400" dirty="0">
              <a:solidFill>
                <a:srgbClr val="EEECE1"/>
              </a:solidFill>
            </a:endParaRPr>
          </a:p>
        </p:txBody>
      </p:sp>
      <p:sp>
        <p:nvSpPr>
          <p:cNvPr id="2" name="Rectangle 1"/>
          <p:cNvSpPr/>
          <p:nvPr/>
        </p:nvSpPr>
        <p:spPr>
          <a:xfrm>
            <a:off x="994663" y="803138"/>
            <a:ext cx="3918893" cy="584775"/>
          </a:xfrm>
          <a:prstGeom prst="rect">
            <a:avLst/>
          </a:prstGeom>
        </p:spPr>
        <p:txBody>
          <a:bodyPr wrap="none">
            <a:spAutoFit/>
          </a:bodyPr>
          <a:lstStyle/>
          <a:p>
            <a:r>
              <a:rPr lang="en-US" sz="3200" dirty="0">
                <a:solidFill>
                  <a:prstClr val="white"/>
                </a:solidFill>
              </a:rPr>
              <a:t>Our </a:t>
            </a:r>
            <a:r>
              <a:rPr lang="en-US" sz="3200" dirty="0" smtClean="0">
                <a:solidFill>
                  <a:prstClr val="white"/>
                </a:solidFill>
              </a:rPr>
              <a:t>courses: Studying </a:t>
            </a:r>
            <a:endParaRPr lang="en-GB" sz="3200" dirty="0">
              <a:solidFill>
                <a:prstClr val="white"/>
              </a:solidFill>
            </a:endParaRPr>
          </a:p>
        </p:txBody>
      </p:sp>
      <p:pic>
        <p:nvPicPr>
          <p:cNvPr id="5" name="Picture Placeholder 4" descr="Studying - Epigeum - Internet Explor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613944" y="1871123"/>
            <a:ext cx="4530056" cy="3472663"/>
          </a:xfrm>
          <a:prstGeom prst="rect">
            <a:avLst/>
          </a:prstGeom>
        </p:spPr>
      </p:pic>
      <p:pic>
        <p:nvPicPr>
          <p:cNvPr id="6" name="Picture Placeholder 4" descr="Studying - Epigeum - Internet Explore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0" y="1871124"/>
            <a:ext cx="4613944" cy="3288106"/>
          </a:xfrm>
          <a:prstGeom prst="rect">
            <a:avLst/>
          </a:prstGeom>
        </p:spPr>
      </p:pic>
      <p:pic>
        <p:nvPicPr>
          <p:cNvPr id="8" name="Picture Placeholder 4" descr="Studying - Epigeum - Internet Explore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299306" y="5232403"/>
            <a:ext cx="2278188" cy="1517937"/>
          </a:xfrm>
          <a:prstGeom prst="rect">
            <a:avLst/>
          </a:prstGeom>
        </p:spPr>
      </p:pic>
    </p:spTree>
    <p:extLst>
      <p:ext uri="{BB962C8B-B14F-4D97-AF65-F5344CB8AC3E}">
        <p14:creationId xmlns:p14="http://schemas.microsoft.com/office/powerpoint/2010/main" val="932467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Teaching - Epigeum - Internet Explorer"/>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59391" y="2206498"/>
            <a:ext cx="4454554" cy="3313457"/>
          </a:xfrm>
        </p:spPr>
      </p:pic>
      <p:sp>
        <p:nvSpPr>
          <p:cNvPr id="4" name="Text Placeholder 3"/>
          <p:cNvSpPr>
            <a:spLocks noGrp="1"/>
          </p:cNvSpPr>
          <p:nvPr>
            <p:ph type="body" sz="half" idx="2"/>
          </p:nvPr>
        </p:nvSpPr>
        <p:spPr/>
        <p:txBody>
          <a:bodyPr/>
          <a:lstStyle/>
          <a:p>
            <a:endParaRPr lang="en-GB"/>
          </a:p>
        </p:txBody>
      </p:sp>
      <p:pic>
        <p:nvPicPr>
          <p:cNvPr id="6" name="Picture Placeholder 4" descr="Teaching - Epigeum - Internet Explor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681058" y="2206498"/>
            <a:ext cx="4370663" cy="3313457"/>
          </a:xfrm>
          <a:prstGeom prst="rect">
            <a:avLst/>
          </a:prstGeom>
        </p:spPr>
      </p:pic>
      <p:sp>
        <p:nvSpPr>
          <p:cNvPr id="7" name="Rectangle 6"/>
          <p:cNvSpPr/>
          <p:nvPr/>
        </p:nvSpPr>
        <p:spPr>
          <a:xfrm>
            <a:off x="994663" y="803138"/>
            <a:ext cx="3927294" cy="584775"/>
          </a:xfrm>
          <a:prstGeom prst="rect">
            <a:avLst/>
          </a:prstGeom>
        </p:spPr>
        <p:txBody>
          <a:bodyPr wrap="none">
            <a:spAutoFit/>
          </a:bodyPr>
          <a:lstStyle/>
          <a:p>
            <a:r>
              <a:rPr lang="en-US" sz="3200" dirty="0">
                <a:solidFill>
                  <a:prstClr val="white"/>
                </a:solidFill>
              </a:rPr>
              <a:t>Our </a:t>
            </a:r>
            <a:r>
              <a:rPr lang="en-US" sz="3200" dirty="0" smtClean="0">
                <a:solidFill>
                  <a:prstClr val="white"/>
                </a:solidFill>
              </a:rPr>
              <a:t>courses: Teaching </a:t>
            </a:r>
            <a:endParaRPr lang="en-GB" sz="3200" dirty="0">
              <a:solidFill>
                <a:prstClr val="white"/>
              </a:solidFill>
            </a:endParaRPr>
          </a:p>
        </p:txBody>
      </p:sp>
    </p:spTree>
    <p:extLst>
      <p:ext uri="{BB962C8B-B14F-4D97-AF65-F5344CB8AC3E}">
        <p14:creationId xmlns:p14="http://schemas.microsoft.com/office/powerpoint/2010/main" val="1117800328"/>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84" name="Placeholder 1027"/>
          <p:cNvSpPr>
            <a:spLocks noChangeArrowheads="1"/>
          </p:cNvSpPr>
          <p:nvPr/>
        </p:nvSpPr>
        <p:spPr bwMode="auto">
          <a:xfrm>
            <a:off x="533400" y="6096000"/>
            <a:ext cx="3810000" cy="457200"/>
          </a:xfrm>
          <a:prstGeom prst="rect">
            <a:avLst/>
          </a:prstGeom>
          <a:noFill/>
          <a:ln w="9525">
            <a:noFill/>
            <a:miter lim="800000"/>
            <a:headEnd/>
            <a:tailEnd/>
          </a:ln>
        </p:spPr>
        <p:txBody>
          <a:bodyPr>
            <a:prstTxWarp prst="textNoShape">
              <a:avLst/>
            </a:prstTxWarp>
          </a:bodyPr>
          <a:lstStyle/>
          <a:p>
            <a:pPr eaLnBrk="0" hangingPunct="0">
              <a:spcBef>
                <a:spcPct val="20000"/>
              </a:spcBef>
              <a:buClr>
                <a:srgbClr val="25627A"/>
              </a:buClr>
            </a:pPr>
            <a:endParaRPr lang="en-US" altLang="ja-JP" sz="1400" dirty="0">
              <a:solidFill>
                <a:srgbClr val="EEECE1"/>
              </a:solidFill>
            </a:endParaRPr>
          </a:p>
        </p:txBody>
      </p:sp>
      <p:sp>
        <p:nvSpPr>
          <p:cNvPr id="2" name="Rectangle 1"/>
          <p:cNvSpPr/>
          <p:nvPr/>
        </p:nvSpPr>
        <p:spPr>
          <a:xfrm>
            <a:off x="994663" y="803138"/>
            <a:ext cx="3881575" cy="584775"/>
          </a:xfrm>
          <a:prstGeom prst="rect">
            <a:avLst/>
          </a:prstGeom>
        </p:spPr>
        <p:txBody>
          <a:bodyPr wrap="none">
            <a:spAutoFit/>
          </a:bodyPr>
          <a:lstStyle/>
          <a:p>
            <a:r>
              <a:rPr lang="en-US" sz="3200" dirty="0">
                <a:solidFill>
                  <a:prstClr val="white"/>
                </a:solidFill>
              </a:rPr>
              <a:t>Our </a:t>
            </a:r>
            <a:r>
              <a:rPr lang="en-US" sz="3200" dirty="0" smtClean="0">
                <a:solidFill>
                  <a:prstClr val="white"/>
                </a:solidFill>
              </a:rPr>
              <a:t>courses: Research</a:t>
            </a:r>
            <a:endParaRPr lang="en-GB" sz="3200" dirty="0">
              <a:solidFill>
                <a:prstClr val="white"/>
              </a:solidFill>
            </a:endParaRPr>
          </a:p>
        </p:txBody>
      </p:sp>
      <p:pic>
        <p:nvPicPr>
          <p:cNvPr id="6" name="Picture Placeholder 4" descr="Research - Epigeum - Internet Explor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10776" y="1981200"/>
            <a:ext cx="7268695" cy="4114800"/>
          </a:xfrm>
          <a:prstGeom prst="rect">
            <a:avLst/>
          </a:prstGeom>
        </p:spPr>
      </p:pic>
    </p:spTree>
    <p:extLst>
      <p:ext uri="{BB962C8B-B14F-4D97-AF65-F5344CB8AC3E}">
        <p14:creationId xmlns:p14="http://schemas.microsoft.com/office/powerpoint/2010/main" val="4045027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84" name="Placeholder 1027"/>
          <p:cNvSpPr>
            <a:spLocks noChangeArrowheads="1"/>
          </p:cNvSpPr>
          <p:nvPr/>
        </p:nvSpPr>
        <p:spPr bwMode="auto">
          <a:xfrm>
            <a:off x="533400" y="6096000"/>
            <a:ext cx="3810000" cy="457200"/>
          </a:xfrm>
          <a:prstGeom prst="rect">
            <a:avLst/>
          </a:prstGeom>
          <a:noFill/>
          <a:ln w="9525">
            <a:noFill/>
            <a:miter lim="800000"/>
            <a:headEnd/>
            <a:tailEnd/>
          </a:ln>
        </p:spPr>
        <p:txBody>
          <a:bodyPr>
            <a:prstTxWarp prst="textNoShape">
              <a:avLst/>
            </a:prstTxWarp>
          </a:bodyPr>
          <a:lstStyle/>
          <a:p>
            <a:pPr eaLnBrk="0" hangingPunct="0">
              <a:spcBef>
                <a:spcPct val="20000"/>
              </a:spcBef>
              <a:buClr>
                <a:srgbClr val="25627A"/>
              </a:buClr>
            </a:pPr>
            <a:endParaRPr lang="en-US" altLang="ja-JP" sz="1400" dirty="0">
              <a:solidFill>
                <a:srgbClr val="EEECE1"/>
              </a:solidFill>
            </a:endParaRPr>
          </a:p>
        </p:txBody>
      </p:sp>
      <p:sp>
        <p:nvSpPr>
          <p:cNvPr id="2" name="Rectangle 1"/>
          <p:cNvSpPr/>
          <p:nvPr/>
        </p:nvSpPr>
        <p:spPr>
          <a:xfrm>
            <a:off x="994663" y="803138"/>
            <a:ext cx="3881575" cy="584775"/>
          </a:xfrm>
          <a:prstGeom prst="rect">
            <a:avLst/>
          </a:prstGeom>
        </p:spPr>
        <p:txBody>
          <a:bodyPr wrap="none">
            <a:spAutoFit/>
          </a:bodyPr>
          <a:lstStyle/>
          <a:p>
            <a:r>
              <a:rPr lang="en-US" sz="3200" dirty="0">
                <a:solidFill>
                  <a:prstClr val="white"/>
                </a:solidFill>
              </a:rPr>
              <a:t>Our </a:t>
            </a:r>
            <a:r>
              <a:rPr lang="en-US" sz="3200" dirty="0" smtClean="0">
                <a:solidFill>
                  <a:prstClr val="white"/>
                </a:solidFill>
              </a:rPr>
              <a:t>courses: Research</a:t>
            </a:r>
            <a:endParaRPr lang="en-GB" sz="3200" dirty="0">
              <a:solidFill>
                <a:prstClr val="white"/>
              </a:solidFill>
            </a:endParaRPr>
          </a:p>
        </p:txBody>
      </p:sp>
      <p:pic>
        <p:nvPicPr>
          <p:cNvPr id="4" name="Picture Placeholder 4" descr="Research - Epigeum - Internet Explor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44332" y="1896291"/>
            <a:ext cx="7696433" cy="4114800"/>
          </a:xfrm>
          <a:prstGeom prst="rect">
            <a:avLst/>
          </a:prstGeom>
        </p:spPr>
      </p:pic>
    </p:spTree>
    <p:extLst>
      <p:ext uri="{BB962C8B-B14F-4D97-AF65-F5344CB8AC3E}">
        <p14:creationId xmlns:p14="http://schemas.microsoft.com/office/powerpoint/2010/main" val="1636636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84" name="Placeholder 1027"/>
          <p:cNvSpPr>
            <a:spLocks noChangeArrowheads="1"/>
          </p:cNvSpPr>
          <p:nvPr/>
        </p:nvSpPr>
        <p:spPr bwMode="auto">
          <a:xfrm>
            <a:off x="533400" y="6096000"/>
            <a:ext cx="3810000" cy="457200"/>
          </a:xfrm>
          <a:prstGeom prst="rect">
            <a:avLst/>
          </a:prstGeom>
          <a:noFill/>
          <a:ln w="9525">
            <a:noFill/>
            <a:miter lim="800000"/>
            <a:headEnd/>
            <a:tailEnd/>
          </a:ln>
        </p:spPr>
        <p:txBody>
          <a:bodyPr>
            <a:prstTxWarp prst="textNoShape">
              <a:avLst/>
            </a:prstTxWarp>
          </a:bodyPr>
          <a:lstStyle/>
          <a:p>
            <a:pPr eaLnBrk="0" hangingPunct="0">
              <a:spcBef>
                <a:spcPct val="20000"/>
              </a:spcBef>
              <a:buClr>
                <a:srgbClr val="25627A"/>
              </a:buClr>
            </a:pPr>
            <a:endParaRPr lang="en-US" altLang="ja-JP" sz="1400" dirty="0">
              <a:solidFill>
                <a:srgbClr val="EEECE1"/>
              </a:solidFill>
            </a:endParaRPr>
          </a:p>
        </p:txBody>
      </p:sp>
      <p:sp>
        <p:nvSpPr>
          <p:cNvPr id="2" name="Rectangle 1"/>
          <p:cNvSpPr/>
          <p:nvPr/>
        </p:nvSpPr>
        <p:spPr>
          <a:xfrm>
            <a:off x="994663" y="803138"/>
            <a:ext cx="3881575" cy="584775"/>
          </a:xfrm>
          <a:prstGeom prst="rect">
            <a:avLst/>
          </a:prstGeom>
        </p:spPr>
        <p:txBody>
          <a:bodyPr wrap="none">
            <a:spAutoFit/>
          </a:bodyPr>
          <a:lstStyle/>
          <a:p>
            <a:r>
              <a:rPr lang="en-US" sz="3200" dirty="0">
                <a:solidFill>
                  <a:prstClr val="white"/>
                </a:solidFill>
              </a:rPr>
              <a:t>Our </a:t>
            </a:r>
            <a:r>
              <a:rPr lang="en-US" sz="3200" dirty="0" smtClean="0">
                <a:solidFill>
                  <a:prstClr val="white"/>
                </a:solidFill>
              </a:rPr>
              <a:t>courses: Research</a:t>
            </a:r>
            <a:endParaRPr lang="en-GB" sz="3200" dirty="0">
              <a:solidFill>
                <a:prstClr val="white"/>
              </a:solidFill>
            </a:endParaRPr>
          </a:p>
        </p:txBody>
      </p:sp>
      <p:pic>
        <p:nvPicPr>
          <p:cNvPr id="4" name="Picture Placeholder 4" descr="Research - Epigeum - Internet Explor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85610" y="1905699"/>
            <a:ext cx="7742156" cy="4114800"/>
          </a:xfrm>
          <a:prstGeom prst="rect">
            <a:avLst/>
          </a:prstGeom>
        </p:spPr>
      </p:pic>
    </p:spTree>
    <p:extLst>
      <p:ext uri="{BB962C8B-B14F-4D97-AF65-F5344CB8AC3E}">
        <p14:creationId xmlns:p14="http://schemas.microsoft.com/office/powerpoint/2010/main" val="1723295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New Look">
  <a:themeElements>
    <a:clrScheme name="OUP">
      <a:dk1>
        <a:srgbClr val="002147"/>
      </a:dk1>
      <a:lt1>
        <a:sysClr val="window" lastClr="FFFFFF"/>
      </a:lt1>
      <a:dk2>
        <a:srgbClr val="000000"/>
      </a:dk2>
      <a:lt2>
        <a:srgbClr val="E7E7E7"/>
      </a:lt2>
      <a:accent1>
        <a:srgbClr val="0082C0"/>
      </a:accent1>
      <a:accent2>
        <a:srgbClr val="9C132E"/>
      </a:accent2>
      <a:accent3>
        <a:srgbClr val="5D4B0A"/>
      </a:accent3>
      <a:accent4>
        <a:srgbClr val="898A17"/>
      </a:accent4>
      <a:accent5>
        <a:srgbClr val="4B3242"/>
      </a:accent5>
      <a:accent6>
        <a:srgbClr val="BD7824"/>
      </a:accent6>
      <a:hlink>
        <a:srgbClr val="E7B513"/>
      </a:hlink>
      <a:folHlink>
        <a:srgbClr val="DC91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Theme1">
  <a:themeElements>
    <a:clrScheme name="Custom 8">
      <a:dk1>
        <a:srgbClr val="002147"/>
      </a:dk1>
      <a:lt1>
        <a:sysClr val="window" lastClr="FFFFFF"/>
      </a:lt1>
      <a:dk2>
        <a:srgbClr val="000000"/>
      </a:dk2>
      <a:lt2>
        <a:srgbClr val="E7E7E7"/>
      </a:lt2>
      <a:accent1>
        <a:srgbClr val="0082C0"/>
      </a:accent1>
      <a:accent2>
        <a:srgbClr val="9C132E"/>
      </a:accent2>
      <a:accent3>
        <a:srgbClr val="5D4B0A"/>
      </a:accent3>
      <a:accent4>
        <a:srgbClr val="898A17"/>
      </a:accent4>
      <a:accent5>
        <a:srgbClr val="4B3242"/>
      </a:accent5>
      <a:accent6>
        <a:srgbClr val="BD7824"/>
      </a:accent6>
      <a:hlink>
        <a:srgbClr val="0054B4"/>
      </a:hlink>
      <a:folHlink>
        <a:srgbClr val="0054B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New Look">
  <a:themeElements>
    <a:clrScheme name="OUP">
      <a:dk1>
        <a:srgbClr val="002147"/>
      </a:dk1>
      <a:lt1>
        <a:sysClr val="window" lastClr="FFFFFF"/>
      </a:lt1>
      <a:dk2>
        <a:srgbClr val="000000"/>
      </a:dk2>
      <a:lt2>
        <a:srgbClr val="E7E7E7"/>
      </a:lt2>
      <a:accent1>
        <a:srgbClr val="0082C0"/>
      </a:accent1>
      <a:accent2>
        <a:srgbClr val="9C132E"/>
      </a:accent2>
      <a:accent3>
        <a:srgbClr val="5D4B0A"/>
      </a:accent3>
      <a:accent4>
        <a:srgbClr val="898A17"/>
      </a:accent4>
      <a:accent5>
        <a:srgbClr val="4B3242"/>
      </a:accent5>
      <a:accent6>
        <a:srgbClr val="BD7824"/>
      </a:accent6>
      <a:hlink>
        <a:srgbClr val="E7B513"/>
      </a:hlink>
      <a:folHlink>
        <a:srgbClr val="DC91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8492</TotalTime>
  <Words>3131</Words>
  <Application>Microsoft Office PowerPoint</Application>
  <PresentationFormat>On-screen Show (4:3)</PresentationFormat>
  <Paragraphs>469</Paragraphs>
  <Slides>108</Slides>
  <Notes>33</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108</vt:i4>
      </vt:variant>
    </vt:vector>
  </HeadingPairs>
  <TitlesOfParts>
    <vt:vector size="123" baseType="lpstr">
      <vt:lpstr>Arial Unicode MS</vt:lpstr>
      <vt:lpstr>ＭＳ Ｐゴシック</vt:lpstr>
      <vt:lpstr>Aharoni</vt:lpstr>
      <vt:lpstr>Arial</vt:lpstr>
      <vt:lpstr>Calibri</vt:lpstr>
      <vt:lpstr>Cambria</vt:lpstr>
      <vt:lpstr>Myriad Pro</vt:lpstr>
      <vt:lpstr>OUP Swift Light</vt:lpstr>
      <vt:lpstr>OUP2 Argo</vt:lpstr>
      <vt:lpstr>Wingdings</vt:lpstr>
      <vt:lpstr>New Look</vt:lpstr>
      <vt:lpstr>4_Theme1</vt:lpstr>
      <vt:lpstr>Office Theme</vt:lpstr>
      <vt:lpstr>1_Custom Design</vt:lpstr>
      <vt:lpstr>1_New Look</vt:lpstr>
      <vt:lpstr>PowerPoint Presentation</vt:lpstr>
      <vt:lpstr>The University of Oxford</vt:lpstr>
      <vt:lpstr> </vt:lpstr>
      <vt:lpstr>Our Mission</vt:lpstr>
      <vt:lpstr> </vt:lpstr>
      <vt:lpstr>Support to Students Researchers and Academics</vt:lpstr>
      <vt:lpstr>PowerPoint Presentation</vt:lpstr>
      <vt:lpstr>The User Journey</vt:lpstr>
      <vt:lpstr>PowerPoint Presentation</vt:lpstr>
      <vt:lpstr>PowerPoint Presentation</vt:lpstr>
      <vt:lpstr>Oxford Dictionaries </vt:lpstr>
      <vt:lpstr>PowerPoint Presentation</vt:lpstr>
      <vt:lpstr> </vt:lpstr>
      <vt:lpstr>PowerPoint Presentation</vt:lpstr>
      <vt:lpstr>PowerPoint Presentation</vt:lpstr>
      <vt:lpstr>PowerPoint Presentation</vt:lpstr>
      <vt:lpstr>PowerPoint Presentation</vt:lpstr>
      <vt:lpstr>Medicine Collection 2015</vt:lpstr>
      <vt:lpstr>PowerPoint Presentation</vt:lpstr>
      <vt:lpstr>Medicine &amp; Health</vt:lpstr>
      <vt:lpstr>Medicine &amp; Health</vt:lpstr>
      <vt:lpstr>PowerPoint Presentation</vt:lpstr>
      <vt:lpstr>PowerPoint Presentation</vt:lpstr>
      <vt:lpstr>PowerPoint Presentation</vt:lpstr>
      <vt:lpstr>Oxford’s Specialised Platforms</vt:lpstr>
      <vt:lpstr>What is Oxford Medicine Online? </vt:lpstr>
      <vt:lpstr>Features and benefits </vt:lpstr>
      <vt:lpstr>Features and benefits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Before you start………….</vt:lpstr>
      <vt:lpstr>Ideas where to start</vt:lpstr>
      <vt:lpstr>PowerPoint Presentation</vt:lpstr>
      <vt:lpstr>Be Careful:</vt:lpstr>
      <vt:lpstr>References:</vt:lpstr>
      <vt:lpstr>Oxford Bibliographies Online</vt:lpstr>
      <vt:lpstr>PowerPoint Presentation</vt:lpstr>
      <vt:lpstr>PowerPoint Presentation</vt:lpstr>
      <vt:lpstr>Think of a literature review as a  jigsaw puzzle</vt:lpstr>
      <vt:lpstr>PowerPoint Presentation</vt:lpstr>
      <vt:lpstr>PowerPoint Presentation</vt:lpstr>
      <vt:lpstr>PowerPoint Presentation</vt:lpstr>
      <vt:lpstr>PowerPoint Presentation</vt:lpstr>
      <vt:lpstr>Criteria You Might Look At:</vt:lpstr>
      <vt:lpstr>Questions to Ask Yourself  When  Choosing:</vt:lpstr>
      <vt:lpstr>PROCESS!!!!!</vt:lpstr>
      <vt:lpstr>PowerPoint Presentation</vt:lpstr>
      <vt:lpstr>Research is all about peer review</vt:lpstr>
      <vt:lpstr>The Process</vt:lpstr>
      <vt:lpstr>The Process</vt:lpstr>
      <vt:lpstr>Process Conclusion: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makes a good paper? HINT: Editors and reviewers look for …</vt:lpstr>
      <vt:lpstr>Co-authorship?</vt:lpstr>
      <vt:lpstr>Peer Review:</vt:lpstr>
      <vt:lpstr>Plagiarism and referencing</vt:lpstr>
      <vt:lpstr>Revising</vt:lpstr>
      <vt:lpstr>Dealing with the comments:</vt:lpstr>
      <vt:lpstr>PowerPoint Presentation</vt:lpstr>
      <vt:lpstr>In case of rejection:</vt:lpstr>
      <vt:lpstr>PowerPoint Presentation</vt:lpstr>
      <vt:lpstr>If your article is rejected</vt:lpstr>
      <vt:lpstr>How to sell your work</vt:lpstr>
      <vt:lpstr>PowerPoint Presentation</vt:lpstr>
      <vt:lpstr>PowerPoint Presentation</vt:lpstr>
      <vt:lpstr>PowerPoint Presentation</vt:lpstr>
      <vt:lpstr>PowerPoint Presentation</vt:lpstr>
      <vt:lpstr>Epigeum History and Background</vt:lpstr>
      <vt:lpstr>The Story of Epigeum Course (2:13)</vt:lpstr>
      <vt:lpstr>Epigeum Introduction</vt:lpstr>
      <vt:lpstr>Epigeum Online Courses</vt:lpstr>
      <vt:lpstr>University Clients</vt:lpstr>
      <vt:lpstr>Why Epigeum ?</vt:lpstr>
      <vt:lpstr>Supporting materials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vt:lpstr>
      <vt:lpstr>What is the AMA Manual of Style? </vt:lpstr>
      <vt:lpstr>Linking from course packs and reading lists </vt:lpstr>
      <vt:lpstr>Any 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Nigel Lea</dc:creator>
  <cp:lastModifiedBy>DEMBOWSKI, Marcin</cp:lastModifiedBy>
  <cp:revision>322</cp:revision>
  <cp:lastPrinted>2012-05-17T13:01:50Z</cp:lastPrinted>
  <dcterms:created xsi:type="dcterms:W3CDTF">2010-07-14T07:44:25Z</dcterms:created>
  <dcterms:modified xsi:type="dcterms:W3CDTF">2017-05-17T07:42:14Z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