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5" r:id="rId4"/>
    <p:sldId id="266" r:id="rId5"/>
    <p:sldId id="264" r:id="rId6"/>
    <p:sldId id="267" r:id="rId7"/>
    <p:sldId id="268" r:id="rId8"/>
    <p:sldId id="269" r:id="rId9"/>
    <p:sldId id="270" r:id="rId10"/>
    <p:sldId id="278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62A82-4603-4482-8854-0A25872EF6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1800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sz="1800" dirty="0" err="1" smtClean="0"/>
              <a:t>Войно-Ясенецкого</a:t>
            </a:r>
            <a:r>
              <a:rPr lang="ru-RU" altLang="ru-RU" sz="1800" dirty="0" smtClean="0"/>
              <a:t>» </a:t>
            </a:r>
            <a:br>
              <a:rPr lang="ru-RU" altLang="ru-RU" sz="1800" dirty="0" smtClean="0"/>
            </a:br>
            <a:r>
              <a:rPr lang="ru-RU" altLang="ru-RU" sz="1800" dirty="0" smtClean="0"/>
              <a:t>Министерства здравоохранения Российской Федерации</a:t>
            </a:r>
            <a:br>
              <a:rPr lang="ru-RU" altLang="ru-RU" sz="1800" dirty="0" smtClean="0"/>
            </a:br>
            <a:r>
              <a:rPr lang="ru-RU" altLang="ru-RU" sz="1800" dirty="0" smtClean="0"/>
              <a:t>Кафедра стоматологии ИПО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sz="half" idx="1"/>
          </p:nvPr>
        </p:nvSpPr>
        <p:spPr>
          <a:xfrm>
            <a:off x="684213" y="2708275"/>
            <a:ext cx="7848600" cy="865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000" b="1" dirty="0" smtClean="0"/>
          </a:p>
          <a:p>
            <a:pPr eaLnBrk="1" hangingPunct="1">
              <a:buFont typeface="Arial" charset="0"/>
              <a:buNone/>
            </a:pPr>
            <a:endParaRPr lang="ru-RU" altLang="ru-RU" sz="2000" b="1" dirty="0" smtClean="0"/>
          </a:p>
          <a:p>
            <a:pPr eaLnBrk="1" hangingPunct="1">
              <a:buFont typeface="Arial" charset="0"/>
              <a:buNone/>
            </a:pPr>
            <a:endParaRPr lang="ru-RU" altLang="ru-RU" sz="2000" b="1" dirty="0" smtClean="0"/>
          </a:p>
          <a:p>
            <a:pPr eaLnBrk="1" hangingPunct="1">
              <a:buFont typeface="Arial" charset="0"/>
              <a:buNone/>
            </a:pPr>
            <a:endParaRPr lang="ru-RU" altLang="ru-RU" sz="2000" b="1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43174" y="4143380"/>
            <a:ext cx="57265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dirty="0">
                <a:latin typeface="Calibri" pitchFamily="34" charset="0"/>
              </a:rPr>
              <a:t>Выполнил ординатор </a:t>
            </a:r>
          </a:p>
          <a:p>
            <a:pPr eaLnBrk="1" hangingPunct="1"/>
            <a:r>
              <a:rPr lang="ru-RU" altLang="ru-RU" dirty="0">
                <a:latin typeface="Calibri" pitchFamily="34" charset="0"/>
              </a:rPr>
              <a:t>кафедры стоматологии </a:t>
            </a:r>
            <a:r>
              <a:rPr lang="ru-RU" altLang="ru-RU" dirty="0" smtClean="0">
                <a:latin typeface="Calibri" pitchFamily="34" charset="0"/>
              </a:rPr>
              <a:t>ИПО</a:t>
            </a:r>
          </a:p>
          <a:p>
            <a:r>
              <a:rPr lang="ru-RU" dirty="0" smtClean="0"/>
              <a:t>по специальности «Стоматология детская»</a:t>
            </a:r>
          </a:p>
          <a:p>
            <a:r>
              <a:rPr lang="ru-RU" dirty="0" smtClean="0"/>
              <a:t>Бутова Анастасия Олеговна</a:t>
            </a:r>
          </a:p>
          <a:p>
            <a:r>
              <a:rPr lang="ru-RU" dirty="0" smtClean="0"/>
              <a:t>рецензент  к.м.н.,  доцент </a:t>
            </a:r>
            <a:r>
              <a:rPr lang="ru-RU" dirty="0" err="1" smtClean="0"/>
              <a:t>Буянкина</a:t>
            </a:r>
            <a:r>
              <a:rPr lang="ru-RU" dirty="0" smtClean="0"/>
              <a:t> Римма Геннадьевна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76600" y="6100763"/>
            <a:ext cx="1900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 smtClean="0">
                <a:latin typeface="Calibri" pitchFamily="34" charset="0"/>
              </a:rPr>
              <a:t>Красноярск </a:t>
            </a:r>
            <a:r>
              <a:rPr lang="ru-RU" altLang="ru-RU" dirty="0">
                <a:latin typeface="Calibri" pitchFamily="34" charset="0"/>
              </a:rPr>
              <a:t>2022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357431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Профилактика стоматологических заболеваний у детей раннего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6829444" cy="1285884"/>
          </a:xfrm>
        </p:spPr>
        <p:txBody>
          <a:bodyPr/>
          <a:lstStyle/>
          <a:p>
            <a:r>
              <a:rPr lang="ru-RU" dirty="0" smtClean="0"/>
              <a:t>Пищевой рацион ребенка</a:t>
            </a:r>
            <a:endParaRPr lang="ru-RU" dirty="0"/>
          </a:p>
        </p:txBody>
      </p:sp>
      <p:pic>
        <p:nvPicPr>
          <p:cNvPr id="48130" name="Picture 2" descr="Как снизить чек на овощи и фрукты в магазине: 7 способов, о которых вы  точно не знали | MARIECL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3357586" cy="2571767"/>
          </a:xfrm>
          <a:prstGeom prst="rect">
            <a:avLst/>
          </a:prstGeom>
          <a:noFill/>
        </p:spPr>
      </p:pic>
      <p:pic>
        <p:nvPicPr>
          <p:cNvPr id="48132" name="Picture 4" descr="Молочные продукты: вред или польза в Фитнес-клубе РеСт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90"/>
            <a:ext cx="3643338" cy="2571768"/>
          </a:xfrm>
          <a:prstGeom prst="rect">
            <a:avLst/>
          </a:prstGeom>
          <a:noFill/>
        </p:spPr>
      </p:pic>
      <p:sp>
        <p:nvSpPr>
          <p:cNvPr id="48134" name="AutoShape 6" descr="Здоровые зерновые продукты питания должны быть нашим лекарством. -  Агробезопас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Здоровые зерновые продукты питания должны быть нашим лекарством. -  Агробезопас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Продукты переработки зерновых (мука и крупы) - статьи АО &quot;Мельинвес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Продукты переработки зерновых (мука и крупы) - статьи АО &quot;Мельинвес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42" name="Picture 14" descr="Продукты переработки зерновых (мука и крупы) - статьи АО &quot;Мельинвест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3357586" cy="2214578"/>
          </a:xfrm>
          <a:prstGeom prst="rect">
            <a:avLst/>
          </a:prstGeom>
          <a:noFill/>
        </p:spPr>
      </p:pic>
      <p:pic>
        <p:nvPicPr>
          <p:cNvPr id="48146" name="Picture 18" descr="Малыш Федор и пирог с зелеными яблоками | Правм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85860"/>
            <a:ext cx="357190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гигиена полости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С момента появления первых временных зубов, родители должны чистить зубы детям, используя, в начале щётку напальчник с минимум зубной пасты (булавочная головка на 1-3 зуба) и постепенно увеличивать количество, чтобы к моменту полного формирования зубов временного прикуса её количество не превышало 0,5 см. Родители чистят зубы сами до  2-х лет.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 К этому времени ребёнок должен привыкнуть к гигиенической процедуре. С 2-х лет можно заменить щётку </a:t>
            </a:r>
            <a:r>
              <a:rPr lang="ru-RU" dirty="0" err="1" smtClean="0">
                <a:cs typeface="Times New Roman" pitchFamily="18" charset="0"/>
              </a:rPr>
              <a:t>напалечник</a:t>
            </a:r>
            <a:r>
              <a:rPr lang="ru-RU" dirty="0" smtClean="0">
                <a:cs typeface="Times New Roman" pitchFamily="18" charset="0"/>
              </a:rPr>
              <a:t> на обычную щетку для детей младшего возраста. В 2 года ребёнок должен начать учиться пользоваться зубной щёткой самостоятельно. 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   Первый год под непрестанным родительским контролем. Если хорошо чистит сам, то родители чистят 2-3 раза в неделю. Родители должны перечищать ребёнку зубы ежедневно до тех пор, пока не приучать его проводить эту процедуру самостоятельно.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7686" y="1428736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</a:rPr>
              <a:t>Жевательное кольцо помогает</a:t>
            </a:r>
            <a:r>
              <a:rPr lang="ru-RU" sz="2000" dirty="0" smtClean="0"/>
              <a:t> </a:t>
            </a:r>
            <a:r>
              <a:rPr lang="ru-RU" sz="2000" dirty="0" smtClean="0">
                <a:ea typeface="Times New Roman" pitchFamily="18" charset="0"/>
              </a:rPr>
              <a:t>малышу при прорезывании зубов и позволяет привыкнуть к щетке.</a:t>
            </a:r>
            <a:endParaRPr lang="ru-RU" sz="2000" dirty="0" smtClean="0"/>
          </a:p>
        </p:txBody>
      </p:sp>
      <p:pic>
        <p:nvPicPr>
          <p:cNvPr id="34818" name="Picture 2" descr="Зубная щётка R.O.C.S. Pro Baby от 0 до 3 лет в ассортименте: купить по цене  165 ₽ в интернет-магазине Детский мир в Москве и России, отзывы,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429124" cy="4429124"/>
          </a:xfrm>
          <a:prstGeom prst="rect">
            <a:avLst/>
          </a:prstGeom>
          <a:noFill/>
        </p:spPr>
      </p:pic>
      <p:sp>
        <p:nvSpPr>
          <p:cNvPr id="34820" name="AutoShape 4" descr="Зубная щетка с футляром 0+ Бус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Зубная щетка с футляром 0+ Бус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Зубная щетка с футляром 0+ Бус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Зубная щетка с футляром 0+ Бус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8" name="Picture 12" descr="Зубные щетки для детей до года ‌0+, силиконовая щетка на пал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2905112" cy="290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615262" cy="221457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dirty="0" smtClean="0">
                <a:cs typeface="Times New Roman" pitchFamily="18" charset="0"/>
              </a:rPr>
              <a:t>Следует напомнить, что ребёнок 2-3-х лет при самостоятельной чистке зубов заглатывает до 70% пасты, а от 5-7-ми лет 50-60%, больше 8-ми лет 30%, взрослые 7% пасты. </a:t>
            </a:r>
          </a:p>
          <a:p>
            <a:pPr lvl="0">
              <a:buNone/>
            </a:pPr>
            <a:r>
              <a:rPr lang="ru-RU" sz="2000" dirty="0" smtClean="0">
                <a:cs typeface="Times New Roman" pitchFamily="18" charset="0"/>
              </a:rPr>
              <a:t>Рекомендуемые зубные пасты: </a:t>
            </a:r>
            <a:r>
              <a:rPr lang="en-US" sz="2000" dirty="0" smtClean="0">
                <a:cs typeface="Times New Roman" pitchFamily="18" charset="0"/>
              </a:rPr>
              <a:t>Rocs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Elmex</a:t>
            </a:r>
            <a:r>
              <a:rPr lang="ru-RU" sz="2000" dirty="0" smtClean="0">
                <a:cs typeface="Times New Roman" pitchFamily="18" charset="0"/>
              </a:rPr>
              <a:t>, Новый жемчуг, </a:t>
            </a:r>
            <a:r>
              <a:rPr lang="en-US" sz="2000" dirty="0" smtClean="0">
                <a:cs typeface="Times New Roman" pitchFamily="18" charset="0"/>
              </a:rPr>
              <a:t>Colgate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Silka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 err="1" smtClean="0">
                <a:cs typeface="Times New Roman" pitchFamily="18" charset="0"/>
              </a:rPr>
              <a:t>Сплат</a:t>
            </a:r>
            <a:r>
              <a:rPr lang="ru-RU" sz="2000" dirty="0" smtClean="0">
                <a:cs typeface="Times New Roman" pitchFamily="18" charset="0"/>
              </a:rPr>
              <a:t> и другие. Зубные щётки фирм:</a:t>
            </a:r>
            <a:r>
              <a:rPr lang="en-US" sz="2000" dirty="0" smtClean="0">
                <a:cs typeface="Times New Roman" pitchFamily="18" charset="0"/>
              </a:rPr>
              <a:t> Rocs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cs typeface="Times New Roman" pitchFamily="18" charset="0"/>
              </a:rPr>
              <a:t>Oral</a:t>
            </a:r>
            <a:r>
              <a:rPr lang="ru-RU" sz="2000" dirty="0" smtClean="0">
                <a:cs typeface="Times New Roman" pitchFamily="18" charset="0"/>
              </a:rPr>
              <a:t>-</a:t>
            </a:r>
            <a:r>
              <a:rPr lang="en-US" sz="2000" dirty="0" smtClean="0">
                <a:cs typeface="Times New Roman" pitchFamily="18" charset="0"/>
              </a:rPr>
              <a:t>B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cs typeface="Times New Roman" pitchFamily="18" charset="0"/>
              </a:rPr>
              <a:t>Colgate</a:t>
            </a:r>
            <a:r>
              <a:rPr lang="ru-RU" sz="2000" dirty="0" smtClean="0">
                <a:cs typeface="Times New Roman" pitchFamily="18" charset="0"/>
              </a:rPr>
              <a:t>. Ребёнку до 2-3-х лет рекомендуются зубные пасты без фтора.</a:t>
            </a:r>
            <a:endParaRPr lang="ru-RU" sz="2000" dirty="0"/>
          </a:p>
        </p:txBody>
      </p:sp>
      <p:sp>
        <p:nvSpPr>
          <p:cNvPr id="44034" name="AutoShape 2" descr="Детская зубная паста BIOREPAIR Kids Strawberry без фтора с частицами  microRepair — купить в интернет-магазине ОНЛАЙН ТРЕЙД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Детская зубная паста BIOREPAIR Kids Strawberry без фтора с частицами  microRepair — купить в интернет-магазине ОНЛАЙН ТРЕЙД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8" name="Picture 6" descr="Зубная паста для детей - какая самая безопасна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14686"/>
            <a:ext cx="707236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Средства эндогенной профилактики кариеса. Эндогенное использование препаратов фтора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967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В регионах с пониженным содержанием фтора, начиная с 2-х лет ежедневно следует давать фторсодержащие препараты. Исключением являются регионы с низким содержанием йода (например г. Иркутск), т.к. эндогенное применение фтора блокирует усвоение йода в организме.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34290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b="1" dirty="0" err="1" smtClean="0">
                <a:cs typeface="Times New Roman" pitchFamily="18" charset="0"/>
              </a:rPr>
              <a:t>Витафтор</a:t>
            </a:r>
            <a:r>
              <a:rPr lang="ru-RU" b="1" dirty="0" smtClean="0">
                <a:cs typeface="Times New Roman" pitchFamily="18" charset="0"/>
              </a:rPr>
              <a:t>»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Применяют с 1-го года, по ½ чайной ложке, однократно во время еды 1 месяц. Перерыв 2 недели, курс повторяют через 2 недели. Повторные курсы 4-6 раз в год.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Содержит: натрия фторид; витамины А, В, С.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Противопоказания: гипервитаминоз А и Д; фтора больше 1,5 мг/л. </a:t>
            </a:r>
          </a:p>
        </p:txBody>
      </p:sp>
      <p:pic>
        <p:nvPicPr>
          <p:cNvPr id="47106" name="Picture 2" descr="Витафтор (Vitaphthor): описание, рецепт, инструк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238125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5543560" cy="2857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200" b="1" dirty="0" smtClean="0">
                <a:cs typeface="Times New Roman" pitchFamily="18" charset="0"/>
              </a:rPr>
              <a:t>Натрия фторид  </a:t>
            </a:r>
            <a:r>
              <a:rPr lang="ru-RU" sz="2200" dirty="0" smtClean="0">
                <a:cs typeface="Times New Roman" pitchFamily="18" charset="0"/>
              </a:rPr>
              <a:t>(таблетки 1,1 и 2,2 мг) или </a:t>
            </a:r>
            <a:r>
              <a:rPr lang="ru-RU" sz="2200" b="1" dirty="0" err="1" smtClean="0">
                <a:cs typeface="Times New Roman" pitchFamily="18" charset="0"/>
              </a:rPr>
              <a:t>Натриум</a:t>
            </a:r>
            <a:r>
              <a:rPr lang="ru-RU" sz="2200" b="1" dirty="0" smtClean="0">
                <a:cs typeface="Times New Roman" pitchFamily="18" charset="0"/>
              </a:rPr>
              <a:t> </a:t>
            </a:r>
            <a:r>
              <a:rPr lang="ru-RU" sz="2200" b="1" dirty="0" err="1" smtClean="0">
                <a:cs typeface="Times New Roman" pitchFamily="18" charset="0"/>
              </a:rPr>
              <a:t>флюоратум</a:t>
            </a:r>
            <a:r>
              <a:rPr lang="ru-RU" sz="2200" dirty="0" smtClean="0">
                <a:cs typeface="Times New Roman" pitchFamily="18" charset="0"/>
              </a:rPr>
              <a:t> (таблетки для рассасывания 1 мг) </a:t>
            </a:r>
          </a:p>
          <a:p>
            <a:pPr>
              <a:buNone/>
            </a:pPr>
            <a:r>
              <a:rPr lang="ru-RU" sz="2200" dirty="0" smtClean="0">
                <a:cs typeface="Times New Roman" pitchFamily="18" charset="0"/>
              </a:rPr>
              <a:t>Состав: в 2,2 мг содержится 1 мг фтора.</a:t>
            </a:r>
          </a:p>
          <a:p>
            <a:pPr>
              <a:buNone/>
            </a:pPr>
            <a:r>
              <a:rPr lang="ru-RU" sz="2200" dirty="0" smtClean="0">
                <a:cs typeface="Times New Roman" pitchFamily="18" charset="0"/>
              </a:rPr>
              <a:t>Дозировка: Если  фтора меньше 300 мкг/кг в питьевой воде:</a:t>
            </a:r>
          </a:p>
          <a:p>
            <a:pPr>
              <a:buNone/>
            </a:pPr>
            <a:r>
              <a:rPr lang="ru-RU" sz="2200" dirty="0" smtClean="0">
                <a:cs typeface="Times New Roman" pitchFamily="18" charset="0"/>
              </a:rPr>
              <a:t>- до 2-х лет – 250 мкг 1 раз в сутки;</a:t>
            </a:r>
          </a:p>
          <a:p>
            <a:pPr>
              <a:buNone/>
            </a:pPr>
            <a:r>
              <a:rPr lang="ru-RU" sz="2200" dirty="0" smtClean="0">
                <a:cs typeface="Times New Roman" pitchFamily="18" charset="0"/>
              </a:rPr>
              <a:t>- 2-3 года – 500 мкг 1 раз в сутки.</a:t>
            </a:r>
          </a:p>
          <a:p>
            <a:pPr>
              <a:buNone/>
            </a:pPr>
            <a:r>
              <a:rPr lang="ru-RU" sz="2200" dirty="0" smtClean="0">
                <a:cs typeface="Times New Roman" pitchFamily="18" charset="0"/>
              </a:rPr>
              <a:t>Дозировка: фтора 300-700 мкг/кг в питьевой воде:</a:t>
            </a:r>
          </a:p>
          <a:p>
            <a:pPr>
              <a:buNone/>
            </a:pPr>
            <a:r>
              <a:rPr lang="ru-RU" sz="2200" dirty="0" smtClean="0">
                <a:cs typeface="Times New Roman" pitchFamily="18" charset="0"/>
              </a:rPr>
              <a:t>- до 2-х лет – 125 мкг 1 раз в сутки;</a:t>
            </a:r>
          </a:p>
          <a:p>
            <a:pPr>
              <a:buNone/>
            </a:pPr>
            <a:r>
              <a:rPr lang="ru-RU" sz="2200" dirty="0" smtClean="0">
                <a:cs typeface="Times New Roman" pitchFamily="18" charset="0"/>
              </a:rPr>
              <a:t>- 2-3 года – 250 мкг 1 раз в сутки. </a:t>
            </a:r>
          </a:p>
          <a:p>
            <a:pPr>
              <a:buNone/>
            </a:pPr>
            <a:r>
              <a:rPr lang="ru-RU" sz="2200" dirty="0" smtClean="0">
                <a:cs typeface="Times New Roman" pitchFamily="18" charset="0"/>
              </a:rPr>
              <a:t>Противопоказания: если фтора больше 700 мкг/кг.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714752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cs typeface="Times New Roman" pitchFamily="18" charset="0"/>
              </a:rPr>
              <a:t>«</a:t>
            </a:r>
            <a:r>
              <a:rPr lang="ru-RU" b="1" dirty="0" err="1" smtClean="0">
                <a:cs typeface="Times New Roman" pitchFamily="18" charset="0"/>
              </a:rPr>
              <a:t>Д-флюореттен</a:t>
            </a:r>
            <a:r>
              <a:rPr lang="ru-RU" b="1" dirty="0" smtClean="0">
                <a:cs typeface="Times New Roman" pitchFamily="18" charset="0"/>
              </a:rPr>
              <a:t> 500»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Состав: витамин Д, </a:t>
            </a:r>
            <a:r>
              <a:rPr lang="ru-RU" dirty="0" err="1" smtClean="0">
                <a:cs typeface="Times New Roman" pitchFamily="18" charset="0"/>
              </a:rPr>
              <a:t>натрия-фторид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Дозировка: с конца первой недели жизни и ежедневно.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 </a:t>
            </a:r>
          </a:p>
        </p:txBody>
      </p:sp>
      <p:pic>
        <p:nvPicPr>
          <p:cNvPr id="46082" name="Picture 2" descr="Купить D-Fluoretten (Д-флюореттен) 500 I.E. 30 шт в интернет-магазине  Diskontshop.eu Германия всего за 409 руб. в Моск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2857495" cy="2857496"/>
          </a:xfrm>
          <a:prstGeom prst="rect">
            <a:avLst/>
          </a:prstGeom>
          <a:noFill/>
        </p:spPr>
      </p:pic>
      <p:pic>
        <p:nvPicPr>
          <p:cNvPr id="46084" name="Picture 4" descr="Натрия фторид д/детей апельсин таб. 1,1мг №30 (Grindex) купить в Москве по  низкой цене в интернет аптеке Ригла | код товара:496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04"/>
            <a:ext cx="2833676" cy="283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Эндогенная профилактика при дефиците кальция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2643182"/>
            <a:ext cx="3971924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err="1" smtClean="0">
                <a:cs typeface="Times New Roman" pitchFamily="18" charset="0"/>
              </a:rPr>
              <a:t>Кальцинова</a:t>
            </a:r>
            <a:endParaRPr lang="ru-RU" sz="16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- до 1-го года  0,5 ст. ложки в гранулах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- с 1-го до 2-х лет 1 ст. ложка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- 2-4 года 2 ст. ложки или 2-3 таблетки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- с 4-х лет 4-5 таблеток 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44291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err="1" smtClean="0">
                <a:cs typeface="Times New Roman" pitchFamily="18" charset="0"/>
              </a:rPr>
              <a:t>Кальцид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 от 0 до полугода 1 таблетка 1 раз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 полгода-год 1,5 таблетки 1 раз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- 1-10 лет 1 таблетка 2 раза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Рекомендуемая дозировка</a:t>
            </a:r>
            <a:r>
              <a:rPr lang="en-US" dirty="0" smtClean="0">
                <a:cs typeface="Times New Roman" pitchFamily="18" charset="0"/>
              </a:rPr>
              <a:t>: 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- 1-3 года 600 мг. кальция.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- 4-8 лет 800 мг. Кальция. 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Используются следующие препараты</a:t>
            </a:r>
            <a:r>
              <a:rPr lang="en-US" dirty="0" smtClean="0">
                <a:cs typeface="Times New Roman" pitchFamily="18" charset="0"/>
              </a:rPr>
              <a:t>:</a:t>
            </a:r>
            <a:r>
              <a:rPr lang="ru-RU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45058" name="Picture 2" descr="Кальцинова (таб. №27) - купить в Москве, цена в аптеках от 447 руб.,  инструкция по применению, отзывы - Аптека Диа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1928810" cy="1928811"/>
          </a:xfrm>
          <a:prstGeom prst="rect">
            <a:avLst/>
          </a:prstGeom>
          <a:noFill/>
        </p:spPr>
      </p:pic>
      <p:sp>
        <p:nvSpPr>
          <p:cNvPr id="45060" name="AutoShape 4" descr="Кальцид для профилактики остеопороза, в период интенсивного роста детей,  рахите, 100шт купить в Москве - цена от 205 руб, доста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Кальцид для профилактики остеопороза, в период интенсивного роста детей,  рахите, 100шт купить в Москве - цена от 205 руб, доста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4" name="Picture 8" descr="Кальцид для профилактики остеопороза, в период интенсивного роста детей,  рахите, 100шт купить в Москве - цена от 205 руб, дост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9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357166"/>
            <a:ext cx="4329114" cy="57595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 smtClean="0"/>
              <a:t>глицерофосфат кальция,</a:t>
            </a:r>
          </a:p>
          <a:p>
            <a:pPr marL="0" indent="0">
              <a:buNone/>
            </a:pPr>
            <a:r>
              <a:rPr lang="ru-RU" sz="2900" b="1" dirty="0" smtClean="0"/>
              <a:t>хлорид магния</a:t>
            </a:r>
            <a:endParaRPr lang="ru-RU" sz="2900" dirty="0" smtClean="0"/>
          </a:p>
          <a:p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Наиболее эффективна комбинация</a:t>
            </a:r>
          </a:p>
          <a:p>
            <a:r>
              <a:rPr lang="ru-RU" sz="2900" dirty="0" smtClean="0"/>
              <a:t>процесс </a:t>
            </a:r>
            <a:r>
              <a:rPr lang="ru-RU" sz="2900" dirty="0" err="1" smtClean="0"/>
              <a:t>реминерализации</a:t>
            </a:r>
            <a:r>
              <a:rPr lang="ru-RU" sz="2900" dirty="0" smtClean="0"/>
              <a:t> поддерживается гидролитическим ферментами (щелочная и кислая фосфатазы слюны расщепляют глицерофосфат кальция)</a:t>
            </a:r>
          </a:p>
          <a:p>
            <a:r>
              <a:rPr lang="ru-RU" sz="2900" dirty="0" smtClean="0"/>
              <a:t>активность этих </a:t>
            </a:r>
            <a:r>
              <a:rPr lang="ru-RU" sz="2900" dirty="0" err="1" smtClean="0"/>
              <a:t>металлоферментов</a:t>
            </a:r>
            <a:r>
              <a:rPr lang="ru-RU" sz="2900" dirty="0" smtClean="0"/>
              <a:t> повышается в присутствии ионов хлора и магния.</a:t>
            </a:r>
          </a:p>
          <a:p>
            <a:pPr marL="0" indent="0">
              <a:buNone/>
            </a:pPr>
            <a:r>
              <a:rPr lang="ru-RU" sz="2900" b="1" dirty="0" smtClean="0"/>
              <a:t>Ксилит</a:t>
            </a:r>
          </a:p>
          <a:p>
            <a:pPr marL="0" indent="0"/>
            <a:r>
              <a:rPr lang="ru-RU" sz="2900" dirty="0" smtClean="0"/>
              <a:t>   </a:t>
            </a:r>
            <a:r>
              <a:rPr lang="ru-RU" sz="2900" dirty="0" err="1" smtClean="0"/>
              <a:t>сахарозаменитель</a:t>
            </a:r>
            <a:r>
              <a:rPr lang="ru-RU" sz="2900" dirty="0" smtClean="0"/>
              <a:t> безвреден при проглатывании, </a:t>
            </a:r>
          </a:p>
          <a:p>
            <a:r>
              <a:rPr lang="ru-RU" sz="2900" dirty="0" smtClean="0"/>
              <a:t>не </a:t>
            </a:r>
            <a:r>
              <a:rPr lang="ru-RU" sz="2900" dirty="0" err="1" smtClean="0"/>
              <a:t>метаболизируется</a:t>
            </a:r>
            <a:r>
              <a:rPr lang="ru-RU" sz="2900" dirty="0" smtClean="0"/>
              <a:t> микроорганизмами полости рта, что выражается бактериостатическим и бактерицидным эффектами, </a:t>
            </a:r>
          </a:p>
          <a:p>
            <a:r>
              <a:rPr lang="ru-RU" sz="2900" dirty="0" smtClean="0"/>
              <a:t>снижает адгезию микроорганизмов к поверхности зуба, </a:t>
            </a:r>
          </a:p>
          <a:p>
            <a:r>
              <a:rPr lang="ru-RU" sz="2900" dirty="0" smtClean="0"/>
              <a:t>ингибирует передачу </a:t>
            </a:r>
            <a:r>
              <a:rPr lang="en-US" sz="2900" dirty="0" err="1" smtClean="0"/>
              <a:t>S.mutans</a:t>
            </a:r>
            <a:r>
              <a:rPr lang="en-US" sz="2900" dirty="0" smtClean="0"/>
              <a:t> </a:t>
            </a:r>
            <a:r>
              <a:rPr lang="ru-RU" sz="2900" dirty="0" smtClean="0"/>
              <a:t>от матери к ребенку.</a:t>
            </a:r>
          </a:p>
          <a:p>
            <a:endParaRPr lang="ru-RU" sz="2900" dirty="0"/>
          </a:p>
        </p:txBody>
      </p:sp>
      <p:pic>
        <p:nvPicPr>
          <p:cNvPr id="1026" name="Picture 2" descr="РОКС ГЕЛЬ MEDICAL МИНЕРАЛС Д/ДЕТ/ПОДРОСТ КЛУБН45,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786158" cy="3357554"/>
          </a:xfrm>
          <a:prstGeom prst="rect">
            <a:avLst/>
          </a:prstGeom>
          <a:noFill/>
        </p:spPr>
      </p:pic>
      <p:pic>
        <p:nvPicPr>
          <p:cNvPr id="5" name="Picture 6" descr="http://24stoma.ru/wp-content/uploads/2013/03/g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714884"/>
            <a:ext cx="3317630" cy="1766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85992"/>
            <a:ext cx="2500330" cy="2348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cs typeface="Times New Roman" pitchFamily="18" charset="0"/>
              </a:rPr>
              <a:t>    По данным литературы, наблюдения детей раннего возраста установлено, что обращение к врачу стоматологу на первом году жизни ребёнка является оптимальным возрастом для проведения индивидуальной медицинской профилактики кариеса временных зубов.</a:t>
            </a:r>
          </a:p>
          <a:p>
            <a:pPr algn="just">
              <a:buNone/>
            </a:pPr>
            <a:r>
              <a:rPr lang="ru-RU" dirty="0" smtClean="0">
                <a:cs typeface="Times New Roman" pitchFamily="18" charset="0"/>
              </a:rPr>
              <a:t>    Последовательное и обоснованное проведение лечебно-профилактических процедур в полости рта позволяет существенно снизить заболеваемость кариесом у детей дошкольного возраста, а также в 4 раза сократить частоту возникновения пульпита и периодонтита, в зубах, пораженных гипоплазией эмали, осложнённой кариесом.</a:t>
            </a:r>
          </a:p>
          <a:p>
            <a:pPr algn="just">
              <a:buNone/>
            </a:pPr>
            <a:r>
              <a:rPr lang="ru-RU" dirty="0" smtClean="0">
                <a:cs typeface="Times New Roman" pitchFamily="18" charset="0"/>
              </a:rPr>
              <a:t>    Таким образом, необходимым условием профилактики стоматологических заболеваний у детей является своевременное обращение ребёнка к стоматологу.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Харитонова, М. П. Х207 Профилактика основных стоматологических заболеваний у детей и подростков / М. П. Харитонова, О. А. </a:t>
            </a:r>
            <a:r>
              <a:rPr lang="ru-RU" sz="2900" dirty="0" err="1" smtClean="0"/>
              <a:t>Мосейчук</a:t>
            </a:r>
            <a:r>
              <a:rPr lang="ru-RU" sz="2900" dirty="0" smtClean="0"/>
              <a:t>. – Екатеринбург : Изд-во «Знак качества», 2019. – 24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err="1" smtClean="0"/>
              <a:t>Бородовицина</a:t>
            </a:r>
            <a:r>
              <a:rPr lang="ru-RU" sz="2900" dirty="0" smtClean="0"/>
              <a:t> С.И. Б 833 Профилактика стоматологических заболеваний: учебное пособие / С.И. </a:t>
            </a:r>
            <a:r>
              <a:rPr lang="ru-RU" sz="2900" dirty="0" err="1" smtClean="0"/>
              <a:t>Бородовицина</a:t>
            </a:r>
            <a:r>
              <a:rPr lang="ru-RU" sz="2900" dirty="0" smtClean="0"/>
              <a:t>, Н.А.Савельева, Е.С.Таболина; ФГБОУ ВО </a:t>
            </a:r>
            <a:r>
              <a:rPr lang="ru-RU" sz="2900" dirty="0" err="1" smtClean="0"/>
              <a:t>РязГМУ</a:t>
            </a:r>
            <a:r>
              <a:rPr lang="ru-RU" sz="2900" dirty="0" smtClean="0"/>
              <a:t> Минздрава России. – Рязань: </a:t>
            </a:r>
            <a:r>
              <a:rPr lang="ru-RU" sz="2900" dirty="0" err="1" smtClean="0"/>
              <a:t>ОТСиОП</a:t>
            </a:r>
            <a:r>
              <a:rPr lang="ru-RU" sz="2900" dirty="0" smtClean="0"/>
              <a:t>, 2019. – 264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Персии Л.С, Елизарова В.М., Дьякова СВ. П26 Стоматология детского возраста. — Изд. 5-е, </a:t>
            </a:r>
            <a:r>
              <a:rPr lang="ru-RU" sz="2900" dirty="0" err="1" smtClean="0"/>
              <a:t>перераб</a:t>
            </a:r>
            <a:r>
              <a:rPr lang="ru-RU" sz="2900" dirty="0" smtClean="0"/>
              <a:t>. и доп. — М.: Медицина, 2003. — 640 с: ил. (Учеб. лит. Для студентов мед. вузов.)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Пропедевтическая стоматология : учеб. для мед. вузов / ред. Э. А. </a:t>
            </a:r>
            <a:r>
              <a:rPr lang="ru-RU" sz="2900" dirty="0" err="1" smtClean="0"/>
              <a:t>Базикян</a:t>
            </a:r>
            <a:r>
              <a:rPr lang="ru-RU" sz="2900" dirty="0" smtClean="0"/>
              <a:t>, О. О. </a:t>
            </a:r>
            <a:r>
              <a:rPr lang="ru-RU" sz="2900" dirty="0" err="1" smtClean="0"/>
              <a:t>Янушевич</a:t>
            </a:r>
            <a:r>
              <a:rPr lang="ru-RU" sz="2900" dirty="0" smtClean="0"/>
              <a:t>. - 2-е изд., доп. и </a:t>
            </a:r>
            <a:r>
              <a:rPr lang="ru-RU" sz="2900" dirty="0" err="1" smtClean="0"/>
              <a:t>перераб</a:t>
            </a:r>
            <a:r>
              <a:rPr lang="ru-RU" sz="2900" dirty="0" smtClean="0"/>
              <a:t>. - М. : </a:t>
            </a:r>
            <a:r>
              <a:rPr lang="ru-RU" sz="2900" dirty="0" err="1" smtClean="0"/>
              <a:t>ГЭОТАР-Медиа</a:t>
            </a:r>
            <a:r>
              <a:rPr lang="ru-RU" sz="2900" dirty="0" smtClean="0"/>
              <a:t>, 2013.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Терапевтическая стоматология детского возраста. —М.: Медицинская книга, Н.Новгород: Издательство НГМА, 2001. -744с.:илл.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Терапевтическая стоматология : </a:t>
            </a:r>
            <a:r>
              <a:rPr lang="ru-RU" sz="2900" dirty="0" err="1" smtClean="0"/>
              <a:t>нац</a:t>
            </a:r>
            <a:r>
              <a:rPr lang="ru-RU" sz="2900" dirty="0" smtClean="0"/>
              <a:t>. рук. / гл. ред. Л. А. Дмитриева, Ю. М. </a:t>
            </a:r>
            <a:r>
              <a:rPr lang="ru-RU" sz="2900" dirty="0" err="1" smtClean="0"/>
              <a:t>Максимовский</a:t>
            </a:r>
            <a:r>
              <a:rPr lang="ru-RU" sz="2900" dirty="0" smtClean="0"/>
              <a:t>. - 2-е изд., </a:t>
            </a:r>
            <a:r>
              <a:rPr lang="ru-RU" sz="2900" dirty="0" err="1" smtClean="0"/>
              <a:t>перераб</a:t>
            </a:r>
            <a:r>
              <a:rPr lang="ru-RU" sz="2900" dirty="0" smtClean="0"/>
              <a:t>. и доп. - Москва : </a:t>
            </a:r>
            <a:r>
              <a:rPr lang="ru-RU" sz="2900" dirty="0" err="1" smtClean="0"/>
              <a:t>ГЭОТАР-Медиа</a:t>
            </a:r>
            <a:r>
              <a:rPr lang="ru-RU" sz="2900" dirty="0" smtClean="0"/>
              <a:t>, 2021. - 888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Пропедевтическая стоматология : учебник / Э. С. </a:t>
            </a:r>
            <a:r>
              <a:rPr lang="ru-RU" sz="2900" dirty="0" err="1" smtClean="0"/>
              <a:t>Каливраджиян</a:t>
            </a:r>
            <a:r>
              <a:rPr lang="ru-RU" sz="2900" dirty="0" smtClean="0"/>
              <a:t>, Е. А. Брагин, С. И. </a:t>
            </a:r>
            <a:r>
              <a:rPr lang="ru-RU" sz="2900" dirty="0" err="1" smtClean="0"/>
              <a:t>Абакаров</a:t>
            </a:r>
            <a:r>
              <a:rPr lang="ru-RU" sz="2900" dirty="0" smtClean="0"/>
              <a:t> [и др.]. - М. : </a:t>
            </a:r>
            <a:r>
              <a:rPr lang="ru-RU" sz="2900" dirty="0" err="1" smtClean="0"/>
              <a:t>ГЭОТАР-Медиа</a:t>
            </a:r>
            <a:r>
              <a:rPr lang="ru-RU" sz="2900" dirty="0" smtClean="0"/>
              <a:t>, 2014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043890" cy="1071570"/>
          </a:xfrm>
        </p:spPr>
        <p:txBody>
          <a:bodyPr/>
          <a:lstStyle/>
          <a:p>
            <a:pPr lvl="0"/>
            <a:r>
              <a:rPr lang="ru-RU" sz="2000" dirty="0" smtClean="0"/>
              <a:t>Ознакомиться  с особенностями подхода к </a:t>
            </a:r>
            <a:r>
              <a:rPr lang="ru-RU" sz="2000" dirty="0" err="1" smtClean="0"/>
              <a:t>противокариозным</a:t>
            </a:r>
            <a:r>
              <a:rPr lang="ru-RU" sz="2000" dirty="0" smtClean="0"/>
              <a:t> профилактическим мероприятиям у детей раннего возраста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571744"/>
            <a:ext cx="7467600" cy="9286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929066"/>
            <a:ext cx="7467600" cy="25448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Освоение правил планирования кариеспрофилактических мероприятий в периоде формирования временного прикуса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pic>
        <p:nvPicPr>
          <p:cNvPr id="14338" name="Picture 2" descr="Песенка зубной феи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7548530" cy="424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Профилактика стоматологических заболеваний </a:t>
            </a:r>
            <a:r>
              <a:rPr lang="ru-RU" dirty="0" smtClean="0"/>
              <a:t>- это  комплекс мероприятий, направленных на предупреждение возникновения и развития заболеваний полости рта.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СХЕМА ВОЗРАСТНОЙ ПЕРИОДИЗАЦИИ РАЗВИТИЯ ЧЕЛОВЕКА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принята на VII конференции по проблемам возрастной морфологии, физиологии и биохимии (1965).</a:t>
            </a:r>
            <a:r>
              <a:rPr lang="ru-RU" sz="3200" dirty="0" smtClean="0"/>
              <a:t> 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0" y="1600200"/>
            <a:ext cx="6289019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Схема профилактики стоматологических заболеваний у детей раннего возраста</a:t>
            </a:r>
            <a:endParaRPr lang="ru-RU" sz="2800" dirty="0"/>
          </a:p>
        </p:txBody>
      </p:sp>
      <p:pic>
        <p:nvPicPr>
          <p:cNvPr id="1026" name="Picture 2" descr="https://sun9-77.userapi.com/impg/Nl0SCUEA6Rdj9K_fZjgq8rNDCW9IyAQ3ZmMINg/4F6fiVSLkVM.jpg?size=477x438&amp;quality=96&amp;sign=d63459ef420a6a8cf2a78d193321e025&amp;type=album"/>
          <p:cNvPicPr>
            <a:picLocks noChangeAspect="1" noChangeArrowheads="1"/>
          </p:cNvPicPr>
          <p:nvPr/>
        </p:nvPicPr>
        <p:blipFill>
          <a:blip r:embed="rId2" cstate="print"/>
          <a:srcRect r="-6808" b="1645"/>
          <a:stretch>
            <a:fillRect/>
          </a:stretch>
        </p:blipFill>
        <p:spPr bwMode="auto">
          <a:xfrm>
            <a:off x="1928794" y="1571612"/>
            <a:ext cx="6500858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Цель профилактических мероприятий: </a:t>
            </a:r>
          </a:p>
          <a:p>
            <a:pPr marL="0" indent="0" algn="just">
              <a:buNone/>
            </a:pPr>
            <a:r>
              <a:rPr lang="ru-RU" sz="2200" dirty="0" smtClean="0"/>
              <a:t>- обеспечение условий для завершения минерализации эмали временных зубов и поддержания гомеостаза в полости рта, обеспечение условий для формирования полноценной структуры твердых тканей постоянных зубов.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Методы профилактики:</a:t>
            </a:r>
          </a:p>
          <a:p>
            <a:pPr marL="0" indent="0" algn="just">
              <a:buNone/>
            </a:pPr>
            <a:r>
              <a:rPr lang="ru-RU" sz="2200" b="1" dirty="0" smtClean="0"/>
              <a:t>- </a:t>
            </a:r>
            <a:r>
              <a:rPr lang="ru-RU" sz="2200" dirty="0" smtClean="0"/>
              <a:t>эндогенная профилактика (рациональное питание ребенка, прием витаминно-минеральных комплексных препаратов),</a:t>
            </a:r>
          </a:p>
          <a:p>
            <a:pPr marL="0" indent="0" algn="just">
              <a:buNone/>
            </a:pPr>
            <a:r>
              <a:rPr lang="ru-RU" sz="2200" dirty="0" smtClean="0"/>
              <a:t>- экзогенная профилактика (регулярная чистка зубов, применение лечебно-профилактических средств гигиены, применение </a:t>
            </a:r>
            <a:r>
              <a:rPr lang="ru-RU" sz="2200" dirty="0" err="1" smtClean="0"/>
              <a:t>реминерализующих</a:t>
            </a:r>
            <a:r>
              <a:rPr lang="ru-RU" sz="2200" dirty="0" smtClean="0"/>
              <a:t> препаратов на основе </a:t>
            </a:r>
            <a:r>
              <a:rPr lang="ru-RU" sz="2200" dirty="0" err="1" smtClean="0"/>
              <a:t>Са</a:t>
            </a:r>
            <a:r>
              <a:rPr lang="ru-RU" sz="2200" dirty="0" smtClean="0"/>
              <a:t>/РО4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Нарушение питания является одной из причин формирования различных патологических процессов в тканях и органах. Понятие «рациональное питание» включает введение в рацион основных питательных веществ: белков, жиров, углеводов, минеральных веществ, витаминов в оптимальных соотношениях.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правила приёма пищи для здоровых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>
                <a:cs typeface="Times New Roman" pitchFamily="18" charset="0"/>
              </a:rPr>
              <a:t>Не отказываться от жесткой пищи. Долго грызть и жевать твёрдые овощи, фрукты и орехи.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Откусывать пищу передними зубами. Измельчать пищу только боковыми зубами.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Снимать пищу с ложки губами, не засовывая ложку в рот.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Пережевывать пищу тщательно, глотать пищу измельчённой, не запивая.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Заканчивать приём пищи твёрдыми овощами и фруктами (морковь, яблоко, груша), сыром.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Полоскать рот водой после каждого приёма пищи.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Не есть сладкое между приёмами пищи. Разрешить себе сладости 1-2 раза в неделю в небольшом количестве, после чего прополоскать рот водой.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Употреблять ежедневно молочные продукты.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000" dirty="0" smtClean="0">
                <a:cs typeface="Times New Roman" pitchFamily="18" charset="0"/>
              </a:rPr>
              <a:t>Главное надо соблюдать режим питания.</a:t>
            </a:r>
          </a:p>
          <a:p>
            <a:pPr lvl="0" algn="just"/>
            <a:r>
              <a:rPr lang="ru-RU" sz="2000" dirty="0" smtClean="0">
                <a:cs typeface="Times New Roman" pitchFamily="18" charset="0"/>
              </a:rPr>
              <a:t>Чтобы пища была разнообразной (включать </a:t>
            </a:r>
            <a:r>
              <a:rPr lang="ru-RU" sz="2000" dirty="0" err="1" smtClean="0">
                <a:cs typeface="Times New Roman" pitchFamily="18" charset="0"/>
              </a:rPr>
              <a:t>цельнозернвые</a:t>
            </a:r>
            <a:r>
              <a:rPr lang="ru-RU" sz="2000" dirty="0" smtClean="0">
                <a:cs typeface="Times New Roman" pitchFamily="18" charset="0"/>
              </a:rPr>
              <a:t> крупы, овощи, фрукты, молочные продукты)</a:t>
            </a:r>
            <a:endParaRPr lang="ru-RU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cs typeface="Times New Roman" pitchFamily="18" charset="0"/>
              </a:rPr>
              <a:t>Использовать рациональные способы кулинарной обработки продуктов.</a:t>
            </a:r>
          </a:p>
          <a:p>
            <a:pPr lvl="0" algn="just"/>
            <a:r>
              <a:rPr lang="ru-RU" sz="2000" dirty="0" smtClean="0">
                <a:cs typeface="Times New Roman" pitchFamily="18" charset="0"/>
              </a:rPr>
              <a:t>Иметь знания о биологической и химической ценности продуктов.</a:t>
            </a:r>
          </a:p>
          <a:p>
            <a:pPr lvl="0" algn="just"/>
            <a:r>
              <a:rPr lang="ru-RU" sz="2000" dirty="0" smtClean="0">
                <a:cs typeface="Times New Roman" pitchFamily="18" charset="0"/>
              </a:rPr>
              <a:t>Знать о потребностях ребёнка в пищевых веществах зависимых от возраста.</a:t>
            </a:r>
          </a:p>
          <a:p>
            <a:pPr algn="just"/>
            <a:r>
              <a:rPr lang="ru-RU" sz="2000" dirty="0" smtClean="0">
                <a:cs typeface="Times New Roman" pitchFamily="18" charset="0"/>
              </a:rPr>
              <a:t>Питание должно быть 4-х разовым, кратность приёма пищи 4 часа.</a:t>
            </a:r>
          </a:p>
          <a:p>
            <a:pPr algn="just"/>
            <a:r>
              <a:rPr lang="ru-RU" sz="2000" dirty="0" smtClean="0">
                <a:cs typeface="Times New Roman" pitchFamily="18" charset="0"/>
              </a:rPr>
              <a:t>Обычно это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ru-RU" sz="2000" dirty="0" smtClean="0">
              <a:cs typeface="Times New Roman" pitchFamily="18" charset="0"/>
            </a:endParaRPr>
          </a:p>
          <a:p>
            <a:pPr lvl="2" algn="just"/>
            <a:r>
              <a:rPr lang="ru-RU" sz="2000" dirty="0" smtClean="0">
                <a:cs typeface="Times New Roman" pitchFamily="18" charset="0"/>
              </a:rPr>
              <a:t>Завтрак, обед, полдник, ужин.</a:t>
            </a:r>
          </a:p>
          <a:p>
            <a:pPr lvl="2" algn="just"/>
            <a:r>
              <a:rPr lang="ru-RU" sz="2000" dirty="0" smtClean="0">
                <a:cs typeface="Times New Roman" pitchFamily="18" charset="0"/>
              </a:rPr>
              <a:t>Или завтрак, второй завтрак, обед, ужин.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Завтрак и ужин должны составлять 50% суточной калорийности (завтрак 35-40%, ужин 10-15%).</a:t>
            </a:r>
          </a:p>
          <a:p>
            <a:pPr algn="just"/>
            <a:r>
              <a:rPr lang="ru-RU" sz="2000" dirty="0" smtClean="0">
                <a:cs typeface="Times New Roman" pitchFamily="18" charset="0"/>
              </a:rPr>
              <a:t>Желательно иметь фиксированные часы приёма пищи.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627</TotalTime>
  <Words>1259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vt:lpstr>
      <vt:lpstr>Цель</vt:lpstr>
      <vt:lpstr>Слайд 3</vt:lpstr>
      <vt:lpstr>СХЕМА ВОЗРАСТНОЙ ПЕРИОДИЗАЦИИ РАЗВИТИЯ ЧЕЛОВЕКА принята на VII конференции по проблемам возрастной морфологии, физиологии и биохимии (1965). </vt:lpstr>
      <vt:lpstr>Схема профилактики стоматологических заболеваний у детей раннего возраста</vt:lpstr>
      <vt:lpstr>Слайд 6</vt:lpstr>
      <vt:lpstr>Слайд 7</vt:lpstr>
      <vt:lpstr> правила приёма пищи для здоровых детей:</vt:lpstr>
      <vt:lpstr>Слайд 9</vt:lpstr>
      <vt:lpstr>Пищевой рацион ребенка</vt:lpstr>
      <vt:lpstr>гигиена полости рта</vt:lpstr>
      <vt:lpstr>Слайд 12</vt:lpstr>
      <vt:lpstr>Слайд 13</vt:lpstr>
      <vt:lpstr>Средства эндогенной профилактики кариеса. Эндогенное использование препаратов фтора</vt:lpstr>
      <vt:lpstr>Слайд 15</vt:lpstr>
      <vt:lpstr>Эндогенная профилактика при дефиците кальция</vt:lpstr>
      <vt:lpstr>Слайд 17</vt:lpstr>
      <vt:lpstr>Заключение</vt:lpstr>
      <vt:lpstr>Список литературы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Глеб</dc:creator>
  <cp:lastModifiedBy>Глеб</cp:lastModifiedBy>
  <cp:revision>33</cp:revision>
  <dcterms:created xsi:type="dcterms:W3CDTF">2022-10-22T08:27:00Z</dcterms:created>
  <dcterms:modified xsi:type="dcterms:W3CDTF">2022-10-31T06:58:29Z</dcterms:modified>
</cp:coreProperties>
</file>