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273" r:id="rId4"/>
    <p:sldId id="260" r:id="rId5"/>
    <p:sldId id="261" r:id="rId6"/>
    <p:sldId id="264" r:id="rId7"/>
    <p:sldId id="267" r:id="rId8"/>
    <p:sldId id="268" r:id="rId9"/>
    <p:sldId id="269" r:id="rId10"/>
    <p:sldId id="262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DBE9-394E-40C5-B7AB-6A0AF0A47AC2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6094-E646-447E-8608-4FB12F9497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DBE9-394E-40C5-B7AB-6A0AF0A47AC2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6094-E646-447E-8608-4FB12F9497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DBE9-394E-40C5-B7AB-6A0AF0A47AC2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6094-E646-447E-8608-4FB12F9497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DBE9-394E-40C5-B7AB-6A0AF0A47AC2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6094-E646-447E-8608-4FB12F9497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DBE9-394E-40C5-B7AB-6A0AF0A47AC2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6094-E646-447E-8608-4FB12F9497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DBE9-394E-40C5-B7AB-6A0AF0A47AC2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6094-E646-447E-8608-4FB12F9497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DBE9-394E-40C5-B7AB-6A0AF0A47AC2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6094-E646-447E-8608-4FB12F9497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DBE9-394E-40C5-B7AB-6A0AF0A47AC2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6094-E646-447E-8608-4FB12F9497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DBE9-394E-40C5-B7AB-6A0AF0A47AC2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6094-E646-447E-8608-4FB12F9497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DBE9-394E-40C5-B7AB-6A0AF0A47AC2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6094-E646-447E-8608-4FB12F9497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DBE9-394E-40C5-B7AB-6A0AF0A47AC2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6094-E646-447E-8608-4FB12F9497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0DBE9-394E-40C5-B7AB-6A0AF0A47AC2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56094-E646-447E-8608-4FB12F94971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ksu_tenshi@mail.ru" TargetMode="External"/><Relationship Id="rId2" Type="http://schemas.openxmlformats.org/officeDocument/2006/relationships/hyperlink" Target="mailto:ulyabelova@mail.ru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557213" y="1722438"/>
            <a:ext cx="8242697" cy="2387600"/>
          </a:xfrm>
        </p:spPr>
        <p:txBody>
          <a:bodyPr/>
          <a:lstStyle/>
          <a:p>
            <a:pPr eaLnBrk="1" hangingPunct="1"/>
            <a:r>
              <a:rPr lang="ru-RU" altLang="ru-RU" sz="36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Биомедицинские исследования </a:t>
            </a:r>
            <a:br>
              <a:rPr lang="ru-RU" altLang="ru-RU" sz="36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ru-RU" altLang="ru-RU" sz="36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в </a:t>
            </a:r>
            <a:r>
              <a:rPr lang="ru-RU" altLang="ru-RU" sz="3600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КрасГМУ</a:t>
            </a:r>
            <a:r>
              <a:rPr lang="ru-RU" altLang="ru-RU" sz="36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им. проф. В.Ф. </a:t>
            </a:r>
            <a:r>
              <a:rPr lang="ru-RU" altLang="ru-RU" sz="3600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Войно-Ясенецкого</a:t>
            </a:r>
            <a:r>
              <a:rPr lang="ru-RU" altLang="ru-RU" sz="36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Минздрава </a:t>
            </a:r>
            <a:r>
              <a:rPr lang="ru-RU" altLang="ru-RU" sz="36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России</a:t>
            </a:r>
            <a:endParaRPr lang="ru-RU" altLang="ru-RU" sz="3600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pic>
        <p:nvPicPr>
          <p:cNvPr id="2052" name="Рисунок 3" descr="Логотип КрасГМУ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" y="382588"/>
            <a:ext cx="1439466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ru-RU" sz="3600" b="1" dirty="0" smtClean="0">
                <a:solidFill>
                  <a:srgbClr val="FF0000"/>
                </a:solidFill>
              </a:rPr>
              <a:t>Малые инновационные предприятия </a:t>
            </a:r>
            <a:r>
              <a:rPr lang="ru-RU" altLang="ru-RU" sz="3600" b="1" dirty="0" err="1" smtClean="0">
                <a:solidFill>
                  <a:srgbClr val="FF0000"/>
                </a:solidFill>
              </a:rPr>
              <a:t>КрасГМУ</a:t>
            </a:r>
            <a:r>
              <a:rPr lang="ru-RU" altLang="ru-RU" sz="3600" b="1" dirty="0" smtClean="0">
                <a:solidFill>
                  <a:srgbClr val="FF0000"/>
                </a:solidFill>
              </a:rPr>
              <a:t> </a:t>
            </a:r>
            <a:r>
              <a:rPr lang="ru-RU" altLang="ru-RU" sz="3600" b="1" dirty="0" smtClean="0">
                <a:solidFill>
                  <a:srgbClr val="FF0000"/>
                </a:solidFill>
              </a:rPr>
              <a:t>им</a:t>
            </a:r>
            <a:r>
              <a:rPr lang="ru-RU" altLang="ru-RU" sz="3600" b="1" dirty="0" smtClean="0">
                <a:solidFill>
                  <a:srgbClr val="FF0000"/>
                </a:solidFill>
              </a:rPr>
              <a:t>. проф. В.Ф. </a:t>
            </a:r>
            <a:r>
              <a:rPr lang="ru-RU" altLang="ru-RU" sz="3600" b="1" dirty="0" err="1" smtClean="0">
                <a:solidFill>
                  <a:srgbClr val="FF0000"/>
                </a:solidFill>
              </a:rPr>
              <a:t>Войно-Ясенецкого</a:t>
            </a:r>
            <a:endParaRPr lang="ru-RU" altLang="ru-RU" sz="3600" b="1" dirty="0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3603" y="1825625"/>
            <a:ext cx="8520113" cy="4351338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ООО «</a:t>
            </a:r>
            <a:r>
              <a:rPr lang="ru-RU" sz="2000" b="1" dirty="0" err="1" smtClean="0">
                <a:solidFill>
                  <a:srgbClr val="002060"/>
                </a:solidFill>
              </a:rPr>
              <a:t>Нейротехнологии</a:t>
            </a:r>
            <a:r>
              <a:rPr lang="ru-RU" sz="2000" b="1" dirty="0" smtClean="0">
                <a:solidFill>
                  <a:srgbClr val="002060"/>
                </a:solidFill>
              </a:rPr>
              <a:t>». </a:t>
            </a:r>
            <a:r>
              <a:rPr lang="ru-RU" sz="2000" i="1" dirty="0" smtClean="0">
                <a:solidFill>
                  <a:srgbClr val="002060"/>
                </a:solidFill>
              </a:rPr>
              <a:t>Разработка и производство изделий медицинского назначения </a:t>
            </a:r>
            <a:r>
              <a:rPr lang="ru-RU" sz="2000" i="1" dirty="0" smtClean="0">
                <a:solidFill>
                  <a:srgbClr val="002060"/>
                </a:solidFill>
              </a:rPr>
              <a:t>для </a:t>
            </a:r>
            <a:r>
              <a:rPr lang="ru-RU" sz="2000" i="1" dirty="0" err="1" smtClean="0">
                <a:solidFill>
                  <a:srgbClr val="002060"/>
                </a:solidFill>
              </a:rPr>
              <a:t>нейрореабилитации</a:t>
            </a:r>
            <a:r>
              <a:rPr lang="ru-RU" sz="2000" i="1" dirty="0" smtClean="0">
                <a:solidFill>
                  <a:srgbClr val="002060"/>
                </a:solidFill>
              </a:rPr>
              <a:t>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ООО «Молекулярно-клеточные технологии». </a:t>
            </a:r>
            <a:r>
              <a:rPr lang="ru-RU" sz="2000" i="1" dirty="0" smtClean="0">
                <a:solidFill>
                  <a:srgbClr val="002060"/>
                </a:solidFill>
              </a:rPr>
              <a:t>Разработка и производство модели гематоэнцефалического барьера </a:t>
            </a:r>
            <a:r>
              <a:rPr lang="en-US" sz="2000" i="1" dirty="0" smtClean="0">
                <a:solidFill>
                  <a:srgbClr val="002060"/>
                </a:solidFill>
              </a:rPr>
              <a:t>in vitro</a:t>
            </a:r>
            <a:r>
              <a:rPr lang="ru-RU" sz="2000" i="1" dirty="0" smtClean="0">
                <a:solidFill>
                  <a:srgbClr val="002060"/>
                </a:solidFill>
              </a:rPr>
              <a:t> для доклинического исследования веществ </a:t>
            </a:r>
            <a:r>
              <a:rPr lang="ru-RU" sz="2000" i="1" dirty="0" smtClean="0">
                <a:solidFill>
                  <a:srgbClr val="002060"/>
                </a:solidFill>
              </a:rPr>
              <a:t>с </a:t>
            </a:r>
            <a:r>
              <a:rPr lang="ru-RU" sz="2000" i="1" dirty="0" err="1" smtClean="0">
                <a:solidFill>
                  <a:srgbClr val="002060"/>
                </a:solidFill>
              </a:rPr>
              <a:t>нейротропной</a:t>
            </a:r>
            <a:r>
              <a:rPr lang="ru-RU" sz="2000" i="1" dirty="0" smtClean="0">
                <a:solidFill>
                  <a:srgbClr val="002060"/>
                </a:solidFill>
              </a:rPr>
              <a:t> активностью.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ООО «</a:t>
            </a:r>
            <a:r>
              <a:rPr lang="ru-RU" sz="2000" b="1" dirty="0" err="1" smtClean="0">
                <a:solidFill>
                  <a:srgbClr val="002060"/>
                </a:solidFill>
              </a:rPr>
              <a:t>Флуорит</a:t>
            </a:r>
            <a:r>
              <a:rPr lang="ru-RU" sz="2000" b="1" dirty="0" smtClean="0">
                <a:solidFill>
                  <a:srgbClr val="002060"/>
                </a:solidFill>
              </a:rPr>
              <a:t>». </a:t>
            </a:r>
            <a:r>
              <a:rPr lang="ru-RU" sz="2000" i="1" dirty="0" smtClean="0">
                <a:solidFill>
                  <a:srgbClr val="002060"/>
                </a:solidFill>
              </a:rPr>
              <a:t>Разработка и производство медицинских </a:t>
            </a:r>
            <a:r>
              <a:rPr lang="ru-RU" sz="2000" i="1" dirty="0" err="1" smtClean="0">
                <a:solidFill>
                  <a:srgbClr val="002060"/>
                </a:solidFill>
              </a:rPr>
              <a:t>спектрофлуориметров</a:t>
            </a:r>
            <a:r>
              <a:rPr lang="ru-RU" sz="2000" i="1" dirty="0" smtClean="0">
                <a:solidFill>
                  <a:srgbClr val="002060"/>
                </a:solidFill>
              </a:rPr>
              <a:t> </a:t>
            </a:r>
            <a:r>
              <a:rPr lang="ru-RU" sz="2000" i="1" dirty="0" smtClean="0">
                <a:solidFill>
                  <a:srgbClr val="002060"/>
                </a:solidFill>
              </a:rPr>
              <a:t>для </a:t>
            </a:r>
            <a:r>
              <a:rPr lang="ru-RU" sz="2000" i="1" dirty="0" smtClean="0">
                <a:solidFill>
                  <a:srgbClr val="002060"/>
                </a:solidFill>
              </a:rPr>
              <a:t>оптической биопсии органов и тканей.</a:t>
            </a:r>
            <a:endParaRPr lang="ru-RU" sz="2000" i="1" dirty="0" smtClean="0">
              <a:solidFill>
                <a:srgbClr val="002060"/>
              </a:solidFill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ООО </a:t>
            </a:r>
            <a:r>
              <a:rPr lang="ru-RU" sz="2000" b="1" dirty="0" smtClean="0">
                <a:solidFill>
                  <a:srgbClr val="002060"/>
                </a:solidFill>
              </a:rPr>
              <a:t>«</a:t>
            </a:r>
            <a:r>
              <a:rPr lang="ru-RU" sz="2000" b="1" dirty="0" err="1" smtClean="0">
                <a:solidFill>
                  <a:srgbClr val="002060"/>
                </a:solidFill>
              </a:rPr>
              <a:t>АптаМир</a:t>
            </a:r>
            <a:r>
              <a:rPr lang="ru-RU" sz="2000" b="1" dirty="0" smtClean="0">
                <a:solidFill>
                  <a:srgbClr val="002060"/>
                </a:solidFill>
              </a:rPr>
              <a:t>». </a:t>
            </a:r>
            <a:r>
              <a:rPr lang="ru-RU" sz="2000" i="1" dirty="0" smtClean="0">
                <a:solidFill>
                  <a:srgbClr val="002060"/>
                </a:solidFill>
              </a:rPr>
              <a:t>Разработка и производство диагностических тест-систем на основе </a:t>
            </a:r>
            <a:r>
              <a:rPr lang="ru-RU" sz="2000" i="1" dirty="0" err="1" smtClean="0">
                <a:solidFill>
                  <a:srgbClr val="002060"/>
                </a:solidFill>
              </a:rPr>
              <a:t>ДНК-аптамеров</a:t>
            </a:r>
            <a:r>
              <a:rPr lang="ru-RU" sz="2000" i="1" dirty="0" smtClean="0">
                <a:solidFill>
                  <a:srgbClr val="002060"/>
                </a:solidFill>
              </a:rPr>
              <a:t>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ООО «</a:t>
            </a:r>
            <a:r>
              <a:rPr lang="ru-RU" sz="2000" b="1" dirty="0" err="1" smtClean="0">
                <a:solidFill>
                  <a:srgbClr val="002060"/>
                </a:solidFill>
              </a:rPr>
              <a:t>Моторика-Про</a:t>
            </a:r>
            <a:r>
              <a:rPr lang="ru-RU" sz="2000" b="1" dirty="0" smtClean="0">
                <a:solidFill>
                  <a:srgbClr val="002060"/>
                </a:solidFill>
              </a:rPr>
              <a:t>». </a:t>
            </a:r>
            <a:r>
              <a:rPr lang="ru-RU" sz="2000" i="1" dirty="0" smtClean="0">
                <a:solidFill>
                  <a:srgbClr val="002060"/>
                </a:solidFill>
              </a:rPr>
              <a:t>Разработка средств восстановления тонкой моторики руки.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ООО «</a:t>
            </a:r>
            <a:r>
              <a:rPr lang="ru-RU" sz="2000" b="1" dirty="0" err="1" smtClean="0">
                <a:solidFill>
                  <a:srgbClr val="002060"/>
                </a:solidFill>
              </a:rPr>
              <a:t>Инстом</a:t>
            </a:r>
            <a:r>
              <a:rPr lang="ru-RU" sz="2000" b="1" dirty="0" smtClean="0">
                <a:solidFill>
                  <a:srgbClr val="002060"/>
                </a:solidFill>
              </a:rPr>
              <a:t>».  </a:t>
            </a:r>
            <a:r>
              <a:rPr lang="ru-RU" sz="2000" i="1" dirty="0" smtClean="0">
                <a:solidFill>
                  <a:srgbClr val="002060"/>
                </a:solidFill>
              </a:rPr>
              <a:t>Разработка инструментальных средств, материалов и протезов для стоматологии</a:t>
            </a:r>
            <a:r>
              <a:rPr lang="ru-RU" sz="2000" i="1" dirty="0" smtClean="0">
                <a:solidFill>
                  <a:srgbClr val="002060"/>
                </a:solidFill>
              </a:rPr>
              <a:t>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ООО «</a:t>
            </a:r>
            <a:r>
              <a:rPr lang="ru-RU" sz="2000" b="1" dirty="0" err="1" smtClean="0">
                <a:solidFill>
                  <a:srgbClr val="002060"/>
                </a:solidFill>
              </a:rPr>
              <a:t>Эрмизон</a:t>
            </a:r>
            <a:r>
              <a:rPr lang="ru-RU" sz="2000" b="1" dirty="0" smtClean="0">
                <a:solidFill>
                  <a:srgbClr val="002060"/>
                </a:solidFill>
              </a:rPr>
              <a:t>». </a:t>
            </a:r>
            <a:r>
              <a:rPr lang="ru-RU" sz="2000" i="1" dirty="0" smtClean="0">
                <a:solidFill>
                  <a:srgbClr val="002060"/>
                </a:solidFill>
              </a:rPr>
              <a:t>Разработка приборов для локального </a:t>
            </a:r>
            <a:r>
              <a:rPr lang="ru-RU" sz="2000" i="1" dirty="0" err="1" smtClean="0">
                <a:solidFill>
                  <a:srgbClr val="002060"/>
                </a:solidFill>
              </a:rPr>
              <a:t>озонирвоания</a:t>
            </a:r>
            <a:r>
              <a:rPr lang="ru-RU" sz="2000" i="1" dirty="0" smtClean="0">
                <a:solidFill>
                  <a:srgbClr val="002060"/>
                </a:solidFill>
              </a:rPr>
              <a:t> тканей в хирургии.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ru-RU" sz="2000" i="1" dirty="0" smtClean="0">
              <a:solidFill>
                <a:srgbClr val="002060"/>
              </a:solidFill>
            </a:endParaRPr>
          </a:p>
          <a:p>
            <a:pPr>
              <a:buFont typeface="Arial" charset="0"/>
              <a:buNone/>
              <a:defRPr/>
            </a:pPr>
            <a:endParaRPr lang="ru-RU" sz="2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Контакты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23528" y="980728"/>
            <a:ext cx="4040188" cy="63976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Отдел грантов и программ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23528" y="2420888"/>
            <a:ext cx="4040188" cy="39604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Белова Ольга Анатольевна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Тел. 254-49-79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hlinkClick r:id="rId2"/>
              </a:rPr>
              <a:t>ulyabelova@mail.ru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i="1" dirty="0" err="1" smtClean="0">
                <a:solidFill>
                  <a:srgbClr val="002060"/>
                </a:solidFill>
              </a:rPr>
              <a:t>Грантрайтинг</a:t>
            </a:r>
            <a:endParaRPr lang="ru-RU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Заявки на гранты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Консультации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Конкурсы гранты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УМНИК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4008" y="1268760"/>
            <a:ext cx="4041775" cy="63976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Управление инновационной деятельности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4008" y="2420888"/>
            <a:ext cx="4247455" cy="37444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Короткова Ксения Михайловна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Тел. 8-950-986-87-58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hlinkClick r:id="rId3"/>
              </a:rPr>
              <a:t>ksu_tenshi@mail.ru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Инновационная продукция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Патентование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Сертификация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МИП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СТАРТ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56207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Национальная технологическая инициатива (НТИ)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4" name="Picture 181" descr="http://narfu.ru/imikt/ob_yavl/%D0%9D%D0%A2%D0%98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8720"/>
            <a:ext cx="8644676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886700" cy="827361"/>
          </a:xfrm>
        </p:spPr>
        <p:txBody>
          <a:bodyPr>
            <a:noAutofit/>
          </a:bodyPr>
          <a:lstStyle/>
          <a:p>
            <a:r>
              <a:rPr lang="ru-RU" sz="2800" b="1" cap="all" dirty="0" smtClean="0">
                <a:solidFill>
                  <a:srgbClr val="FF0000"/>
                </a:solidFill>
              </a:rPr>
              <a:t>ИЗ «</a:t>
            </a:r>
            <a:r>
              <a:rPr lang="ru-RU" sz="2800" b="1" cap="all" dirty="0" err="1" smtClean="0">
                <a:solidFill>
                  <a:srgbClr val="FF0000"/>
                </a:solidFill>
              </a:rPr>
              <a:t>СтратегиИ</a:t>
            </a:r>
            <a:r>
              <a:rPr lang="ru-RU" sz="2800" b="1" cap="all" dirty="0" smtClean="0">
                <a:solidFill>
                  <a:srgbClr val="FF0000"/>
                </a:solidFill>
              </a:rPr>
              <a:t> научно-технологического развития российской федерации»</a:t>
            </a:r>
            <a:endParaRPr lang="ru-RU" sz="2800" b="1" cap="all" dirty="0">
              <a:solidFill>
                <a:srgbClr val="FF0000"/>
              </a:solidFill>
              <a:latin typeface="Arial Black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82C29-95E1-4B5F-99EF-19DA5B211B9A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59892" y="5606792"/>
            <a:ext cx="6414701" cy="9670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	</a:t>
            </a:r>
          </a:p>
        </p:txBody>
      </p:sp>
      <p:sp>
        <p:nvSpPr>
          <p:cNvPr id="5" name="Объект 5"/>
          <p:cNvSpPr txBox="1">
            <a:spLocks/>
          </p:cNvSpPr>
          <p:nvPr/>
        </p:nvSpPr>
        <p:spPr>
          <a:xfrm>
            <a:off x="461834" y="1442565"/>
            <a:ext cx="8194074" cy="46507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spcBef>
                <a:spcPts val="600"/>
              </a:spcBef>
              <a:spcAft>
                <a:spcPts val="600"/>
              </a:spcAft>
            </a:pPr>
            <a:r>
              <a:rPr lang="ru-RU" b="1" dirty="0" smtClean="0">
                <a:solidFill>
                  <a:srgbClr val="002060"/>
                </a:solidFill>
              </a:rPr>
              <a:t>переход </a:t>
            </a:r>
            <a:r>
              <a:rPr lang="ru-RU" b="1" dirty="0" smtClean="0">
                <a:solidFill>
                  <a:srgbClr val="002060"/>
                </a:solidFill>
              </a:rPr>
              <a:t>к передовым цифровым, интеллектуальным производственным технологиям</a:t>
            </a:r>
            <a:r>
              <a:rPr lang="ru-RU" dirty="0" smtClean="0">
                <a:solidFill>
                  <a:srgbClr val="002060"/>
                </a:solidFill>
              </a:rPr>
              <a:t>, роботизированным системам, новым материалам и способам конструирования, создание систем обработки больших объемов данных, машинного обучения и искусственного интеллекта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</a:p>
          <a:p>
            <a:pPr marL="342900" indent="-342900"/>
            <a:r>
              <a:rPr lang="ru-RU" sz="2400" b="1" dirty="0" smtClean="0">
                <a:solidFill>
                  <a:srgbClr val="002060"/>
                </a:solidFill>
              </a:rPr>
              <a:t>переход </a:t>
            </a:r>
            <a:r>
              <a:rPr lang="ru-RU" sz="2400" b="1" dirty="0" smtClean="0">
                <a:solidFill>
                  <a:srgbClr val="002060"/>
                </a:solidFill>
              </a:rPr>
              <a:t>к персонализированной медицине, </a:t>
            </a:r>
            <a:r>
              <a:rPr lang="ru-RU" sz="2400" b="1" dirty="0" smtClean="0">
                <a:solidFill>
                  <a:srgbClr val="002060"/>
                </a:solidFill>
              </a:rPr>
              <a:t> высокотехнологичному </a:t>
            </a:r>
            <a:r>
              <a:rPr lang="ru-RU" sz="2400" b="1" dirty="0" smtClean="0">
                <a:solidFill>
                  <a:srgbClr val="002060"/>
                </a:solidFill>
              </a:rPr>
              <a:t>здравоохранению и технологиям </a:t>
            </a:r>
            <a:r>
              <a:rPr lang="ru-RU" sz="2400" b="1" dirty="0" err="1" smtClean="0">
                <a:solidFill>
                  <a:srgbClr val="002060"/>
                </a:solidFill>
              </a:rPr>
              <a:t>здоровьесбережения</a:t>
            </a:r>
            <a:r>
              <a:rPr lang="ru-RU" sz="2400" dirty="0" smtClean="0">
                <a:solidFill>
                  <a:srgbClr val="002060"/>
                </a:solidFill>
              </a:rPr>
              <a:t>, в том числе за счет рационального применения лекарственных препаратов (прежде всего антибактериальных</a:t>
            </a:r>
            <a:r>
              <a:rPr lang="ru-RU" sz="2400" dirty="0" smtClean="0">
                <a:solidFill>
                  <a:srgbClr val="002060"/>
                </a:solidFill>
              </a:rPr>
              <a:t>).</a:t>
            </a:r>
            <a:endParaRPr lang="ru-RU" sz="2400" dirty="0" smtClean="0">
              <a:solidFill>
                <a:srgbClr val="002060"/>
              </a:solidFill>
            </a:endParaRP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ru-RU" b="1" cap="al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104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541338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3600" b="1" smtClean="0">
                <a:solidFill>
                  <a:srgbClr val="FF0000"/>
                </a:solidFill>
              </a:rPr>
              <a:t>Приоритеты региона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575073" y="1244601"/>
            <a:ext cx="8049815" cy="4932363"/>
          </a:xfrm>
        </p:spPr>
        <p:txBody>
          <a:bodyPr>
            <a:normAutofit fontScale="77500" lnSpcReduction="20000"/>
          </a:bodyPr>
          <a:lstStyle/>
          <a:p>
            <a:pPr>
              <a:buFont typeface="Arial" charset="0"/>
              <a:buNone/>
            </a:pPr>
            <a:r>
              <a:rPr lang="ru-RU" altLang="ru-RU" b="1" i="1" smtClean="0">
                <a:solidFill>
                  <a:srgbClr val="FF0000"/>
                </a:solidFill>
              </a:rPr>
              <a:t>БИОМЕДИЦИНА</a:t>
            </a:r>
            <a:r>
              <a:rPr lang="ru-RU" altLang="ru-RU" b="1" i="1" smtClean="0">
                <a:solidFill>
                  <a:srgbClr val="002060"/>
                </a:solidFill>
              </a:rPr>
              <a:t> </a:t>
            </a:r>
          </a:p>
          <a:p>
            <a:pPr>
              <a:buFont typeface="Arial" charset="0"/>
              <a:buNone/>
            </a:pPr>
            <a:r>
              <a:rPr lang="ru-RU" altLang="ru-RU" b="1" i="1" smtClean="0">
                <a:solidFill>
                  <a:srgbClr val="002060"/>
                </a:solidFill>
              </a:rPr>
              <a:t>нейронауки, медицинская биоинженерия, медицинская биофотоника, молекулярная медицина</a:t>
            </a:r>
          </a:p>
          <a:p>
            <a:pPr>
              <a:buFont typeface="Arial" charset="0"/>
              <a:buNone/>
            </a:pPr>
            <a:endParaRPr lang="ru-RU" altLang="ru-RU" b="1" i="1" smtClean="0">
              <a:solidFill>
                <a:srgbClr val="002060"/>
              </a:solidFill>
            </a:endParaRPr>
          </a:p>
          <a:p>
            <a:pPr>
              <a:buFont typeface="Arial" charset="0"/>
              <a:buNone/>
            </a:pPr>
            <a:r>
              <a:rPr lang="ru-RU" altLang="ru-RU" b="1" i="1" smtClean="0">
                <a:solidFill>
                  <a:srgbClr val="FF0000"/>
                </a:solidFill>
              </a:rPr>
              <a:t>КЛИНИЧЕСКАЯ МЕДИЦИНА</a:t>
            </a:r>
          </a:p>
          <a:p>
            <a:pPr>
              <a:buFont typeface="Arial" charset="0"/>
              <a:buNone/>
            </a:pPr>
            <a:r>
              <a:rPr lang="ru-RU" altLang="ru-RU" b="1" i="1" smtClean="0">
                <a:solidFill>
                  <a:srgbClr val="002060"/>
                </a:solidFill>
              </a:rPr>
              <a:t>онкология, регенеративная медицина, медицинская реабилитация, ядерная медицина</a:t>
            </a:r>
          </a:p>
          <a:p>
            <a:pPr>
              <a:buFont typeface="Arial" charset="0"/>
              <a:buNone/>
            </a:pPr>
            <a:endParaRPr lang="ru-RU" altLang="ru-RU" b="1" i="1" smtClean="0">
              <a:solidFill>
                <a:srgbClr val="002060"/>
              </a:solidFill>
            </a:endParaRPr>
          </a:p>
          <a:p>
            <a:pPr>
              <a:buFont typeface="Arial" charset="0"/>
              <a:buNone/>
            </a:pPr>
            <a:r>
              <a:rPr lang="ru-RU" altLang="ru-RU" b="1" i="1" smtClean="0">
                <a:solidFill>
                  <a:srgbClr val="FF0000"/>
                </a:solidFill>
              </a:rPr>
              <a:t>МЕДИЦИНСКАЯ И ФАРМАЦЕВТИЧЕСКАЯ ПРОМЫШЛЕННОСТЬ</a:t>
            </a:r>
          </a:p>
          <a:p>
            <a:pPr>
              <a:buFont typeface="Arial" charset="0"/>
              <a:buNone/>
            </a:pPr>
            <a:r>
              <a:rPr lang="ru-RU" altLang="ru-RU" b="1" i="1" smtClean="0">
                <a:solidFill>
                  <a:srgbClr val="002060"/>
                </a:solidFill>
              </a:rPr>
              <a:t> медицинское приборостроение, медицинская биотехнология</a:t>
            </a:r>
            <a:endParaRPr lang="ru-RU" altLang="ru-RU" smtClean="0">
              <a:solidFill>
                <a:srgbClr val="002060"/>
              </a:solidFill>
            </a:endParaRPr>
          </a:p>
          <a:p>
            <a:endParaRPr lang="ru-RU" altLang="ru-RU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92868" y="184151"/>
            <a:ext cx="8921354" cy="4921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1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Имеющаяся в КрасГМУ инфраструктура для выполнения научных исследований </a:t>
            </a:r>
            <a:br>
              <a:rPr lang="ru-RU" altLang="ru-RU" sz="1800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ru-RU" altLang="ru-RU" sz="1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в сфере биомедицины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82179" y="746125"/>
          <a:ext cx="8720138" cy="59434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75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167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341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716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4003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 лаборатории или центра, руководитель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 marL="68587" marR="68587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Основное направление исследований </a:t>
                      </a:r>
                      <a:br>
                        <a:rPr lang="ru-RU" sz="1200" dirty="0" smtClean="0"/>
                      </a:br>
                      <a:r>
                        <a:rPr lang="ru-RU" sz="1200" dirty="0" smtClean="0"/>
                        <a:t>(ключевые слова)</a:t>
                      </a:r>
                      <a:endParaRPr lang="ru-RU" sz="1200" dirty="0"/>
                    </a:p>
                  </a:txBody>
                  <a:tcPr marL="68587" marR="68587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Ключевые компетенции</a:t>
                      </a:r>
                      <a:endParaRPr lang="ru-RU" sz="1200" dirty="0"/>
                    </a:p>
                  </a:txBody>
                  <a:tcPr marL="68587" marR="68587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Кадровые ресурсы</a:t>
                      </a:r>
                      <a:endParaRPr lang="ru-RU" sz="1200" dirty="0"/>
                    </a:p>
                  </a:txBody>
                  <a:tcPr marL="68587" marR="68587" marT="45707" marB="45707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4482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ЦКП/Центральная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</a:rPr>
                        <a:t> научно-исследовательская лаборатория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87" marR="68587" marT="45707" marB="45707"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rgbClr val="002060"/>
                          </a:solidFill>
                        </a:rPr>
                        <a:t>Фармакогеномика</a:t>
                      </a:r>
                      <a:endParaRPr lang="ru-RU" sz="120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Медицинская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</a:rPr>
                        <a:t> генетика</a:t>
                      </a:r>
                    </a:p>
                    <a:p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</a:rPr>
                        <a:t>Клинические исследования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87" marR="68587" marT="45707" marB="4570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Молекулярно-генетические исследования (</a:t>
                      </a:r>
                      <a:r>
                        <a:rPr lang="ru-RU" sz="1200" dirty="0" err="1" smtClean="0">
                          <a:solidFill>
                            <a:srgbClr val="002060"/>
                          </a:solidFill>
                        </a:rPr>
                        <a:t>онкогематология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, </a:t>
                      </a:r>
                      <a:r>
                        <a:rPr lang="ru-RU" sz="1200" dirty="0" err="1" smtClean="0">
                          <a:solidFill>
                            <a:srgbClr val="002060"/>
                          </a:solidFill>
                        </a:rPr>
                        <a:t>инфектология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), </a:t>
                      </a:r>
                      <a:r>
                        <a:rPr lang="ru-RU" sz="1200" dirty="0" err="1" smtClean="0">
                          <a:solidFill>
                            <a:srgbClr val="002060"/>
                          </a:solidFill>
                        </a:rPr>
                        <a:t>хромато-масс-спектрометрия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, иммуноферментный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</a:rPr>
                        <a:t> анализ, биохимические исследования, аналитическая химия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87" marR="68587" marT="45707" marB="4570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80 чел.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87" marR="68587" marT="45707" marB="45707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5817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ЦКП/НИИ молекулярной медицины и </a:t>
                      </a:r>
                      <a:r>
                        <a:rPr lang="ru-RU" sz="1200" dirty="0" err="1" smtClean="0">
                          <a:solidFill>
                            <a:srgbClr val="002060"/>
                          </a:solidFill>
                        </a:rPr>
                        <a:t>патобиохимии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87" marR="68587" marT="45707" marB="45707"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rgbClr val="002060"/>
                          </a:solidFill>
                        </a:rPr>
                        <a:t>Нейрохимия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Клеточная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</a:rPr>
                        <a:t> биология</a:t>
                      </a:r>
                    </a:p>
                    <a:p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</a:rPr>
                        <a:t>Молекулярная медицина</a:t>
                      </a:r>
                    </a:p>
                    <a:p>
                      <a:r>
                        <a:rPr lang="ru-RU" sz="1200" baseline="0" dirty="0" err="1" smtClean="0">
                          <a:solidFill>
                            <a:srgbClr val="002060"/>
                          </a:solidFill>
                        </a:rPr>
                        <a:t>Биофотоника</a:t>
                      </a:r>
                      <a:endParaRPr lang="ru-RU" sz="1200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</a:rPr>
                        <a:t>Электрофизиология</a:t>
                      </a:r>
                    </a:p>
                    <a:p>
                      <a:r>
                        <a:rPr lang="ru-RU" sz="1200" baseline="0" dirty="0" err="1" smtClean="0">
                          <a:solidFill>
                            <a:srgbClr val="002060"/>
                          </a:solidFill>
                        </a:rPr>
                        <a:t>Нейробиология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87" marR="68587" marT="45707" marB="4570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Клеточная биология, микроскопия, медицинская </a:t>
                      </a:r>
                      <a:r>
                        <a:rPr lang="ru-RU" sz="1200" dirty="0" err="1" smtClean="0">
                          <a:solidFill>
                            <a:srgbClr val="002060"/>
                          </a:solidFill>
                        </a:rPr>
                        <a:t>протеомика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, </a:t>
                      </a:r>
                      <a:r>
                        <a:rPr lang="ru-RU" sz="1200" dirty="0" err="1" smtClean="0">
                          <a:solidFill>
                            <a:srgbClr val="002060"/>
                          </a:solidFill>
                        </a:rPr>
                        <a:t>иммуногистохимия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, спектроскопия,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</a:rPr>
                        <a:t> моделирование  на мелких лабораторных животных, </a:t>
                      </a:r>
                      <a:r>
                        <a:rPr lang="ru-RU" sz="1200" baseline="0" dirty="0" err="1" smtClean="0">
                          <a:solidFill>
                            <a:srgbClr val="002060"/>
                          </a:solidFill>
                        </a:rPr>
                        <a:t>нейроповеденческое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</a:rPr>
                        <a:t> тестирование, биохимические исследования, электрофизиология клетки, </a:t>
                      </a:r>
                      <a:r>
                        <a:rPr lang="ru-RU" sz="1200" baseline="0" dirty="0" err="1" smtClean="0">
                          <a:solidFill>
                            <a:srgbClr val="002060"/>
                          </a:solidFill>
                        </a:rPr>
                        <a:t>оптогенетика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</a:rPr>
                        <a:t>, моделирование </a:t>
                      </a:r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</a:rPr>
                        <a:t>in vitro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87" marR="68587" marT="45707" marB="4570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12 чел.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87" marR="68587" marT="45707" marB="45707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4482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Проблемные лаборатории (3)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87" marR="68587" marT="45707" marB="4570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Нейрофизиология, </a:t>
                      </a:r>
                      <a:r>
                        <a:rPr lang="ru-RU" sz="1200" dirty="0" err="1" smtClean="0">
                          <a:solidFill>
                            <a:srgbClr val="002060"/>
                          </a:solidFill>
                        </a:rPr>
                        <a:t>ф</a:t>
                      </a:r>
                      <a:r>
                        <a:rPr lang="ru-RU" sz="1200" baseline="0" dirty="0" err="1" smtClean="0">
                          <a:solidFill>
                            <a:srgbClr val="002060"/>
                          </a:solidFill>
                        </a:rPr>
                        <a:t>армакогеномика</a:t>
                      </a:r>
                      <a:endParaRPr lang="ru-RU" sz="1200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</a:rPr>
                        <a:t>Морфология</a:t>
                      </a:r>
                    </a:p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Медицинская статистика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87" marR="68587" marT="45707" marB="4570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Нейрофизиологические исследования, молекулярно-генетические исследования, гистологические исследования, 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</a:rPr>
                        <a:t>м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етоды анализа и обработки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</a:rPr>
                        <a:t> результатов биомедицинских исследований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87" marR="68587" marT="45707" marB="4570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5 чел.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87" marR="68587" marT="45707" marB="45707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3147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Научно-образовательные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</a:rPr>
                        <a:t> центры биомедицинского и клинического профилей (7)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87" marR="68587" marT="45707" marB="45707"/>
                </a:tc>
                <a:tc gridSpan="2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Доклинические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</a:rPr>
                        <a:t> и клинические исследования (трансляционная медицина, онкология, морфология и физиология, хирургия, стоматология, кардиоваскулярная и цереброваскулярная патология, пульмонология)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87" marR="68587" marT="45707" marB="45707"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90 чел.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87" marR="68587" marT="45707" marB="45707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4482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Международные центры и лаборатории (6)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87" marR="68587" marT="45707" marB="4570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Микробиология,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</a:rPr>
                        <a:t> интегративная антропология, клиническая психология, анестезиология, микроскопия, медицинская биотехнология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87" marR="68587" marT="45707" marB="4570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Молекулярно-генетические исследования, антропометрия, психологическое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</a:rPr>
                        <a:t> тестирование, моделирование на крупных лабораторных животных, микроскопия, клеточно-биологические исследования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87" marR="68587" marT="45707" marB="45707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13 чел.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87" marR="68587" marT="45707" marB="45707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1277542" y="0"/>
            <a:ext cx="6535340" cy="620713"/>
          </a:xfrm>
        </p:spPr>
        <p:txBody>
          <a:bodyPr/>
          <a:lstStyle/>
          <a:p>
            <a:pPr algn="ctr"/>
            <a:r>
              <a:rPr lang="ru-RU" altLang="ru-RU" sz="32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Междисциплинарные связи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56022" y="549276"/>
          <a:ext cx="8223647" cy="6090224"/>
        </p:xfrm>
        <a:graphic>
          <a:graphicData uri="http://schemas.openxmlformats.org/drawingml/2006/table">
            <a:tbl>
              <a:tblPr/>
              <a:tblGrid>
                <a:gridCol w="22415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821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1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Направление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1438" marR="5143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Ключевые компетенции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1438" marR="5143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774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Интегративные нейронауки</a:t>
                      </a:r>
                    </a:p>
                  </a:txBody>
                  <a:tcPr marL="51438" marR="5143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Нейроповеденческое тестирование животных. Моделирование заболеваний центральной нервной системы. Моделирование и оценка проницаемости гематоэнцефалического барьера. Идентификация молекул-маркеров заболеваний головного мозга. Культивирование клеток нейрональной и глиальной природы.</a:t>
                      </a:r>
                    </a:p>
                  </a:txBody>
                  <a:tcPr marL="51438" marR="5143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89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Медицинская биоинженерия, клеточная и молекулярная биология, микробиология</a:t>
                      </a:r>
                    </a:p>
                  </a:txBody>
                  <a:tcPr marL="51438" marR="5143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Культивирование клеток и тканей, технологии оценки пролиферации и миграции клеток. Методы трансфекции, технологии, утилизирующие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miRNA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и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siRNA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Получение таргетных нуклеотидных конструкций. Разработка биополимеров, биоскаффолдов. Культивирование клеток и тканей. Культивирование микроорганизмов, анализ микробных сообществ. Разработка клеточных моделей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 vitro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</a:txBody>
                  <a:tcPr marL="51438" marR="5143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61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Медицинская генетика</a:t>
                      </a:r>
                    </a:p>
                  </a:txBody>
                  <a:tcPr marL="51438" marR="5143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Амплификация, секвенирование, трансфекция, идентификация полиморфизмов генов. Молекулярно-генетический анализ антибиотикорезистентности. Фармакогеномика.</a:t>
                      </a:r>
                    </a:p>
                  </a:txBody>
                  <a:tcPr marL="51438" marR="5143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6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Молекулярная диагностика</a:t>
                      </a:r>
                    </a:p>
                  </a:txBody>
                  <a:tcPr marL="51438" marR="5143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Иммуноферментный анализ, протеомный анализ, иммуногистохимия, иммуноблоттинг, спектрофотометрия, спектрофлуориметрия. ИК-Фурье-спектроскопия, ВЭЖХ. Гистологический анализ, морфометрия.</a:t>
                      </a:r>
                    </a:p>
                  </a:txBody>
                  <a:tcPr marL="51438" marR="5143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364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Биофотоника и медицинская физика</a:t>
                      </a:r>
                    </a:p>
                  </a:txBody>
                  <a:tcPr marL="51438" marR="5143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Медицинское приборостроение – аппаратно-программные комплексы для медицинской диагностики методами спектрофлуориметрии. Оптическая спектроскопия. Лазерная доплеровская флоуметрия. Оптическая голография и интерферометрия.  Компьютерная обработка изображений.</a:t>
                      </a:r>
                    </a:p>
                  </a:txBody>
                  <a:tcPr marL="51438" marR="5143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61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Физиология, спортивная медицина.</a:t>
                      </a:r>
                    </a:p>
                  </a:txBody>
                  <a:tcPr marL="51438" marR="5143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Технологии оценки резервов здоровья человека, в том числе в разные периоды онтогенеза. Технологии интегративной антропологии. </a:t>
                      </a:r>
                    </a:p>
                  </a:txBody>
                  <a:tcPr marL="51438" marR="5143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30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Информационные технологии </a:t>
                      </a:r>
                    </a:p>
                  </a:txBody>
                  <a:tcPr marL="51438" marR="5143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Разработка и внедрение программных продуктов для медицинского образования и медицинской деятельности.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1438" marR="5143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7886700" cy="269875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продукты в сфере биомедицины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23528" y="332656"/>
          <a:ext cx="8677471" cy="6187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467"/>
                <a:gridCol w="5998219"/>
                <a:gridCol w="2212785"/>
              </a:tblGrid>
              <a:tr h="2160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№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Руководитель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Изделия медицинского назначения на основе полимерных конструкций и технологии их получения для восстановления тканей человека при социально значимых заболеваниях.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Проф. Большаков И.Н.</a:t>
                      </a:r>
                    </a:p>
                  </a:txBody>
                  <a:tcPr marL="68580" marR="68580" marT="0" marB="0"/>
                </a:tc>
              </a:tr>
              <a:tr h="5544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Модели гематоэнцефалического барьера (ГЭБ) </a:t>
                      </a:r>
                      <a:r>
                        <a:rPr lang="en-US" sz="1000" b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 vitro</a:t>
                      </a:r>
                      <a:r>
                        <a:rPr lang="ru-RU" sz="1000" b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для доклинических исследований в нейрофармакологии.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Клеточный фильтр для гибридных гемодиализных систем.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Проф. Салмина А.Б.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Комплекс методов диагностики и коррекции когнитивных, речевых и двигательных расстройств.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Проф. Прокопенко С.В.</a:t>
                      </a:r>
                    </a:p>
                  </a:txBody>
                  <a:tcPr marL="68580" marR="68580" marT="0" marB="0"/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Спектрофлуориметры</a:t>
                      </a: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с ультрафиолетовым светодиодным возбуждением для медицинской диагностики (офтальмология, хирургия, эндокринология, оториноларингология).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Перфузионная</a:t>
                      </a: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камера для систем изолированного сердца.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Д.ф.-м.н. Салмин В.В.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Проф. Лазаренко В.И.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Проф. Вахрушев С.Г.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Проф. Таранушенко Т.Е.</a:t>
                      </a: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Прибор интенсивного адресного озонирования тканей для применения в хирургии при лечении инфицированных и гнойных ран наружной локализации.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Проф. Винник Ю.С.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Оригинальное </a:t>
                      </a:r>
                      <a:r>
                        <a:rPr lang="ru-RU" sz="1000" b="1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инстилляционно-дренажное</a:t>
                      </a: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устройство для выполнения </a:t>
                      </a:r>
                      <a:r>
                        <a:rPr lang="ru-RU" sz="1000" b="1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вакуумно-инстилляционной</a:t>
                      </a: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000" b="1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лапаростомии</a:t>
                      </a: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при распространенном гнойном перитоните.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Проф. Черданцев Д.В.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Тест-система для </a:t>
                      </a:r>
                      <a:r>
                        <a:rPr lang="ru-RU" sz="1000" b="1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персонализованного</a:t>
                      </a: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подбора </a:t>
                      </a:r>
                      <a:r>
                        <a:rPr lang="ru-RU" sz="1000" b="1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таргетной</a:t>
                      </a: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терапии у пациентов с меланомой.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Д.м.н. Рукша Т.Г.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Диагностические тест-системы и </a:t>
                      </a:r>
                      <a:r>
                        <a:rPr lang="ru-RU" sz="1000" b="1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биосенсоры</a:t>
                      </a: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на основе </a:t>
                      </a:r>
                      <a:r>
                        <a:rPr lang="ru-RU" sz="1000" b="1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ДНК-аптамеров</a:t>
                      </a: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для применения в онкологии.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Д.б.н. Кичкайло А.С.</a:t>
                      </a:r>
                    </a:p>
                  </a:txBody>
                  <a:tcPr marL="68580" marR="68580" marT="0" marB="0"/>
                </a:tc>
              </a:tr>
              <a:tr h="2556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Автоматизированные системы обработки изображений для медицинской диагностики.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Проф.  Виноградов К.А.                                                                                                  </a:t>
                      </a: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Клиническая генетика: алгоритмы оценки риска развития заболеваний с генетической предрасположенностью (кардиология, ревматология, пульмонология, неврология), технологии </a:t>
                      </a:r>
                      <a:r>
                        <a:rPr lang="ru-RU" sz="1000" b="1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фармакогеномики</a:t>
                      </a: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Проф.. Никулина С.Ю.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Д.м.н. Чернова А.А.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Проф. </a:t>
                      </a:r>
                      <a:r>
                        <a:rPr lang="ru-RU" sz="1000" b="1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Шнайдер</a:t>
                      </a: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Н.А.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Клиническая микробиология: новые маркеры антибиотикорезистетности микроорганизмов.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Доц. </a:t>
                      </a:r>
                      <a:r>
                        <a:rPr lang="ru-RU" sz="1000" b="1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Перьянова</a:t>
                      </a: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О.В.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Новые молекулы-маркеры уровня здоровья человека, социально значимых заболеваний (педиатрия, пульмонология, кардиология, акушерство и гинекология, урология) для медицинской диагностики и профилактики.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Проф. Медведева Н.Н.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Проф. Николаев В.Г.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Проф. </a:t>
                      </a:r>
                      <a:r>
                        <a:rPr lang="ru-RU" sz="1000" b="1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Демко</a:t>
                      </a: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И.В.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Проф. Таранушенко Т.Е.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Проф. Егорова А.Т.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Проф. </a:t>
                      </a:r>
                      <a:r>
                        <a:rPr lang="ru-RU" sz="1000" b="1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Цхай</a:t>
                      </a: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В.Б.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Проф. Макаренко Т.А.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Проф. </a:t>
                      </a:r>
                      <a:r>
                        <a:rPr lang="ru-RU" sz="1000" b="1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Капсаргин</a:t>
                      </a: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Ф.П.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Научно-образовательные центры</a:t>
            </a:r>
            <a:endParaRPr lang="ru-RU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124744"/>
          <a:ext cx="8229600" cy="485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/>
                <a:gridCol w="3672408"/>
                <a:gridCol w="389877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Руководитель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Морфология и физиология здорового человека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Проф. Медведева Надежда Николаевна (каф. анатомии)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Трансляционная медицина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Проф. </a:t>
                      </a: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Салмина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Алла Борисовна (каф. биохимии)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Пульмонология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Проф. </a:t>
                      </a: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Демко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Ирина Владимировна (каф. внутренних болезней № 2)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Кардиоваскулярная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и цереброваскулярная патология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Проф. Петрова М.М. (кафедра поликлинической терапии)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5.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Стоматология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Проф. </a:t>
                      </a: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Алямовский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Василий Викторович (Институт стоматологии)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6.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Хирургия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Проф. </a:t>
                      </a: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Черданцев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Дмитрий Владимирович (кафедра хирургических болезней № 2)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7.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Клиническая и молекулярная онкология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Проф. Рукша Татьяна Геннадьевна (каф. патофизиологии)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8.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Педагогика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Проф. Авдеева Елена Александровна (каф. педагогики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и психологии)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9.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Управленческие  и информационные технологии в здравоохранении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Проф. </a:t>
                      </a: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Шульмин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Андрей Владимирович (каф. общественного здоровья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и здравоохранения)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10.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Молодежная наука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Проф. Маркелова Надежда Михайловна (каф. общей хирургии)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Международные центры</a:t>
            </a:r>
            <a:endParaRPr lang="ru-RU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95536" y="764703"/>
          <a:ext cx="8352928" cy="5608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176464"/>
              </a:tblGrid>
              <a:tr h="33423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</a:t>
                      </a:r>
                      <a:endParaRPr lang="ru-RU" sz="1400" dirty="0"/>
                    </a:p>
                  </a:txBody>
                  <a:tcPr marL="91432" marR="91432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Фокус исследований</a:t>
                      </a:r>
                      <a:endParaRPr lang="ru-RU" sz="1400" dirty="0"/>
                    </a:p>
                  </a:txBody>
                  <a:tcPr marL="91432" marR="91432" marT="45716" marB="45716"/>
                </a:tc>
              </a:tr>
              <a:tr h="74172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Российско-японский центр микробиологии, </a:t>
                      </a:r>
                      <a:r>
                        <a:rPr lang="ru-RU" sz="1400" b="1" dirty="0" err="1" smtClean="0">
                          <a:solidFill>
                            <a:srgbClr val="002060"/>
                          </a:solidFill>
                        </a:rPr>
                        <a:t>метагеномики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 и инфекционных заболеваний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32" marR="91432" marT="45716" marB="45716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Молекулярная генетика микроорганизмов и </a:t>
                      </a:r>
                      <a:r>
                        <a:rPr lang="ru-RU" sz="1400" b="1" dirty="0" err="1" smtClean="0">
                          <a:solidFill>
                            <a:srgbClr val="002060"/>
                          </a:solidFill>
                        </a:rPr>
                        <a:t>антибиотикорезистентности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32" marR="91432" marT="45716" marB="45716"/>
                </a:tc>
              </a:tr>
              <a:tr h="74172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Российско-японское партнерство в области </a:t>
                      </a:r>
                      <a:r>
                        <a:rPr lang="ru-RU" sz="1400" b="1" dirty="0" err="1" smtClean="0">
                          <a:solidFill>
                            <a:srgbClr val="002060"/>
                          </a:solidFill>
                        </a:rPr>
                        <a:t>нейронаук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32" marR="91432" marT="45716" marB="45716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Молекулярные механизмы поведения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</a:rPr>
                        <a:t> в норме и при аутизме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32" marR="91432" marT="45716" marB="45716"/>
                </a:tc>
              </a:tr>
              <a:tr h="96149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Российско-французская ассоциированная лаборатория «Совместная эволюция человека и окружающей среды в Восточной Сибири»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32" marR="91432" marT="45716" marB="45716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Палеоантропология, палеопатология</a:t>
                      </a:r>
                    </a:p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Морфология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</a:rPr>
                        <a:t> человека, сравнительная антропология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32" marR="91432" marT="45716" marB="45716"/>
                </a:tc>
              </a:tr>
              <a:tr h="52195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Российско-канадская лаборатория </a:t>
                      </a:r>
                      <a:r>
                        <a:rPr lang="ru-RU" sz="1400" b="1" dirty="0" err="1" smtClean="0">
                          <a:solidFill>
                            <a:srgbClr val="002060"/>
                          </a:solidFill>
                        </a:rPr>
                        <a:t>биомолекулярных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 технологий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32" marR="91432" marT="45716" marB="45716"/>
                </a:tc>
                <a:tc>
                  <a:txBody>
                    <a:bodyPr/>
                    <a:lstStyle/>
                    <a:p>
                      <a:r>
                        <a:rPr lang="ru-RU" sz="1400" b="1" baseline="0" dirty="0" err="1" smtClean="0">
                          <a:solidFill>
                            <a:srgbClr val="002060"/>
                          </a:solidFill>
                        </a:rPr>
                        <a:t>Аптамеры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</a:rPr>
                        <a:t> для диагностики и терапии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32" marR="91432" marT="45716" marB="45716"/>
                </a:tc>
              </a:tr>
              <a:tr h="74172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Российско-германский </a:t>
                      </a:r>
                      <a:r>
                        <a:rPr lang="ru-RU" sz="1400" b="1" dirty="0" err="1" smtClean="0">
                          <a:solidFill>
                            <a:srgbClr val="002060"/>
                          </a:solidFill>
                        </a:rPr>
                        <a:t>тренинговый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 центр респираторной поддержки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32" marR="91432" marT="45716" marB="45716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Анестезиология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32" marR="91432" marT="45716" marB="45716"/>
                </a:tc>
              </a:tr>
              <a:tr h="52195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060"/>
                          </a:solidFill>
                        </a:rPr>
                        <a:t>Nikon 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лаборатория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</a:rPr>
                        <a:t> световой микроскопии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32" marR="91432" marT="45716" marB="45716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Современные методы микроскопии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32" marR="91432" marT="45716" marB="45716"/>
                </a:tc>
              </a:tr>
              <a:tr h="52195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Российско-литовская лаборатория </a:t>
                      </a:r>
                      <a:r>
                        <a:rPr lang="ru-RU" sz="1400" b="1" dirty="0" err="1" smtClean="0">
                          <a:solidFill>
                            <a:srgbClr val="002060"/>
                          </a:solidFill>
                        </a:rPr>
                        <a:t>психокоррекции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32" marR="91432" marT="45716" marB="45716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Психотерапия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32" marR="91432" marT="45716" marB="45716"/>
                </a:tc>
              </a:tr>
              <a:tr h="52195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060"/>
                          </a:solidFill>
                        </a:rPr>
                        <a:t>MAGI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 Российско-итальянская лаборатория медицинской генетики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32" marR="91432" marT="45716" marB="45716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Медицинская генетика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32" marR="91432" marT="45716" marB="45716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1268</Words>
  <Application>Microsoft Office PowerPoint</Application>
  <PresentationFormat>Экран (4:3)</PresentationFormat>
  <Paragraphs>203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Биомедицинские исследования  в КрасГМУ им. проф. В.Ф. Войно-Ясенецкого Минздрава России</vt:lpstr>
      <vt:lpstr>Национальная технологическая инициатива (НТИ)</vt:lpstr>
      <vt:lpstr>ИЗ «СтратегиИ научно-технологического развития российской федерации»</vt:lpstr>
      <vt:lpstr>Приоритеты региона</vt:lpstr>
      <vt:lpstr>Имеющаяся в КрасГМУ инфраструктура для выполнения научных исследований  в сфере биомедицины</vt:lpstr>
      <vt:lpstr>Междисциплинарные связи</vt:lpstr>
      <vt:lpstr>Основные продукты в сфере биомедицины</vt:lpstr>
      <vt:lpstr>Научно-образовательные центры</vt:lpstr>
      <vt:lpstr>Международные центры</vt:lpstr>
      <vt:lpstr>Малые инновационные предприятия КрасГМУ им. проф. В.Ф. Войно-Ясенецкого</vt:lpstr>
      <vt:lpstr>Контакты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Биомедицинские исследования  в КрасГМУ им. проф. В.Ф. Войно-Ясенецкого Минздрава России</dc:title>
  <dc:creator>Алла</dc:creator>
  <cp:lastModifiedBy>Алла</cp:lastModifiedBy>
  <cp:revision>8</cp:revision>
  <dcterms:created xsi:type="dcterms:W3CDTF">2017-05-25T04:48:20Z</dcterms:created>
  <dcterms:modified xsi:type="dcterms:W3CDTF">2017-05-25T05:26:20Z</dcterms:modified>
</cp:coreProperties>
</file>