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22"/>
  </p:notesMasterIdLst>
  <p:sldIdLst>
    <p:sldId id="256" r:id="rId2"/>
    <p:sldId id="283" r:id="rId3"/>
    <p:sldId id="298" r:id="rId4"/>
    <p:sldId id="284" r:id="rId5"/>
    <p:sldId id="286" r:id="rId6"/>
    <p:sldId id="287" r:id="rId7"/>
    <p:sldId id="285" r:id="rId8"/>
    <p:sldId id="300" r:id="rId9"/>
    <p:sldId id="306" r:id="rId10"/>
    <p:sldId id="307" r:id="rId11"/>
    <p:sldId id="301" r:id="rId12"/>
    <p:sldId id="302" r:id="rId13"/>
    <p:sldId id="303" r:id="rId14"/>
    <p:sldId id="304" r:id="rId15"/>
    <p:sldId id="315" r:id="rId16"/>
    <p:sldId id="316" r:id="rId17"/>
    <p:sldId id="320" r:id="rId18"/>
    <p:sldId id="321" r:id="rId19"/>
    <p:sldId id="322" r:id="rId20"/>
    <p:sldId id="32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707" autoAdjust="0"/>
  </p:normalViewPr>
  <p:slideViewPr>
    <p:cSldViewPr snapToGrid="0">
      <p:cViewPr varScale="1">
        <p:scale>
          <a:sx n="66" d="100"/>
          <a:sy n="66" d="100"/>
        </p:scale>
        <p:origin x="5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9DC5-FBFA-4406-B919-18E6547108F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51C0D-7F45-4B60-9F3F-2950B2C9D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7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51C0D-7F45-4B60-9F3F-2950B2C9D1E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51C0D-7F45-4B60-9F3F-2950B2C9D1E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3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51C0D-7F45-4B60-9F3F-2950B2C9D1E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3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51C0D-7F45-4B60-9F3F-2950B2C9D1E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7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996E-9A21-4105-AD71-0287667316BC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11AA-76FE-4562-AD9C-C6232042DE0B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3FC-D27E-4DD1-B8FA-5E51976BD91F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E99C-9E35-41DE-ACA2-423B30611EE6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E2B-189A-4D83-B191-369ECAD977FF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9EC7-C0F2-402A-A55F-1A5733A8C076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2BC-D940-4BD9-9E59-AD630BFC017B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4D7C-AE31-4FDD-B636-53F7BB48BED6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499-DE78-4365-ACFA-0508BD487CF1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700C-1B73-427B-9EE6-5A8888D36284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D2BF-9663-416C-B454-C192D6E92872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F4AB-35E8-40E0-9C6B-0137A561A52F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70F2-D086-41A4-9307-020DD82A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931" y="1740310"/>
            <a:ext cx="10620950" cy="1927294"/>
          </a:xfrm>
        </p:spPr>
        <p:txBody>
          <a:bodyPr numCol="1"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Муковисцидоз. Современное представление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заболевании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96546" y="4395018"/>
            <a:ext cx="4908828" cy="191729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студентка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группы, отделения «Сестринское дело»: 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Багачева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А.Ю.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22104" y="6400628"/>
            <a:ext cx="267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Клиническая картина. Смешанная форма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doktoradvice.ru/wp-content/uploads/2018/09/mukovistsidoz-10-768x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7" y="1283110"/>
            <a:ext cx="10667100" cy="50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Клиническая картина. Стертые формы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ruherald.com/wp-content/uploads/2019/12/Cystic-Fibrosi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b="12740"/>
          <a:stretch/>
        </p:blipFill>
        <p:spPr bwMode="auto">
          <a:xfrm>
            <a:off x="1834330" y="1895507"/>
            <a:ext cx="8454514" cy="46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011" y="1283109"/>
            <a:ext cx="11551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Cтертые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формы обусловлены особыми разновидностями мутаций в гене CFTR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3027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развития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муковисцидоза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Стадии обострения и ремиссии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Нормальное лёгкое и бронхоэктаз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7" y="1728717"/>
            <a:ext cx="5715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neo-medical.ru/wp-content/uploads/8/c/6/8c62ade4164259096c1e0fd7e75bb7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71" y="1971640"/>
            <a:ext cx="5245290" cy="39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0"/>
            <a:ext cx="11444748" cy="128311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Осложнения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муковисцидоза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Пневмоторак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b="9968"/>
          <a:stretch/>
        </p:blipFill>
        <p:spPr bwMode="auto">
          <a:xfrm>
            <a:off x="6867950" y="1056668"/>
            <a:ext cx="4133425" cy="30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2143125"/>
            <a:ext cx="58855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Спонтанный пневмоторакс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Ателектаз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Абсцессы в легких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Легочное сердце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Мекониальный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илеус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Выпадение прямой кишки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Желтуха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Назальный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Бронх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/>
          <a:stretch/>
        </p:blipFill>
        <p:spPr bwMode="auto">
          <a:xfrm>
            <a:off x="7565525" y="4113591"/>
            <a:ext cx="2995450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и прогноз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муковисцидоза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chtoikak.ru/wp-content/uploads/2017/11/%D1%8B%D0%B2%D0%B0%D0%B2%D1%8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4" b="11310"/>
          <a:stretch/>
        </p:blipFill>
        <p:spPr bwMode="auto">
          <a:xfrm>
            <a:off x="339213" y="1625116"/>
            <a:ext cx="3632286" cy="42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078" y="5870438"/>
            <a:ext cx="393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диагностика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52gkb.ru/images/news/tooth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r="21853"/>
          <a:stretch/>
        </p:blipFill>
        <p:spPr bwMode="auto">
          <a:xfrm>
            <a:off x="4120633" y="1625116"/>
            <a:ext cx="4076546" cy="42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6918" y="5870438"/>
            <a:ext cx="258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Бронхоскопия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analyz24.ru/netcat_files/userfiles/biohimicheskie-issledovanija-krov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t="16892" r="25109" b="7690"/>
          <a:stretch/>
        </p:blipFill>
        <p:spPr bwMode="auto">
          <a:xfrm>
            <a:off x="8346313" y="1592331"/>
            <a:ext cx="3610540" cy="42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78980" y="5870437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Пренатальная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791" t="31633" r="33283" b="16402"/>
          <a:stretch/>
        </p:blipFill>
        <p:spPr>
          <a:xfrm>
            <a:off x="1980906" y="1179267"/>
            <a:ext cx="8161361" cy="4776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2851" y="5827593"/>
            <a:ext cx="6071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delF508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гене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CFTR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новорожденных на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fmo.ru/wp-content/uploads/2017/12/%D0%90%D0%BD%D0%B0%D0%BB%D0%B8%D0%B7-%D0%BA%D1%80%D0%BE%D0%B2%D0%B8-%D0%BD%D0%B0-%D0%98%D0%A0%D0%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51" y="1059359"/>
            <a:ext cx="6026860" cy="56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34" y="2866811"/>
            <a:ext cx="513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национальный протокол скрининга новорожденных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алгоритм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заболевания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moysimptom.com/wp-content/uploads/2019/12/Mukovistsido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5645" r="15374" b="6099"/>
          <a:stretch/>
        </p:blipFill>
        <p:spPr bwMode="auto">
          <a:xfrm>
            <a:off x="339213" y="2433743"/>
            <a:ext cx="4618762" cy="39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213" y="1119116"/>
            <a:ext cx="1144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больных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муковисцидозом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возможна полноценная жизнь, но только при условии постоянного получения необходимых препаратов. Основными причинами смертности этих пациентов являются бронхолёгочные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осложнения.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s://doktoradvice.ru/wp-content/uploads/2018/09/mukovistsidoz-61-1-768x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b="5846"/>
          <a:stretch/>
        </p:blipFill>
        <p:spPr bwMode="auto">
          <a:xfrm>
            <a:off x="5061856" y="2433744"/>
            <a:ext cx="6618224" cy="39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реабилитация и профилактика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traveltimes.ru/wp-content/uploads/2021/08/kineziotera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18197" r="16237" b="4430"/>
          <a:stretch/>
        </p:blipFill>
        <p:spPr bwMode="auto">
          <a:xfrm>
            <a:off x="85209" y="2082572"/>
            <a:ext cx="3160190" cy="28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056" y="4958701"/>
            <a:ext cx="277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Кинезитерапия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https://www.atmung.ru/upload/medialibrary/282/282b0b41ab305ec9b2d5bda84820070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2" t="1329" r="6867" b="24407"/>
          <a:stretch/>
        </p:blipFill>
        <p:spPr bwMode="auto">
          <a:xfrm>
            <a:off x="3285192" y="2081381"/>
            <a:ext cx="2920773" cy="28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4997" y="4958701"/>
            <a:ext cx="223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0" name="Picture 6" descr="https://gastritinform.ru/wp-content/uploads/2021/04/antibiotik-scal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r="27997" b="35399"/>
          <a:stretch/>
        </p:blipFill>
        <p:spPr bwMode="auto">
          <a:xfrm>
            <a:off x="6332659" y="2081381"/>
            <a:ext cx="2733825" cy="28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5758" y="4958701"/>
            <a:ext cx="270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8" descr="https://proctologys.ru/wp-content/uploads/2019/09/vitaminy-pri-prostatite-pol-za-dozirovka-produkty-s-vitaminami-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14830" r="43759" b="30971"/>
          <a:stretch/>
        </p:blipFill>
        <p:spPr bwMode="auto">
          <a:xfrm>
            <a:off x="9193178" y="2081380"/>
            <a:ext cx="2635548" cy="28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21594" y="4958700"/>
            <a:ext cx="267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Витаминотерапия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213" y="1091821"/>
            <a:ext cx="11444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изученного материала можно сделать выводы: </a:t>
            </a:r>
          </a:p>
          <a:p>
            <a:pPr marL="0" lvl="1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наследственное заболевание, обусловленное мутацией гена трансмембранного регулятора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характеризующееся поражением желёз внешней секреции, тяжёлыми нарушениями функций органов дыхания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патогенезе важным звеном является повышенная вязкость секретов.</a:t>
            </a:r>
          </a:p>
          <a:p>
            <a:pPr marL="0" lvl="1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Выделяют кишечну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легочную, смешанную и стертую формы.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 диагностике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применяются такие методы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генетические, рентгенография, бронхоскопия и лабораторные методы исследования. В лечении возможно применение только симптоматической терапии.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644012" y="368709"/>
            <a:ext cx="10712245" cy="9733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609599" y="265470"/>
            <a:ext cx="10849897" cy="9899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406" y="1688954"/>
            <a:ext cx="10529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наследственное аутосомно-рецессивное заболевание. Характеризуется поражением экзокринных желез с образованием секрета повышенной вязкости, вызывающего обструкцию выводных протоков, с развитием вторичных прогрессирующих изменений органов, прежде всего легких, поджелудочной железы, печени, кишечника. 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к редким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жизнеугрожающим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заболеваниям. Ежегодно в России рождается около 650 человек с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мире — один на 2000–5000 новорожденных страдает этой болезнью. В России на 2016 год таких больных было зарегистрировано около 3000, а во всем мире порядка 100 000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43678" y="345376"/>
            <a:ext cx="11444748" cy="1061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3469057/pub_600865a271e18a0f61377c27_600865de71e18a0f613802b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53" y="1407260"/>
            <a:ext cx="7780598" cy="51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6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851" y="265469"/>
            <a:ext cx="10805651" cy="9899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717" y="1023719"/>
            <a:ext cx="499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sz="quarter" idx="1"/>
          </p:nvPr>
        </p:nvSpPr>
        <p:spPr>
          <a:xfrm>
            <a:off x="903562" y="1545488"/>
            <a:ext cx="10058400" cy="16133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причин, клинических проявлений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лечения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данным литературы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3625" y="2713591"/>
            <a:ext cx="132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42109" y="3258510"/>
            <a:ext cx="9850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патогенез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клиническую картину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 и лечение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609599" y="265470"/>
            <a:ext cx="10849897" cy="9899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изучения вопроса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commons/thumb/6/6c/Guido_Fanconi.JPG/834px-Guido_Fanco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55405"/>
            <a:ext cx="3266365" cy="46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169" y="5951294"/>
            <a:ext cx="320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Гвидо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Фанкони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columbiamedicinemagazine.org/sites/default/files/images/fall2017-feature-timeline-anderson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74" y="1255405"/>
            <a:ext cx="3590128" cy="46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2200" y="5951294"/>
            <a:ext cx="365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Дороти Андерсен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blog.dana-farber.org/insight/wp-content/uploads/2014/12/PF_Young-Far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12" y="1255405"/>
            <a:ext cx="3700360" cy="46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2900" y="5951293"/>
            <a:ext cx="34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Сидни Фарбер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09599" y="265470"/>
            <a:ext cx="10849897" cy="9899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Этиология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муковисцидоза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89" y="1064525"/>
            <a:ext cx="11354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Муковисцидоз обусловлен мутацией гена CFTR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муковисцидозного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трансмембранного регулятора проводимости), который расположен в середине длинного плеча 7-й хромосомы.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cf.ppt-online.org/files/slide/q/q2jnvb7y0IsWQfGHSCTthePamLoRJzw4Og9KN6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59297" r="58918" b="3389"/>
          <a:stretch/>
        </p:blipFill>
        <p:spPr bwMode="auto">
          <a:xfrm>
            <a:off x="7993834" y="2839204"/>
            <a:ext cx="3905989" cy="29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abletix.ru/wp-content/uploads/2020/03/nosite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839203"/>
            <a:ext cx="7729989" cy="29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09599" y="265470"/>
            <a:ext cx="10849897" cy="7609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Патогенез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муковисцидоза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6595" y="1105376"/>
            <a:ext cx="271590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Мутации гена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1060" y="2289178"/>
            <a:ext cx="2906973" cy="12146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кодируемого белка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CFTR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871" y="3775824"/>
            <a:ext cx="335735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водно-электролитного баланса в клетках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9317" y="943377"/>
            <a:ext cx="3480179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Сгущение секрета 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Обструкция протоков 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Аутолиз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 поджелудочной железы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8755" y="4375988"/>
            <a:ext cx="4119388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Сгущение секрета 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чрезмерная потеря соли 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электролитные расстройства, метаболический алкалоз, подверженность тепловому удару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1060" y="6024248"/>
            <a:ext cx="300250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Меконеальный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илеус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616" y="943377"/>
            <a:ext cx="386916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вязкоэластических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 бронхиального секрета 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Обтурация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бронхиол 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 воспаление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16" y="4653181"/>
            <a:ext cx="3516535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Неонатальная желтуха, фиброз печени 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биллиарный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цирроз и портальная гипертензия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27594" y="1933312"/>
            <a:ext cx="254719" cy="35586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816182" y="3503829"/>
            <a:ext cx="241131" cy="27199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823944" y="5090615"/>
            <a:ext cx="258369" cy="83251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7808755" y="2702257"/>
            <a:ext cx="611914" cy="937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08755" y="3775824"/>
            <a:ext cx="748391" cy="414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370997" y="3043451"/>
            <a:ext cx="718779" cy="732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34519" y="3982843"/>
            <a:ext cx="855257" cy="507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644013" y="368709"/>
            <a:ext cx="9956800" cy="95060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609599" y="265470"/>
            <a:ext cx="10849897" cy="9899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syl.ru/misc/i/ai/159474/556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" y="1842448"/>
            <a:ext cx="3748506" cy="3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232" y="5371902"/>
            <a:ext cx="338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Кишечная форма (5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mukovistsidoz.ru/assets/content/images/i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384"/>
          <a:stretch/>
        </p:blipFill>
        <p:spPr bwMode="auto">
          <a:xfrm>
            <a:off x="3878808" y="1903700"/>
            <a:ext cx="3930555" cy="34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6877" y="5359127"/>
            <a:ext cx="429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Респираторная форма (15-20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cf.ppt-online.org/files/slide/w/Wqx3u5TBGXD7vCwSQfoi9UdKtlPJsamcbeM16V/slide-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26648" r="23937" b="4136"/>
          <a:stretch/>
        </p:blipFill>
        <p:spPr bwMode="auto">
          <a:xfrm>
            <a:off x="7942868" y="1809059"/>
            <a:ext cx="3821502" cy="34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7315" y="5274603"/>
            <a:ext cx="446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Смешанная. Вторичный хронический гнойный обструктивный бронхит (75-80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Клиническая картина. Легочная форма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risitv.ru/800/600/https/tabletix.ru/wp-content/uploads/2020/03/Mukovistsidoz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" t="24577" r="419" b="13263"/>
          <a:stretch/>
        </p:blipFill>
        <p:spPr bwMode="auto">
          <a:xfrm>
            <a:off x="762156" y="1883390"/>
            <a:ext cx="10380498" cy="38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13" y="221226"/>
            <a:ext cx="11444748" cy="1061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Клиническая картина. Кишечная форма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thumbs.dreamstime.com/z/%D1%87%D0%B5-%D0%BE%D0%B2%D0%B5%D1%87%D0%B5%D1%81%D0%BA%D0%B8%D0%B9-%D0%BF%D0%B8%D1%89%D0%B5%D0%B2%D0%B0%D1%80%D0%B8%D1%82%D0%B5-%D1%8C%D0%BD%D1%8B%D0%B9-%D1%82%D1%80%D0%B0%D0%BA%D1%82-62784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6"/>
          <a:stretch/>
        </p:blipFill>
        <p:spPr bwMode="auto">
          <a:xfrm>
            <a:off x="4168018" y="1187355"/>
            <a:ext cx="2817528" cy="55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3630" y="2018406"/>
            <a:ext cx="485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Желудочно-пищеводный рефлюкс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8392" y="2957941"/>
            <a:ext cx="5442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поджелудочной железы, панкреатит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392" y="4154902"/>
            <a:ext cx="4692722" cy="85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Разрастание тонкого кишечника,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фиброзирующая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колонопатия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8392" y="5463769"/>
            <a:ext cx="346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Пролапс прямой кишки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754889" y="2249238"/>
            <a:ext cx="715895" cy="5080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922498" y="3373439"/>
            <a:ext cx="1063048" cy="5650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162843" y="4584806"/>
            <a:ext cx="1822703" cy="592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576782" y="5694601"/>
            <a:ext cx="1461610" cy="832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689" y="2824946"/>
            <a:ext cx="426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печение и желчевыводящих путей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157" y="3923603"/>
            <a:ext cx="365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Инвагинация с непроходимостью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293" y="5058855"/>
            <a:ext cx="4604384" cy="121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Мекониевая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непроходимость. Синдром дистальной непроходимости кишечника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868615" y="3373439"/>
            <a:ext cx="1006283" cy="415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19975" y="4339101"/>
            <a:ext cx="1392702" cy="719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671668" y="5694601"/>
            <a:ext cx="1203230" cy="41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439</Words>
  <Application>Microsoft Office PowerPoint</Application>
  <PresentationFormat>Широкоэкранный</PresentationFormat>
  <Paragraphs>82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       «Муковисцидоз. Современное представление о заболевании» </vt:lpstr>
      <vt:lpstr>Введение</vt:lpstr>
      <vt:lpstr>Цель и задачи проекта</vt:lpstr>
      <vt:lpstr>История изучения вопроса</vt:lpstr>
      <vt:lpstr>Этиология муковисцидоза</vt:lpstr>
      <vt:lpstr>Патогенез муковисцидоза</vt:lpstr>
      <vt:lpstr>Классификация</vt:lpstr>
      <vt:lpstr>Клиническая картина. Легочная форма</vt:lpstr>
      <vt:lpstr>Клиническая картина. Кишечная форма</vt:lpstr>
      <vt:lpstr>Клиническая картина. Смешанная форма</vt:lpstr>
      <vt:lpstr>Клиническая картина. Стертые формы</vt:lpstr>
      <vt:lpstr>Стадии развития муковисцидоза. Стадии обострения и ремиссии</vt:lpstr>
      <vt:lpstr>Осложнения муковисцидоза</vt:lpstr>
      <vt:lpstr>Диагностика и прогноз муковисцидоза</vt:lpstr>
      <vt:lpstr>Пренатальная диагностика муковисцидоза</vt:lpstr>
      <vt:lpstr>Скрининг новорожденных на муковисцидоз</vt:lpstr>
      <vt:lpstr>Прогноз заболевания</vt:lpstr>
      <vt:lpstr>Лечение муковисцидоза, реабилитация и профилактика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Фармацевтический колледж                 Тема: «Соблюдение норм русского литературного языка в профессиональной деятельности медицинской сестры» </dc:title>
  <dc:creator>1292346</dc:creator>
  <cp:lastModifiedBy>Фукалова Наталья Васильевна</cp:lastModifiedBy>
  <cp:revision>158</cp:revision>
  <dcterms:created xsi:type="dcterms:W3CDTF">2019-10-06T07:24:32Z</dcterms:created>
  <dcterms:modified xsi:type="dcterms:W3CDTF">2022-02-28T04:30:27Z</dcterms:modified>
</cp:coreProperties>
</file>