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32918400"/>
  <p:notesSz cx="5800725" cy="9094788"/>
  <p:embeddedFontLst>
    <p:embeddedFont>
      <p:font typeface="Amaranth" panose="020B0604020202020204" charset="0"/>
      <p:regular r:id="rId3"/>
    </p:embeddedFont>
    <p:embeddedFont>
      <p:font typeface="Titillium Web" panose="020B0604020202020204" charset="0"/>
      <p:regular r:id="rId4"/>
    </p:embeddedFont>
  </p:embeddedFontLst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C9D2"/>
    <a:srgbClr val="AECFE0"/>
    <a:srgbClr val="1482A5"/>
    <a:srgbClr val="CEECF2"/>
    <a:srgbClr val="A7D1D9"/>
    <a:srgbClr val="D1E0E5"/>
    <a:srgbClr val="A4C9DC"/>
    <a:srgbClr val="235078"/>
    <a:srgbClr val="B4D3E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22" autoAdjust="0"/>
  </p:normalViewPr>
  <p:slideViewPr>
    <p:cSldViewPr snapToGrid="0">
      <p:cViewPr varScale="1">
        <p:scale>
          <a:sx n="18" d="100"/>
          <a:sy n="18" d="100"/>
        </p:scale>
        <p:origin x="1781" y="58"/>
      </p:cViewPr>
      <p:guideLst>
        <p:guide orient="horz" pos="13824"/>
        <p:guide pos="10368"/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7"/>
            <a:ext cx="37306251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18653126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0" y="1317625"/>
            <a:ext cx="9875837" cy="28087639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7639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9"/>
            <a:ext cx="37307837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7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9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3" y="7680325"/>
            <a:ext cx="19675475" cy="21724939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7369176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7" y="7369176"/>
            <a:ext cx="1940084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7" y="10439400"/>
            <a:ext cx="19400840" cy="18965862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11276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4"/>
            <a:ext cx="26335040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40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9"/>
            <a:ext cx="26335040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6" y="1317625"/>
            <a:ext cx="3950334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6" y="7680325"/>
            <a:ext cx="39503349" cy="2172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6" y="29976761"/>
            <a:ext cx="1024255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526631">
              <a:defRPr sz="5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6" y="29976761"/>
            <a:ext cx="1390015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526631">
              <a:defRPr sz="5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6" y="29976761"/>
            <a:ext cx="1024255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526631">
              <a:defRPr sz="54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 cstate="print"/>
          <a:stretch>
            <a:fillRect/>
          </a:stretch>
        </p:blipFill>
        <p:spPr>
          <a:xfrm rot="16200000">
            <a:off x="-11178117" y="15184967"/>
            <a:ext cx="10706100" cy="5825067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 cstate="print"/>
          <a:stretch>
            <a:fillRect/>
          </a:stretch>
        </p:blipFill>
        <p:spPr>
          <a:xfrm rot="5400000">
            <a:off x="44363217" y="15184967"/>
            <a:ext cx="10706100" cy="5825067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964267" y="33299400"/>
            <a:ext cx="39962667" cy="116205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964267" y="33728025"/>
            <a:ext cx="219456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conceptualizingcobalt  Size: 36x48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2pPr>
      <a:lvl3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3pPr>
      <a:lvl4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4pPr>
      <a:lvl5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5pPr>
      <a:lvl6pPr marL="3429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6pPr>
      <a:lvl7pPr marL="6858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7pPr>
      <a:lvl8pPr marL="10287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8pPr>
      <a:lvl9pPr marL="13716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322785" indent="-1322785" algn="l" defTabSz="3526631" rtl="0" eaLnBrk="0" fontAlgn="base" hangingPunct="0">
        <a:spcBef>
          <a:spcPct val="20000"/>
        </a:spcBef>
        <a:spcAft>
          <a:spcPct val="0"/>
        </a:spcAft>
        <a:buChar char="•"/>
        <a:defRPr sz="12375">
          <a:solidFill>
            <a:schemeClr val="tx1"/>
          </a:solidFill>
          <a:latin typeface="+mn-lt"/>
          <a:ea typeface="+mn-ea"/>
          <a:cs typeface="+mn-cs"/>
        </a:defRPr>
      </a:lvl1pPr>
      <a:lvl2pPr marL="2865835" indent="-1102519" algn="l" defTabSz="3526631" rtl="0" eaLnBrk="0" fontAlgn="base" hangingPunct="0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</a:defRPr>
      </a:lvl2pPr>
      <a:lvl3pPr marL="4408885" indent="-882254" algn="l" defTabSz="3526631" rtl="0" eaLnBrk="0" fontAlgn="base" hangingPunct="0">
        <a:spcBef>
          <a:spcPct val="20000"/>
        </a:spcBef>
        <a:spcAft>
          <a:spcPct val="0"/>
        </a:spcAft>
        <a:buChar char="•"/>
        <a:defRPr sz="9225">
          <a:solidFill>
            <a:schemeClr val="tx1"/>
          </a:solidFill>
          <a:latin typeface="+mn-lt"/>
        </a:defRPr>
      </a:lvl3pPr>
      <a:lvl4pPr marL="6172200" indent="-882254" algn="l" defTabSz="3526631" rtl="0" eaLnBrk="0" fontAlgn="base" hangingPunct="0">
        <a:spcBef>
          <a:spcPct val="20000"/>
        </a:spcBef>
        <a:spcAft>
          <a:spcPct val="0"/>
        </a:spcAft>
        <a:buChar char="–"/>
        <a:defRPr sz="7725">
          <a:solidFill>
            <a:schemeClr val="tx1"/>
          </a:solidFill>
          <a:latin typeface="+mn-lt"/>
        </a:defRPr>
      </a:lvl4pPr>
      <a:lvl5pPr marL="7935516" indent="-881063" algn="l" defTabSz="3526631" rtl="0" eaLnBrk="0" fontAlgn="base" hangingPunct="0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5pPr>
      <a:lvl6pPr marL="82784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6pPr>
      <a:lvl7pPr marL="86213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7pPr>
      <a:lvl8pPr marL="89642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8pPr>
      <a:lvl9pPr marL="93071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1E0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22947503" y="5154771"/>
            <a:ext cx="18316665" cy="4524315"/>
          </a:xfrm>
          <a:prstGeom prst="rect">
            <a:avLst/>
          </a:prstGeom>
          <a:solidFill>
            <a:srgbClr val="AECFE0"/>
          </a:solidFill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endParaRPr lang="ru-RU" sz="4800" dirty="0"/>
          </a:p>
          <a:p>
            <a:r>
              <a:rPr lang="ru-RU" sz="4800" dirty="0" err="1"/>
              <a:t>Апте́чка</a:t>
            </a:r>
            <a:r>
              <a:rPr lang="ru-RU" sz="4800" dirty="0"/>
              <a:t> (аптечка первой помощи) — набор перевязочных материалов, инструментов и приспособлений, предназначенных для оказания первой помощи. Может также содержать лекарственные средства для оказания медикаментозной помощи и медицинской помощи</a:t>
            </a:r>
            <a:endParaRPr lang="en-US" sz="48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-48495" y="0"/>
            <a:ext cx="43939695" cy="3646169"/>
          </a:xfrm>
          <a:prstGeom prst="round2Diag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 sz="6975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-48492" y="32090890"/>
            <a:ext cx="43939693" cy="827511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lIns="102870" tIns="51435" rIns="102870" bIns="51435" anchor="ctr"/>
          <a:lstStyle>
            <a:defPPr>
              <a:defRPr kern="1200" smtId="4294967295"/>
            </a:defPPr>
          </a:lstStyle>
          <a:p>
            <a:pPr defTabSz="3527822"/>
            <a:endParaRPr lang="en-US" sz="6975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1616391" y="0"/>
            <a:ext cx="40614451" cy="1910517"/>
          </a:xfrm>
          <a:prstGeom prst="rect">
            <a:avLst/>
          </a:prstGeom>
        </p:spPr>
        <p:txBody>
          <a:bodyPr lIns="96012" tIns="48006" rIns="96012" bIns="48006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i="1" dirty="0">
                <a:solidFill>
                  <a:srgbClr val="D1E0E5"/>
                </a:solidFill>
              </a:rPr>
              <a:t>Медицинская дорожная аптечка</a:t>
            </a:r>
            <a:endParaRPr lang="en-US" sz="6600" b="1" i="1" dirty="0">
              <a:solidFill>
                <a:srgbClr val="D1E0E5"/>
              </a:solidFill>
              <a:latin typeface="Amaranth" panose="02000503050000020004" pitchFamily="2" charset="0"/>
            </a:endParaRP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10058402" y="1419609"/>
            <a:ext cx="15785431" cy="2093612"/>
          </a:xfrm>
          <a:prstGeom prst="round2SameRect">
            <a:avLst/>
          </a:prstGeom>
        </p:spPr>
        <p:txBody>
          <a:bodyPr lIns="96012" tIns="48006" rIns="96012" bIns="48006"/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sz="4400" dirty="0">
                <a:solidFill>
                  <a:srgbClr val="AEC9D2"/>
                </a:solidFill>
              </a:rPr>
              <a:t>Красноярский государственный медицинский университет </a:t>
            </a:r>
          </a:p>
          <a:p>
            <a:pPr>
              <a:spcBef>
                <a:spcPts val="600"/>
              </a:spcBef>
            </a:pPr>
            <a:r>
              <a:rPr lang="ru-RU" sz="4400" dirty="0">
                <a:solidFill>
                  <a:srgbClr val="AEC9D2"/>
                </a:solidFill>
              </a:rPr>
              <a:t>им. проф. В.Ф. </a:t>
            </a:r>
            <a:r>
              <a:rPr lang="ru-RU" sz="4400" dirty="0" err="1">
                <a:solidFill>
                  <a:srgbClr val="AEC9D2"/>
                </a:solidFill>
              </a:rPr>
              <a:t>Войно-Ясенецкого</a:t>
            </a:r>
            <a:r>
              <a:rPr lang="ru-RU" sz="4400" dirty="0">
                <a:solidFill>
                  <a:srgbClr val="AEC9D2"/>
                </a:solidFill>
              </a:rPr>
              <a:t> Минздрава России</a:t>
            </a:r>
          </a:p>
          <a:p>
            <a:pPr>
              <a:spcBef>
                <a:spcPts val="600"/>
              </a:spcBef>
            </a:pPr>
            <a:r>
              <a:rPr lang="ru-RU" sz="4400" dirty="0">
                <a:solidFill>
                  <a:srgbClr val="AEC9D2"/>
                </a:solidFill>
              </a:rPr>
              <a:t>Кафедра сестринского дела и клинического ухода</a:t>
            </a:r>
          </a:p>
          <a:p>
            <a:endParaRPr lang="en-US" sz="4200" dirty="0">
              <a:solidFill>
                <a:srgbClr val="AEC9D2"/>
              </a:solidFill>
              <a:latin typeface="Titillium Web" panose="00000500000000000000" pitchFamily="2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78993" y="4379429"/>
            <a:ext cx="21203491" cy="7170887"/>
          </a:xfrm>
          <a:prstGeom prst="roundRect">
            <a:avLst>
              <a:gd name="adj" fmla="val 1380"/>
            </a:avLst>
          </a:prstGeom>
          <a:solidFill>
            <a:srgbClr val="B4D3E2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 smtId="4294967295"/>
            </a:defPPr>
          </a:lstStyle>
          <a:p>
            <a:pPr defTabSz="3527822"/>
            <a:endParaRPr lang="en-US" sz="2700" dirty="0">
              <a:noFill/>
              <a:latin typeface="Amaranth" panose="02000503050000020004" pitchFamily="2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319933" y="5678424"/>
            <a:ext cx="20866299" cy="601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70" tIns="51435" rIns="102870" bIns="5143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ru-RU" sz="4800" dirty="0"/>
              <a:t>Домашняя аптечка – это то место, к которому мы все спешим, когда появляются проблемы с нашим здоровьем, здоровьем домочадцев и «братьев наших меньших». Ящик, тумбочка, полочка, коробка, сумка – здесь любая хозяйка хотела бы иметь идеальный порядок. Но, увы и ах, обычно порядка там нет. То объём пространства нас не устраивает, то нужные таблетки не находятся, то найденные пипетки оказываются непригодными к употреблению. Как все же правильнее поступать с организацией аптечки?</a:t>
            </a:r>
            <a:r>
              <a:rPr lang="en-US" sz="48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6036" y="4123484"/>
            <a:ext cx="18328132" cy="1231664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 smtId="4294967295"/>
            </a:defPPr>
          </a:lstStyle>
          <a:p>
            <a:pPr defTabSz="3527822"/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7301" y="24841258"/>
            <a:ext cx="19171773" cy="1195079"/>
          </a:xfrm>
          <a:prstGeom prst="round2Diag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 smtId="4294967295"/>
            </a:defPPr>
          </a:lstStyle>
          <a:p>
            <a:pPr defTabSz="3527822"/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7609" y="25987476"/>
            <a:ext cx="19191464" cy="5212966"/>
          </a:xfrm>
          <a:prstGeom prst="rect">
            <a:avLst/>
          </a:prstGeom>
          <a:solidFill>
            <a:srgbClr val="AEC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70" tIns="51435" rIns="102870" bIns="5143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ru-RU" sz="4400" b="1" dirty="0">
                <a:ln>
                  <a:solidFill>
                    <a:srgbClr val="1482A5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Как </a:t>
            </a:r>
            <a:r>
              <a:rPr lang="ru-RU" sz="3600" b="1" dirty="0">
                <a:ln>
                  <a:solidFill>
                    <a:srgbClr val="1482A5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следует содержать аптечку?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/>
              <a:t>Важно, чтобы содержание аптечки постоянно пополнялось необходимыми средствами и лекарственными препаратами. Необходимо регулярно заменять лекарства с истекающим сроком годности.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/>
              <a:t>Для этого лучше всего подойдет ящик, коробку или же контейнер в который может вместиться все препараты и средства. Также можно приобрести в аптеке готовый набор для оказания первой помощи в специальном контейнере. Препараты и средства в готовом комплекте упакованы в том порядке и расположены таким образом, чтобы их было удобно достать в экстренных ситуациях.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/>
              <a:t>Очень удобно хранить лекарственные средства в нескольких контейнерах, по которым распределены таблетки, ампулы, флаконы, шприцы и перевязочные материалы.</a:t>
            </a:r>
            <a:endParaRPr lang="en-US" sz="32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967" y="4464804"/>
            <a:ext cx="20822011" cy="1262228"/>
          </a:xfrm>
          <a:prstGeom prst="round2DiagRect">
            <a:avLst/>
          </a:prstGeom>
          <a:ln/>
          <a:effectLst>
            <a:innerShdw blurRad="63500" dist="50800" dir="5400000">
              <a:prstClr val="black">
                <a:alpha val="50000"/>
              </a:prstClr>
            </a:innerShdw>
            <a:softEdge rad="6350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02870" tIns="51435" rIns="102870" bIns="51435" anchor="ctr"/>
          <a:lstStyle>
            <a:defPPr>
              <a:defRPr kern="1200" smtId="4294967295"/>
            </a:defPPr>
          </a:lstStyle>
          <a:p>
            <a:pPr defTabSz="3527822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sz="5400" b="1" dirty="0">
              <a:solidFill>
                <a:srgbClr val="23507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22500322" y="10771489"/>
            <a:ext cx="10273699" cy="13757612"/>
          </a:xfrm>
          <a:prstGeom prst="rect">
            <a:avLst/>
          </a:prstGeom>
          <a:solidFill>
            <a:srgbClr val="CEECF2"/>
          </a:solidFill>
          <a:ln>
            <a:solidFill>
              <a:srgbClr val="CEECF2"/>
            </a:solidFill>
          </a:ln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>
              <a:buFont typeface="Wingdings" pitchFamily="2" charset="2"/>
              <a:buChar char="v"/>
            </a:pPr>
            <a:r>
              <a:rPr lang="ru-RU" sz="3200" b="1" dirty="0"/>
              <a:t>Состав аптечек отличается для различных сфер применения,</a:t>
            </a:r>
          </a:p>
          <a:p>
            <a:r>
              <a:rPr lang="ru-RU" sz="3200" b="1" dirty="0"/>
              <a:t>однако существуют общие принципы комплектования. </a:t>
            </a:r>
          </a:p>
          <a:p>
            <a:r>
              <a:rPr lang="ru-RU" sz="3200" b="1" dirty="0"/>
              <a:t>В набор для оказания первой помощи обычно входят:</a:t>
            </a:r>
            <a:br>
              <a:rPr lang="ru-RU" sz="3200" dirty="0"/>
            </a:br>
            <a:r>
              <a:rPr lang="ru-RU" sz="3200" dirty="0"/>
              <a:t>Перевязочные материалы и средства для остановки </a:t>
            </a:r>
          </a:p>
          <a:p>
            <a:r>
              <a:rPr lang="ru-RU" sz="3200" dirty="0"/>
              <a:t>кровотечений и обработки ран: медицинская косынка,</a:t>
            </a:r>
          </a:p>
          <a:p>
            <a:r>
              <a:rPr lang="ru-RU" sz="3200" dirty="0"/>
              <a:t>бинты, пластыри, жгуты, марлевые салфетки;</a:t>
            </a:r>
            <a:br>
              <a:rPr lang="ru-RU" sz="3200" dirty="0"/>
            </a:br>
            <a:r>
              <a:rPr lang="ru-RU" sz="3200" dirty="0"/>
              <a:t>Хирургические перчатки</a:t>
            </a:r>
            <a:br>
              <a:rPr lang="ru-RU" sz="3200" dirty="0"/>
            </a:br>
            <a:r>
              <a:rPr lang="ru-RU" sz="3200" dirty="0"/>
              <a:t>Ножницы, пинцет</a:t>
            </a:r>
            <a:br>
              <a:rPr lang="ru-RU" sz="3200" dirty="0"/>
            </a:br>
            <a:r>
              <a:rPr lang="ru-RU" sz="3200" dirty="0"/>
              <a:t>Маска для искусственной вентиляции легких</a:t>
            </a:r>
            <a:br>
              <a:rPr lang="ru-RU" sz="3200" dirty="0"/>
            </a:br>
            <a:r>
              <a:rPr lang="ru-RU" sz="3200" dirty="0"/>
              <a:t>Блокнот и пишущая ручка</a:t>
            </a:r>
          </a:p>
          <a:p>
            <a:pPr>
              <a:buFont typeface="Arial" pitchFamily="34" charset="0"/>
              <a:buChar char="•"/>
            </a:pPr>
            <a:endParaRPr lang="ru-RU" sz="3200" dirty="0"/>
          </a:p>
          <a:p>
            <a:pPr>
              <a:buFont typeface="Wingdings" pitchFamily="2" charset="2"/>
              <a:buChar char="v"/>
            </a:pPr>
            <a:r>
              <a:rPr lang="ru-RU" sz="3200" b="1" dirty="0"/>
              <a:t>Средства для </a:t>
            </a:r>
            <a:r>
              <a:rPr lang="ru-RU" sz="3200" b="1" dirty="0" err="1"/>
              <a:t>дезинтоксикации</a:t>
            </a:r>
            <a:r>
              <a:rPr lang="ru-RU" sz="3200" dirty="0"/>
              <a:t>:</a:t>
            </a:r>
          </a:p>
          <a:p>
            <a:r>
              <a:rPr lang="ru-RU" sz="3200" dirty="0"/>
              <a:t> активированный уголь или белый уголь,</a:t>
            </a:r>
          </a:p>
          <a:p>
            <a:r>
              <a:rPr lang="ru-RU" sz="3200" dirty="0"/>
              <a:t> </a:t>
            </a:r>
            <a:r>
              <a:rPr lang="ru-RU" sz="3200" dirty="0" err="1"/>
              <a:t>регидратационный</a:t>
            </a:r>
            <a:r>
              <a:rPr lang="ru-RU" sz="3200" dirty="0"/>
              <a:t> раствор (</a:t>
            </a:r>
            <a:r>
              <a:rPr lang="ru-RU" sz="3200" dirty="0" err="1"/>
              <a:t>цитраглюкосолан</a:t>
            </a:r>
            <a:r>
              <a:rPr lang="ru-RU" sz="3200" dirty="0"/>
              <a:t>, </a:t>
            </a:r>
            <a:r>
              <a:rPr lang="ru-RU" sz="3200" dirty="0" err="1"/>
              <a:t>регидрон</a:t>
            </a:r>
            <a:r>
              <a:rPr lang="ru-RU" sz="3200" dirty="0"/>
              <a:t>).</a:t>
            </a:r>
          </a:p>
          <a:p>
            <a:endParaRPr lang="ru-RU" sz="3200" dirty="0"/>
          </a:p>
          <a:p>
            <a:pPr>
              <a:buFont typeface="Wingdings" pitchFamily="2" charset="2"/>
              <a:buChar char="v"/>
            </a:pPr>
            <a:r>
              <a:rPr lang="ru-RU" sz="3200" b="1" dirty="0"/>
              <a:t>Также в состав индивидуальных аптечек могут включаться</a:t>
            </a:r>
            <a:r>
              <a:rPr lang="ru-RU" sz="3200" dirty="0"/>
              <a:t>:</a:t>
            </a:r>
            <a:br>
              <a:rPr lang="ru-RU" sz="3200" dirty="0"/>
            </a:br>
            <a:r>
              <a:rPr lang="ru-RU" sz="3200" dirty="0"/>
              <a:t>Противошоковые наборы.</a:t>
            </a:r>
            <a:br>
              <a:rPr lang="ru-RU" sz="3200" dirty="0"/>
            </a:br>
            <a:r>
              <a:rPr lang="ru-RU" sz="3200" dirty="0"/>
              <a:t>Средства для обеззараживания (хлорирования) воды.</a:t>
            </a:r>
            <a:br>
              <a:rPr lang="ru-RU" sz="3200" dirty="0"/>
            </a:br>
            <a:r>
              <a:rPr lang="ru-RU" sz="3200" dirty="0"/>
              <a:t>Антидоты и стимуляторы.</a:t>
            </a:r>
            <a:br>
              <a:rPr lang="ru-RU" sz="3200" dirty="0"/>
            </a:br>
            <a:r>
              <a:rPr lang="ru-RU" sz="3200" dirty="0"/>
              <a:t>Руководства (памятки) по первой помощи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1D190742-CABF-42B7-98F1-0542A6A25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0968" y="25190246"/>
            <a:ext cx="7756634" cy="8245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 smtId="4294967295"/>
            </a:defPPr>
          </a:lstStyle>
          <a:p>
            <a:pPr defTabSz="3527822"/>
            <a:r>
              <a:rPr lang="ru-RU" sz="4800" dirty="0">
                <a:solidFill>
                  <a:schemeClr val="bg1"/>
                </a:solidFill>
                <a:latin typeface="Amaranth" panose="02000503050000020004" pitchFamily="2" charset="0"/>
              </a:rPr>
              <a:t>Список литературы</a:t>
            </a:r>
            <a:endParaRPr lang="en-US" sz="4800" dirty="0">
              <a:solidFill>
                <a:schemeClr val="bg1"/>
              </a:solidFill>
              <a:latin typeface="Amaranth" panose="02000503050000020004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0E24C6-4906-4D34-BA71-F03C8FD1076A}"/>
              </a:ext>
            </a:extLst>
          </p:cNvPr>
          <p:cNvSpPr txBox="1"/>
          <p:nvPr/>
        </p:nvSpPr>
        <p:spPr>
          <a:xfrm>
            <a:off x="35396074" y="26076543"/>
            <a:ext cx="7725103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dirty="0">
                <a:solidFill>
                  <a:srgbClr val="1482A5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https://mag.auto.ru/article/firstaidkittips</a:t>
            </a:r>
            <a:endParaRPr lang="ru-RU" sz="2400" dirty="0">
              <a:solidFill>
                <a:srgbClr val="1482A5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1482A5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https://rg.ru/2020/11/10/minzdrav-utverdil-novuiu-komplektaciiu-aptechki-dlia-avtomobilistov.html</a:t>
            </a:r>
            <a:endParaRPr lang="ru-RU" sz="2400" dirty="0">
              <a:solidFill>
                <a:srgbClr val="1482A5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РФ от 8 октября 2020 г. № 1080н</a:t>
            </a:r>
          </a:p>
          <a:p>
            <a:r>
              <a:rPr lang="ru-RU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Учебное пособие по первой доврачебной помощи</a:t>
            </a:r>
            <a:endParaRPr lang="en-US" sz="2400" dirty="0"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484537" y="10799878"/>
            <a:ext cx="10564454" cy="13942278"/>
          </a:xfrm>
          <a:prstGeom prst="rect">
            <a:avLst/>
          </a:prstGeom>
          <a:solidFill>
            <a:srgbClr val="CEECF2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/>
              <a:t>Также могут входить медикаменты:</a:t>
            </a:r>
            <a:br>
              <a:rPr lang="ru-RU" sz="3200" dirty="0"/>
            </a:br>
            <a:r>
              <a:rPr lang="ru-RU" sz="3200" dirty="0"/>
              <a:t>Антисептики (спиртовые растворы йода, </a:t>
            </a:r>
            <a:r>
              <a:rPr lang="ru-RU" sz="3600" dirty="0"/>
              <a:t>бриллиантового</a:t>
            </a:r>
            <a:r>
              <a:rPr lang="ru-RU" sz="3200" dirty="0"/>
              <a:t> зелёного,</a:t>
            </a:r>
          </a:p>
          <a:p>
            <a:r>
              <a:rPr lang="ru-RU" sz="3200" dirty="0"/>
              <a:t>3 % раствор </a:t>
            </a:r>
            <a:r>
              <a:rPr lang="ru-RU" sz="3200" dirty="0" err="1"/>
              <a:t>перегидрата</a:t>
            </a:r>
            <a:r>
              <a:rPr lang="ru-RU" sz="3200" dirty="0"/>
              <a:t> водорода, </a:t>
            </a:r>
          </a:p>
          <a:p>
            <a:r>
              <a:rPr lang="ru-RU" sz="3200" dirty="0"/>
              <a:t>Марганцовокислый калий (он же перманганат калия или «марганцовка»),</a:t>
            </a:r>
          </a:p>
          <a:p>
            <a:r>
              <a:rPr lang="ru-RU" sz="3200" dirty="0" err="1"/>
              <a:t>хлоргексидин</a:t>
            </a:r>
            <a:r>
              <a:rPr lang="ru-RU" sz="3200" dirty="0"/>
              <a:t> и т. д.);</a:t>
            </a:r>
            <a:br>
              <a:rPr lang="ru-RU" sz="3200" dirty="0"/>
            </a:br>
            <a:r>
              <a:rPr lang="ru-RU" sz="3200" dirty="0"/>
              <a:t>Анальгетики: </a:t>
            </a:r>
            <a:r>
              <a:rPr lang="ru-RU" sz="3200" dirty="0" err="1"/>
              <a:t>метамизол</a:t>
            </a:r>
            <a:r>
              <a:rPr lang="ru-RU" sz="3200" dirty="0"/>
              <a:t> (он же анальгин), цитрамон, аспирин, парацетамол.</a:t>
            </a:r>
            <a:br>
              <a:rPr lang="ru-RU" sz="3200" dirty="0"/>
            </a:br>
            <a:r>
              <a:rPr lang="ru-RU" sz="3200" dirty="0"/>
              <a:t>Антибиотики общего действия (</a:t>
            </a:r>
            <a:r>
              <a:rPr lang="ru-RU" sz="3200" dirty="0" err="1"/>
              <a:t>ампициллин</a:t>
            </a:r>
            <a:r>
              <a:rPr lang="ru-RU" sz="3200" dirty="0"/>
              <a:t>, стрептоцид).</a:t>
            </a:r>
            <a:br>
              <a:rPr lang="ru-RU" sz="3200" dirty="0"/>
            </a:br>
            <a:r>
              <a:rPr lang="ru-RU" sz="3200" dirty="0"/>
              <a:t>Нитроглицерин их аналоги или производные.</a:t>
            </a:r>
            <a:br>
              <a:rPr lang="ru-RU" sz="3200" dirty="0"/>
            </a:br>
            <a:r>
              <a:rPr lang="ru-RU" sz="3200" dirty="0"/>
              <a:t>Антигистаминные (противоаллергические) препараты (</a:t>
            </a:r>
            <a:r>
              <a:rPr lang="ru-RU" sz="3200" dirty="0" err="1"/>
              <a:t>дифенгидрамин</a:t>
            </a:r>
            <a:r>
              <a:rPr lang="ru-RU" sz="3200" dirty="0"/>
              <a:t> или </a:t>
            </a:r>
            <a:r>
              <a:rPr lang="ru-RU" sz="3200" dirty="0" err="1"/>
              <a:t>супрастин</a:t>
            </a:r>
            <a:r>
              <a:rPr lang="ru-RU" sz="3200" dirty="0"/>
              <a:t>).</a:t>
            </a:r>
            <a:br>
              <a:rPr lang="ru-RU" sz="3200" dirty="0"/>
            </a:br>
            <a:r>
              <a:rPr lang="ru-RU" sz="3200" dirty="0"/>
              <a:t>Спазмолитические препараты (напр., </a:t>
            </a:r>
            <a:r>
              <a:rPr lang="ru-RU" sz="3200" dirty="0" err="1"/>
              <a:t>дротаверин</a:t>
            </a:r>
            <a:r>
              <a:rPr lang="ru-RU" sz="3200" dirty="0"/>
              <a:t> (Но-шпа), папаверин).</a:t>
            </a:r>
            <a:br>
              <a:rPr lang="ru-RU" sz="3200" dirty="0"/>
            </a:br>
            <a:r>
              <a:rPr lang="ru-RU" sz="3200" dirty="0"/>
              <a:t>Нашатырный спирт</a:t>
            </a:r>
            <a:br>
              <a:rPr lang="ru-RU" sz="3200" dirty="0"/>
            </a:br>
            <a:r>
              <a:rPr lang="ru-RU" sz="3200" dirty="0"/>
              <a:t>Борная кислота и бикарбонат натрия (известный также как питьевая сода) </a:t>
            </a:r>
          </a:p>
          <a:p>
            <a:r>
              <a:rPr lang="ru-RU" sz="3200" dirty="0"/>
              <a:t> </a:t>
            </a:r>
          </a:p>
          <a:p>
            <a:r>
              <a:rPr lang="ru-RU" sz="3200" b="1" i="1" dirty="0"/>
              <a:t>Аптечка должна располагаться в футляре с жесткими стенками для предотвращения повреждения стеклянных упаковок лекарств. На аптечке должен быть нанесён отличительный знак для облегчения поиска сумки в случае необходимости. В качестве такого знака может использоваться красный крест на белом фоне, белый крест на зелёном фоне и другие</a:t>
            </a:r>
            <a:r>
              <a:rPr lang="ru-RU" sz="3200" dirty="0"/>
              <a:t>.</a:t>
            </a:r>
            <a:endParaRPr lang="ru-RU" sz="3600" dirty="0"/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6553" y="9970896"/>
            <a:ext cx="20740255" cy="857524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 smtId="4294967295"/>
            </a:defPPr>
          </a:lstStyle>
          <a:p>
            <a:pPr defTabSz="3527822"/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Материалы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uCeAPqecn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72841" y="28373575"/>
            <a:ext cx="7748337" cy="3365731"/>
          </a:xfrm>
          <a:prstGeom prst="rect">
            <a:avLst/>
          </a:prstGeom>
        </p:spPr>
      </p:pic>
      <p:pic>
        <p:nvPicPr>
          <p:cNvPr id="26" name="Рисунок 25" descr="3e25038i5pgoo_oewfxj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801" y="21753095"/>
            <a:ext cx="14932717" cy="10034337"/>
          </a:xfrm>
          <a:prstGeom prst="rect">
            <a:avLst/>
          </a:prstGeom>
        </p:spPr>
      </p:pic>
      <p:pic>
        <p:nvPicPr>
          <p:cNvPr id="27" name="Рисунок 26" descr="images (1).jf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87461" y="12603079"/>
            <a:ext cx="10013030" cy="5588668"/>
          </a:xfrm>
          <a:prstGeom prst="rect">
            <a:avLst/>
          </a:prstGeom>
        </p:spPr>
      </p:pic>
      <p:pic>
        <p:nvPicPr>
          <p:cNvPr id="28" name="Рисунок 27" descr="images.jf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548570" y="19114160"/>
            <a:ext cx="6541409" cy="4997123"/>
          </a:xfrm>
          <a:prstGeom prst="rect">
            <a:avLst/>
          </a:prstGeom>
        </p:spPr>
      </p:pic>
      <p:pic>
        <p:nvPicPr>
          <p:cNvPr id="1028" name="Picture 4" descr="Аптечка для охоты | Охотугодья Нерюч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2657221"/>
            <a:ext cx="11518806" cy="8063079"/>
          </a:xfrm>
          <a:prstGeom prst="rect">
            <a:avLst/>
          </a:prstGeom>
          <a:noFill/>
        </p:spPr>
      </p:pic>
      <p:pic>
        <p:nvPicPr>
          <p:cNvPr id="30" name="Picture 2" descr="КрасГМУ - информер (@KrasGMU24) | Twit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66316" y="383580"/>
            <a:ext cx="2854920" cy="2854920"/>
          </a:xfrm>
          <a:prstGeom prst="roundRect">
            <a:avLst/>
          </a:prstGeom>
          <a:noFill/>
        </p:spPr>
      </p:pic>
      <p:pic>
        <p:nvPicPr>
          <p:cNvPr id="34" name="Picture 2" descr="КрасГМУ - информер (@KrasGMU24) | Twit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814500" y="285750"/>
            <a:ext cx="3143250" cy="3143250"/>
          </a:xfrm>
          <a:prstGeom prst="round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25603200" y="1491915"/>
            <a:ext cx="7940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Подготовили: Филимонова Алена,</a:t>
            </a:r>
          </a:p>
          <a:p>
            <a:pPr algn="r"/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Игнатьева </a:t>
            </a:r>
            <a:r>
              <a:rPr lang="ru-RU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Юстина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 </a:t>
            </a:r>
            <a:r>
              <a:rPr lang="ru-RU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фарм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conceptualizingcobalt|09-2018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588</Words>
  <Application>Microsoft Office PowerPoint</Application>
  <PresentationFormat>Произвольный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Times New Roman</vt:lpstr>
      <vt:lpstr>Wingdings</vt:lpstr>
      <vt:lpstr>Arial</vt:lpstr>
      <vt:lpstr>Titillium Web</vt:lpstr>
      <vt:lpstr>Amaranth</vt:lpstr>
      <vt:lpstr>Default Design</vt:lpstr>
      <vt:lpstr>Презентация PowerPoint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Ольга</cp:lastModifiedBy>
  <cp:revision>41</cp:revision>
  <dcterms:modified xsi:type="dcterms:W3CDTF">2021-04-29T06:34:54Z</dcterms:modified>
  <cp:category>scientific poster PowerPoint</cp:category>
</cp:coreProperties>
</file>