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3" r:id="rId4"/>
    <p:sldId id="270" r:id="rId5"/>
    <p:sldId id="271" r:id="rId6"/>
    <p:sldId id="272" r:id="rId7"/>
    <p:sldId id="257" r:id="rId8"/>
    <p:sldId id="258" r:id="rId9"/>
    <p:sldId id="259" r:id="rId10"/>
    <p:sldId id="260" r:id="rId11"/>
    <p:sldId id="261" r:id="rId12"/>
    <p:sldId id="274" r:id="rId13"/>
    <p:sldId id="275" r:id="rId14"/>
    <p:sldId id="262" r:id="rId15"/>
    <p:sldId id="263" r:id="rId16"/>
    <p:sldId id="276" r:id="rId17"/>
    <p:sldId id="277" r:id="rId18"/>
    <p:sldId id="26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7808" y="2564904"/>
            <a:ext cx="7772400" cy="1470025"/>
          </a:xfrm>
        </p:spPr>
        <p:txBody>
          <a:bodyPr>
            <a:noAutofit/>
          </a:bodyPr>
          <a:lstStyle/>
          <a:p>
            <a:r>
              <a:rPr lang="ru-RU" sz="5400" b="1" dirty="0" smtClean="0">
                <a:solidFill>
                  <a:srgbClr val="7030A0"/>
                </a:solidFill>
                <a:effectLst>
                  <a:outerShdw blurRad="38100" dist="38100" dir="2700000" algn="tl">
                    <a:srgbClr val="000000">
                      <a:alpha val="43137"/>
                    </a:srgbClr>
                  </a:outerShdw>
                </a:effectLst>
              </a:rPr>
              <a:t>Прививки от пневмококковой инфекции</a:t>
            </a:r>
            <a:endParaRPr lang="ru-RU" sz="5400" b="1" dirty="0">
              <a:solidFill>
                <a:srgbClr val="7030A0"/>
              </a:solidFill>
              <a:effectLst>
                <a:outerShdw blurRad="38100" dist="38100" dir="2700000" algn="tl">
                  <a:srgbClr val="000000">
                    <a:alpha val="43137"/>
                  </a:srgbClr>
                </a:outerShdw>
              </a:effectLst>
            </a:endParaRPr>
          </a:p>
        </p:txBody>
      </p:sp>
      <p:sp>
        <p:nvSpPr>
          <p:cNvPr id="4" name="TextBox 3"/>
          <p:cNvSpPr txBox="1"/>
          <p:nvPr/>
        </p:nvSpPr>
        <p:spPr>
          <a:xfrm>
            <a:off x="1984910" y="421662"/>
            <a:ext cx="6696743" cy="923330"/>
          </a:xfrm>
          <a:prstGeom prst="rect">
            <a:avLst/>
          </a:prstGeom>
          <a:noFill/>
        </p:spPr>
        <p:txBody>
          <a:bodyPr wrap="square" rtlCol="0">
            <a:spAutoFit/>
          </a:bodyPr>
          <a:lstStyle/>
          <a:p>
            <a:pPr algn="ctr">
              <a:defRPr/>
            </a:pPr>
            <a:r>
              <a:rPr lang="ru-RU" dirty="0"/>
              <a:t>ГБОУ ВПО «Красноярский Государственный медицинский</a:t>
            </a:r>
          </a:p>
          <a:p>
            <a:pPr algn="ctr">
              <a:defRPr/>
            </a:pPr>
            <a:r>
              <a:rPr lang="ru-RU" dirty="0"/>
              <a:t>университет им. проф. В.Ф. </a:t>
            </a:r>
            <a:r>
              <a:rPr lang="ru-RU" dirty="0" err="1"/>
              <a:t>Войно-Ясенецкого</a:t>
            </a:r>
            <a:r>
              <a:rPr lang="ru-RU" dirty="0"/>
              <a:t>»</a:t>
            </a:r>
          </a:p>
          <a:p>
            <a:pPr algn="ctr">
              <a:defRPr/>
            </a:pPr>
            <a:r>
              <a:rPr lang="ru-RU" dirty="0"/>
              <a:t>Министерства здравоохранения Российской Федерации</a:t>
            </a:r>
          </a:p>
        </p:txBody>
      </p:sp>
      <p:pic>
        <p:nvPicPr>
          <p:cNvPr id="5"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96938"/>
            <a:ext cx="1656184" cy="16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75932" y="1369686"/>
            <a:ext cx="6605721" cy="707886"/>
          </a:xfrm>
          <a:prstGeom prst="rect">
            <a:avLst/>
          </a:prstGeom>
          <a:noFill/>
        </p:spPr>
        <p:txBody>
          <a:bodyPr wrap="square" rtlCol="0">
            <a:spAutoFit/>
          </a:bodyPr>
          <a:lstStyle/>
          <a:p>
            <a:pPr algn="ctr"/>
            <a:r>
              <a:rPr lang="ru-RU" sz="2000" b="1" i="1" dirty="0"/>
              <a:t>Кафедра </a:t>
            </a:r>
            <a:r>
              <a:rPr lang="ru-RU" sz="2000" b="1" i="1" dirty="0" smtClean="0"/>
              <a:t>поликлинической педиатрии и пропедевтики детских болезней с курсом ПО</a:t>
            </a:r>
            <a:endParaRPr lang="ru-RU" sz="2000" b="1" i="1" dirty="0"/>
          </a:p>
        </p:txBody>
      </p:sp>
      <p:sp>
        <p:nvSpPr>
          <p:cNvPr id="7" name="Подзаголовок 2"/>
          <p:cNvSpPr>
            <a:spLocks noGrp="1"/>
          </p:cNvSpPr>
          <p:nvPr>
            <p:ph type="subTitle" idx="1"/>
          </p:nvPr>
        </p:nvSpPr>
        <p:spPr>
          <a:xfrm>
            <a:off x="6156176" y="4581128"/>
            <a:ext cx="2729395" cy="1440160"/>
          </a:xfrm>
        </p:spPr>
        <p:txBody>
          <a:bodyPr>
            <a:noAutofit/>
          </a:bodyPr>
          <a:lstStyle/>
          <a:p>
            <a:pPr algn="l"/>
            <a:r>
              <a:rPr lang="ru-RU" sz="2000" i="1" dirty="0">
                <a:solidFill>
                  <a:schemeClr val="tx1"/>
                </a:solidFill>
              </a:rPr>
              <a:t>Работу </a:t>
            </a:r>
            <a:r>
              <a:rPr lang="ru-RU" sz="2000" i="1" dirty="0" smtClean="0">
                <a:solidFill>
                  <a:schemeClr val="tx1"/>
                </a:solidFill>
              </a:rPr>
              <a:t>выполнила</a:t>
            </a:r>
            <a:endParaRPr lang="ru-RU" sz="2000" i="1" dirty="0">
              <a:solidFill>
                <a:schemeClr val="tx1"/>
              </a:solidFill>
            </a:endParaRPr>
          </a:p>
          <a:p>
            <a:pPr algn="l"/>
            <a:r>
              <a:rPr lang="ru-RU" sz="2000" i="1" dirty="0" smtClean="0">
                <a:solidFill>
                  <a:schemeClr val="tx1"/>
                </a:solidFill>
              </a:rPr>
              <a:t>студентка </a:t>
            </a:r>
            <a:r>
              <a:rPr lang="ru-RU" sz="2000" i="1" dirty="0">
                <a:solidFill>
                  <a:schemeClr val="tx1"/>
                </a:solidFill>
              </a:rPr>
              <a:t>5</a:t>
            </a:r>
            <a:r>
              <a:rPr lang="ru-RU" sz="2000" i="1" dirty="0" smtClean="0">
                <a:solidFill>
                  <a:schemeClr val="tx1"/>
                </a:solidFill>
              </a:rPr>
              <a:t>10 </a:t>
            </a:r>
            <a:r>
              <a:rPr lang="ru-RU" sz="2000" i="1" dirty="0">
                <a:solidFill>
                  <a:schemeClr val="tx1"/>
                </a:solidFill>
              </a:rPr>
              <a:t>группы</a:t>
            </a:r>
          </a:p>
          <a:p>
            <a:pPr algn="l"/>
            <a:r>
              <a:rPr lang="ru-RU" sz="2000" i="1" dirty="0">
                <a:solidFill>
                  <a:schemeClr val="tx1"/>
                </a:solidFill>
              </a:rPr>
              <a:t>специальность </a:t>
            </a:r>
            <a:r>
              <a:rPr lang="ru-RU" sz="2000" i="1" dirty="0" smtClean="0">
                <a:solidFill>
                  <a:schemeClr val="tx1"/>
                </a:solidFill>
              </a:rPr>
              <a:t>«педиатрия»</a:t>
            </a:r>
          </a:p>
          <a:p>
            <a:pPr algn="l"/>
            <a:r>
              <a:rPr lang="ru-RU" sz="2000" i="1" dirty="0" smtClean="0">
                <a:solidFill>
                  <a:schemeClr val="tx1"/>
                </a:solidFill>
              </a:rPr>
              <a:t>Иванова Л.С.</a:t>
            </a:r>
          </a:p>
        </p:txBody>
      </p:sp>
      <p:sp>
        <p:nvSpPr>
          <p:cNvPr id="8" name="TextBox 7"/>
          <p:cNvSpPr txBox="1"/>
          <p:nvPr/>
        </p:nvSpPr>
        <p:spPr>
          <a:xfrm>
            <a:off x="3707904" y="6237312"/>
            <a:ext cx="1872208" cy="369332"/>
          </a:xfrm>
          <a:prstGeom prst="rect">
            <a:avLst/>
          </a:prstGeom>
          <a:noFill/>
        </p:spPr>
        <p:txBody>
          <a:bodyPr wrap="square" rtlCol="0">
            <a:spAutoFit/>
          </a:bodyPr>
          <a:lstStyle/>
          <a:p>
            <a:pPr algn="ctr"/>
            <a:r>
              <a:rPr lang="ru-RU" b="1" i="1" dirty="0" smtClean="0"/>
              <a:t>2019 год</a:t>
            </a:r>
            <a:endParaRPr lang="ru-RU" b="1" i="1" dirty="0"/>
          </a:p>
        </p:txBody>
      </p:sp>
    </p:spTree>
    <p:extLst>
      <p:ext uri="{BB962C8B-B14F-4D97-AF65-F5344CB8AC3E}">
        <p14:creationId xmlns:p14="http://schemas.microsoft.com/office/powerpoint/2010/main" val="1739014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2996952"/>
            <a:ext cx="3534139" cy="265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rPr>
              <a:t>Препараты для вакцинации</a:t>
            </a:r>
            <a:endParaRPr lang="ru-RU" dirty="0"/>
          </a:p>
        </p:txBody>
      </p:sp>
      <p:sp>
        <p:nvSpPr>
          <p:cNvPr id="3" name="Объект 2"/>
          <p:cNvSpPr>
            <a:spLocks noGrp="1"/>
          </p:cNvSpPr>
          <p:nvPr>
            <p:ph idx="1"/>
          </p:nvPr>
        </p:nvSpPr>
        <p:spPr>
          <a:xfrm>
            <a:off x="323528" y="1340768"/>
            <a:ext cx="5698976" cy="5112568"/>
          </a:xfrm>
        </p:spPr>
        <p:txBody>
          <a:bodyPr>
            <a:normAutofit fontScale="85000" lnSpcReduction="20000"/>
          </a:bodyPr>
          <a:lstStyle/>
          <a:p>
            <a:pPr marL="514350" indent="-514350">
              <a:buFont typeface="+mj-lt"/>
              <a:buAutoNum type="arabicPeriod" startAt="2"/>
            </a:pPr>
            <a:r>
              <a:rPr lang="ru-RU" b="1" i="1" dirty="0"/>
              <a:t>«</a:t>
            </a:r>
            <a:r>
              <a:rPr lang="ru-RU" b="1" i="1" dirty="0" err="1"/>
              <a:t>Превенар</a:t>
            </a:r>
            <a:r>
              <a:rPr lang="ru-RU" b="1" i="1" dirty="0"/>
              <a:t> 13».</a:t>
            </a:r>
            <a:r>
              <a:rPr lang="ru-RU" i="1" dirty="0"/>
              <a:t> </a:t>
            </a:r>
            <a:r>
              <a:rPr lang="ru-RU" dirty="0"/>
              <a:t>Страной — производителем данной инъекции является США. Внешне она представляет собой суспензию для внутримышечного введения, основными составляющими которой являются 13 </a:t>
            </a:r>
            <a:r>
              <a:rPr lang="ru-RU" dirty="0" err="1"/>
              <a:t>капсулярных</a:t>
            </a:r>
            <a:r>
              <a:rPr lang="ru-RU" dirty="0"/>
              <a:t> полисахаридов </a:t>
            </a:r>
            <a:r>
              <a:rPr lang="ru-RU" dirty="0" err="1"/>
              <a:t>Streptococcus</a:t>
            </a:r>
            <a:r>
              <a:rPr lang="ru-RU" dirty="0"/>
              <a:t> </a:t>
            </a:r>
            <a:r>
              <a:rPr lang="ru-RU" dirty="0" err="1"/>
              <a:t>pneumonia</a:t>
            </a:r>
            <a:r>
              <a:rPr lang="ru-RU" dirty="0"/>
              <a:t>. Помимо них, в ее состав входит также ряд второстепенных веществ. Иммунизация при помощи данной вакцины разрешена уже с 2 месяцев</a:t>
            </a:r>
            <a:r>
              <a:rPr lang="ru-RU" dirty="0" smtClean="0"/>
              <a:t>.</a:t>
            </a:r>
            <a:endParaRPr lang="ru-RU" dirty="0"/>
          </a:p>
        </p:txBody>
      </p:sp>
    </p:spTree>
    <p:extLst>
      <p:ext uri="{BB962C8B-B14F-4D97-AF65-F5344CB8AC3E}">
        <p14:creationId xmlns:p14="http://schemas.microsoft.com/office/powerpoint/2010/main" val="283963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6118" y="2492896"/>
            <a:ext cx="3819302" cy="254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rPr>
              <a:t>Препараты для вакцинации</a:t>
            </a:r>
            <a:endParaRPr lang="ru-RU" dirty="0"/>
          </a:p>
        </p:txBody>
      </p:sp>
      <p:sp>
        <p:nvSpPr>
          <p:cNvPr id="3" name="Объект 2"/>
          <p:cNvSpPr>
            <a:spLocks noGrp="1"/>
          </p:cNvSpPr>
          <p:nvPr>
            <p:ph idx="1"/>
          </p:nvPr>
        </p:nvSpPr>
        <p:spPr>
          <a:xfrm>
            <a:off x="457200" y="1268760"/>
            <a:ext cx="5410944" cy="5400600"/>
          </a:xfrm>
        </p:spPr>
        <p:txBody>
          <a:bodyPr>
            <a:normAutofit fontScale="77500" lnSpcReduction="20000"/>
          </a:bodyPr>
          <a:lstStyle/>
          <a:p>
            <a:pPr marL="514350" indent="-514350">
              <a:buFont typeface="+mj-lt"/>
              <a:buAutoNum type="arabicPeriod" startAt="3"/>
            </a:pPr>
            <a:r>
              <a:rPr lang="ru-RU" b="1" i="1" dirty="0"/>
              <a:t>«</a:t>
            </a:r>
            <a:r>
              <a:rPr lang="ru-RU" b="1" i="1" dirty="0" err="1"/>
              <a:t>Синфлорикс</a:t>
            </a:r>
            <a:r>
              <a:rPr lang="ru-RU" b="1" i="1" dirty="0"/>
              <a:t>».</a:t>
            </a:r>
            <a:r>
              <a:rPr lang="ru-RU" i="1" dirty="0"/>
              <a:t> </a:t>
            </a:r>
            <a:r>
              <a:rPr lang="ru-RU" dirty="0"/>
              <a:t>Страной – производителем данной инъекции является Великобритания. Она представляет собой суспензию для внутримышечного введения, основными компонентами которой являются 10 серотипов </a:t>
            </a:r>
            <a:r>
              <a:rPr lang="ru-RU" dirty="0" err="1"/>
              <a:t>Streptococcus</a:t>
            </a:r>
            <a:r>
              <a:rPr lang="ru-RU" dirty="0"/>
              <a:t> </a:t>
            </a:r>
            <a:r>
              <a:rPr lang="ru-RU" dirty="0" err="1"/>
              <a:t>pneumoniae</a:t>
            </a:r>
            <a:r>
              <a:rPr lang="ru-RU" dirty="0"/>
              <a:t>. Помимо них, в ее состав входит также ряд второстепенных веществ, в частности анатоксин столбнячный, анатоксин дифтерийный. Иммунизация при помощи данной вакцины разрешена уже с 6 недель после рождения </a:t>
            </a:r>
            <a:r>
              <a:rPr lang="ru-RU" dirty="0" smtClean="0"/>
              <a:t>ребенка</a:t>
            </a:r>
            <a:r>
              <a:rPr lang="ru-RU" dirty="0"/>
              <a:t>.</a:t>
            </a:r>
          </a:p>
        </p:txBody>
      </p:sp>
    </p:spTree>
    <p:extLst>
      <p:ext uri="{BB962C8B-B14F-4D97-AF65-F5344CB8AC3E}">
        <p14:creationId xmlns:p14="http://schemas.microsoft.com/office/powerpoint/2010/main" val="351717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effectLst>
                  <a:outerShdw blurRad="38100" dist="38100" dir="2700000" algn="tl">
                    <a:srgbClr val="000000">
                      <a:alpha val="43137"/>
                    </a:srgbClr>
                  </a:outerShdw>
                </a:effectLst>
              </a:rPr>
              <a:t>Схема постановки прививки</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628800"/>
            <a:ext cx="5770984" cy="4853136"/>
          </a:xfrm>
        </p:spPr>
        <p:txBody>
          <a:bodyPr>
            <a:normAutofit/>
          </a:bodyPr>
          <a:lstStyle/>
          <a:p>
            <a:r>
              <a:rPr lang="ru-RU" sz="3600" dirty="0" smtClean="0"/>
              <a:t>Вакцина от пневмококковой инфекции входит в Национальный календарь прививок.</a:t>
            </a:r>
          </a:p>
          <a:p>
            <a:r>
              <a:rPr lang="ru-RU" sz="3600" dirty="0" smtClean="0"/>
              <a:t>Рекомендовано вводить препарат с 2-месячного возраста.</a:t>
            </a:r>
            <a:endParaRPr lang="ru-RU" sz="3600"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2760" y="2780928"/>
            <a:ext cx="298701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4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rPr>
              <a:t>Схема постановки прививки</a:t>
            </a:r>
            <a:endParaRPr lang="ru-RU" dirty="0"/>
          </a:p>
        </p:txBody>
      </p:sp>
      <p:sp>
        <p:nvSpPr>
          <p:cNvPr id="3" name="Объект 2"/>
          <p:cNvSpPr>
            <a:spLocks noGrp="1"/>
          </p:cNvSpPr>
          <p:nvPr>
            <p:ph idx="1"/>
          </p:nvPr>
        </p:nvSpPr>
        <p:spPr>
          <a:xfrm>
            <a:off x="457200" y="1600200"/>
            <a:ext cx="8229600" cy="4925144"/>
          </a:xfrm>
        </p:spPr>
        <p:txBody>
          <a:bodyPr>
            <a:normAutofit lnSpcReduction="10000"/>
          </a:bodyPr>
          <a:lstStyle/>
          <a:p>
            <a:pPr marL="514350" indent="-514350">
              <a:buFont typeface="+mj-lt"/>
              <a:buAutoNum type="arabicPeriod"/>
            </a:pPr>
            <a:r>
              <a:rPr lang="ru-RU" dirty="0" smtClean="0"/>
              <a:t>Если первая вакцинация проводится в 2-3 месяца = две последующие делают через месяц. Затем в 12-15 месяцев – ревакцинация.</a:t>
            </a:r>
          </a:p>
          <a:p>
            <a:pPr marL="514350" indent="-514350">
              <a:buFont typeface="+mj-lt"/>
              <a:buAutoNum type="arabicPeriod"/>
            </a:pPr>
            <a:r>
              <a:rPr lang="ru-RU" dirty="0" smtClean="0"/>
              <a:t>С 7 -11 месяцев ставится двукратно с промежутком в 1 месяц. Ревакцинация в 2 года.</a:t>
            </a:r>
          </a:p>
          <a:p>
            <a:pPr marL="514350" indent="-514350">
              <a:buFont typeface="+mj-lt"/>
              <a:buAutoNum type="arabicPeriod"/>
            </a:pPr>
            <a:r>
              <a:rPr lang="ru-RU" dirty="0" smtClean="0"/>
              <a:t>Если вакцинация проводится у ребенка старше 2-х лет, то прививка вводится однократно.</a:t>
            </a:r>
            <a:endParaRPr lang="ru-RU" dirty="0"/>
          </a:p>
        </p:txBody>
      </p:sp>
    </p:spTree>
    <p:extLst>
      <p:ext uri="{BB962C8B-B14F-4D97-AF65-F5344CB8AC3E}">
        <p14:creationId xmlns:p14="http://schemas.microsoft.com/office/powerpoint/2010/main" val="1550246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effectLst>
                  <a:outerShdw blurRad="38100" dist="38100" dir="2700000" algn="tl">
                    <a:srgbClr val="000000">
                      <a:alpha val="43137"/>
                    </a:srgbClr>
                  </a:outerShdw>
                </a:effectLst>
              </a:rPr>
              <a:t>Подготовка к прививке </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124744"/>
            <a:ext cx="8229600" cy="5616624"/>
          </a:xfrm>
        </p:spPr>
        <p:txBody>
          <a:bodyPr>
            <a:normAutofit fontScale="70000" lnSpcReduction="20000"/>
          </a:bodyPr>
          <a:lstStyle/>
          <a:p>
            <a:pPr marL="0" indent="0">
              <a:buNone/>
            </a:pPr>
            <a:r>
              <a:rPr lang="ru-RU" sz="4000" dirty="0" smtClean="0"/>
              <a:t>Перед поставкой вакцины необходим осмотр педиатра, а так же узких специалистов при необходимости.</a:t>
            </a:r>
          </a:p>
          <a:p>
            <a:pPr marL="514350" indent="-514350">
              <a:buFont typeface="+mj-lt"/>
              <a:buAutoNum type="arabicPeriod"/>
            </a:pPr>
            <a:r>
              <a:rPr lang="ru-RU" i="1" dirty="0"/>
              <a:t>сдать общий анализ крови и общий анализ мочи для выявления воспалительных процессов в организме</a:t>
            </a:r>
            <a:r>
              <a:rPr lang="ru-RU" i="1" dirty="0" smtClean="0"/>
              <a:t>;</a:t>
            </a:r>
          </a:p>
          <a:p>
            <a:pPr marL="514350" indent="-514350">
              <a:buFont typeface="+mj-lt"/>
              <a:buAutoNum type="arabicPeriod"/>
            </a:pPr>
            <a:r>
              <a:rPr lang="ru-RU" i="1" dirty="0"/>
              <a:t>избегать контактов с инфекционными больными в течение 1,5 – 2 недель перед непосредственной вакцинацией;</a:t>
            </a:r>
          </a:p>
          <a:p>
            <a:pPr marL="514350" indent="-514350">
              <a:buFont typeface="+mj-lt"/>
              <a:buAutoNum type="arabicPeriod"/>
            </a:pPr>
            <a:r>
              <a:rPr lang="ru-RU" i="1" dirty="0"/>
              <a:t>не вводить новую пищу за неделю до прививки, во избежание возникновения аллергических реакций;</a:t>
            </a:r>
          </a:p>
          <a:p>
            <a:pPr marL="514350" indent="-514350">
              <a:buFont typeface="+mj-lt"/>
              <a:buAutoNum type="arabicPeriod"/>
            </a:pPr>
            <a:r>
              <a:rPr lang="ru-RU" i="1" dirty="0"/>
              <a:t>убедиться в отсутствии повышенной температуры тела у ребенка накануне и в день вакцинации;</a:t>
            </a:r>
          </a:p>
          <a:p>
            <a:pPr marL="514350" indent="-514350">
              <a:buFont typeface="+mj-lt"/>
              <a:buAutoNum type="arabicPeriod"/>
            </a:pPr>
            <a:r>
              <a:rPr lang="ru-RU" i="1" dirty="0"/>
              <a:t>начать давать подрастающему человеку антигистаминные препараты за 3 дня до предполагаемой прививки;</a:t>
            </a:r>
          </a:p>
          <a:p>
            <a:pPr marL="514350" indent="-514350">
              <a:buFont typeface="+mj-lt"/>
              <a:buAutoNum type="arabicPeriod"/>
            </a:pPr>
            <a:r>
              <a:rPr lang="ru-RU" i="1" dirty="0"/>
              <a:t>продумать наличие медицинских препаратов для оказания первой помощи в экстренной ситуации после иммунизации (жаропонижающие, обезболивающие и так далее).</a:t>
            </a:r>
          </a:p>
          <a:p>
            <a:pPr marL="514350" indent="-514350">
              <a:buFont typeface="+mj-lt"/>
              <a:buAutoNum type="arabicPeriod"/>
            </a:pPr>
            <a:endParaRPr lang="ru-RU" dirty="0"/>
          </a:p>
        </p:txBody>
      </p:sp>
    </p:spTree>
    <p:extLst>
      <p:ext uri="{BB962C8B-B14F-4D97-AF65-F5344CB8AC3E}">
        <p14:creationId xmlns:p14="http://schemas.microsoft.com/office/powerpoint/2010/main" val="4073413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effectLst>
                  <a:outerShdw blurRad="38100" dist="38100" dir="2700000" algn="tl">
                    <a:srgbClr val="000000">
                      <a:alpha val="43137"/>
                    </a:srgbClr>
                  </a:outerShdw>
                </a:effectLst>
              </a:rPr>
              <a:t>Постановка вакцины</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600200"/>
            <a:ext cx="8229600" cy="5069160"/>
          </a:xfrm>
        </p:spPr>
        <p:txBody>
          <a:bodyPr>
            <a:normAutofit fontScale="92500" lnSpcReduction="20000"/>
          </a:bodyPr>
          <a:lstStyle/>
          <a:p>
            <a:r>
              <a:rPr lang="ru-RU" b="1" dirty="0" smtClean="0"/>
              <a:t>Прививка ставится внутримышечно </a:t>
            </a:r>
            <a:r>
              <a:rPr lang="ru-RU" b="1" dirty="0"/>
              <a:t>во внешнюю поверхность бедра</a:t>
            </a:r>
            <a:r>
              <a:rPr lang="ru-RU" dirty="0"/>
              <a:t>. Суспензия вводится медленно, что гарантирует отсутствие припухлости или шишки на месте нарушения целостности покрова уже после иммунизации. По завершению процедуры, ребенок должен оставаться под наблюдением медицинского персонала, способного оказать помощь при возникновении экстренной необходимости</a:t>
            </a:r>
            <a:r>
              <a:rPr lang="ru-RU" dirty="0" smtClean="0"/>
              <a:t>.</a:t>
            </a:r>
          </a:p>
          <a:p>
            <a:r>
              <a:rPr lang="ru-RU" dirty="0"/>
              <a:t>Спустя 20-30 минут педиатр повторно обследует </a:t>
            </a:r>
            <a:r>
              <a:rPr lang="ru-RU" dirty="0" smtClean="0"/>
              <a:t>ребенка </a:t>
            </a:r>
            <a:r>
              <a:rPr lang="ru-RU" dirty="0"/>
              <a:t>и измеряет ему температуру тела.</a:t>
            </a:r>
          </a:p>
        </p:txBody>
      </p:sp>
    </p:spTree>
    <p:extLst>
      <p:ext uri="{BB962C8B-B14F-4D97-AF65-F5344CB8AC3E}">
        <p14:creationId xmlns:p14="http://schemas.microsoft.com/office/powerpoint/2010/main" val="1215908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940"/>
            <a:ext cx="8229600" cy="810344"/>
          </a:xfrm>
        </p:spPr>
        <p:txBody>
          <a:bodyPr/>
          <a:lstStyle/>
          <a:p>
            <a:r>
              <a:rPr lang="ru-RU" b="1" dirty="0" smtClean="0">
                <a:solidFill>
                  <a:srgbClr val="7030A0"/>
                </a:solidFill>
                <a:effectLst>
                  <a:outerShdw blurRad="38100" dist="38100" dir="2700000" algn="tl">
                    <a:srgbClr val="000000">
                      <a:alpha val="43137"/>
                    </a:srgbClr>
                  </a:outerShdw>
                </a:effectLst>
              </a:rPr>
              <a:t>Побочные эффекты</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052736"/>
            <a:ext cx="8229600" cy="5544616"/>
          </a:xfrm>
        </p:spPr>
        <p:txBody>
          <a:bodyPr>
            <a:normAutofit fontScale="70000" lnSpcReduction="20000"/>
          </a:bodyPr>
          <a:lstStyle/>
          <a:p>
            <a:r>
              <a:rPr lang="ru-RU" dirty="0"/>
              <a:t>резкое повышение температуры тела маленького пациента;</a:t>
            </a:r>
          </a:p>
          <a:p>
            <a:r>
              <a:rPr lang="ru-RU" dirty="0"/>
              <a:t>высокая степень болезненности в области укола;</a:t>
            </a:r>
          </a:p>
          <a:p>
            <a:r>
              <a:rPr lang="ru-RU" dirty="0"/>
              <a:t>незначительное нарушение функции нижней конечности, в которую вводился препарат;</a:t>
            </a:r>
          </a:p>
          <a:p>
            <a:r>
              <a:rPr lang="ru-RU" dirty="0"/>
              <a:t>рвота или тошнота;</a:t>
            </a:r>
          </a:p>
          <a:p>
            <a:r>
              <a:rPr lang="ru-RU" dirty="0"/>
              <a:t>развитие аллергических реакций;</a:t>
            </a:r>
          </a:p>
          <a:p>
            <a:r>
              <a:rPr lang="ru-RU" dirty="0"/>
              <a:t>существенное увеличение лимфатических узлов в различных областях;</a:t>
            </a:r>
          </a:p>
          <a:p>
            <a:r>
              <a:rPr lang="ru-RU" dirty="0"/>
              <a:t>нарушение стабильности нервной системы и в поведении ребенка (</a:t>
            </a:r>
            <a:r>
              <a:rPr lang="ru-RU" dirty="0" err="1"/>
              <a:t>гиперактивность</a:t>
            </a:r>
            <a:r>
              <a:rPr lang="ru-RU" dirty="0"/>
              <a:t>, апатия, раздражительность, плаксивость);</a:t>
            </a:r>
          </a:p>
          <a:p>
            <a:r>
              <a:rPr lang="ru-RU" dirty="0"/>
              <a:t>снижение аппетита;</a:t>
            </a:r>
          </a:p>
          <a:p>
            <a:r>
              <a:rPr lang="ru-RU" dirty="0"/>
              <a:t>судороги и апноэ;</a:t>
            </a:r>
          </a:p>
          <a:p>
            <a:r>
              <a:rPr lang="ru-RU" dirty="0"/>
              <a:t>анафилактический шок;</a:t>
            </a:r>
          </a:p>
          <a:p>
            <a:r>
              <a:rPr lang="ru-RU" dirty="0" err="1"/>
              <a:t>бронхоспазм</a:t>
            </a:r>
            <a:r>
              <a:rPr lang="ru-RU" dirty="0"/>
              <a:t>;</a:t>
            </a:r>
          </a:p>
          <a:p>
            <a:r>
              <a:rPr lang="ru-RU" dirty="0"/>
              <a:t>возникновение отёка </a:t>
            </a:r>
            <a:r>
              <a:rPr lang="ru-RU" dirty="0" err="1"/>
              <a:t>Квинке</a:t>
            </a:r>
            <a:r>
              <a:rPr lang="ru-RU" dirty="0" smtClean="0"/>
              <a:t>.</a:t>
            </a:r>
            <a:endParaRPr lang="ru-RU" dirty="0"/>
          </a:p>
        </p:txBody>
      </p:sp>
    </p:spTree>
    <p:extLst>
      <p:ext uri="{BB962C8B-B14F-4D97-AF65-F5344CB8AC3E}">
        <p14:creationId xmlns:p14="http://schemas.microsoft.com/office/powerpoint/2010/main" val="293030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effectLst>
                  <a:outerShdw blurRad="38100" dist="38100" dir="2700000" algn="tl">
                    <a:srgbClr val="000000">
                      <a:alpha val="43137"/>
                    </a:srgbClr>
                  </a:outerShdw>
                </a:effectLst>
              </a:rPr>
              <a:t>Нормальная реакция на прививку</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412776"/>
            <a:ext cx="8229600" cy="5257800"/>
          </a:xfrm>
        </p:spPr>
        <p:txBody>
          <a:bodyPr>
            <a:normAutofit fontScale="85000" lnSpcReduction="20000"/>
          </a:bodyPr>
          <a:lstStyle/>
          <a:p>
            <a:pPr marL="0" indent="0">
              <a:buNone/>
            </a:pPr>
            <a:r>
              <a:rPr lang="ru-RU" b="1" dirty="0"/>
              <a:t>К событиям, не требующим беспокойства со стороны родителей, можно отнести:</a:t>
            </a:r>
            <a:endParaRPr lang="ru-RU" dirty="0"/>
          </a:p>
          <a:p>
            <a:r>
              <a:rPr lang="ru-RU" dirty="0"/>
              <a:t>апатичность;</a:t>
            </a:r>
          </a:p>
          <a:p>
            <a:r>
              <a:rPr lang="ru-RU" dirty="0"/>
              <a:t>незначительное повышение температуры тела, сохраняющееся, максимум, в течение 3 часов после введения состава в систему кровообращения;</a:t>
            </a:r>
          </a:p>
          <a:p>
            <a:r>
              <a:rPr lang="ru-RU" dirty="0"/>
              <a:t>общее ослабление иммунитета;</a:t>
            </a:r>
          </a:p>
          <a:p>
            <a:r>
              <a:rPr lang="ru-RU" dirty="0"/>
              <a:t>беспокойный поверхностный сон в первую ночь после вакцинации;</a:t>
            </a:r>
          </a:p>
          <a:p>
            <a:r>
              <a:rPr lang="ru-RU" dirty="0"/>
              <a:t>сонливость;</a:t>
            </a:r>
          </a:p>
          <a:p>
            <a:r>
              <a:rPr lang="ru-RU" dirty="0"/>
              <a:t>болезненность области укола при непосредственном нажатии на нее, наблюдающаяся на протяжении первых 2 дней после нарушения целостности кожного </a:t>
            </a:r>
            <a:r>
              <a:rPr lang="ru-RU" dirty="0" smtClean="0"/>
              <a:t>покрова.</a:t>
            </a:r>
          </a:p>
          <a:p>
            <a:pPr marL="0" indent="0">
              <a:buNone/>
            </a:pPr>
            <a:endParaRPr lang="ru-RU" dirty="0"/>
          </a:p>
        </p:txBody>
      </p:sp>
    </p:spTree>
    <p:extLst>
      <p:ext uri="{BB962C8B-B14F-4D97-AF65-F5344CB8AC3E}">
        <p14:creationId xmlns:p14="http://schemas.microsoft.com/office/powerpoint/2010/main" val="209682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143000"/>
          </a:xfrm>
        </p:spPr>
        <p:txBody>
          <a:bodyPr>
            <a:normAutofit/>
          </a:bodyPr>
          <a:lstStyle/>
          <a:p>
            <a:r>
              <a:rPr lang="ru-RU" sz="5400" b="1" dirty="0" smtClean="0">
                <a:solidFill>
                  <a:srgbClr val="7030A0"/>
                </a:solidFill>
                <a:effectLst>
                  <a:outerShdw blurRad="38100" dist="38100" dir="2700000" algn="tl">
                    <a:srgbClr val="000000">
                      <a:alpha val="43137"/>
                    </a:srgbClr>
                  </a:outerShdw>
                </a:effectLst>
              </a:rPr>
              <a:t>Спасибо за внимание!</a:t>
            </a:r>
            <a:endParaRPr lang="ru-RU" sz="5400" b="1" dirty="0">
              <a:solidFill>
                <a:srgbClr val="7030A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8"/>
            <a:ext cx="408622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82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141" y="3284984"/>
            <a:ext cx="3416243" cy="334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b="1" dirty="0" smtClean="0">
                <a:solidFill>
                  <a:srgbClr val="7030A0"/>
                </a:solidFill>
                <a:effectLst>
                  <a:outerShdw blurRad="38100" dist="38100" dir="2700000" algn="tl">
                    <a:srgbClr val="000000">
                      <a:alpha val="43137"/>
                    </a:srgbClr>
                  </a:outerShdw>
                </a:effectLst>
              </a:rPr>
              <a:t>Актуальность</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124744"/>
            <a:ext cx="8229600" cy="5544616"/>
          </a:xfrm>
        </p:spPr>
        <p:txBody>
          <a:bodyPr>
            <a:normAutofit fontScale="70000" lnSpcReduction="20000"/>
          </a:bodyPr>
          <a:lstStyle/>
          <a:p>
            <a:pPr marL="0" indent="0" algn="ctr">
              <a:buNone/>
            </a:pPr>
            <a:r>
              <a:rPr lang="ru-RU" sz="4000" dirty="0"/>
              <a:t>Прививка от пневмококковой инфекции детям, для их последующей жизни в обществе, крайне важна именно в раннем возрасте по причине возможности формирования стойкого иммунитета к ряду заболеваний, в том числе смертельных</a:t>
            </a:r>
            <a:r>
              <a:rPr lang="ru-RU" sz="4000" dirty="0" smtClean="0"/>
              <a:t>.</a:t>
            </a:r>
          </a:p>
          <a:p>
            <a:pPr marL="0" indent="0">
              <a:buNone/>
            </a:pPr>
            <a:r>
              <a:rPr lang="ru-RU" b="1" dirty="0"/>
              <a:t>Опасность инфекционного поражения подобного типа для ребенка заключается вероятности стремительного развития:</a:t>
            </a:r>
            <a:endParaRPr lang="ru-RU" dirty="0"/>
          </a:p>
          <a:p>
            <a:r>
              <a:rPr lang="ru-RU" i="1" dirty="0"/>
              <a:t>менингита;</a:t>
            </a:r>
          </a:p>
          <a:p>
            <a:r>
              <a:rPr lang="ru-RU" i="1" dirty="0"/>
              <a:t>пневмонии;</a:t>
            </a:r>
          </a:p>
          <a:p>
            <a:r>
              <a:rPr lang="ru-RU" i="1" dirty="0"/>
              <a:t>сепсиса;</a:t>
            </a:r>
          </a:p>
          <a:p>
            <a:r>
              <a:rPr lang="ru-RU" i="1" dirty="0"/>
              <a:t>перикардита;</a:t>
            </a:r>
          </a:p>
          <a:p>
            <a:r>
              <a:rPr lang="ru-RU" i="1" dirty="0"/>
              <a:t>артрита;</a:t>
            </a:r>
          </a:p>
          <a:p>
            <a:r>
              <a:rPr lang="ru-RU" i="1" dirty="0"/>
              <a:t>бронхита;</a:t>
            </a:r>
          </a:p>
          <a:p>
            <a:r>
              <a:rPr lang="ru-RU" i="1" dirty="0"/>
              <a:t>отита;</a:t>
            </a:r>
          </a:p>
          <a:p>
            <a:r>
              <a:rPr lang="ru-RU" i="1" dirty="0"/>
              <a:t>синусита;</a:t>
            </a:r>
          </a:p>
          <a:p>
            <a:r>
              <a:rPr lang="ru-RU" i="1" dirty="0"/>
              <a:t>конъюнктивита.</a:t>
            </a:r>
          </a:p>
          <a:p>
            <a:endParaRPr lang="ru-RU" dirty="0"/>
          </a:p>
        </p:txBody>
      </p:sp>
    </p:spTree>
    <p:extLst>
      <p:ext uri="{BB962C8B-B14F-4D97-AF65-F5344CB8AC3E}">
        <p14:creationId xmlns:p14="http://schemas.microsoft.com/office/powerpoint/2010/main" val="386565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7030A0"/>
                </a:solidFill>
                <a:effectLst>
                  <a:outerShdw blurRad="38100" dist="38100" dir="2700000" algn="tl">
                    <a:srgbClr val="000000">
                      <a:alpha val="43137"/>
                    </a:srgbClr>
                  </a:outerShdw>
                </a:effectLst>
              </a:rPr>
              <a:t>Эпидемиология</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484784"/>
            <a:ext cx="8229600" cy="5141168"/>
          </a:xfrm>
        </p:spPr>
        <p:txBody>
          <a:bodyPr>
            <a:normAutofit/>
          </a:bodyPr>
          <a:lstStyle/>
          <a:p>
            <a:r>
              <a:rPr lang="ru-RU" dirty="0"/>
              <a:t>Заражение происходит воздушно-капельным путем, при чихании, </a:t>
            </a:r>
            <a:r>
              <a:rPr lang="ru-RU" dirty="0" smtClean="0"/>
              <a:t>кашле</a:t>
            </a:r>
            <a:r>
              <a:rPr lang="ru-RU" u="sng" dirty="0" smtClean="0"/>
              <a:t> </a:t>
            </a:r>
            <a:r>
              <a:rPr lang="ru-RU" dirty="0" smtClean="0"/>
              <a:t>и </a:t>
            </a:r>
            <a:r>
              <a:rPr lang="ru-RU" dirty="0"/>
              <a:t>контакте с источником инфекции. </a:t>
            </a:r>
            <a:r>
              <a:rPr lang="ru-RU" b="1" dirty="0"/>
              <a:t>Дети, которые ходят в детсады и общаются в больших группах, легко могут подхватить возбудителя</a:t>
            </a:r>
            <a:r>
              <a:rPr lang="ru-RU" dirty="0"/>
              <a:t>, поскольку там высокий процент носителей инфекции. Бактерии находятся в капсулах, что делает неуязвимыми к воздействию окружающей среды.</a:t>
            </a:r>
          </a:p>
        </p:txBody>
      </p:sp>
    </p:spTree>
    <p:extLst>
      <p:ext uri="{BB962C8B-B14F-4D97-AF65-F5344CB8AC3E}">
        <p14:creationId xmlns:p14="http://schemas.microsoft.com/office/powerpoint/2010/main" val="3135084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7030A0"/>
                </a:solidFill>
                <a:effectLst>
                  <a:outerShdw blurRad="38100" dist="38100" dir="2700000" algn="tl">
                    <a:srgbClr val="000000">
                      <a:alpha val="43137"/>
                    </a:srgbClr>
                  </a:outerShdw>
                </a:effectLst>
              </a:rPr>
              <a:t>Кому необходима прививка</a:t>
            </a:r>
            <a:r>
              <a:rPr lang="ru-RU" b="1" dirty="0" smtClean="0">
                <a:solidFill>
                  <a:srgbClr val="7030A0"/>
                </a:solidFill>
                <a:effectLst>
                  <a:outerShdw blurRad="38100" dist="38100" dir="2700000" algn="tl">
                    <a:srgbClr val="000000">
                      <a:alpha val="43137"/>
                    </a:srgbClr>
                  </a:outerShdw>
                </a:effectLst>
              </a:rPr>
              <a:t>?</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412776"/>
            <a:ext cx="8229600" cy="5040560"/>
          </a:xfrm>
        </p:spPr>
        <p:txBody>
          <a:bodyPr/>
          <a:lstStyle/>
          <a:p>
            <a:r>
              <a:rPr lang="ru-RU" dirty="0"/>
              <a:t>Прививка от пневмококковой инфекции, в первую очередь, необходима </a:t>
            </a:r>
            <a:r>
              <a:rPr lang="ru-RU" i="1" u="sng" dirty="0"/>
              <a:t>детям до 5 лет и пожилым, в возрасте после 60</a:t>
            </a:r>
            <a:r>
              <a:rPr lang="ru-RU" dirty="0"/>
              <a:t>. При соблюдении приведенной рекомендации ВОЗ станет возможным нарушение цикличности заболевания, вследствие чего отпадет необходимость иммунизации от пневмококка подростков, молодых и взрослых людей средних лет.</a:t>
            </a:r>
          </a:p>
        </p:txBody>
      </p:sp>
    </p:spTree>
    <p:extLst>
      <p:ext uri="{BB962C8B-B14F-4D97-AF65-F5344CB8AC3E}">
        <p14:creationId xmlns:p14="http://schemas.microsoft.com/office/powerpoint/2010/main" val="2437448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5195" y="4112608"/>
            <a:ext cx="273630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r>
              <a:rPr lang="ru-RU" b="1" dirty="0">
                <a:solidFill>
                  <a:srgbClr val="7030A0"/>
                </a:solidFill>
                <a:effectLst>
                  <a:outerShdw blurRad="38100" dist="38100" dir="2700000" algn="tl">
                    <a:srgbClr val="000000">
                      <a:alpha val="43137"/>
                    </a:srgbClr>
                  </a:outerShdw>
                </a:effectLst>
              </a:rPr>
              <a:t>Кому необходима прививка?</a:t>
            </a:r>
            <a:endParaRPr lang="ru-RU" dirty="0"/>
          </a:p>
        </p:txBody>
      </p:sp>
      <p:sp>
        <p:nvSpPr>
          <p:cNvPr id="3" name="Объект 2"/>
          <p:cNvSpPr>
            <a:spLocks noGrp="1"/>
          </p:cNvSpPr>
          <p:nvPr>
            <p:ph idx="1"/>
          </p:nvPr>
        </p:nvSpPr>
        <p:spPr>
          <a:xfrm>
            <a:off x="323528" y="1340768"/>
            <a:ext cx="6707088" cy="5256584"/>
          </a:xfrm>
        </p:spPr>
        <p:txBody>
          <a:bodyPr>
            <a:normAutofit fontScale="92500" lnSpcReduction="20000"/>
          </a:bodyPr>
          <a:lstStyle/>
          <a:p>
            <a:r>
              <a:rPr lang="ru-RU" dirty="0"/>
              <a:t>Важность прививок от пневмококка для новорожденных и детей в возрасте от года до 5 лет обусловлена несостоятельностью их иммунитета и его неспособностью отразить бактериальную «атаку». </a:t>
            </a:r>
            <a:endParaRPr lang="ru-RU" dirty="0" smtClean="0"/>
          </a:p>
          <a:p>
            <a:r>
              <a:rPr lang="ru-RU" dirty="0" smtClean="0"/>
              <a:t>По </a:t>
            </a:r>
            <a:r>
              <a:rPr lang="ru-RU" dirty="0"/>
              <a:t>прошествии 3-5 лет, благодаря корректному плану вакцинации, ребенок будет защищен от непредсказуемых последствий течения серьезных заболеваний, способных привести к летальному исходу.</a:t>
            </a:r>
          </a:p>
        </p:txBody>
      </p:sp>
    </p:spTree>
    <p:extLst>
      <p:ext uri="{BB962C8B-B14F-4D97-AF65-F5344CB8AC3E}">
        <p14:creationId xmlns:p14="http://schemas.microsoft.com/office/powerpoint/2010/main" val="344947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281336"/>
            <a:ext cx="3077319" cy="439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fontScale="90000"/>
          </a:bodyPr>
          <a:lstStyle/>
          <a:p>
            <a:r>
              <a:rPr lang="ru-RU" b="1" dirty="0">
                <a:solidFill>
                  <a:srgbClr val="7030A0"/>
                </a:solidFill>
                <a:effectLst>
                  <a:outerShdw blurRad="38100" dist="38100" dir="2700000" algn="tl">
                    <a:srgbClr val="000000">
                      <a:alpha val="43137"/>
                    </a:srgbClr>
                  </a:outerShdw>
                </a:effectLst>
              </a:rPr>
              <a:t>Противопоказания к </a:t>
            </a:r>
            <a:r>
              <a:rPr lang="ru-RU" b="1" dirty="0" smtClean="0">
                <a:solidFill>
                  <a:srgbClr val="7030A0"/>
                </a:solidFill>
                <a:effectLst>
                  <a:outerShdw blurRad="38100" dist="38100" dir="2700000" algn="tl">
                    <a:srgbClr val="000000">
                      <a:alpha val="43137"/>
                    </a:srgbClr>
                  </a:outerShdw>
                </a:effectLst>
              </a:rPr>
              <a:t>вакцинации</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412776"/>
            <a:ext cx="5770984" cy="5040560"/>
          </a:xfrm>
        </p:spPr>
        <p:txBody>
          <a:bodyPr/>
          <a:lstStyle/>
          <a:p>
            <a:r>
              <a:rPr lang="ru-RU" dirty="0"/>
              <a:t>Вакцинация против заболеваний, вызванных </a:t>
            </a:r>
            <a:r>
              <a:rPr lang="ru-RU" b="1" dirty="0" smtClean="0"/>
              <a:t>пневмококками</a:t>
            </a:r>
            <a:r>
              <a:rPr lang="ru-RU" dirty="0" smtClean="0"/>
              <a:t>, </a:t>
            </a:r>
            <a:r>
              <a:rPr lang="ru-RU" dirty="0"/>
              <a:t>как и любые другие прививки, имеет перечень противопоказаний. Их соблюдение способно минимизировать риски развития побочных эффектов и серьезных осложнений.</a:t>
            </a:r>
          </a:p>
        </p:txBody>
      </p:sp>
    </p:spTree>
    <p:extLst>
      <p:ext uri="{BB962C8B-B14F-4D97-AF65-F5344CB8AC3E}">
        <p14:creationId xmlns:p14="http://schemas.microsoft.com/office/powerpoint/2010/main" val="125048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7030A0"/>
                </a:solidFill>
                <a:effectLst>
                  <a:outerShdw blurRad="38100" dist="38100" dir="2700000" algn="tl">
                    <a:srgbClr val="000000">
                      <a:alpha val="43137"/>
                    </a:srgbClr>
                  </a:outerShdw>
                </a:effectLst>
              </a:rPr>
              <a:t>Противопоказания к вакцинации</a:t>
            </a:r>
            <a:endParaRPr lang="ru-RU" dirty="0"/>
          </a:p>
        </p:txBody>
      </p:sp>
      <p:sp>
        <p:nvSpPr>
          <p:cNvPr id="3" name="Объект 2"/>
          <p:cNvSpPr>
            <a:spLocks noGrp="1"/>
          </p:cNvSpPr>
          <p:nvPr>
            <p:ph idx="1"/>
          </p:nvPr>
        </p:nvSpPr>
        <p:spPr>
          <a:xfrm>
            <a:off x="467544" y="1484784"/>
            <a:ext cx="8229600" cy="4781128"/>
          </a:xfrm>
        </p:spPr>
        <p:txBody>
          <a:bodyPr>
            <a:normAutofit lnSpcReduction="10000"/>
          </a:bodyPr>
          <a:lstStyle/>
          <a:p>
            <a:r>
              <a:rPr lang="ru-RU" i="1" dirty="0"/>
              <a:t>осложненная реакция организма на предыдущие прививки от пневмококка;</a:t>
            </a:r>
          </a:p>
          <a:p>
            <a:r>
              <a:rPr lang="ru-RU" i="1" dirty="0"/>
              <a:t>склонность или текущее наличие аллергических проявлений;</a:t>
            </a:r>
          </a:p>
          <a:p>
            <a:r>
              <a:rPr lang="ru-RU" i="1" dirty="0"/>
              <a:t>повышенная чувствительность к основным и второстепенным компонентам вакцины, в частности дифтерийному анатоксину;</a:t>
            </a:r>
          </a:p>
          <a:p>
            <a:r>
              <a:rPr lang="ru-RU" i="1" dirty="0"/>
              <a:t>наличие острых инфекционных заболеваний</a:t>
            </a:r>
            <a:r>
              <a:rPr lang="ru-RU" i="1" dirty="0" smtClean="0"/>
              <a:t>;</a:t>
            </a:r>
            <a:endParaRPr lang="ru-RU" i="1" dirty="0"/>
          </a:p>
        </p:txBody>
      </p:sp>
    </p:spTree>
    <p:extLst>
      <p:ext uri="{BB962C8B-B14F-4D97-AF65-F5344CB8AC3E}">
        <p14:creationId xmlns:p14="http://schemas.microsoft.com/office/powerpoint/2010/main" val="158098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7030A0"/>
                </a:solidFill>
                <a:effectLst>
                  <a:outerShdw blurRad="38100" dist="38100" dir="2700000" algn="tl">
                    <a:srgbClr val="000000">
                      <a:alpha val="43137"/>
                    </a:srgbClr>
                  </a:outerShdw>
                </a:effectLst>
              </a:rPr>
              <a:t>Противопоказания к вакцинации</a:t>
            </a:r>
            <a:endParaRPr lang="ru-RU" dirty="0"/>
          </a:p>
        </p:txBody>
      </p:sp>
      <p:sp>
        <p:nvSpPr>
          <p:cNvPr id="3" name="Объект 2"/>
          <p:cNvSpPr>
            <a:spLocks noGrp="1"/>
          </p:cNvSpPr>
          <p:nvPr>
            <p:ph idx="1"/>
          </p:nvPr>
        </p:nvSpPr>
        <p:spPr>
          <a:xfrm>
            <a:off x="457200" y="1600200"/>
            <a:ext cx="8229600" cy="4853136"/>
          </a:xfrm>
        </p:spPr>
        <p:txBody>
          <a:bodyPr>
            <a:normAutofit fontScale="92500" lnSpcReduction="20000"/>
          </a:bodyPr>
          <a:lstStyle/>
          <a:p>
            <a:r>
              <a:rPr lang="ru-RU" i="1" dirty="0"/>
              <a:t>обострение хронических дисфункций систем организма;</a:t>
            </a:r>
          </a:p>
          <a:p>
            <a:r>
              <a:rPr lang="ru-RU" i="1" dirty="0"/>
              <a:t>наличие неврологических отклонений (вакцинация возможна исключительно после консультации с детским неврологом и оценки всех возможных рисков и серьезности текущего заболевания);</a:t>
            </a:r>
          </a:p>
          <a:p>
            <a:r>
              <a:rPr lang="ru-RU" i="1" dirty="0"/>
              <a:t>рождение ребенка намного раньше определенного врачами срока (при иммунизации новорожденного);</a:t>
            </a:r>
          </a:p>
          <a:p>
            <a:r>
              <a:rPr lang="ru-RU" i="1" dirty="0"/>
              <a:t>повышенная температура тела любого происхождения (выше 37 градусов Цельсия</a:t>
            </a:r>
            <a:r>
              <a:rPr lang="ru-RU" i="1" dirty="0" smtClean="0"/>
              <a:t>).</a:t>
            </a:r>
            <a:endParaRPr lang="ru-RU" i="1" dirty="0"/>
          </a:p>
          <a:p>
            <a:endParaRPr lang="ru-RU" dirty="0"/>
          </a:p>
        </p:txBody>
      </p:sp>
    </p:spTree>
    <p:extLst>
      <p:ext uri="{BB962C8B-B14F-4D97-AF65-F5344CB8AC3E}">
        <p14:creationId xmlns:p14="http://schemas.microsoft.com/office/powerpoint/2010/main" val="3117935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780928"/>
            <a:ext cx="3347864" cy="177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normAutofit/>
          </a:bodyPr>
          <a:lstStyle/>
          <a:p>
            <a:r>
              <a:rPr lang="ru-RU" b="1" dirty="0">
                <a:solidFill>
                  <a:srgbClr val="7030A0"/>
                </a:solidFill>
                <a:effectLst>
                  <a:outerShdw blurRad="38100" dist="38100" dir="2700000" algn="tl">
                    <a:srgbClr val="000000">
                      <a:alpha val="43137"/>
                    </a:srgbClr>
                  </a:outerShdw>
                </a:effectLst>
              </a:rPr>
              <a:t>Препараты для </a:t>
            </a:r>
            <a:r>
              <a:rPr lang="ru-RU" b="1" dirty="0" smtClean="0">
                <a:solidFill>
                  <a:srgbClr val="7030A0"/>
                </a:solidFill>
                <a:effectLst>
                  <a:outerShdw blurRad="38100" dist="38100" dir="2700000" algn="tl">
                    <a:srgbClr val="000000">
                      <a:alpha val="43137"/>
                    </a:srgbClr>
                  </a:outerShdw>
                </a:effectLst>
              </a:rPr>
              <a:t>вакцинации</a:t>
            </a:r>
            <a:endParaRPr lang="ru-RU" b="1" dirty="0">
              <a:solidFill>
                <a:srgbClr val="7030A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268760"/>
            <a:ext cx="5915000" cy="5328592"/>
          </a:xfrm>
        </p:spPr>
        <p:txBody>
          <a:bodyPr>
            <a:normAutofit fontScale="85000" lnSpcReduction="10000"/>
          </a:bodyPr>
          <a:lstStyle/>
          <a:p>
            <a:pPr marL="514350" indent="-514350">
              <a:buFont typeface="+mj-lt"/>
              <a:buAutoNum type="arabicPeriod"/>
            </a:pPr>
            <a:r>
              <a:rPr lang="ru-RU" b="1" i="1" dirty="0"/>
              <a:t>«</a:t>
            </a:r>
            <a:r>
              <a:rPr lang="ru-RU" b="1" i="1" dirty="0" err="1"/>
              <a:t>Пневмо</a:t>
            </a:r>
            <a:r>
              <a:rPr lang="ru-RU" b="1" i="1" dirty="0"/>
              <a:t> 23».</a:t>
            </a:r>
            <a:r>
              <a:rPr lang="ru-RU" dirty="0"/>
              <a:t>Страной — производителем данной инъекции является США. Она представляет собой поливалентную полисахаридную вакцину, состав которой включает 23 серотипа очищенных клеток </a:t>
            </a:r>
            <a:r>
              <a:rPr lang="ru-RU" dirty="0" err="1"/>
              <a:t>Streptococcus</a:t>
            </a:r>
            <a:r>
              <a:rPr lang="ru-RU" dirty="0"/>
              <a:t> </a:t>
            </a:r>
            <a:r>
              <a:rPr lang="ru-RU" dirty="0" err="1"/>
              <a:t>pneumoniae</a:t>
            </a:r>
            <a:r>
              <a:rPr lang="ru-RU" dirty="0"/>
              <a:t>, а также вспомогательные вещества, например, фенол, хлорид натрия и так далее. Введение состава этой вакцины возможно только в возрасте старше двух лет.</a:t>
            </a:r>
          </a:p>
        </p:txBody>
      </p:sp>
    </p:spTree>
    <p:extLst>
      <p:ext uri="{BB962C8B-B14F-4D97-AF65-F5344CB8AC3E}">
        <p14:creationId xmlns:p14="http://schemas.microsoft.com/office/powerpoint/2010/main" val="2904620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831</Words>
  <Application>Microsoft Office PowerPoint</Application>
  <PresentationFormat>Экран (4:3)</PresentationFormat>
  <Paragraphs>87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Прививки от пневмококковой инфекции</vt:lpstr>
      <vt:lpstr>Актуальность</vt:lpstr>
      <vt:lpstr>Эпидемиология</vt:lpstr>
      <vt:lpstr>Кому необходима прививка?</vt:lpstr>
      <vt:lpstr>Кому необходима прививка?</vt:lpstr>
      <vt:lpstr>Противопоказания к вакцинации</vt:lpstr>
      <vt:lpstr>Противопоказания к вакцинации</vt:lpstr>
      <vt:lpstr>Противопоказания к вакцинации</vt:lpstr>
      <vt:lpstr>Препараты для вакцинации</vt:lpstr>
      <vt:lpstr>Препараты для вакцинации</vt:lpstr>
      <vt:lpstr>Препараты для вакцинации</vt:lpstr>
      <vt:lpstr>Схема постановки прививки</vt:lpstr>
      <vt:lpstr>Схема постановки прививки</vt:lpstr>
      <vt:lpstr>Подготовка к прививке </vt:lpstr>
      <vt:lpstr>Постановка вакцины</vt:lpstr>
      <vt:lpstr>Побочные эффекты</vt:lpstr>
      <vt:lpstr>Нормальная реакция на прививку</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Лиля</dc:creator>
  <cp:lastModifiedBy>Лиля</cp:lastModifiedBy>
  <cp:revision>7</cp:revision>
  <dcterms:created xsi:type="dcterms:W3CDTF">2019-02-25T11:52:32Z</dcterms:created>
  <dcterms:modified xsi:type="dcterms:W3CDTF">2019-02-25T16:35:44Z</dcterms:modified>
</cp:coreProperties>
</file>