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9" r:id="rId3"/>
    <p:sldId id="260" r:id="rId4"/>
    <p:sldId id="263" r:id="rId5"/>
    <p:sldId id="265" r:id="rId6"/>
    <p:sldId id="261" r:id="rId7"/>
    <p:sldId id="262" r:id="rId8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F0D"/>
    <a:srgbClr val="7DE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3042" y="-12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9E65A-BBAC-4422-B2AF-29E9FC5C66FB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7B219-9E78-4542-A634-69BB5F4E6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54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05703" y="1528111"/>
            <a:ext cx="3357245" cy="1565910"/>
          </a:xfrm>
          <a:custGeom>
            <a:avLst/>
            <a:gdLst/>
            <a:ahLst/>
            <a:cxnLst/>
            <a:rect l="l" t="t" r="r" b="b"/>
            <a:pathLst>
              <a:path w="3357245" h="1565910">
                <a:moveTo>
                  <a:pt x="3096260" y="0"/>
                </a:moveTo>
                <a:lnTo>
                  <a:pt x="0" y="0"/>
                </a:lnTo>
                <a:lnTo>
                  <a:pt x="0" y="1304925"/>
                </a:lnTo>
                <a:lnTo>
                  <a:pt x="260985" y="1565910"/>
                </a:lnTo>
                <a:lnTo>
                  <a:pt x="3357245" y="1565910"/>
                </a:lnTo>
                <a:lnTo>
                  <a:pt x="3357245" y="260985"/>
                </a:lnTo>
                <a:lnTo>
                  <a:pt x="3096260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53944" y="836775"/>
            <a:ext cx="4985511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6627" y="1344979"/>
            <a:ext cx="9280144" cy="2816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zakupki@krasgmu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079500" y="504825"/>
            <a:ext cx="8839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-25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С</a:t>
            </a:r>
            <a:r>
              <a:rPr lang="ru-RU" sz="2400" b="1" spc="-1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О</a:t>
            </a:r>
            <a:r>
              <a:rPr lang="ru-RU" sz="2400" b="1" spc="-15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ГЛ</a:t>
            </a:r>
            <a:r>
              <a:rPr lang="ru-RU" sz="2400" b="1" spc="-1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А</a:t>
            </a:r>
            <a:r>
              <a:rPr lang="ru-RU" sz="2400" b="1" spc="-15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С</a:t>
            </a:r>
            <a:r>
              <a:rPr lang="ru-RU" sz="2400" b="1" spc="-1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О</a:t>
            </a:r>
            <a:r>
              <a:rPr lang="ru-RU" sz="2400" b="1" spc="-15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В</a:t>
            </a:r>
            <a:r>
              <a:rPr lang="ru-RU" sz="2400" b="1" spc="-1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А</a:t>
            </a:r>
            <a:r>
              <a:rPr lang="ru-RU" sz="2400" b="1" spc="-2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НИ</a:t>
            </a:r>
            <a:r>
              <a:rPr lang="ru-RU" sz="2400" b="1" spc="-1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Е</a:t>
            </a:r>
            <a:r>
              <a:rPr lang="ru-RU" sz="2400" b="1" spc="-5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 </a:t>
            </a:r>
            <a:r>
              <a:rPr lang="ru-RU" sz="2400" b="1" spc="-15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И</a:t>
            </a:r>
            <a:r>
              <a:rPr lang="ru-RU" sz="2400" b="1" spc="5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 </a:t>
            </a:r>
            <a:r>
              <a:rPr lang="ru-RU" sz="2400" b="1" spc="-15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У</a:t>
            </a:r>
            <a:r>
              <a:rPr lang="ru-RU" sz="2400" b="1" spc="-3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Т</a:t>
            </a:r>
            <a:r>
              <a:rPr lang="ru-RU" sz="2400" b="1" spc="-15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ВЕ</a:t>
            </a:r>
            <a:r>
              <a:rPr lang="ru-RU" sz="2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Р</a:t>
            </a:r>
            <a:r>
              <a:rPr lang="ru-RU" sz="2400" b="1" spc="-15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ЖД</a:t>
            </a:r>
            <a:r>
              <a:rPr lang="ru-RU" sz="2400" b="1" spc="-2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ЕН</a:t>
            </a:r>
            <a:r>
              <a:rPr lang="ru-RU" sz="2400" b="1" spc="-1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ИЕ</a:t>
            </a:r>
            <a:r>
              <a:rPr lang="ru-RU" sz="2400" b="1" spc="-5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 </a:t>
            </a:r>
          </a:p>
          <a:p>
            <a:pPr algn="ctr"/>
            <a:r>
              <a:rPr lang="ru-RU" sz="2000" b="1" spc="-2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П</a:t>
            </a:r>
            <a:r>
              <a:rPr lang="ru-RU" sz="2000" b="1" spc="-1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Л</a:t>
            </a:r>
            <a:r>
              <a:rPr lang="ru-RU" sz="2000" b="1" spc="-1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О</a:t>
            </a:r>
            <a:r>
              <a:rPr lang="ru-RU" sz="2000" b="1" spc="-2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ЖЕНИ</a:t>
            </a:r>
            <a:r>
              <a:rPr lang="ru-RU" sz="2000" b="1" spc="-15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Я</a:t>
            </a:r>
            <a:r>
              <a:rPr lang="ru-RU" sz="20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 </a:t>
            </a:r>
            <a:r>
              <a:rPr lang="ru-RU" sz="2000" b="1" spc="-15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О</a:t>
            </a:r>
            <a:r>
              <a:rPr lang="ru-RU" sz="2000" b="1" spc="5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 </a:t>
            </a:r>
            <a:r>
              <a:rPr lang="ru-RU" sz="2000" b="1" spc="-2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К</a:t>
            </a:r>
            <a:r>
              <a:rPr lang="ru-RU" sz="20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О</a:t>
            </a:r>
            <a:r>
              <a:rPr lang="ru-RU" sz="2000" b="1" spc="-1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Н</a:t>
            </a:r>
            <a:r>
              <a:rPr lang="ru-RU" sz="2000" b="1" spc="-3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Т</a:t>
            </a:r>
            <a:r>
              <a:rPr lang="ru-RU" sz="2000" b="1" spc="-15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Р</a:t>
            </a:r>
            <a:r>
              <a:rPr lang="ru-RU" sz="2000" b="1" spc="-1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АК</a:t>
            </a:r>
            <a:r>
              <a:rPr lang="ru-RU" sz="2000" b="1" spc="-15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Т</a:t>
            </a:r>
            <a:r>
              <a:rPr lang="ru-RU" sz="2000" b="1" spc="-2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Н</a:t>
            </a:r>
            <a:r>
              <a:rPr lang="ru-RU" sz="2000" b="1" spc="-1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О</a:t>
            </a:r>
            <a:r>
              <a:rPr lang="ru-RU" sz="2000" b="1" spc="-15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Й</a:t>
            </a:r>
            <a:r>
              <a:rPr lang="ru-RU" sz="2000" b="1" spc="-5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 С</a:t>
            </a:r>
            <a:r>
              <a:rPr lang="ru-RU" sz="2000" b="1" spc="-15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Л</a:t>
            </a:r>
            <a:r>
              <a:rPr lang="ru-RU" sz="2000" b="1" spc="-1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У</a:t>
            </a:r>
            <a:r>
              <a:rPr lang="ru-RU" sz="2000" b="1" spc="-2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Ж</a:t>
            </a:r>
            <a:r>
              <a:rPr lang="ru-RU" sz="2000" b="1" spc="-1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БЕ</a:t>
            </a:r>
          </a:p>
          <a:p>
            <a:pPr algn="ctr"/>
            <a:r>
              <a:rPr lang="ru-RU" sz="2000" b="1" spc="-15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ФГБОУ ВО КРАСГМУ </a:t>
            </a:r>
          </a:p>
          <a:p>
            <a:pPr algn="ctr"/>
            <a:r>
              <a:rPr lang="ru-RU" sz="2000" b="1" spc="-15" dirty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и</a:t>
            </a:r>
            <a:r>
              <a:rPr lang="ru-RU" sz="2000" b="1" spc="-15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мени проф. В. Ф.ВОЙНО-ЯСЕНЕЦКОГО </a:t>
            </a:r>
          </a:p>
          <a:p>
            <a:pPr algn="ctr"/>
            <a:r>
              <a:rPr lang="ru-RU" sz="2000" b="1" spc="-15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/>
              </a:rPr>
              <a:t>МИНЗДРАВА РОССИИ</a:t>
            </a:r>
            <a:endParaRPr lang="ru-RU" sz="2000" b="1" spc="-15" dirty="0">
              <a:solidFill>
                <a:schemeClr val="tx1"/>
              </a:solidFill>
              <a:latin typeface="Arial Black" panose="020B0A04020102020204" pitchFamily="34" charset="0"/>
              <a:cs typeface="Times New Roman"/>
            </a:endParaRPr>
          </a:p>
        </p:txBody>
      </p:sp>
      <p:sp>
        <p:nvSpPr>
          <p:cNvPr id="10" name="object 2"/>
          <p:cNvSpPr/>
          <p:nvPr/>
        </p:nvSpPr>
        <p:spPr>
          <a:xfrm>
            <a:off x="3776218" y="2676525"/>
            <a:ext cx="3445764" cy="3352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68525" y="6229350"/>
            <a:ext cx="67818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ct val="100000"/>
              </a:lnSpc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cs typeface="Times New Roman"/>
              </a:rPr>
              <a:t>Докладчик: начальник отдела государственных закупок</a:t>
            </a:r>
          </a:p>
          <a:p>
            <a:pPr marL="2552700">
              <a:lnSpc>
                <a:spcPct val="100000"/>
              </a:lnSpc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cs typeface="Times New Roman"/>
              </a:rPr>
              <a:t>Савченко Ольга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42763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223" y="428625"/>
            <a:ext cx="10515177" cy="47617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dirty="0" smtClean="0">
                <a:latin typeface="+mj-lt"/>
              </a:rPr>
              <a:t>РУКОВОДИТЕЛЬ КОНТРАКТНОЙ СЛУЖБЫ</a:t>
            </a:r>
            <a:endParaRPr lang="ru-RU" sz="2800" b="1" dirty="0">
              <a:latin typeface="+mj-lt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4294967295"/>
          </p:nvPr>
        </p:nvSpPr>
        <p:spPr bwMode="auto">
          <a:xfrm>
            <a:off x="221060" y="1114425"/>
            <a:ext cx="10305392" cy="10398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104315" tIns="52157" rIns="104315" bIns="52157" numCol="1" anchor="t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Согласно </a:t>
            </a:r>
            <a:r>
              <a:rPr lang="ru-RU" sz="1300" dirty="0">
                <a:solidFill>
                  <a:schemeClr val="tx1"/>
                </a:solidFill>
              </a:rPr>
              <a:t>п.9 Приказа Министерства экономического развития Российской Федерации от 29.10.2013 № 631 «Об утверждении Типового положения (регламента) о контрактной службе» </a:t>
            </a:r>
            <a:r>
              <a:rPr lang="ru-RU" sz="1300" b="1" dirty="0">
                <a:solidFill>
                  <a:schemeClr val="tx1"/>
                </a:solidFill>
              </a:rPr>
              <a:t>контрактную службу возглавляет руководитель контрактной службы.</a:t>
            </a:r>
          </a:p>
          <a:p>
            <a:pPr algn="just">
              <a:defRPr/>
            </a:pPr>
            <a:r>
              <a:rPr lang="ru-RU" sz="1300" b="1" dirty="0" smtClean="0">
                <a:solidFill>
                  <a:schemeClr val="tx1"/>
                </a:solidFill>
              </a:rPr>
              <a:t>Руководитель </a:t>
            </a:r>
            <a:r>
              <a:rPr lang="ru-RU" sz="1300" b="1" dirty="0">
                <a:solidFill>
                  <a:schemeClr val="tx1"/>
                </a:solidFill>
              </a:rPr>
              <a:t>контрактной службы</a:t>
            </a:r>
            <a:r>
              <a:rPr lang="ru-RU" sz="1300" dirty="0">
                <a:solidFill>
                  <a:schemeClr val="tx1"/>
                </a:solidFill>
              </a:rPr>
              <a:t> в целях повышения эффективности работы работников контрактной службы при формировании организационной структуры </a:t>
            </a:r>
            <a:r>
              <a:rPr lang="ru-RU" sz="1300" b="1" dirty="0">
                <a:solidFill>
                  <a:schemeClr val="tx1"/>
                </a:solidFill>
              </a:rPr>
              <a:t>определяет должностные обязанности и персональную ответственность работников контрактной службы, распределяя функциональные обязанности между указанными работниками:</a:t>
            </a:r>
          </a:p>
          <a:p>
            <a:pPr algn="just"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659507" y="2341563"/>
            <a:ext cx="1951831" cy="838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33"/>
                </a:solidFill>
              </a:rPr>
              <a:t>Инициаторы закупки</a:t>
            </a: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3921125" y="2370138"/>
            <a:ext cx="1754387" cy="8096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33"/>
                </a:solidFill>
              </a:rPr>
              <a:t>Организаторы закупки</a:t>
            </a: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3375130" y="3400425"/>
            <a:ext cx="3038370" cy="37814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315" tIns="52157" rIns="104315" bIns="52157"/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sz="9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РУКОВОДИТЕЛИ ВСЕХ СТРУКТУРНЫХ ПОДРАЗДЕЛЕНИЙ:</a:t>
            </a:r>
            <a:r>
              <a:rPr lang="ru-RU" sz="900" dirty="0" smtClean="0">
                <a:latin typeface="Arial Black" panose="020B0A04020102020204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900" dirty="0" smtClean="0">
                <a:latin typeface="Arial Black" panose="020B0A04020102020204" pitchFamily="34" charset="0"/>
              </a:rPr>
              <a:t>начальник </a:t>
            </a:r>
            <a:r>
              <a:rPr lang="ru-RU" sz="900" dirty="0">
                <a:latin typeface="Arial Black" panose="020B0A04020102020204" pitchFamily="34" charset="0"/>
              </a:rPr>
              <a:t>службы </a:t>
            </a:r>
            <a:r>
              <a:rPr lang="ru-RU" sz="900" dirty="0" smtClean="0">
                <a:latin typeface="Arial Black" panose="020B0A04020102020204" pitchFamily="34" charset="0"/>
              </a:rPr>
              <a:t>охраны, начальник </a:t>
            </a:r>
            <a:r>
              <a:rPr lang="ru-RU" sz="900" dirty="0">
                <a:latin typeface="Arial Black" panose="020B0A04020102020204" pitchFamily="34" charset="0"/>
              </a:rPr>
              <a:t>отдела МТС, </a:t>
            </a:r>
            <a:r>
              <a:rPr lang="ru-RU" sz="900" dirty="0" smtClean="0">
                <a:latin typeface="Arial Black" panose="020B0A04020102020204" pitchFamily="34" charset="0"/>
              </a:rPr>
              <a:t>заведующая </a:t>
            </a:r>
            <a:r>
              <a:rPr lang="ru-RU" sz="900" dirty="0">
                <a:latin typeface="Arial Black" panose="020B0A04020102020204" pitchFamily="34" charset="0"/>
              </a:rPr>
              <a:t>складом, </a:t>
            </a:r>
            <a:r>
              <a:rPr lang="ru-RU" sz="900" dirty="0" smtClean="0">
                <a:latin typeface="Arial Black" panose="020B0A04020102020204" pitchFamily="34" charset="0"/>
              </a:rPr>
              <a:t>начальник отдела клинических </a:t>
            </a:r>
            <a:r>
              <a:rPr lang="ru-RU" sz="900" dirty="0">
                <a:latin typeface="Arial Black" panose="020B0A04020102020204" pitchFamily="34" charset="0"/>
              </a:rPr>
              <a:t>исследований, </a:t>
            </a:r>
            <a:r>
              <a:rPr lang="ru-RU" sz="900" dirty="0" smtClean="0">
                <a:latin typeface="Arial Black" panose="020B0A04020102020204" pitchFamily="34" charset="0"/>
              </a:rPr>
              <a:t>начальник </a:t>
            </a:r>
            <a:r>
              <a:rPr lang="ru-RU" sz="900" dirty="0">
                <a:latin typeface="Arial Black" panose="020B0A04020102020204" pitchFamily="34" charset="0"/>
              </a:rPr>
              <a:t>отдела </a:t>
            </a:r>
            <a:r>
              <a:rPr lang="ru-RU" sz="900" dirty="0" smtClean="0">
                <a:latin typeface="Arial Black" panose="020B0A04020102020204" pitchFamily="34" charset="0"/>
              </a:rPr>
              <a:t>информатизации, начальник отдела ДПО, руководитель лингвистического </a:t>
            </a:r>
            <a:r>
              <a:rPr lang="ru-RU" sz="900" dirty="0">
                <a:latin typeface="Arial Black" panose="020B0A04020102020204" pitchFamily="34" charset="0"/>
              </a:rPr>
              <a:t>центра, начальник </a:t>
            </a:r>
            <a:r>
              <a:rPr lang="ru-RU" sz="900" dirty="0" smtClean="0">
                <a:latin typeface="Arial Black" panose="020B0A04020102020204" pitchFamily="34" charset="0"/>
              </a:rPr>
              <a:t>УМО, начальник </a:t>
            </a:r>
            <a:r>
              <a:rPr lang="ru-RU" sz="900" dirty="0">
                <a:latin typeface="Arial Black" panose="020B0A04020102020204" pitchFamily="34" charset="0"/>
              </a:rPr>
              <a:t>отдела ординатуры, руководитель спортивного комплекса, начальник управления по </a:t>
            </a:r>
            <a:r>
              <a:rPr lang="ru-RU" sz="900" dirty="0" err="1">
                <a:latin typeface="Arial Black" panose="020B0A04020102020204" pitchFamily="34" charset="0"/>
              </a:rPr>
              <a:t>внеучебной</a:t>
            </a:r>
            <a:r>
              <a:rPr lang="ru-RU" sz="900" dirty="0">
                <a:latin typeface="Arial Black" panose="020B0A04020102020204" pitchFamily="34" charset="0"/>
              </a:rPr>
              <a:t> работе, начальник управления информационных технологий и </a:t>
            </a:r>
            <a:r>
              <a:rPr lang="ru-RU" sz="900" dirty="0" err="1" smtClean="0">
                <a:latin typeface="Arial Black" panose="020B0A04020102020204" pitchFamily="34" charset="0"/>
              </a:rPr>
              <a:t>телекоммуникаций,начальник</a:t>
            </a:r>
            <a:r>
              <a:rPr lang="ru-RU" sz="900" dirty="0" smtClean="0">
                <a:latin typeface="Arial Black" panose="020B0A04020102020204" pitchFamily="34" charset="0"/>
              </a:rPr>
              <a:t> </a:t>
            </a:r>
            <a:r>
              <a:rPr lang="ru-RU" sz="900" dirty="0">
                <a:latin typeface="Arial Black" panose="020B0A04020102020204" pitchFamily="34" charset="0"/>
              </a:rPr>
              <a:t>управления информационной и корпоративной политики, начальник управления делами, главный инженер, главный врач университетского центра стоматологии,</a:t>
            </a:r>
            <a:r>
              <a:rPr lang="ru-RU" sz="900" b="1" dirty="0">
                <a:latin typeface="Arial Black" panose="020B0A04020102020204" pitchFamily="34" charset="0"/>
              </a:rPr>
              <a:t> </a:t>
            </a:r>
            <a:r>
              <a:rPr lang="ru-RU" sz="900" dirty="0">
                <a:latin typeface="Arial Black" panose="020B0A04020102020204" pitchFamily="34" charset="0"/>
              </a:rPr>
              <a:t>главный врач университетской клиники, главный врач стоматологической </a:t>
            </a:r>
            <a:r>
              <a:rPr lang="ru-RU" sz="900" dirty="0" smtClean="0">
                <a:latin typeface="Arial Black" panose="020B0A04020102020204" pitchFamily="34" charset="0"/>
              </a:rPr>
              <a:t>поликлиники, главный врач </a:t>
            </a:r>
            <a:r>
              <a:rPr lang="ru-RU" sz="900" dirty="0">
                <a:latin typeface="Arial Black" panose="020B0A04020102020204" pitchFamily="34" charset="0"/>
              </a:rPr>
              <a:t>профессорской </a:t>
            </a:r>
            <a:r>
              <a:rPr lang="ru-RU" sz="900" dirty="0" smtClean="0">
                <a:latin typeface="Arial Black" panose="020B0A04020102020204" pitchFamily="34" charset="0"/>
              </a:rPr>
              <a:t>клиники, главный </a:t>
            </a:r>
            <a:r>
              <a:rPr lang="ru-RU" sz="900" dirty="0">
                <a:latin typeface="Arial Black" panose="020B0A04020102020204" pitchFamily="34" charset="0"/>
              </a:rPr>
              <a:t>специалист по ИТ-обеспечению </a:t>
            </a:r>
            <a:r>
              <a:rPr lang="ru-RU" sz="900" dirty="0" smtClean="0">
                <a:latin typeface="Arial Black" panose="020B0A04020102020204" pitchFamily="34" charset="0"/>
              </a:rPr>
              <a:t>управления информационных </a:t>
            </a:r>
            <a:r>
              <a:rPr lang="ru-RU" sz="900" dirty="0">
                <a:latin typeface="Arial Black" panose="020B0A04020102020204" pitchFamily="34" charset="0"/>
              </a:rPr>
              <a:t>технологий и коммуникаций</a:t>
            </a:r>
            <a:endParaRPr lang="ru-RU" sz="9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8711445" y="2343292"/>
            <a:ext cx="1754387" cy="10571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33"/>
                </a:solidFill>
              </a:rPr>
              <a:t>Управление бухгалтерского учета и отчетности</a:t>
            </a: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8679695" y="3781425"/>
            <a:ext cx="1887614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33"/>
                </a:solidFill>
              </a:rPr>
              <a:t>Отдел государственных закупок </a:t>
            </a: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6578540" y="2341563"/>
            <a:ext cx="1949263" cy="10571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33"/>
                </a:solidFill>
              </a:rPr>
              <a:t>Управление экономики и финансов</a:t>
            </a: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6592225" y="3733800"/>
            <a:ext cx="1966342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r>
              <a:rPr lang="ru-RU" sz="1600" b="1" dirty="0">
                <a:solidFill>
                  <a:srgbClr val="333333"/>
                </a:solidFill>
              </a:rPr>
              <a:t>Административно-правовое</a:t>
            </a:r>
            <a:r>
              <a:rPr lang="ru-RU" sz="1400" b="1" dirty="0">
                <a:solidFill>
                  <a:srgbClr val="333333"/>
                </a:solidFill>
              </a:rPr>
              <a:t> </a:t>
            </a:r>
            <a:r>
              <a:rPr lang="ru-RU" sz="1600" b="1" dirty="0">
                <a:solidFill>
                  <a:srgbClr val="333333"/>
                </a:solidFill>
              </a:rPr>
              <a:t>управление</a:t>
            </a:r>
          </a:p>
        </p:txBody>
      </p:sp>
      <p:sp>
        <p:nvSpPr>
          <p:cNvPr id="37" name="Содержимое 2"/>
          <p:cNvSpPr txBox="1">
            <a:spLocks/>
          </p:cNvSpPr>
          <p:nvPr/>
        </p:nvSpPr>
        <p:spPr>
          <a:xfrm>
            <a:off x="198835" y="3400425"/>
            <a:ext cx="2923977" cy="3781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315" tIns="52157" rIns="104315" bIns="52157"/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sz="1000" kern="800" dirty="0" smtClean="0">
              <a:latin typeface="Arial Black" panose="020B0A04020102020204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000" kern="800" dirty="0" smtClean="0">
                <a:latin typeface="Arial Black" panose="020B0A04020102020204" pitchFamily="34" charset="0"/>
              </a:rPr>
              <a:t>Деканы </a:t>
            </a:r>
            <a:endParaRPr lang="ru-RU" sz="1000" kern="800" dirty="0">
              <a:latin typeface="Arial Black" panose="020B0A04020102020204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000" kern="800" dirty="0" smtClean="0">
                <a:latin typeface="Arial Black" panose="020B0A04020102020204" pitchFamily="34" charset="0"/>
              </a:rPr>
              <a:t>Главный инженер</a:t>
            </a:r>
            <a:endParaRPr lang="ru-RU" sz="1000" kern="800" dirty="0">
              <a:latin typeface="Arial Black" panose="020B0A04020102020204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000" kern="800" dirty="0" smtClean="0">
                <a:latin typeface="Arial Black" panose="020B0A04020102020204" pitchFamily="34" charset="0"/>
              </a:rPr>
              <a:t>Руководители </a:t>
            </a:r>
            <a:r>
              <a:rPr lang="ru-RU" sz="1000" kern="800" dirty="0">
                <a:latin typeface="Arial Black" panose="020B0A04020102020204" pitchFamily="34" charset="0"/>
              </a:rPr>
              <a:t>структурных подразделений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000" kern="800" dirty="0" smtClean="0">
                <a:latin typeface="Arial Black" panose="020B0A04020102020204" pitchFamily="34" charset="0"/>
              </a:rPr>
              <a:t>Заведующие </a:t>
            </a:r>
            <a:r>
              <a:rPr lang="ru-RU" sz="1000" kern="800" dirty="0">
                <a:latin typeface="Arial Black" panose="020B0A04020102020204" pitchFamily="34" charset="0"/>
              </a:rPr>
              <a:t>кафедрами и отделениями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000" kern="800" dirty="0" smtClean="0">
                <a:latin typeface="Arial Black" panose="020B0A04020102020204" pitchFamily="34" charset="0"/>
              </a:rPr>
              <a:t>Главный </a:t>
            </a:r>
            <a:r>
              <a:rPr lang="ru-RU" sz="1000" kern="800" dirty="0">
                <a:latin typeface="Arial Black" panose="020B0A04020102020204" pitchFamily="34" charset="0"/>
              </a:rPr>
              <a:t>врач университетского центра стоматологии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000" kern="800" dirty="0" smtClean="0">
                <a:latin typeface="Arial Black" panose="020B0A04020102020204" pitchFamily="34" charset="0"/>
              </a:rPr>
              <a:t>Главный </a:t>
            </a:r>
            <a:r>
              <a:rPr lang="ru-RU" sz="1000" kern="800" dirty="0">
                <a:latin typeface="Arial Black" panose="020B0A04020102020204" pitchFamily="34" charset="0"/>
              </a:rPr>
              <a:t>врач университетской клиники  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000" kern="800" dirty="0" smtClean="0">
                <a:latin typeface="Arial Black" panose="020B0A04020102020204" pitchFamily="34" charset="0"/>
              </a:rPr>
              <a:t>Главный </a:t>
            </a:r>
            <a:r>
              <a:rPr lang="ru-RU" sz="1000" kern="800" dirty="0">
                <a:latin typeface="Arial Black" panose="020B0A04020102020204" pitchFamily="34" charset="0"/>
              </a:rPr>
              <a:t>врач стоматологической поликлиники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000" kern="800" dirty="0" smtClean="0">
                <a:latin typeface="Arial Black" panose="020B0A04020102020204" pitchFamily="34" charset="0"/>
              </a:rPr>
              <a:t>Главный </a:t>
            </a:r>
            <a:r>
              <a:rPr lang="ru-RU" sz="1000" kern="800" dirty="0">
                <a:latin typeface="Arial Black" panose="020B0A04020102020204" pitchFamily="34" charset="0"/>
              </a:rPr>
              <a:t>врач профессорской клиники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000" kern="800" dirty="0" smtClean="0">
                <a:latin typeface="Arial Black" panose="020B0A04020102020204" pitchFamily="34" charset="0"/>
              </a:rPr>
              <a:t>Директор </a:t>
            </a:r>
            <a:r>
              <a:rPr lang="ru-RU" sz="1000" kern="800" dirty="0">
                <a:latin typeface="Arial Black" panose="020B0A04020102020204" pitchFamily="34" charset="0"/>
              </a:rPr>
              <a:t>лечебно-диагностического </a:t>
            </a:r>
            <a:endParaRPr lang="ru-RU" sz="1000" kern="800" dirty="0" smtClean="0">
              <a:latin typeface="Arial Black" panose="020B0A04020102020204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000" kern="800" dirty="0">
                <a:latin typeface="Arial Black" panose="020B0A04020102020204" pitchFamily="34" charset="0"/>
              </a:rPr>
              <a:t> </a:t>
            </a:r>
            <a:r>
              <a:rPr lang="ru-RU" sz="1000" kern="800" dirty="0" smtClean="0">
                <a:latin typeface="Arial Black" panose="020B0A04020102020204" pitchFamily="34" charset="0"/>
              </a:rPr>
              <a:t>   центра </a:t>
            </a:r>
            <a:r>
              <a:rPr lang="ru-RU" sz="1000" kern="800" dirty="0" err="1">
                <a:latin typeface="Arial Black" panose="020B0A04020102020204" pitchFamily="34" charset="0"/>
              </a:rPr>
              <a:t>Стом</a:t>
            </a:r>
            <a:r>
              <a:rPr lang="ru-RU" sz="1000" kern="800" dirty="0">
                <a:latin typeface="Arial Black" panose="020B0A04020102020204" pitchFamily="34" charset="0"/>
              </a:rPr>
              <a:t>-Эксперт 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000" kern="800" dirty="0" smtClean="0">
                <a:latin typeface="Arial Black" panose="020B0A04020102020204" pitchFamily="34" charset="0"/>
              </a:rPr>
              <a:t>Редактор </a:t>
            </a:r>
            <a:r>
              <a:rPr lang="ru-RU" sz="1000" kern="800" dirty="0">
                <a:latin typeface="Arial Black" panose="020B0A04020102020204" pitchFamily="34" charset="0"/>
              </a:rPr>
              <a:t>редакционного отдела журнала </a:t>
            </a:r>
            <a:r>
              <a:rPr lang="ru-RU" sz="1000" kern="800" dirty="0" err="1">
                <a:latin typeface="Arial Black" panose="020B0A04020102020204" pitchFamily="34" charset="0"/>
              </a:rPr>
              <a:t>Medical</a:t>
            </a:r>
            <a:r>
              <a:rPr lang="ru-RU" sz="1000" kern="800" dirty="0">
                <a:latin typeface="Arial Black" panose="020B0A04020102020204" pitchFamily="34" charset="0"/>
              </a:rPr>
              <a:t> </a:t>
            </a:r>
            <a:r>
              <a:rPr lang="ru-RU" sz="1000" kern="800" dirty="0" err="1" smtClean="0">
                <a:latin typeface="Arial Black" panose="020B0A04020102020204" pitchFamily="34" charset="0"/>
              </a:rPr>
              <a:t>University</a:t>
            </a:r>
            <a:endParaRPr lang="ru-RU" sz="1000" kern="800" dirty="0">
              <a:latin typeface="Arial Black" panose="020B0A04020102020204" pitchFamily="34" charset="0"/>
            </a:endParaRPr>
          </a:p>
        </p:txBody>
      </p:sp>
      <p:pic>
        <p:nvPicPr>
          <p:cNvPr id="12" name="Picture 2" descr="C:\Левковская\Диск Д_новое\Документы\Документы\ЦКМС 2016\Новые логотипы КрасГМУ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73757"/>
            <a:ext cx="995437" cy="99543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64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4270" y="504825"/>
            <a:ext cx="8457777" cy="369332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latin typeface="+mj-lt"/>
              </a:rPr>
              <a:t>РАБОТНИКИ КОНТРАКТНОЙ СЛУЖБЫ (КС)</a:t>
            </a:r>
            <a:endParaRPr lang="ru-RU" dirty="0">
              <a:latin typeface="+mj-lt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 bwMode="auto">
          <a:xfrm>
            <a:off x="6018213" y="1512192"/>
            <a:ext cx="3926483" cy="1185665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just" fontAlgn="base">
              <a:spcAft>
                <a:spcPts val="0"/>
              </a:spcAft>
            </a:pPr>
            <a:r>
              <a:rPr lang="ru-RU" sz="1400" b="1" dirty="0" smtClean="0">
                <a:solidFill>
                  <a:srgbClr val="FF0000"/>
                </a:solidFill>
              </a:rPr>
              <a:t>ИНИЦИАТОРЫ ЗАКУПОК </a:t>
            </a:r>
            <a:r>
              <a:rPr lang="ru-RU" sz="1100" b="1" dirty="0" smtClean="0"/>
              <a:t>- </a:t>
            </a:r>
            <a:r>
              <a:rPr lang="ru-RU" sz="1100" b="1" dirty="0"/>
              <a:t>лица, формирующие заявки, включающие в себя технические требования и характеристики товаров (работ, услуг), код ОКПД2, а также код позиции из каталога товаров, работ, услуг для обеспечения государственных и муниципальных нужд.</a:t>
            </a: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 bwMode="auto">
          <a:xfrm>
            <a:off x="459482" y="3122612"/>
            <a:ext cx="3926483" cy="1654374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marL="12700" marR="5080" lvl="0" algn="just">
              <a:lnSpc>
                <a:spcPct val="101600"/>
              </a:lnSpc>
              <a:tabLst>
                <a:tab pos="1287780" algn="l"/>
                <a:tab pos="2145665" algn="l"/>
              </a:tabLst>
            </a:pPr>
            <a:r>
              <a:rPr lang="ru-RU" sz="1400" b="1" dirty="0" smtClean="0">
                <a:solidFill>
                  <a:srgbClr val="FF0000"/>
                </a:solidFill>
              </a:rPr>
              <a:t>ОРГАНИЗАТОРЫ ЗАКУПОК </a:t>
            </a:r>
            <a:r>
              <a:rPr lang="ru-RU" sz="1100" b="1" dirty="0" smtClean="0"/>
              <a:t>- лица</a:t>
            </a:r>
            <a:r>
              <a:rPr lang="ru-RU" sz="1100" b="1" dirty="0"/>
              <a:t>,    </a:t>
            </a:r>
            <a:r>
              <a:rPr lang="ru-RU" sz="1100" b="1" dirty="0" smtClean="0"/>
              <a:t>формирующие сводную   </a:t>
            </a:r>
            <a:r>
              <a:rPr lang="ru-RU" sz="1100" b="1" dirty="0"/>
              <a:t>потребность  </a:t>
            </a:r>
            <a:r>
              <a:rPr lang="ru-RU" sz="1100" b="1" dirty="0" smtClean="0"/>
              <a:t>товаров   </a:t>
            </a:r>
            <a:r>
              <a:rPr lang="ru-RU" sz="1100" b="1" dirty="0"/>
              <a:t>(работ,   </a:t>
            </a:r>
            <a:r>
              <a:rPr lang="ru-RU" sz="1100" b="1" dirty="0" smtClean="0"/>
              <a:t>услуг) на основании переданных     </a:t>
            </a:r>
            <a:r>
              <a:rPr lang="ru-RU" sz="1100" b="1" dirty="0"/>
              <a:t>инициаторами     закупок заявок,    описание    объекта    закупки,    </a:t>
            </a:r>
            <a:r>
              <a:rPr lang="ru-RU" sz="1100" b="1" dirty="0" smtClean="0"/>
              <a:t>запрос на предоставление ценовой информации</a:t>
            </a:r>
            <a:r>
              <a:rPr lang="ru-RU" sz="1100" b="1" dirty="0"/>
              <a:t>, ответственные  за  приемку  товаров  (работ,  услуг)  и экспертизу    поставленного    товара,    выполненной </a:t>
            </a:r>
            <a:r>
              <a:rPr lang="ru-RU" sz="1100" b="1" dirty="0" smtClean="0"/>
              <a:t>работы, оказанной  услуги проведенной   </a:t>
            </a:r>
            <a:r>
              <a:rPr lang="ru-RU" sz="1100" b="1" dirty="0"/>
              <a:t>силами Заказчика.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 bwMode="auto">
          <a:xfrm>
            <a:off x="417712" y="1190625"/>
            <a:ext cx="4010025" cy="1828800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just"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УПРАВЛЕНИЕ   ЭКОНОМИКИ   И   ФИНАНСОВ   </a:t>
            </a:r>
            <a:r>
              <a:rPr lang="ru-RU" sz="1100" b="1" dirty="0" smtClean="0"/>
              <a:t>–   </a:t>
            </a:r>
            <a:r>
              <a:rPr lang="ru-RU" sz="1100" b="1" dirty="0"/>
              <a:t>структурное подразделение,  которое  составляет  план  </a:t>
            </a:r>
            <a:r>
              <a:rPr lang="ru-RU" sz="1100" b="1" dirty="0" smtClean="0"/>
              <a:t>финансово-хозяйственной деятельности (ФХД</a:t>
            </a:r>
            <a:r>
              <a:rPr lang="ru-RU" sz="1100" b="1" dirty="0"/>
              <a:t>),  ответственное  в </a:t>
            </a:r>
            <a:r>
              <a:rPr lang="ru-RU" sz="1100" b="1" dirty="0" smtClean="0"/>
              <a:t>части определения     </a:t>
            </a:r>
            <a:r>
              <a:rPr lang="ru-RU" sz="1100" b="1" dirty="0"/>
              <a:t>источников     финансирования, </a:t>
            </a:r>
            <a:r>
              <a:rPr lang="ru-RU" sz="1100" b="1" dirty="0" smtClean="0"/>
              <a:t>целевого и эффективного   </a:t>
            </a:r>
            <a:r>
              <a:rPr lang="ru-RU" sz="1100" b="1" dirty="0"/>
              <a:t>использования   денежных средств  при  осуществлении  закупок   товаров  (работ, услуг),   доводит  ограничения  по  объему  бюджета  до инициаторов,        организаторов        закупки        путем формирования приказа  Университета о плане ФХД</a:t>
            </a: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 bwMode="auto">
          <a:xfrm>
            <a:off x="501254" y="4924426"/>
            <a:ext cx="3926483" cy="1850628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just" eaLnBrk="0" fontAlgn="base" hangingPunct="0">
              <a:spcBef>
                <a:spcPts val="24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FF0000"/>
                </a:solidFill>
              </a:rPr>
              <a:t>АДМИНИСТРАТИВНО-ПРАВОВОЕ УПРАВЛЕНИЕ</a:t>
            </a:r>
            <a:r>
              <a:rPr lang="ru-RU" sz="1100" dirty="0" smtClean="0"/>
              <a:t> - </a:t>
            </a:r>
            <a:r>
              <a:rPr lang="ru-RU" sz="1100" b="1" dirty="0"/>
              <a:t>лица, которые взаимодействуют с поставщиком (подрядчиком, исполнителем) при изменении, расторжении контракта, применяют меры ответственности, в том числе направляют поставщику (подрядчику, исполнителю) требования об уплате неустоек (штрафов, пеней), совершает иные действия в случае нарушения поставщиком (подрядчиком, исполнителем) условий контракта. </a:t>
            </a:r>
          </a:p>
          <a:p>
            <a:pPr marL="12700" marR="5080" lvl="0" indent="-635">
              <a:lnSpc>
                <a:spcPct val="101000"/>
              </a:lnSpc>
              <a:tabLst>
                <a:tab pos="675640" algn="l"/>
                <a:tab pos="1844039" algn="l"/>
                <a:tab pos="2105025" algn="l"/>
              </a:tabLst>
            </a:pPr>
            <a:endParaRPr lang="ru-RU" sz="10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 bwMode="auto">
          <a:xfrm>
            <a:off x="6018213" y="5104309"/>
            <a:ext cx="3926483" cy="1496814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marL="12700" marR="5080" lvl="0" indent="18415" algn="just">
              <a:lnSpc>
                <a:spcPct val="101800"/>
              </a:lnSpc>
            </a:pPr>
            <a:r>
              <a:rPr lang="ru-RU" sz="1400" b="1" dirty="0" smtClean="0">
                <a:solidFill>
                  <a:srgbClr val="FF0000"/>
                </a:solidFill>
              </a:rPr>
              <a:t>УПРАВЛЕНИЕ  БУХГАЛТЕРСКОГО  УЧЕТА  И  ОТЧЕТНОСТИ  </a:t>
            </a:r>
            <a:r>
              <a:rPr lang="ru-RU" sz="1100" b="1" dirty="0" smtClean="0"/>
              <a:t>– </a:t>
            </a:r>
            <a:r>
              <a:rPr lang="ru-RU" sz="1100" b="1" dirty="0"/>
              <a:t>лица,   которые   проводят   оплату   поставленного товара    </a:t>
            </a:r>
            <a:r>
              <a:rPr lang="ru-RU" sz="1100" b="1" dirty="0" smtClean="0"/>
              <a:t>(</a:t>
            </a:r>
            <a:r>
              <a:rPr lang="ru-RU" sz="1100" b="1" dirty="0"/>
              <a:t>работы,     услуги),     отдельных     этапов исполнения  контракта,  и несут ответственность  за своевременное  размещение  в  ЕИС  информации об  оплате  по  контрактам,  а  также   документов  о приемке.</a:t>
            </a:r>
          </a:p>
        </p:txBody>
      </p:sp>
      <p:sp>
        <p:nvSpPr>
          <p:cNvPr id="15" name="Прямоугольник с двумя вырезанными противолежащими углами 14"/>
          <p:cNvSpPr/>
          <p:nvPr/>
        </p:nvSpPr>
        <p:spPr bwMode="auto">
          <a:xfrm>
            <a:off x="6015038" y="3122612"/>
            <a:ext cx="3926483" cy="1690688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marL="12700" marR="5080" lvl="0" algn="just">
              <a:lnSpc>
                <a:spcPct val="101800"/>
              </a:lnSpc>
              <a:tabLst>
                <a:tab pos="621665" algn="l"/>
                <a:tab pos="1284605" algn="l"/>
                <a:tab pos="2048510" algn="l"/>
                <a:tab pos="2658110" algn="l"/>
              </a:tabLst>
            </a:pPr>
            <a:r>
              <a:rPr lang="ru-RU" sz="1400" b="1" dirty="0" smtClean="0">
                <a:solidFill>
                  <a:srgbClr val="FF0000"/>
                </a:solidFill>
              </a:rPr>
              <a:t>ОТДЕЛ ГОСУДАРСТВЕННЫХ   ЗАКУПОК   (ОГЗ)   </a:t>
            </a:r>
            <a:r>
              <a:rPr lang="ru-RU" sz="1100" b="1" dirty="0" smtClean="0"/>
              <a:t>–   </a:t>
            </a:r>
            <a:r>
              <a:rPr lang="ru-RU" sz="1100" b="1" dirty="0"/>
              <a:t>лица, </a:t>
            </a:r>
            <a:r>
              <a:rPr lang="ru-RU" sz="1100" b="1" dirty="0" smtClean="0"/>
              <a:t>которые проводят процедуры закупок, формируют обоснование начально-максимальной цены контракта, а   </a:t>
            </a:r>
            <a:r>
              <a:rPr lang="ru-RU" sz="1100" b="1" dirty="0"/>
              <a:t>также   размещают   в   единой   информационной системе (ЕИС) информацию о проведении закупки. </a:t>
            </a:r>
          </a:p>
        </p:txBody>
      </p:sp>
      <p:sp>
        <p:nvSpPr>
          <p:cNvPr id="19" name="Стрелка углом вверх 18"/>
          <p:cNvSpPr/>
          <p:nvPr/>
        </p:nvSpPr>
        <p:spPr bwMode="auto">
          <a:xfrm rot="5400000">
            <a:off x="5282208" y="1866900"/>
            <a:ext cx="630238" cy="835422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endParaRPr lang="ru-RU" dirty="0">
              <a:solidFill>
                <a:srgbClr val="333333"/>
              </a:solidFill>
            </a:endParaRPr>
          </a:p>
        </p:txBody>
      </p:sp>
      <p:sp>
        <p:nvSpPr>
          <p:cNvPr id="20" name="Стрелка углом вверх 19"/>
          <p:cNvSpPr/>
          <p:nvPr/>
        </p:nvSpPr>
        <p:spPr bwMode="auto">
          <a:xfrm rot="5400000">
            <a:off x="5282208" y="3442494"/>
            <a:ext cx="630238" cy="835422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endParaRPr lang="ru-RU" dirty="0">
              <a:solidFill>
                <a:srgbClr val="333333"/>
              </a:solidFill>
            </a:endParaRPr>
          </a:p>
        </p:txBody>
      </p:sp>
      <p:sp>
        <p:nvSpPr>
          <p:cNvPr id="21" name="Стрелка углом вверх 20"/>
          <p:cNvSpPr/>
          <p:nvPr/>
        </p:nvSpPr>
        <p:spPr bwMode="auto">
          <a:xfrm rot="5400000">
            <a:off x="5282208" y="5175647"/>
            <a:ext cx="630238" cy="835422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endParaRPr lang="ru-RU" dirty="0">
              <a:solidFill>
                <a:srgbClr val="333333"/>
              </a:solidFill>
            </a:endParaRPr>
          </a:p>
        </p:txBody>
      </p:sp>
      <p:sp>
        <p:nvSpPr>
          <p:cNvPr id="23" name="Стрелка углом вверх 22"/>
          <p:cNvSpPr/>
          <p:nvPr/>
        </p:nvSpPr>
        <p:spPr bwMode="auto">
          <a:xfrm rot="16200000" flipH="1">
            <a:off x="4530329" y="1866900"/>
            <a:ext cx="630238" cy="835422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endParaRPr lang="ru-RU" dirty="0">
              <a:solidFill>
                <a:srgbClr val="333333"/>
              </a:solidFill>
            </a:endParaRPr>
          </a:p>
        </p:txBody>
      </p:sp>
      <p:sp>
        <p:nvSpPr>
          <p:cNvPr id="24" name="Стрелка углом вверх 23"/>
          <p:cNvSpPr/>
          <p:nvPr/>
        </p:nvSpPr>
        <p:spPr bwMode="auto">
          <a:xfrm rot="16200000" flipH="1">
            <a:off x="4530329" y="3442494"/>
            <a:ext cx="630238" cy="835422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endParaRPr lang="ru-RU" dirty="0">
              <a:solidFill>
                <a:srgbClr val="333333"/>
              </a:solidFill>
            </a:endParaRPr>
          </a:p>
        </p:txBody>
      </p:sp>
      <p:sp>
        <p:nvSpPr>
          <p:cNvPr id="25" name="Стрелка углом вверх 24"/>
          <p:cNvSpPr/>
          <p:nvPr/>
        </p:nvSpPr>
        <p:spPr bwMode="auto">
          <a:xfrm rot="16200000" flipH="1">
            <a:off x="4530329" y="5175647"/>
            <a:ext cx="630238" cy="835422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endParaRPr lang="ru-RU" dirty="0">
              <a:solidFill>
                <a:srgbClr val="333333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5096074" y="1969493"/>
            <a:ext cx="334169" cy="370264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endParaRPr lang="ru-RU" dirty="0">
              <a:solidFill>
                <a:srgbClr val="333333"/>
              </a:solidFill>
            </a:endParaRPr>
          </a:p>
        </p:txBody>
      </p:sp>
      <p:pic>
        <p:nvPicPr>
          <p:cNvPr id="27" name="Picture 2" descr="C:\Левковская\Диск Д_новое\Документы\Документы\ЦКМС 2016\Новые логотипы КрасГМУ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69268" cy="12692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99055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6800" y="294986"/>
            <a:ext cx="6019800" cy="369332"/>
          </a:xfrm>
        </p:spPr>
        <p:txBody>
          <a:bodyPr/>
          <a:lstStyle/>
          <a:p>
            <a:pPr algn="ctr"/>
            <a:r>
              <a:rPr lang="ru-RU" dirty="0" smtClean="0">
                <a:latin typeface="+mj-lt"/>
              </a:rPr>
              <a:t>ПРИЕМКА ТОВАРОВ, РАБОТ, УСЛУГ</a:t>
            </a:r>
            <a:endParaRPr lang="ru-RU" dirty="0">
              <a:latin typeface="+mj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1350" y="6115050"/>
            <a:ext cx="9429750" cy="1066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</a:pPr>
            <a:r>
              <a:rPr lang="ru-RU" sz="2000" b="1" kern="0" dirty="0" smtClean="0">
                <a:solidFill>
                  <a:srgbClr val="FF0000"/>
                </a:solidFill>
                <a:latin typeface="+mj-lt"/>
                <a:ea typeface="Calibri"/>
                <a:cs typeface="Times New Roman"/>
              </a:rPr>
              <a:t>ВНИМАНИЕ! </a:t>
            </a:r>
            <a:r>
              <a:rPr lang="ru-RU" b="1" kern="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П</a:t>
            </a:r>
            <a:r>
              <a:rPr lang="ru-RU" b="1" kern="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риемку </a:t>
            </a:r>
            <a:r>
              <a:rPr lang="ru-RU" b="1" kern="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товаров, работ, услуг по контрактам, заключенным до утверждения настоящего приказа осуществлять </a:t>
            </a:r>
          </a:p>
          <a:p>
            <a:pPr lvl="0" algn="ctr">
              <a:lnSpc>
                <a:spcPct val="115000"/>
              </a:lnSpc>
            </a:pPr>
            <a:r>
              <a:rPr lang="ru-RU" b="1" kern="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по </a:t>
            </a:r>
            <a:r>
              <a:rPr lang="ru-RU" b="1" kern="0" dirty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ранее действовавшим приказам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56225" y="5115395"/>
            <a:ext cx="4141010" cy="77980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</a:pPr>
            <a:r>
              <a:rPr lang="ru-RU" sz="1600" b="1" kern="0" dirty="0" smtClean="0">
                <a:solidFill>
                  <a:prstClr val="black"/>
                </a:solidFill>
                <a:ea typeface="Calibri"/>
                <a:cs typeface="Times New Roman"/>
              </a:rPr>
              <a:t>Приказ с приложениями будет размещен </a:t>
            </a:r>
          </a:p>
          <a:p>
            <a:pPr lvl="0" algn="ctr">
              <a:lnSpc>
                <a:spcPct val="115000"/>
              </a:lnSpc>
            </a:pPr>
            <a:r>
              <a:rPr lang="ru-RU" sz="1600" b="1" kern="0" dirty="0">
                <a:solidFill>
                  <a:prstClr val="black"/>
                </a:solidFill>
                <a:ea typeface="Calibri"/>
                <a:cs typeface="Times New Roman"/>
              </a:rPr>
              <a:t>н</a:t>
            </a:r>
            <a:r>
              <a:rPr lang="ru-RU" sz="1600" b="1" kern="0" dirty="0" smtClean="0">
                <a:solidFill>
                  <a:prstClr val="black"/>
                </a:solidFill>
                <a:ea typeface="Calibri"/>
                <a:cs typeface="Times New Roman"/>
              </a:rPr>
              <a:t>а сайте университета 24.10.2019</a:t>
            </a:r>
            <a:endParaRPr lang="ru-RU" sz="1600" b="1" kern="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0400" y="2409825"/>
            <a:ext cx="411561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580"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kern="0" dirty="0">
                <a:solidFill>
                  <a:prstClr val="black"/>
                </a:solidFill>
                <a:ea typeface="Calibri"/>
                <a:cs typeface="Times New Roman"/>
              </a:rPr>
              <a:t>Приемка товара, работ, услуг будет осуществляться организатором закупки в пределах своей компетенции.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5000" y="3626593"/>
            <a:ext cx="4141010" cy="21121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kern="0" dirty="0">
                <a:solidFill>
                  <a:schemeClr val="tx1"/>
                </a:solidFill>
                <a:ea typeface="Calibri"/>
                <a:cs typeface="Times New Roman"/>
              </a:rPr>
              <a:t>Для проведения экспертизы при приемке товаров (работ, услуг) лицо, осуществившее приемку, может привлекать инициатора закупки, либо ответственное лицо в соответствии с направлениями</a:t>
            </a:r>
            <a:r>
              <a:rPr lang="ru-RU" sz="1500" b="1" kern="0" dirty="0" smtClean="0">
                <a:solidFill>
                  <a:schemeClr val="tx1"/>
                </a:solidFill>
                <a:ea typeface="Calibri"/>
                <a:cs typeface="Times New Roman"/>
              </a:rPr>
              <a:t>,</a:t>
            </a:r>
          </a:p>
          <a:p>
            <a:pPr lvl="0" algn="ctr"/>
            <a:r>
              <a:rPr lang="ru-RU" sz="1500" b="1" kern="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ru-RU" sz="1500" b="1" kern="0" dirty="0">
                <a:solidFill>
                  <a:schemeClr val="tx1"/>
                </a:solidFill>
                <a:ea typeface="Calibri"/>
                <a:cs typeface="Times New Roman"/>
              </a:rPr>
              <a:t>указанными  </a:t>
            </a:r>
            <a:r>
              <a:rPr lang="ru-RU" sz="1500" b="1" kern="0" dirty="0" smtClean="0">
                <a:solidFill>
                  <a:schemeClr val="tx1"/>
                </a:solidFill>
                <a:ea typeface="Calibri"/>
                <a:cs typeface="Times New Roman"/>
              </a:rPr>
              <a:t>в </a:t>
            </a:r>
            <a:r>
              <a:rPr lang="ru-RU" sz="1500" b="1" kern="0" dirty="0">
                <a:solidFill>
                  <a:schemeClr val="tx1"/>
                </a:solidFill>
                <a:ea typeface="Calibri"/>
                <a:cs typeface="Times New Roman"/>
              </a:rPr>
              <a:t>Приложении № </a:t>
            </a:r>
            <a:r>
              <a:rPr lang="ru-RU" sz="1500" b="1" kern="0" dirty="0" smtClean="0">
                <a:solidFill>
                  <a:schemeClr val="tx1"/>
                </a:solidFill>
                <a:ea typeface="Calibri"/>
                <a:cs typeface="Times New Roman"/>
              </a:rPr>
              <a:t>1</a:t>
            </a:r>
          </a:p>
          <a:p>
            <a:pPr lvl="0" algn="ctr"/>
            <a:r>
              <a:rPr lang="ru-RU" sz="1500" b="1" kern="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ru-RU" sz="1500" b="1" kern="0" dirty="0">
                <a:solidFill>
                  <a:schemeClr val="tx1"/>
                </a:solidFill>
                <a:ea typeface="Calibri"/>
                <a:cs typeface="Times New Roman"/>
              </a:rPr>
              <a:t>к вышеуказанному приказу.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65700" y="2262086"/>
            <a:ext cx="5086350" cy="272901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kern="0" dirty="0">
                <a:solidFill>
                  <a:schemeClr val="tx1"/>
                </a:solidFill>
                <a:ea typeface="Calibri"/>
                <a:cs typeface="Times New Roman"/>
              </a:rPr>
              <a:t>В случае расхождений по количеству, качеству, срокам поставки  товара (оказания услуг, выполнения работ) или ненадлежащем исполнении поставщиком (подрядчиком, </a:t>
            </a:r>
            <a:r>
              <a:rPr lang="ru-RU" sz="1400" b="1" kern="0" dirty="0" smtClean="0">
                <a:solidFill>
                  <a:schemeClr val="tx1"/>
                </a:solidFill>
                <a:ea typeface="Calibri"/>
                <a:cs typeface="Times New Roman"/>
              </a:rPr>
              <a:t>исполнителем) обязательств </a:t>
            </a:r>
            <a:r>
              <a:rPr lang="ru-RU" sz="1400" b="1" kern="0" dirty="0">
                <a:solidFill>
                  <a:schemeClr val="tx1"/>
                </a:solidFill>
                <a:ea typeface="Calibri"/>
                <a:cs typeface="Times New Roman"/>
              </a:rPr>
              <a:t>(за исключением ненадлежащего оформления сопроводительных документов) организатор закупки не позднее, чем за два рабочих дня до окончания сроков приемки согласно контракту, уведомляет через служебную записку о данном факте административно-правовое управление по форме согласно приложению № 2 к вышеуказанному приказу.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0400" y="809625"/>
            <a:ext cx="9410700" cy="13209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kern="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ПРИЕМОЧНЫЕ КОМИССИИ ОТМЕНЯЮТСЯ</a:t>
            </a:r>
            <a:r>
              <a:rPr lang="ru-RU" sz="1400" b="1" kern="0" dirty="0">
                <a:solidFill>
                  <a:prstClr val="black"/>
                </a:solidFill>
                <a:ea typeface="Calibri"/>
                <a:cs typeface="Times New Roman"/>
              </a:rPr>
              <a:t> приказом от 23.10.2019 «Об организации проведения приемки и экспертизы при приемке товаров (работ, услуг), поставляемых (выполняемых, оказываемых) по контрактам, заключенным для нужд ФГБОУ ВО </a:t>
            </a:r>
            <a:r>
              <a:rPr lang="ru-RU" sz="1400" b="1" kern="0" dirty="0" err="1">
                <a:solidFill>
                  <a:prstClr val="black"/>
                </a:solidFill>
                <a:ea typeface="Calibri"/>
                <a:cs typeface="Times New Roman"/>
              </a:rPr>
              <a:t>КрасГМУ</a:t>
            </a:r>
            <a:r>
              <a:rPr lang="ru-RU" sz="1400" b="1" kern="0" dirty="0">
                <a:solidFill>
                  <a:prstClr val="black"/>
                </a:solidFill>
                <a:ea typeface="Calibri"/>
                <a:cs typeface="Times New Roman"/>
              </a:rPr>
              <a:t> им. проф. В.Ф. </a:t>
            </a:r>
            <a:r>
              <a:rPr lang="ru-RU" sz="1400" b="1" kern="0" dirty="0" err="1">
                <a:solidFill>
                  <a:prstClr val="black"/>
                </a:solidFill>
                <a:ea typeface="Calibri"/>
                <a:cs typeface="Times New Roman"/>
              </a:rPr>
              <a:t>Войно-Ясенецкого</a:t>
            </a:r>
            <a:r>
              <a:rPr lang="ru-RU" sz="1400" b="1" kern="0" dirty="0">
                <a:solidFill>
                  <a:prstClr val="black"/>
                </a:solidFill>
                <a:ea typeface="Calibri"/>
                <a:cs typeface="Times New Roman"/>
              </a:rPr>
              <a:t> Минздрава России»</a:t>
            </a:r>
          </a:p>
        </p:txBody>
      </p:sp>
      <p:pic>
        <p:nvPicPr>
          <p:cNvPr id="14" name="Picture 2" descr="C:\Левковская\Диск Д_новое\Документы\Документы\ЦКМС 2016\Новые логотипы КрасГМУ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3757"/>
            <a:ext cx="1269268" cy="12692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2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602" y="485202"/>
            <a:ext cx="10515177" cy="85782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>
                <a:latin typeface="+mn-lt"/>
              </a:rPr>
              <a:t>СОСТАВЫ АДМИНИСТРАТИВНЫХ ПРАВОНАРУШЕНИЙ 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В СФЕРЕ ЗАКУПОК</a:t>
            </a:r>
            <a:endParaRPr lang="ru-RU" dirty="0">
              <a:latin typeface="+mn-lt"/>
            </a:endParaRPr>
          </a:p>
        </p:txBody>
      </p:sp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3341688" y="5672138"/>
            <a:ext cx="3174603" cy="8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 anchor="ctr"/>
          <a:lstStyle/>
          <a:p>
            <a:pPr algn="ctr"/>
            <a:endParaRPr lang="ru-RU">
              <a:solidFill>
                <a:srgbClr val="333333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87654"/>
              </p:ext>
            </p:extLst>
          </p:nvPr>
        </p:nvGraphicFramePr>
        <p:xfrm>
          <a:off x="799734" y="1647824"/>
          <a:ext cx="9356725" cy="446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6917"/>
                <a:gridCol w="1253132"/>
                <a:gridCol w="1336676"/>
              </a:tblGrid>
              <a:tr h="64325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Категория</a:t>
                      </a:r>
                      <a:r>
                        <a:rPr lang="ru-RU" sz="1400" b="1" baseline="0" dirty="0" smtClean="0"/>
                        <a:t> право</a:t>
                      </a:r>
                      <a:r>
                        <a:rPr lang="ru-RU" sz="1400" b="1" dirty="0" smtClean="0"/>
                        <a:t>нарушения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Статья КоАП РФ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Количество составов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</a:tr>
              <a:tr h="321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За</a:t>
                      </a:r>
                      <a:r>
                        <a:rPr kumimoji="0" lang="ru-RU" sz="1400" b="1" u="none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неправильный выбор способа определения поставщика (подрядчика, исполнителя)  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ст. 7.29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</a:tr>
              <a:tr h="32161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За нарушение порядка планирования закупок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ст. 7.29.3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</a:tr>
              <a:tr h="32161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За нарушение порядка осуществления закупок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ст. 7.30 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18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</a:tr>
              <a:tr h="32161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За нарушение порядка ведения реестра контрактов, реестра недобросовестных поставщиков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ст. 7.31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</a:tr>
              <a:tr h="32161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За нарушение срока возврата обеспечения заявок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ст. 7.31.1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</a:p>
                  </a:txBody>
                  <a:tcPr marL="106933" marR="106933" marT="50409" marB="50409"/>
                </a:tc>
              </a:tr>
              <a:tr h="52973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За нарушение порядка и</a:t>
                      </a:r>
                      <a:r>
                        <a:rPr lang="ru-RU" sz="1400" b="1" baseline="0" dirty="0" smtClean="0"/>
                        <a:t> сроков заключения, изменения, расторжение контракта и его исполнения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ст. 7.32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</a:tr>
              <a:tr h="73786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За невыполнения в срок должностным лицом заказчика, членом</a:t>
                      </a:r>
                      <a:r>
                        <a:rPr lang="ru-RU" sz="1400" b="1" baseline="0" dirty="0" smtClean="0"/>
                        <a:t> закупочной комиссии, оператором электронной площадки </a:t>
                      </a:r>
                      <a:r>
                        <a:rPr lang="ru-RU" sz="1400" b="1" dirty="0" smtClean="0"/>
                        <a:t>законного предписания, требования органа,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уполномоченного </a:t>
                      </a:r>
                      <a:r>
                        <a:rPr lang="ru-RU" sz="1400" b="1" baseline="0" dirty="0" smtClean="0"/>
                        <a:t>на осуществление контроля в сфере закупок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ч. 7 ст. 19.5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</a:tr>
              <a:tr h="52973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За нарушение и сроков предоставления информации в орган,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уполномоченный </a:t>
                      </a:r>
                      <a:r>
                        <a:rPr lang="ru-RU" sz="1400" b="1" baseline="0" dirty="0" smtClean="0"/>
                        <a:t>на осуществления контроля в сфере закупок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ст. 19.7.2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 marL="106933" marR="106933" marT="50409" marB="50409"/>
                </a:tc>
              </a:tr>
            </a:tbl>
          </a:graphicData>
        </a:graphic>
      </p:graphicFrame>
      <p:sp>
        <p:nvSpPr>
          <p:cNvPr id="13" name="Выгнутая вправо стрелка 12"/>
          <p:cNvSpPr/>
          <p:nvPr/>
        </p:nvSpPr>
        <p:spPr bwMode="auto">
          <a:xfrm>
            <a:off x="9857978" y="5000624"/>
            <a:ext cx="751880" cy="2010769"/>
          </a:xfrm>
          <a:prstGeom prst="curvedLeftArrow">
            <a:avLst/>
          </a:prstGeom>
          <a:solidFill>
            <a:srgbClr val="FF6F0D"/>
          </a:solidFill>
          <a:ln w="9525">
            <a:noFill/>
            <a:miter lim="800000"/>
            <a:headEnd/>
            <a:tailEnd/>
          </a:ln>
        </p:spPr>
        <p:txBody>
          <a:bodyPr lIns="104315" tIns="52157" rIns="104315" bIns="52157" anchor="ctr"/>
          <a:lstStyle/>
          <a:p>
            <a:pPr algn="ctr">
              <a:defRPr/>
            </a:pPr>
            <a:endParaRPr lang="ru-RU" dirty="0">
              <a:solidFill>
                <a:srgbClr val="333333"/>
              </a:solidFill>
            </a:endParaRPr>
          </a:p>
        </p:txBody>
      </p:sp>
      <p:pic>
        <p:nvPicPr>
          <p:cNvPr id="7" name="Picture 2" descr="C:\Левковская\Диск Д_новое\Документы\Документы\ЦКМС 2016\Новые логотипы КрасГМУ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3757"/>
            <a:ext cx="1269268" cy="12692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6344026" y="6423454"/>
            <a:ext cx="3500437" cy="928687"/>
          </a:xfrm>
          <a:prstGeom prst="rect">
            <a:avLst/>
          </a:prstGeom>
          <a:ln>
            <a:solidFill>
              <a:srgbClr val="C32D2E">
                <a:lumMod val="60000"/>
                <a:lumOff val="40000"/>
              </a:srgb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•"/>
              <a:defRPr sz="3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91A7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ст. 19.5. ч. 7.3 КоАП РФ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если такое должностное лицо ранее было подвергнуто административному наказанию за аналогичные административные правонарушения                       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влечет дисквалификацию сроком на один год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91A7"/>
              </a:buClr>
              <a:buSzPct val="70000"/>
              <a:buFont typeface="Wingdings 2" pitchFamily="18" charset="2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4F271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36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231901" y="5305425"/>
            <a:ext cx="8458200" cy="1524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93900" y="581025"/>
            <a:ext cx="6781800" cy="1295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ОТДЕЛ ГОСУДАРСТВЕННЫХ ЗАКУПОК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5172" y="1507093"/>
            <a:ext cx="5845555" cy="738664"/>
          </a:xfrm>
        </p:spPr>
        <p:txBody>
          <a:bodyPr/>
          <a:lstStyle/>
          <a:p>
            <a:pPr algn="ctr"/>
            <a:r>
              <a:rPr lang="en-US" dirty="0" smtClean="0">
                <a:hlinkClick r:id="rId2"/>
              </a:rPr>
              <a:t>zakupki@krasgmu.ru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2300" y="5153025"/>
            <a:ext cx="9280144" cy="1477328"/>
          </a:xfrm>
        </p:spPr>
        <p:txBody>
          <a:bodyPr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Заявки на 2020 год необходимо предоставить </a:t>
            </a:r>
          </a:p>
          <a:p>
            <a:pPr algn="ctr"/>
            <a:r>
              <a:rPr lang="ru-RU" sz="4000" dirty="0" smtClean="0"/>
              <a:t>до </a:t>
            </a:r>
            <a:r>
              <a:rPr lang="ru-RU" sz="4000" dirty="0" smtClean="0">
                <a:latin typeface="+mj-lt"/>
              </a:rPr>
              <a:t>15.11.2019</a:t>
            </a:r>
            <a:r>
              <a:rPr lang="ru-RU" sz="4000" dirty="0" smtClean="0"/>
              <a:t> </a:t>
            </a:r>
            <a:endParaRPr lang="ru-RU" sz="2800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0920"/>
          <a:stretch/>
        </p:blipFill>
        <p:spPr>
          <a:xfrm>
            <a:off x="751465" y="2105025"/>
            <a:ext cx="9266670" cy="312420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6207125" y="3152775"/>
            <a:ext cx="2590800" cy="36195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220 </a:t>
            </a:r>
            <a:r>
              <a:rPr lang="ru-RU" sz="1600" b="1" dirty="0">
                <a:solidFill>
                  <a:schemeClr val="tx1"/>
                </a:solidFill>
              </a:rPr>
              <a:t>01 </a:t>
            </a:r>
            <a:r>
              <a:rPr lang="ru-RU" sz="1600" b="1" dirty="0" smtClean="0">
                <a:solidFill>
                  <a:schemeClr val="tx1"/>
                </a:solidFill>
              </a:rPr>
              <a:t>74, кабинет 2-07</a:t>
            </a:r>
            <a:endParaRPr lang="ru-RU" sz="1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35200" y="2371725"/>
            <a:ext cx="2514600" cy="342900"/>
          </a:xfrm>
          <a:prstGeom prst="round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94100" y="2486025"/>
            <a:ext cx="9144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67050" y="2409825"/>
            <a:ext cx="14478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кабинет 2-56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6" name="Picture 2" descr="C:\Левковская\Диск Д_новое\Документы\Документы\ЦКМС 2016\Новые логотипы КрасГМУ\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3757"/>
            <a:ext cx="1269268" cy="12692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1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428625"/>
            <a:ext cx="9474872" cy="5334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2100" y="1038225"/>
            <a:ext cx="5867400" cy="98488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6" name="Picture 2" descr="C:\Левковская\Диск Д_новое\Документы\Документы\ЦКМС 2016\Новые логотипы КрасГМУ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3757"/>
            <a:ext cx="1269268" cy="12692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9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942</Words>
  <Application>Microsoft Office PowerPoint</Application>
  <PresentationFormat>Произвольный</PresentationFormat>
  <Paragraphs>86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РУКОВОДИТЕЛЬ КОНТРАКТНОЙ СЛУЖБЫ</vt:lpstr>
      <vt:lpstr>РАБОТНИКИ КОНТРАКТНОЙ СЛУЖБЫ (КС)</vt:lpstr>
      <vt:lpstr>ПРИЕМКА ТОВАРОВ, РАБОТ, УСЛУГ</vt:lpstr>
      <vt:lpstr>СОСТАВЫ АДМИНИСТРАТИВНЫХ ПРАВОНАРУШЕНИЙ  В СФЕРЕ ЗАКУПОК</vt:lpstr>
      <vt:lpstr>zakupki@krasgmu.ru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В. Савченко</dc:creator>
  <cp:lastModifiedBy>Ольга В. Савченко</cp:lastModifiedBy>
  <cp:revision>44</cp:revision>
  <dcterms:created xsi:type="dcterms:W3CDTF">2019-10-21T16:57:03Z</dcterms:created>
  <dcterms:modified xsi:type="dcterms:W3CDTF">2019-11-08T06:04:45Z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2019-10-21T00:00:00Z</vt:filetime>
  </property>
  <property fmtid="{D5CDD505-2E9C-101B-9397-08002B2CF9AE}" pid="3" name="LastSaved">
    <vt:filetime>2019-10-21T00:00:00Z</vt:filetime>
  </property>
</Properties>
</file>